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  <p:sldMasterId id="2147483737" r:id="rId2"/>
    <p:sldMasterId id="2147483752" r:id="rId3"/>
  </p:sldMasterIdLst>
  <p:notesMasterIdLst>
    <p:notesMasterId r:id="rId11"/>
  </p:notesMasterIdLst>
  <p:handoutMasterIdLst>
    <p:handoutMasterId r:id="rId12"/>
  </p:handoutMasterIdLst>
  <p:sldIdLst>
    <p:sldId id="256" r:id="rId4"/>
    <p:sldId id="346" r:id="rId5"/>
    <p:sldId id="347" r:id="rId6"/>
    <p:sldId id="348" r:id="rId7"/>
    <p:sldId id="349" r:id="rId8"/>
    <p:sldId id="350" r:id="rId9"/>
    <p:sldId id="392" r:id="rId10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0033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3" autoAdjust="0"/>
    <p:restoredTop sz="98046" autoAdjust="0"/>
  </p:normalViewPr>
  <p:slideViewPr>
    <p:cSldViewPr>
      <p:cViewPr varScale="1">
        <p:scale>
          <a:sx n="102" d="100"/>
          <a:sy n="102" d="100"/>
        </p:scale>
        <p:origin x="18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24F4663-8B68-4BA8-9A95-C6818140823E}" type="datetimeFigureOut">
              <a:rPr lang="cs-CZ"/>
              <a:pPr>
                <a:defRPr/>
              </a:pPr>
              <a:t>30.03.19</a:t>
            </a:fld>
            <a:endParaRPr lang="cs-CZ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920594A-B98C-46EB-A22A-0330DB9A79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334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4817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2DE72AA-5343-4DEA-B48D-44173E380413}" type="datetimeFigureOut">
              <a:rPr lang="cs-CZ"/>
              <a:pPr>
                <a:defRPr/>
              </a:pPr>
              <a:t>30.03.19</a:t>
            </a:fld>
            <a:endParaRPr lang="cs-CZ"/>
          </a:p>
        </p:txBody>
      </p:sp>
      <p:sp>
        <p:nvSpPr>
          <p:cNvPr id="49156" name="Rectangle 34819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  <a:endParaRPr lang="cs-CZ" noProof="0"/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cs-CZ" noProof="0"/>
          </a:p>
        </p:txBody>
      </p:sp>
      <p:sp>
        <p:nvSpPr>
          <p:cNvPr id="48134" name="Rectangle 34821"/>
          <p:cNvSpPr>
            <a:spLocks noGrp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FDD1D4E-773E-4701-9867-C147C2DDC5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098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399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84D7C-F96E-4EDC-A45D-D519B379E8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2ECEE-BE67-462E-BE16-DBC8829D56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73ED-658D-4F50-B746-943635A419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727075"/>
      </p:ext>
    </p:extLst>
  </p:cSld>
  <p:clrMapOvr>
    <a:masterClrMapping/>
  </p:clrMapOvr>
  <p:transition spd="slow">
    <p:push/>
  </p:transition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965873"/>
      </p:ext>
    </p:extLst>
  </p:cSld>
  <p:clrMapOvr>
    <a:masterClrMapping/>
  </p:clrMapOvr>
  <p:transition spd="slow">
    <p:push/>
  </p:transition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780700"/>
      </p:ext>
    </p:extLst>
  </p:cSld>
  <p:clrMapOvr>
    <a:masterClrMapping/>
  </p:clrMapOvr>
  <p:transition spd="slow">
    <p:push/>
  </p:transition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014723"/>
      </p:ext>
    </p:extLst>
  </p:cSld>
  <p:clrMapOvr>
    <a:masterClrMapping/>
  </p:clrMapOvr>
  <p:transition spd="slow">
    <p:push/>
  </p:transition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341049"/>
      </p:ext>
    </p:extLst>
  </p:cSld>
  <p:clrMapOvr>
    <a:masterClrMapping/>
  </p:clrMapOvr>
  <p:transition spd="slow">
    <p:push/>
  </p:transition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174617"/>
      </p:ext>
    </p:extLst>
  </p:cSld>
  <p:clrMapOvr>
    <a:masterClrMapping/>
  </p:clrMapOvr>
  <p:transition spd="slow">
    <p:push/>
  </p:transition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337288"/>
      </p:ext>
    </p:extLst>
  </p:cSld>
  <p:clrMapOvr>
    <a:masterClrMapping/>
  </p:clrMapOvr>
  <p:transition spd="slow">
    <p:push/>
  </p:transition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7175616"/>
      </p:ext>
    </p:extLst>
  </p:cSld>
  <p:clrMapOvr>
    <a:masterClrMapping/>
  </p:clrMapOvr>
  <p:transition spd="slow">
    <p:push/>
  </p:transition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928FB-F393-426B-9D6B-D3F0169BAC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11225"/>
      </p:ext>
    </p:extLst>
  </p:cSld>
  <p:clrMapOvr>
    <a:masterClrMapping/>
  </p:clrMapOvr>
  <p:transition spd="slow">
    <p:push/>
  </p:transition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535547"/>
      </p:ext>
    </p:extLst>
  </p:cSld>
  <p:clrMapOvr>
    <a:masterClrMapping/>
  </p:clrMapOvr>
  <p:transition spd="slow">
    <p:push/>
  </p:transition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007235"/>
      </p:ext>
    </p:extLst>
  </p:cSld>
  <p:clrMapOvr>
    <a:masterClrMapping/>
  </p:clrMapOvr>
  <p:transition spd="slow">
    <p:push/>
  </p:transition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95757-C20D-4307-BEB3-E1017FFFC9C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3932"/>
      </p:ext>
    </p:extLst>
  </p:cSld>
  <p:clrMapOvr>
    <a:masterClrMapping/>
  </p:clrMapOvr>
  <p:transition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DACA0-84ED-45AB-BFF4-C2793E04EA2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214053"/>
      </p:ext>
    </p:extLst>
  </p:cSld>
  <p:clrMapOvr>
    <a:masterClrMapping/>
  </p:clrMapOvr>
  <p:transition>
    <p:pu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3DBA-BD7A-43B9-857F-B371D9FDC2F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1431"/>
      </p:ext>
    </p:extLst>
  </p:cSld>
  <p:clrMapOvr>
    <a:masterClrMapping/>
  </p:clrMapOvr>
  <p:transition>
    <p:push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6781-A518-4032-A85B-F45B10245E2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60982"/>
      </p:ext>
    </p:extLst>
  </p:cSld>
  <p:clrMapOvr>
    <a:masterClrMapping/>
  </p:clrMapOvr>
  <p:transition>
    <p:pu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2E300-87D1-43B2-9DE5-0D0558C7DBD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327458"/>
      </p:ext>
    </p:extLst>
  </p:cSld>
  <p:clrMapOvr>
    <a:masterClrMapping/>
  </p:clrMapOvr>
  <p:transition>
    <p:pu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D5B23-14D5-42B5-B473-80E47309E83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41852"/>
      </p:ext>
    </p:extLst>
  </p:cSld>
  <p:clrMapOvr>
    <a:masterClrMapping/>
  </p:clrMapOvr>
  <p:transition>
    <p:push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B32C3-21B0-4BCF-BCB9-213A8C5B9D6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185965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A8823-0CD1-4405-A89D-79B1659BCF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9176-9D71-4E75-BC8D-D02FD627D43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211391"/>
      </p:ext>
    </p:extLst>
  </p:cSld>
  <p:clrMapOvr>
    <a:masterClrMapping/>
  </p:clrMapOvr>
  <p:transition>
    <p:push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AE033-2FCE-4CB8-B689-3A8E18B5374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102021"/>
      </p:ext>
    </p:extLst>
  </p:cSld>
  <p:clrMapOvr>
    <a:masterClrMapping/>
  </p:clrMapOvr>
  <p:transition>
    <p:push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6BDC-C2AF-44E0-9241-58D27F2230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15452"/>
      </p:ext>
    </p:extLst>
  </p:cSld>
  <p:clrMapOvr>
    <a:masterClrMapping/>
  </p:clrMapOvr>
  <p:transition>
    <p:push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CD1B5-C3CA-40D5-AD5D-E335EBB79B5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83680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42AB8-A862-4ED8-8507-4F3F7FA3F0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E8070-20AF-4D20-93B1-156D842886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C32CB-C5DA-42DD-B80F-1A0C0AE53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92E51-D962-4468-B004-92CE3A4583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5637D-E204-43CC-9063-D00173886C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093F0-6A10-4701-842F-A1A9EA3435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512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929D2A-8D7E-4B61-8B09-5C09CA0599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1249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29929D2A-8D7E-4B61-8B09-5C09CA05994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9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Shape 6168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261 w 6027"/>
                <a:gd name="T1" fmla="*/ 369 h 2296"/>
                <a:gd name="T2" fmla="*/ 0 w 6027"/>
                <a:gd name="T3" fmla="*/ 369 h 2296"/>
                <a:gd name="T4" fmla="*/ 0 w 6027"/>
                <a:gd name="T5" fmla="*/ 0 h 2296"/>
                <a:gd name="T6" fmla="*/ 5261 w 6027"/>
                <a:gd name="T7" fmla="*/ 0 h 2296"/>
                <a:gd name="T8" fmla="*/ 5261 w 6027"/>
                <a:gd name="T9" fmla="*/ 369 h 2296"/>
                <a:gd name="T10" fmla="*/ 5261 w 6027"/>
                <a:gd name="T11" fmla="*/ 369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027"/>
                <a:gd name="T19" fmla="*/ 0 h 2296"/>
                <a:gd name="T20" fmla="*/ 0 w 6027"/>
                <a:gd name="T21" fmla="*/ 0 h 2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1" name="Shape 4099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6"/>
          <p:cNvGrpSpPr>
            <a:grpSpLocks/>
          </p:cNvGrpSpPr>
          <p:nvPr userDrawn="1"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" name="Shape 4102"/>
            <p:cNvSpPr>
              <a:spLocks/>
            </p:cNvSpPr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0" b="0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grpSp>
          <p:nvGrpSpPr>
            <p:cNvPr id="1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" name="Shape 6163"/>
              <p:cNvSpPr>
                <a:spLocks/>
              </p:cNvSpPr>
              <p:nvPr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96"/>
                  <a:gd name="T46" fmla="*/ 0 h 533"/>
                  <a:gd name="T47" fmla="*/ 0 w 996"/>
                  <a:gd name="T48" fmla="*/ 0 h 53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Shape 6164"/>
              <p:cNvSpPr>
                <a:spLocks/>
              </p:cNvSpPr>
              <p:nvPr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5 h 353"/>
                  <a:gd name="T4" fmla="*/ 24 w 186"/>
                  <a:gd name="T5" fmla="*/ 43 h 353"/>
                  <a:gd name="T6" fmla="*/ 18 w 186"/>
                  <a:gd name="T7" fmla="*/ 93 h 353"/>
                  <a:gd name="T8" fmla="*/ 42 w 186"/>
                  <a:gd name="T9" fmla="*/ 160 h 353"/>
                  <a:gd name="T10" fmla="*/ 48 w 186"/>
                  <a:gd name="T11" fmla="*/ 227 h 353"/>
                  <a:gd name="T12" fmla="*/ 0 w 186"/>
                  <a:gd name="T13" fmla="*/ 495 h 353"/>
                  <a:gd name="T14" fmla="*/ 54 w 186"/>
                  <a:gd name="T15" fmla="*/ 327 h 353"/>
                  <a:gd name="T16" fmla="*/ 84 w 186"/>
                  <a:gd name="T17" fmla="*/ 303 h 353"/>
                  <a:gd name="T18" fmla="*/ 126 w 186"/>
                  <a:gd name="T19" fmla="*/ 177 h 353"/>
                  <a:gd name="T20" fmla="*/ 144 w 186"/>
                  <a:gd name="T21" fmla="*/ 168 h 353"/>
                  <a:gd name="T22" fmla="*/ 144 w 186"/>
                  <a:gd name="T23" fmla="*/ 126 h 353"/>
                  <a:gd name="T24" fmla="*/ 186 w 186"/>
                  <a:gd name="T25" fmla="*/ 93 h 353"/>
                  <a:gd name="T26" fmla="*/ 162 w 186"/>
                  <a:gd name="T27" fmla="*/ 8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6"/>
                  <a:gd name="T49" fmla="*/ 0 h 353"/>
                  <a:gd name="T50" fmla="*/ 0 w 186"/>
                  <a:gd name="T51" fmla="*/ 0 h 35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Shape 6165"/>
              <p:cNvSpPr>
                <a:spLocks/>
              </p:cNvSpPr>
              <p:nvPr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78"/>
                  <a:gd name="T34" fmla="*/ 0 h 271"/>
                  <a:gd name="T35" fmla="*/ 0 w 378"/>
                  <a:gd name="T36" fmla="*/ 0 h 27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Shape 6166"/>
              <p:cNvSpPr>
                <a:spLocks/>
              </p:cNvSpPr>
              <p:nvPr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9 h 66"/>
                  <a:gd name="T8" fmla="*/ 6 w 155"/>
                  <a:gd name="T9" fmla="*/ 25 h 66"/>
                  <a:gd name="T10" fmla="*/ 0 w 155"/>
                  <a:gd name="T11" fmla="*/ 34 h 66"/>
                  <a:gd name="T12" fmla="*/ 78 w 155"/>
                  <a:gd name="T13" fmla="*/ 84 h 66"/>
                  <a:gd name="T14" fmla="*/ 96 w 155"/>
                  <a:gd name="T15" fmla="*/ 59 h 66"/>
                  <a:gd name="T16" fmla="*/ 155 w 155"/>
                  <a:gd name="T17" fmla="*/ 93 h 66"/>
                  <a:gd name="T18" fmla="*/ 126 w 155"/>
                  <a:gd name="T19" fmla="*/ 3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5"/>
                  <a:gd name="T40" fmla="*/ 0 h 66"/>
                  <a:gd name="T41" fmla="*/ 0 w 155"/>
                  <a:gd name="T42" fmla="*/ 0 h 6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Shape 6167"/>
              <p:cNvSpPr>
                <a:spLocks/>
              </p:cNvSpPr>
              <p:nvPr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52 h 72"/>
                  <a:gd name="T2" fmla="*/ 0 w 42"/>
                  <a:gd name="T3" fmla="*/ 26 h 72"/>
                  <a:gd name="T4" fmla="*/ 12 w 42"/>
                  <a:gd name="T5" fmla="*/ 9 h 72"/>
                  <a:gd name="T6" fmla="*/ 0 w 42"/>
                  <a:gd name="T7" fmla="*/ 9 h 72"/>
                  <a:gd name="T8" fmla="*/ 12 w 42"/>
                  <a:gd name="T9" fmla="*/ 9 h 72"/>
                  <a:gd name="T10" fmla="*/ 24 w 42"/>
                  <a:gd name="T11" fmla="*/ 9 h 72"/>
                  <a:gd name="T12" fmla="*/ 36 w 42"/>
                  <a:gd name="T13" fmla="*/ 9 h 72"/>
                  <a:gd name="T14" fmla="*/ 42 w 42"/>
                  <a:gd name="T15" fmla="*/ 0 h 72"/>
                  <a:gd name="T16" fmla="*/ 30 w 42"/>
                  <a:gd name="T17" fmla="*/ 26 h 72"/>
                  <a:gd name="T18" fmla="*/ 42 w 42"/>
                  <a:gd name="T19" fmla="*/ 69 h 72"/>
                  <a:gd name="T20" fmla="*/ 12 w 42"/>
                  <a:gd name="T21" fmla="*/ 102 h 72"/>
                  <a:gd name="T22" fmla="*/ 6 w 42"/>
                  <a:gd name="T23" fmla="*/ 52 h 72"/>
                  <a:gd name="T24" fmla="*/ 6 w 42"/>
                  <a:gd name="T25" fmla="*/ 52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2"/>
                  <a:gd name="T40" fmla="*/ 0 h 72"/>
                  <a:gd name="T41" fmla="*/ 0 w 42"/>
                  <a:gd name="T42" fmla="*/ 0 h 7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" name="Shape 4109"/>
            <p:cNvSpPr>
              <a:spLocks/>
            </p:cNvSpPr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0" b="0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15"/>
          <p:cNvGrpSpPr>
            <a:grpSpLocks/>
          </p:cNvGrpSpPr>
          <p:nvPr userDrawn="1"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2" name="Shape 6154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3 h 287"/>
                <a:gd name="T4" fmla="*/ 66 w 365"/>
                <a:gd name="T5" fmla="*/ 114 h 287"/>
                <a:gd name="T6" fmla="*/ 143 w 365"/>
                <a:gd name="T7" fmla="*/ 189 h 287"/>
                <a:gd name="T8" fmla="*/ 191 w 365"/>
                <a:gd name="T9" fmla="*/ 174 h 287"/>
                <a:gd name="T10" fmla="*/ 341 w 365"/>
                <a:gd name="T11" fmla="*/ 299 h 287"/>
                <a:gd name="T12" fmla="*/ 305 w 365"/>
                <a:gd name="T13" fmla="*/ 180 h 287"/>
                <a:gd name="T14" fmla="*/ 365 w 365"/>
                <a:gd name="T15" fmla="*/ 138 h 287"/>
                <a:gd name="T16" fmla="*/ 359 w 365"/>
                <a:gd name="T17" fmla="*/ 132 h 287"/>
                <a:gd name="T18" fmla="*/ 335 w 365"/>
                <a:gd name="T19" fmla="*/ 120 h 287"/>
                <a:gd name="T20" fmla="*/ 299 w 365"/>
                <a:gd name="T21" fmla="*/ 93 h 287"/>
                <a:gd name="T22" fmla="*/ 257 w 365"/>
                <a:gd name="T23" fmla="*/ 75 h 287"/>
                <a:gd name="T24" fmla="*/ 215 w 365"/>
                <a:gd name="T25" fmla="*/ 57 h 287"/>
                <a:gd name="T26" fmla="*/ 173 w 365"/>
                <a:gd name="T27" fmla="*/ 39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5"/>
                <a:gd name="T76" fmla="*/ 0 h 287"/>
                <a:gd name="T77" fmla="*/ 0 w 365"/>
                <a:gd name="T78" fmla="*/ 0 h 2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3" name="Shape 6155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033"/>
                <a:gd name="T67" fmla="*/ 0 h 499"/>
                <a:gd name="T68" fmla="*/ 0 w 2033"/>
                <a:gd name="T69" fmla="*/ 0 h 49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4" name="Shape 6156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3 h 60"/>
                <a:gd name="T16" fmla="*/ 65 w 71"/>
                <a:gd name="T17" fmla="*/ 45 h 60"/>
                <a:gd name="T18" fmla="*/ 71 w 71"/>
                <a:gd name="T19" fmla="*/ 57 h 60"/>
                <a:gd name="T20" fmla="*/ 71 w 71"/>
                <a:gd name="T21" fmla="*/ 63 h 60"/>
                <a:gd name="T22" fmla="*/ 59 w 71"/>
                <a:gd name="T23" fmla="*/ 57 h 60"/>
                <a:gd name="T24" fmla="*/ 47 w 71"/>
                <a:gd name="T25" fmla="*/ 45 h 60"/>
                <a:gd name="T26" fmla="*/ 23 w 71"/>
                <a:gd name="T27" fmla="*/ 33 h 60"/>
                <a:gd name="T28" fmla="*/ 23 w 71"/>
                <a:gd name="T29" fmla="*/ 39 h 60"/>
                <a:gd name="T30" fmla="*/ 18 w 71"/>
                <a:gd name="T31" fmla="*/ 45 h 60"/>
                <a:gd name="T32" fmla="*/ 12 w 71"/>
                <a:gd name="T33" fmla="*/ 51 h 60"/>
                <a:gd name="T34" fmla="*/ 6 w 71"/>
                <a:gd name="T35" fmla="*/ 51 h 60"/>
                <a:gd name="T36" fmla="*/ 6 w 71"/>
                <a:gd name="T37" fmla="*/ 51 h 60"/>
                <a:gd name="T38" fmla="*/ 6 w 71"/>
                <a:gd name="T39" fmla="*/ 39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1"/>
                <a:gd name="T67" fmla="*/ 0 h 60"/>
                <a:gd name="T68" fmla="*/ 0 w 71"/>
                <a:gd name="T69" fmla="*/ 0 h 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5" name="Shape 6157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7 h 162"/>
                <a:gd name="T10" fmla="*/ 96 w 161"/>
                <a:gd name="T11" fmla="*/ 63 h 162"/>
                <a:gd name="T12" fmla="*/ 102 w 161"/>
                <a:gd name="T13" fmla="*/ 75 h 162"/>
                <a:gd name="T14" fmla="*/ 108 w 161"/>
                <a:gd name="T15" fmla="*/ 87 h 162"/>
                <a:gd name="T16" fmla="*/ 120 w 161"/>
                <a:gd name="T17" fmla="*/ 99 h 162"/>
                <a:gd name="T18" fmla="*/ 143 w 161"/>
                <a:gd name="T19" fmla="*/ 117 h 162"/>
                <a:gd name="T20" fmla="*/ 155 w 161"/>
                <a:gd name="T21" fmla="*/ 144 h 162"/>
                <a:gd name="T22" fmla="*/ 161 w 161"/>
                <a:gd name="T23" fmla="*/ 162 h 162"/>
                <a:gd name="T24" fmla="*/ 161 w 161"/>
                <a:gd name="T25" fmla="*/ 168 h 162"/>
                <a:gd name="T26" fmla="*/ 96 w 161"/>
                <a:gd name="T27" fmla="*/ 105 h 162"/>
                <a:gd name="T28" fmla="*/ 30 w 161"/>
                <a:gd name="T29" fmla="*/ 57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1"/>
                <a:gd name="T55" fmla="*/ 0 h 162"/>
                <a:gd name="T56" fmla="*/ 0 w 161"/>
                <a:gd name="T57" fmla="*/ 0 h 1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6" name="Shape 6158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3 h 60"/>
                <a:gd name="T4" fmla="*/ 41 w 59"/>
                <a:gd name="T5" fmla="*/ 39 h 60"/>
                <a:gd name="T6" fmla="*/ 47 w 59"/>
                <a:gd name="T7" fmla="*/ 45 h 60"/>
                <a:gd name="T8" fmla="*/ 53 w 59"/>
                <a:gd name="T9" fmla="*/ 57 h 60"/>
                <a:gd name="T10" fmla="*/ 53 w 59"/>
                <a:gd name="T11" fmla="*/ 63 h 60"/>
                <a:gd name="T12" fmla="*/ 47 w 59"/>
                <a:gd name="T13" fmla="*/ 57 h 60"/>
                <a:gd name="T14" fmla="*/ 35 w 59"/>
                <a:gd name="T15" fmla="*/ 51 h 60"/>
                <a:gd name="T16" fmla="*/ 23 w 59"/>
                <a:gd name="T17" fmla="*/ 39 h 60"/>
                <a:gd name="T18" fmla="*/ 17 w 59"/>
                <a:gd name="T19" fmla="*/ 33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9"/>
                <a:gd name="T40" fmla="*/ 0 h 60"/>
                <a:gd name="T41" fmla="*/ 0 w 59"/>
                <a:gd name="T42" fmla="*/ 0 h 6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7" name="Shape 6159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9 h 204"/>
                <a:gd name="T2" fmla="*/ 245 w 245"/>
                <a:gd name="T3" fmla="*/ 45 h 204"/>
                <a:gd name="T4" fmla="*/ 209 w 245"/>
                <a:gd name="T5" fmla="*/ 87 h 204"/>
                <a:gd name="T6" fmla="*/ 143 w 245"/>
                <a:gd name="T7" fmla="*/ 138 h 204"/>
                <a:gd name="T8" fmla="*/ 167 w 245"/>
                <a:gd name="T9" fmla="*/ 162 h 204"/>
                <a:gd name="T10" fmla="*/ 179 w 245"/>
                <a:gd name="T11" fmla="*/ 213 h 204"/>
                <a:gd name="T12" fmla="*/ 77 w 245"/>
                <a:gd name="T13" fmla="*/ 138 h 204"/>
                <a:gd name="T14" fmla="*/ 47 w 245"/>
                <a:gd name="T15" fmla="*/ 87 h 204"/>
                <a:gd name="T16" fmla="*/ 89 w 245"/>
                <a:gd name="T17" fmla="*/ 69 h 204"/>
                <a:gd name="T18" fmla="*/ 59 w 245"/>
                <a:gd name="T19" fmla="*/ 39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9 h 204"/>
                <a:gd name="T50" fmla="*/ 233 w 245"/>
                <a:gd name="T51" fmla="*/ 39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5"/>
                <a:gd name="T79" fmla="*/ 0 h 204"/>
                <a:gd name="T80" fmla="*/ 0 w 245"/>
                <a:gd name="T81" fmla="*/ 0 h 20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239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EF3310-DFC7-4B30-8101-C0C94DE7DB72}" type="slidenum">
              <a:rPr lang="cs-CZ">
                <a:solidFill>
                  <a:srgbClr val="000000"/>
                </a:solidFill>
                <a:latin typeface="Verdana" pitchFamily="34" charset="0"/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8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estovanisoftwaru.cz/dokumentace-v-testovani/test-case/" TargetMode="Externa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204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>
              <a:defRPr/>
            </a:pPr>
            <a:r>
              <a:rPr lang="cs-CZ" sz="4800" dirty="0"/>
              <a:t>Projektování informačních systémů </a:t>
            </a:r>
            <a:r>
              <a:rPr lang="cs-CZ" dirty="0"/>
              <a:t>6a</a:t>
            </a:r>
          </a:p>
        </p:txBody>
      </p:sp>
      <p:sp>
        <p:nvSpPr>
          <p:cNvPr id="2051" name="Shape 2050"/>
          <p:cNvSpPr>
            <a:spLocks noGrp="1" noChangeArrowheads="1"/>
          </p:cNvSpPr>
          <p:nvPr>
            <p:ph type="subTitle" idx="1"/>
          </p:nvPr>
        </p:nvSpPr>
        <p:spPr>
          <a:xfrm>
            <a:off x="1965784" y="3429000"/>
            <a:ext cx="5212432" cy="1600200"/>
          </a:xfrm>
        </p:spPr>
        <p:txBody>
          <a:bodyPr/>
          <a:lstStyle/>
          <a:p>
            <a:pPr defTabSz="914400" eaLnBrk="1" hangingPunct="1">
              <a:defRPr/>
            </a:pPr>
            <a:r>
              <a:rPr lang="cs-CZ" sz="3600" b="1" dirty="0"/>
              <a:t>Test-driven development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38333" y="5229200"/>
            <a:ext cx="6478083" cy="11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kern="0" dirty="0"/>
              <a:t>doc. RNDr. Ing. Roman Šperka, Ph.D.</a:t>
            </a:r>
          </a:p>
          <a:p>
            <a:endParaRPr lang="cs-CZ" kern="0" dirty="0"/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 dirty="0"/>
              <a:t>Význam test</a:t>
            </a:r>
            <a:r>
              <a:rPr lang="sk-SK" sz="4000" dirty="0"/>
              <a:t>ů a </a:t>
            </a:r>
            <a:r>
              <a:rPr lang="sk-SK" sz="4000" dirty="0" err="1"/>
              <a:t>testování</a:t>
            </a:r>
            <a:endParaRPr lang="en-US" sz="4000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Spojení analýzy a implementace do jednoho vývojového cyklu</a:t>
            </a:r>
          </a:p>
          <a:p>
            <a:pPr lvl="1"/>
            <a:r>
              <a:rPr lang="cs-CZ" dirty="0"/>
              <a:t>Nárůst chyb a roztříštěnost softwaru</a:t>
            </a:r>
          </a:p>
          <a:p>
            <a:r>
              <a:rPr lang="cs-CZ" dirty="0"/>
              <a:t>Průběžné testování zároveň s implementací</a:t>
            </a:r>
          </a:p>
          <a:p>
            <a:r>
              <a:rPr lang="cs-CZ" dirty="0"/>
              <a:t>Automatizované testování ještě před dokončením implementace</a:t>
            </a:r>
          </a:p>
          <a:p>
            <a:r>
              <a:rPr lang="cs-CZ" dirty="0"/>
              <a:t>U tradičních přístupů testuje zákazník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09579"/>
      </p:ext>
    </p:extLst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 dirty="0"/>
              <a:t>Test-driven development</a:t>
            </a:r>
            <a:endParaRPr lang="en-US" sz="4000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574675" y="1988840"/>
            <a:ext cx="80010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/>
              <a:t>Pro každou drobnou součást funkcionality ve zdrojovém kódu je nutné nejprve napsat test, který dokáže příslušný kód otestovat a ověřit</a:t>
            </a:r>
          </a:p>
          <a:p>
            <a:pPr>
              <a:lnSpc>
                <a:spcPct val="80000"/>
              </a:lnSpc>
            </a:pPr>
            <a:r>
              <a:rPr lang="cs-CZ" sz="2800" dirty="0"/>
              <a:t>Napsání testu před napsáním kódu</a:t>
            </a:r>
          </a:p>
          <a:p>
            <a:pPr>
              <a:lnSpc>
                <a:spcPct val="80000"/>
              </a:lnSpc>
            </a:pPr>
            <a:r>
              <a:rPr lang="cs-CZ" sz="2800" dirty="0"/>
              <a:t>Po dokončení zdrojového kódu (testovaná funkce), který projde testem nastává fáze úprav kódu – </a:t>
            </a:r>
            <a:r>
              <a:rPr lang="cs-CZ" sz="2800" dirty="0" err="1"/>
              <a:t>refaktoring</a:t>
            </a:r>
            <a:endParaRPr lang="cs-CZ" sz="2800" dirty="0"/>
          </a:p>
          <a:p>
            <a:pPr>
              <a:lnSpc>
                <a:spcPct val="80000"/>
              </a:lnSpc>
            </a:pPr>
            <a:r>
              <a:rPr lang="cs-CZ" sz="2800" dirty="0"/>
              <a:t>Zařazení testovacího případu do testovací sady (kolekce)</a:t>
            </a:r>
          </a:p>
        </p:txBody>
      </p:sp>
    </p:spTree>
    <p:extLst>
      <p:ext uri="{BB962C8B-B14F-4D97-AF65-F5344CB8AC3E}">
        <p14:creationId xmlns:p14="http://schemas.microsoft.com/office/powerpoint/2010/main" val="1458629693"/>
      </p:ext>
    </p:extLst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 dirty="0"/>
              <a:t>Testovací moduly</a:t>
            </a:r>
            <a:endParaRPr lang="en-US" sz="4000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74675" y="1916832"/>
            <a:ext cx="8001000" cy="4267200"/>
          </a:xfrm>
        </p:spPr>
        <p:txBody>
          <a:bodyPr/>
          <a:lstStyle/>
          <a:p>
            <a:pPr lvl="1"/>
            <a:r>
              <a:rPr lang="cs-CZ" sz="2800" dirty="0"/>
              <a:t>Běží rychle,, nezdržují zdlouhavou konfigurací, rychle vracejí</a:t>
            </a:r>
            <a:endParaRPr lang="cs-CZ" sz="2400" dirty="0"/>
          </a:p>
          <a:p>
            <a:pPr lvl="1"/>
            <a:r>
              <a:rPr lang="cs-CZ" sz="2800" dirty="0"/>
              <a:t>Běží nezávisle</a:t>
            </a:r>
          </a:p>
          <a:p>
            <a:pPr lvl="1"/>
            <a:r>
              <a:rPr lang="cs-CZ" sz="2800" dirty="0"/>
              <a:t>Používají pochopitelná data</a:t>
            </a:r>
          </a:p>
          <a:p>
            <a:pPr lvl="1"/>
            <a:r>
              <a:rPr lang="cs-CZ" sz="2800" dirty="0"/>
              <a:t>Používají reálna data</a:t>
            </a:r>
          </a:p>
          <a:p>
            <a:pPr lvl="1"/>
            <a:r>
              <a:rPr lang="cs-CZ" sz="2800" dirty="0"/>
              <a:t>Splněním testu vzniká nová funkcionalita systému</a:t>
            </a:r>
          </a:p>
          <a:p>
            <a:pPr lvl="1"/>
            <a:r>
              <a:rPr lang="cs-CZ" sz="2800" dirty="0"/>
              <a:t>Podpůrné nástroje </a:t>
            </a:r>
            <a:r>
              <a:rPr lang="cs-CZ" sz="2800" dirty="0" err="1"/>
              <a:t>JUnit</a:t>
            </a:r>
            <a:r>
              <a:rPr lang="cs-CZ" sz="2800" dirty="0"/>
              <a:t> nebo </a:t>
            </a:r>
            <a:r>
              <a:rPr lang="cs-CZ" sz="2800" dirty="0" err="1"/>
              <a:t>VBUnit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3195319"/>
      </p:ext>
    </p:extLst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Testovací případ (test case)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/>
              <a:t>Testovací případ, často se využívá i anglický výraz „test case“, popisuje konkrétní akce prováděné s určitou softwarovou komponentou a jejich očekávané </a:t>
            </a:r>
            <a:r>
              <a:rPr lang="cs-CZ" sz="2800"/>
              <a:t>výsledky.</a:t>
            </a:r>
          </a:p>
          <a:p>
            <a:pPr marL="0" indent="0">
              <a:lnSpc>
                <a:spcPct val="80000"/>
              </a:lnSpc>
              <a:buNone/>
            </a:pPr>
            <a:endParaRPr lang="cs-CZ" sz="2800" dirty="0"/>
          </a:p>
          <a:p>
            <a:pPr lvl="1">
              <a:lnSpc>
                <a:spcPct val="80000"/>
              </a:lnSpc>
            </a:pPr>
            <a:r>
              <a:rPr lang="cs-CZ" sz="2400" dirty="0">
                <a:hlinkClick r:id="rId2"/>
              </a:rPr>
              <a:t>http://testovanisoftwaru.cz/dokumentace-v-testovani/test-case/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38175292"/>
      </p:ext>
    </p:extLst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6475" y="0"/>
            <a:ext cx="4798985" cy="123634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251714"/>
            <a:ext cx="4724313" cy="560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75421"/>
      </p:ext>
    </p:extLst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3200" dirty="0"/>
              <a:t>Děkuji za pozornost.</a:t>
            </a:r>
          </a:p>
          <a:p>
            <a:r>
              <a:rPr lang="cs-CZ" sz="32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842593451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1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tiv1" id="{E3CFB722-539F-42ED-BBBD-F7C4D348D030}" vid="{D7229444-53EE-4975-BF99-8AB22657DB66}"/>
    </a:ext>
  </a:extLst>
</a:theme>
</file>

<file path=ppt/theme/theme3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projektování</Template>
  <TotalTime>321</TotalTime>
  <Words>185</Words>
  <Application>Microsoft Office PowerPoint</Application>
  <PresentationFormat>Předvádění na obrazovce (4:3)</PresentationFormat>
  <Paragraphs>27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7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Wingdings</vt:lpstr>
      <vt:lpstr>Vlastní návrh</vt:lpstr>
      <vt:lpstr>Motiv1</vt:lpstr>
      <vt:lpstr>Profil</vt:lpstr>
      <vt:lpstr>Projektování informačních systémů 6a</vt:lpstr>
      <vt:lpstr>Význam testů a testování</vt:lpstr>
      <vt:lpstr>Test-driven development</vt:lpstr>
      <vt:lpstr>Testovací moduly</vt:lpstr>
      <vt:lpstr>Testovací případ (test case)</vt:lpstr>
      <vt:lpstr>Prezentace aplikace PowerPoint</vt:lpstr>
      <vt:lpstr>Prezentace aplikace PowerPoint</vt:lpstr>
    </vt:vector>
  </TitlesOfParts>
  <Company>OPF SU Karviná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informačních systémů 1</dc:title>
  <dc:creator>Roman Šperka</dc:creator>
  <cp:lastModifiedBy>Roman Šperka</cp:lastModifiedBy>
  <cp:revision>166</cp:revision>
  <cp:lastPrinted>2013-02-12T08:20:14Z</cp:lastPrinted>
  <dcterms:created xsi:type="dcterms:W3CDTF">2006-12-01T12:12:29Z</dcterms:created>
  <dcterms:modified xsi:type="dcterms:W3CDTF">2019-03-30T09:45:10Z</dcterms:modified>
</cp:coreProperties>
</file>