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8" r:id="rId6"/>
    <p:sldId id="269" r:id="rId7"/>
    <p:sldId id="270" r:id="rId8"/>
    <p:sldId id="273" r:id="rId9"/>
    <p:sldId id="274" r:id="rId10"/>
    <p:sldId id="277" r:id="rId11"/>
    <p:sldId id="275" r:id="rId12"/>
    <p:sldId id="278" r:id="rId13"/>
    <p:sldId id="280" r:id="rId14"/>
    <p:sldId id="282" r:id="rId15"/>
    <p:sldId id="283" r:id="rId16"/>
    <p:sldId id="284" r:id="rId17"/>
    <p:sldId id="286" r:id="rId18"/>
    <p:sldId id="287" r:id="rId19"/>
    <p:sldId id="267" r:id="rId20"/>
    <p:sldId id="271" r:id="rId21"/>
    <p:sldId id="272" r:id="rId22"/>
    <p:sldId id="288" r:id="rId23"/>
    <p:sldId id="289" r:id="rId24"/>
    <p:sldId id="25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Macura" userId="a0536edf-2052-401f-8504-ace1da6567f9" providerId="ADAL" clId="{81769725-52B9-4128-AE82-3E97CBFABC9A}"/>
    <pc:docChg chg="custSel addSld modSld">
      <pc:chgData name="Lukas Macura" userId="a0536edf-2052-401f-8504-ace1da6567f9" providerId="ADAL" clId="{81769725-52B9-4128-AE82-3E97CBFABC9A}" dt="2020-10-22T11:31:48.796" v="93"/>
      <pc:docMkLst>
        <pc:docMk/>
      </pc:docMkLst>
      <pc:sldChg chg="modSp mod">
        <pc:chgData name="Lukas Macura" userId="a0536edf-2052-401f-8504-ace1da6567f9" providerId="ADAL" clId="{81769725-52B9-4128-AE82-3E97CBFABC9A}" dt="2020-10-22T11:24:08.744" v="42" actId="20577"/>
        <pc:sldMkLst>
          <pc:docMk/>
          <pc:sldMk cId="676229347" sldId="272"/>
        </pc:sldMkLst>
        <pc:spChg chg="mod">
          <ac:chgData name="Lukas Macura" userId="a0536edf-2052-401f-8504-ace1da6567f9" providerId="ADAL" clId="{81769725-52B9-4128-AE82-3E97CBFABC9A}" dt="2020-10-22T11:24:08.744" v="42" actId="20577"/>
          <ac:spMkLst>
            <pc:docMk/>
            <pc:sldMk cId="676229347" sldId="272"/>
            <ac:spMk id="2" creationId="{00000000-0000-0000-0000-000000000000}"/>
          </ac:spMkLst>
        </pc:spChg>
        <pc:spChg chg="mod">
          <ac:chgData name="Lukas Macura" userId="a0536edf-2052-401f-8504-ace1da6567f9" providerId="ADAL" clId="{81769725-52B9-4128-AE82-3E97CBFABC9A}" dt="2020-10-22T11:19:13.258" v="35" actId="20577"/>
          <ac:spMkLst>
            <pc:docMk/>
            <pc:sldMk cId="676229347" sldId="272"/>
            <ac:spMk id="3" creationId="{00000000-0000-0000-0000-000000000000}"/>
          </ac:spMkLst>
        </pc:spChg>
      </pc:sldChg>
      <pc:sldChg chg="modSp new mod">
        <pc:chgData name="Lukas Macura" userId="a0536edf-2052-401f-8504-ace1da6567f9" providerId="ADAL" clId="{81769725-52B9-4128-AE82-3E97CBFABC9A}" dt="2020-10-22T11:25:00.987" v="76" actId="20577"/>
        <pc:sldMkLst>
          <pc:docMk/>
          <pc:sldMk cId="2209022968" sldId="288"/>
        </pc:sldMkLst>
        <pc:spChg chg="mod">
          <ac:chgData name="Lukas Macura" userId="a0536edf-2052-401f-8504-ace1da6567f9" providerId="ADAL" clId="{81769725-52B9-4128-AE82-3E97CBFABC9A}" dt="2020-10-22T11:24:15.768" v="55" actId="20577"/>
          <ac:spMkLst>
            <pc:docMk/>
            <pc:sldMk cId="2209022968" sldId="288"/>
            <ac:spMk id="2" creationId="{67AB87FA-A194-4D03-A517-38EEE5FECEAF}"/>
          </ac:spMkLst>
        </pc:spChg>
        <pc:spChg chg="mod">
          <ac:chgData name="Lukas Macura" userId="a0536edf-2052-401f-8504-ace1da6567f9" providerId="ADAL" clId="{81769725-52B9-4128-AE82-3E97CBFABC9A}" dt="2020-10-22T11:25:00.987" v="76" actId="20577"/>
          <ac:spMkLst>
            <pc:docMk/>
            <pc:sldMk cId="2209022968" sldId="288"/>
            <ac:spMk id="3" creationId="{D15C61C7-2365-4B4D-B7F6-EC4979D87413}"/>
          </ac:spMkLst>
        </pc:spChg>
      </pc:sldChg>
      <pc:sldChg chg="modSp add mod">
        <pc:chgData name="Lukas Macura" userId="a0536edf-2052-401f-8504-ace1da6567f9" providerId="ADAL" clId="{81769725-52B9-4128-AE82-3E97CBFABC9A}" dt="2020-10-22T11:31:48.796" v="93"/>
        <pc:sldMkLst>
          <pc:docMk/>
          <pc:sldMk cId="2408309967" sldId="289"/>
        </pc:sldMkLst>
        <pc:spChg chg="mod">
          <ac:chgData name="Lukas Macura" userId="a0536edf-2052-401f-8504-ace1da6567f9" providerId="ADAL" clId="{81769725-52B9-4128-AE82-3E97CBFABC9A}" dt="2020-10-22T11:31:44.491" v="92" actId="20577"/>
          <ac:spMkLst>
            <pc:docMk/>
            <pc:sldMk cId="2408309967" sldId="289"/>
            <ac:spMk id="2" creationId="{67AB87FA-A194-4D03-A517-38EEE5FECEAF}"/>
          </ac:spMkLst>
        </pc:spChg>
        <pc:spChg chg="mod">
          <ac:chgData name="Lukas Macura" userId="a0536edf-2052-401f-8504-ace1da6567f9" providerId="ADAL" clId="{81769725-52B9-4128-AE82-3E97CBFABC9A}" dt="2020-10-22T11:31:48.796" v="93"/>
          <ac:spMkLst>
            <pc:docMk/>
            <pc:sldMk cId="2408309967" sldId="289"/>
            <ac:spMk id="3" creationId="{D15C61C7-2365-4B4D-B7F6-EC4979D874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ys.com/community-edition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4. Přednáška – CIS Controls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44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2443"/>
            <a:ext cx="9601200" cy="813486"/>
          </a:xfrm>
        </p:spPr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2: </a:t>
            </a:r>
            <a:r>
              <a:rPr lang="cs-CZ" dirty="0" err="1"/>
              <a:t>subcontrols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014" y="963826"/>
            <a:ext cx="6605503" cy="604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2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2: Souhrn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64607"/>
            <a:ext cx="9617675" cy="4064343"/>
          </a:xfrm>
        </p:spPr>
        <p:txBody>
          <a:bodyPr>
            <a:normAutofit/>
          </a:bodyPr>
          <a:lstStyle/>
          <a:p>
            <a:r>
              <a:rPr lang="cs-CZ" dirty="0" err="1"/>
              <a:t>Whitelisting</a:t>
            </a:r>
            <a:r>
              <a:rPr lang="cs-CZ" dirty="0"/>
              <a:t> lze implementovat pomocí kombinace komerčních </a:t>
            </a:r>
            <a:r>
              <a:rPr lang="cs-CZ" dirty="0" err="1"/>
              <a:t>whitelistingových</a:t>
            </a:r>
            <a:r>
              <a:rPr lang="cs-CZ" dirty="0"/>
              <a:t> nástrojů, zásad (</a:t>
            </a:r>
            <a:r>
              <a:rPr lang="cs-CZ" dirty="0" err="1"/>
              <a:t>policy</a:t>
            </a:r>
            <a:r>
              <a:rPr lang="cs-CZ" dirty="0"/>
              <a:t>) a nástrojů testující aplikace, které přicházejí společně s  antivirovými balíčky a populárními operačními systémy.</a:t>
            </a:r>
          </a:p>
          <a:p>
            <a:r>
              <a:rPr lang="cs-CZ" dirty="0"/>
              <a:t>Komerční nástroje pro inventarizaci SW a zařízení jsou dnes široce dostupné a používají se v mnoha podnicích.</a:t>
            </a:r>
          </a:p>
          <a:p>
            <a:r>
              <a:rPr lang="cs-CZ" dirty="0"/>
              <a:t>Nejlepší nástroje poskytují kontrolu stovek běžných aplikací používaných v podnicích</a:t>
            </a:r>
          </a:p>
          <a:p>
            <a:r>
              <a:rPr lang="cs-CZ" dirty="0"/>
              <a:t>Získávají informace o dostupných </a:t>
            </a:r>
            <a:r>
              <a:rPr lang="cs-CZ" dirty="0" err="1"/>
              <a:t>patch-ích</a:t>
            </a:r>
            <a:r>
              <a:rPr lang="cs-CZ" dirty="0"/>
              <a:t>. </a:t>
            </a:r>
          </a:p>
          <a:p>
            <a:r>
              <a:rPr lang="cs-CZ" dirty="0"/>
              <a:t>Komerční nástroje navíc stále více sdružují antiviry, </a:t>
            </a:r>
            <a:r>
              <a:rPr lang="cs-CZ" dirty="0" err="1"/>
              <a:t>antispyware</a:t>
            </a:r>
            <a:r>
              <a:rPr lang="cs-CZ" dirty="0"/>
              <a:t>, osobní brány firewall, IDS, IPS spolu s bílou a černou listinou aplikací.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71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3: </a:t>
            </a:r>
            <a:r>
              <a:rPr lang="cs-CZ" dirty="0" err="1"/>
              <a:t>Continuous</a:t>
            </a:r>
            <a:r>
              <a:rPr lang="cs-CZ" dirty="0"/>
              <a:t> Vulnerability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616" y="2327189"/>
            <a:ext cx="5706905" cy="35814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Aktivní správa zranitelností</a:t>
            </a:r>
          </a:p>
          <a:p>
            <a:r>
              <a:rPr lang="cs-CZ" dirty="0"/>
              <a:t>Zranitelnost (Vulnerability) = V počítačové bezpečnosti je zranitelností slabost, kterou může útočník, zneužít k provádění neoprávněných akcí v počítačovém systému.</a:t>
            </a:r>
          </a:p>
          <a:p>
            <a:r>
              <a:rPr lang="cs-CZ" dirty="0"/>
              <a:t>Cíle :</a:t>
            </a:r>
          </a:p>
          <a:p>
            <a:pPr lvl="1"/>
            <a:r>
              <a:rPr lang="cs-CZ" dirty="0"/>
              <a:t>Neustále získávat a vyhodnocovat nové informace, které vedou k:</a:t>
            </a:r>
          </a:p>
          <a:p>
            <a:pPr lvl="2"/>
            <a:r>
              <a:rPr lang="cs-CZ" dirty="0"/>
              <a:t>Identifikaci zranitelností </a:t>
            </a:r>
          </a:p>
          <a:p>
            <a:pPr lvl="2"/>
            <a:r>
              <a:rPr lang="cs-CZ" dirty="0"/>
              <a:t>Nápravě (</a:t>
            </a:r>
            <a:r>
              <a:rPr lang="cs-CZ" dirty="0" err="1"/>
              <a:t>remediate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Minimalizaci příležitostí pro útočníky (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surface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728" y="1978755"/>
            <a:ext cx="5741272" cy="300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8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CIS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984" y="1342768"/>
            <a:ext cx="10606216" cy="5173362"/>
          </a:xfrm>
        </p:spPr>
        <p:txBody>
          <a:bodyPr>
            <a:normAutofit/>
          </a:bodyPr>
          <a:lstStyle/>
          <a:p>
            <a:r>
              <a:rPr lang="cs-CZ" dirty="0"/>
              <a:t>Správa zranitelností je trvalá aktivita vyžadující čas, pozornost a zdroje</a:t>
            </a:r>
          </a:p>
          <a:p>
            <a:r>
              <a:rPr lang="cs-CZ" dirty="0"/>
              <a:t>Bezpečnostní týmy musí pracovat se spoustu neustálých informací (aktualizace SW, </a:t>
            </a:r>
            <a:r>
              <a:rPr lang="cs-CZ" dirty="0" err="1"/>
              <a:t>patch</a:t>
            </a:r>
            <a:r>
              <a:rPr lang="cs-CZ" dirty="0"/>
              <a:t>, bezpečnostní doporučení atd.)</a:t>
            </a:r>
          </a:p>
          <a:p>
            <a:r>
              <a:rPr lang="cs-CZ" dirty="0"/>
              <a:t>Útočníci mají přístup ke stejným informacím ohledně zranitelností, kterých můžou využít</a:t>
            </a:r>
          </a:p>
          <a:p>
            <a:r>
              <a:rPr lang="cs-CZ" dirty="0"/>
              <a:t>Nahlášena nová zranitelnost -&gt; závod mezi: útočníky (Co nejrychleji zneužít), prodejci (Co nejrychleji vydat </a:t>
            </a:r>
            <a:r>
              <a:rPr lang="cs-CZ" dirty="0" err="1"/>
              <a:t>patch</a:t>
            </a:r>
            <a:r>
              <a:rPr lang="cs-CZ" dirty="0"/>
              <a:t>, aktualizaci) a bezpečnostních týmů(vyhodnocování rizik, instalace </a:t>
            </a:r>
            <a:r>
              <a:rPr lang="cs-CZ" dirty="0" err="1"/>
              <a:t>patchů</a:t>
            </a:r>
            <a:r>
              <a:rPr lang="cs-CZ" dirty="0"/>
              <a:t>)</a:t>
            </a:r>
          </a:p>
          <a:p>
            <a:r>
              <a:rPr lang="cs-CZ" dirty="0"/>
              <a:t>Organizace, které neřeší zranitelnosti čelí velké pravděpodobnosti ohrožení jejich počítačových systémů</a:t>
            </a:r>
          </a:p>
          <a:p>
            <a:r>
              <a:rPr lang="cs-CZ" dirty="0"/>
              <a:t>V takových organizacích je </a:t>
            </a:r>
            <a:r>
              <a:rPr lang="cs-CZ" dirty="0" err="1"/>
              <a:t>remedeation</a:t>
            </a:r>
            <a:r>
              <a:rPr lang="cs-CZ" dirty="0"/>
              <a:t> (nápravné opatření) velice obtížné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669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2443"/>
            <a:ext cx="9601200" cy="813486"/>
          </a:xfrm>
        </p:spPr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3: </a:t>
            </a:r>
            <a:r>
              <a:rPr lang="cs-CZ" dirty="0" err="1"/>
              <a:t>subcontrols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006" y="971807"/>
            <a:ext cx="7293961" cy="562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84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3: Souhrn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64607"/>
            <a:ext cx="9617675" cy="4064343"/>
          </a:xfrm>
        </p:spPr>
        <p:txBody>
          <a:bodyPr>
            <a:normAutofit/>
          </a:bodyPr>
          <a:lstStyle/>
          <a:p>
            <a:r>
              <a:rPr lang="cs-CZ" dirty="0"/>
              <a:t>Existuje velké množství nástrojů, pro skenovaní zranitelností</a:t>
            </a:r>
          </a:p>
          <a:p>
            <a:r>
              <a:rPr lang="cs-CZ" dirty="0"/>
              <a:t>Pro standardizovaní odhalených zranitelností je lepší využívat </a:t>
            </a:r>
            <a:r>
              <a:rPr lang="cs-CZ" dirty="0" err="1"/>
              <a:t>skeny</a:t>
            </a:r>
            <a:r>
              <a:rPr lang="cs-CZ" dirty="0"/>
              <a:t>, které využívají: CVE, CCE, OVAL, CPE, CVSS a / nebo XCCD</a:t>
            </a:r>
          </a:p>
          <a:p>
            <a:r>
              <a:rPr lang="cs-CZ" dirty="0"/>
              <a:t>Pokročilé nástroje lze nakonfigurovat s přihlašovacími údaji pro provádění komplexnějších prohledávání, než jaké lze dosáhnout bez přihlašovacích údajů.</a:t>
            </a:r>
          </a:p>
          <a:p>
            <a:r>
              <a:rPr lang="cs-CZ" dirty="0"/>
              <a:t>Nástroje také mohou kontrolovat nastavení jednotlivých zařízení</a:t>
            </a:r>
          </a:p>
          <a:p>
            <a:r>
              <a:rPr lang="cs-CZ" dirty="0"/>
              <a:t>Nástroje lze propojit s </a:t>
            </a:r>
            <a:r>
              <a:rPr lang="cs-CZ" dirty="0" err="1"/>
              <a:t>ticket</a:t>
            </a:r>
            <a:r>
              <a:rPr lang="cs-CZ" dirty="0"/>
              <a:t> systémy </a:t>
            </a:r>
          </a:p>
          <a:p>
            <a:r>
              <a:rPr lang="cs-CZ" dirty="0"/>
              <a:t>Nástroje porovnávají jednotlivé </a:t>
            </a:r>
            <a:r>
              <a:rPr lang="cs-CZ" dirty="0" err="1"/>
              <a:t>skeny</a:t>
            </a:r>
            <a:r>
              <a:rPr lang="cs-CZ" dirty="0"/>
              <a:t> = vytváření reportů a trendů </a:t>
            </a:r>
          </a:p>
        </p:txBody>
      </p:sp>
    </p:spTree>
    <p:extLst>
      <p:ext uri="{BB962C8B-B14F-4D97-AF65-F5344CB8AC3E}">
        <p14:creationId xmlns:p14="http://schemas.microsoft.com/office/powerpoint/2010/main" val="2729883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9773" y="2671119"/>
            <a:ext cx="2887362" cy="1485900"/>
          </a:xfrm>
        </p:spPr>
        <p:txBody>
          <a:bodyPr/>
          <a:lstStyle/>
          <a:p>
            <a:pPr algn="r"/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1443730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iTop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https://www.combodo.com/teemip-online-demo</a:t>
            </a:r>
          </a:p>
        </p:txBody>
      </p:sp>
    </p:spTree>
    <p:extLst>
      <p:ext uri="{BB962C8B-B14F-4D97-AF65-F5344CB8AC3E}">
        <p14:creationId xmlns:p14="http://schemas.microsoft.com/office/powerpoint/2010/main" val="3717688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Qualys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Qualys community edition</a:t>
            </a:r>
          </a:p>
          <a:p>
            <a:endParaRPr lang="en-US" dirty="0"/>
          </a:p>
          <a:p>
            <a:r>
              <a:rPr lang="cs-CZ" dirty="0">
                <a:hlinkClick r:id="rId2"/>
              </a:rPr>
              <a:t>https://www.qualys.com/community-edition/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229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87FA-A194-4D03-A517-38EEE5FE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 benchmark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61C7-2365-4B4D-B7F6-EC4979D87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Cis-cat-full.zip</a:t>
            </a:r>
          </a:p>
        </p:txBody>
      </p:sp>
    </p:spTree>
    <p:extLst>
      <p:ext uri="{BB962C8B-B14F-4D97-AF65-F5344CB8AC3E}">
        <p14:creationId xmlns:p14="http://schemas.microsoft.com/office/powerpoint/2010/main" val="220902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95" y="1668161"/>
            <a:ext cx="10408508" cy="469144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Center for Internet Security Critical Security Controls for Effective Cyber Defense</a:t>
            </a:r>
            <a:endParaRPr lang="cs-CZ" b="1" dirty="0"/>
          </a:p>
          <a:p>
            <a:endParaRPr lang="cs-CZ" b="1" dirty="0"/>
          </a:p>
          <a:p>
            <a:r>
              <a:rPr lang="cs-CZ" dirty="0"/>
              <a:t>Publikace obsahující „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“ v oblasti počítačové bezpečnosti</a:t>
            </a:r>
          </a:p>
          <a:p>
            <a:endParaRPr lang="cs-CZ" dirty="0"/>
          </a:p>
          <a:p>
            <a:r>
              <a:rPr lang="cs-CZ" dirty="0"/>
              <a:t>Zdarma pro všechny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Vytvořeno dobrovolníky ze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komunity</a:t>
            </a:r>
          </a:p>
          <a:p>
            <a:endParaRPr lang="cs-CZ" dirty="0"/>
          </a:p>
          <a:p>
            <a:r>
              <a:rPr lang="cs-CZ" dirty="0"/>
              <a:t>Stojí na základě známých, aktuálních </a:t>
            </a:r>
            <a:r>
              <a:rPr lang="cs-CZ" dirty="0" err="1"/>
              <a:t>cyber</a:t>
            </a:r>
            <a:r>
              <a:rPr lang="cs-CZ" dirty="0"/>
              <a:t> útoků a metod </a:t>
            </a:r>
          </a:p>
          <a:p>
            <a:endParaRPr lang="cs-CZ" dirty="0"/>
          </a:p>
          <a:p>
            <a:r>
              <a:rPr lang="cs-CZ" dirty="0"/>
              <a:t>Obsahuje 20 „Controls“ (klíčových akcí) -  pro správné zabezpečení sítě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0"/>
            <a:ext cx="5716550" cy="152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718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87FA-A194-4D03-A517-38EEE5FE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Nikto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61C7-2365-4B4D-B7F6-EC4979D87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https://github.com/sullo/nikto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09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https://www.cisecurity.org/</a:t>
            </a:r>
          </a:p>
        </p:txBody>
      </p:sp>
    </p:spTree>
    <p:extLst>
      <p:ext uri="{BB962C8B-B14F-4D97-AF65-F5344CB8AC3E}">
        <p14:creationId xmlns:p14="http://schemas.microsoft.com/office/powerpoint/2010/main" val="269678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CIS </a:t>
            </a:r>
            <a:r>
              <a:rPr lang="cs-CZ" dirty="0" err="1"/>
              <a:t>controls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92195"/>
            <a:ext cx="10400270" cy="44752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en-US" dirty="0"/>
              <a:t>Inventory and Control of Hardware Assets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Inventory and Control of Software Assets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Continuous Vulnerability Management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4. Controlled Use of Administrative Privileges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Secure Configuration for Hardware and Software on Mobile Devices, Laptops, Workstations and Servers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6. Maintenance, Monitoring and Analysis of Audit Logs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1: </a:t>
            </a:r>
            <a:r>
              <a:rPr lang="cs-CZ" dirty="0" err="1"/>
              <a:t>Inventory</a:t>
            </a:r>
            <a:r>
              <a:rPr lang="cs-CZ" dirty="0"/>
              <a:t> and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hardware </a:t>
            </a:r>
            <a:r>
              <a:rPr lang="cs-CZ" dirty="0" err="1"/>
              <a:t>Assets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573" y="1915297"/>
            <a:ext cx="5706905" cy="3581400"/>
          </a:xfrm>
        </p:spPr>
        <p:txBody>
          <a:bodyPr/>
          <a:lstStyle/>
          <a:p>
            <a:r>
              <a:rPr lang="cs-CZ" dirty="0"/>
              <a:t>Inventarizace a kontrola (přehled) hardwarových aktiv</a:t>
            </a:r>
          </a:p>
          <a:p>
            <a:endParaRPr lang="cs-CZ" dirty="0"/>
          </a:p>
          <a:p>
            <a:r>
              <a:rPr lang="cs-CZ" dirty="0"/>
              <a:t>Cíle :</a:t>
            </a:r>
          </a:p>
          <a:p>
            <a:pPr lvl="1"/>
            <a:r>
              <a:rPr lang="cs-CZ" dirty="0"/>
              <a:t>Aktivní správa všech HW zařízení v síti</a:t>
            </a:r>
          </a:p>
          <a:p>
            <a:pPr lvl="1"/>
            <a:r>
              <a:rPr lang="cs-CZ" dirty="0"/>
              <a:t>Přístupy povolit pouze autorizovaným zařízením</a:t>
            </a:r>
          </a:p>
          <a:p>
            <a:pPr lvl="1"/>
            <a:r>
              <a:rPr lang="cs-CZ" dirty="0"/>
              <a:t>Nalézt neautorizovaná a nespravovaná zařízení a zabránit jím v přístupu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683" y="2493490"/>
            <a:ext cx="6175212" cy="300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8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CIS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984" y="1544594"/>
            <a:ext cx="10606216" cy="49715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Útočníci neustále skenují sítě svých cílů</a:t>
            </a:r>
          </a:p>
          <a:p>
            <a:r>
              <a:rPr lang="cs-CZ" dirty="0"/>
              <a:t>Čekají na zařízení, které se připojí do sítě:</a:t>
            </a:r>
          </a:p>
          <a:p>
            <a:pPr lvl="1"/>
            <a:r>
              <a:rPr lang="cs-CZ" dirty="0"/>
              <a:t> nové nechráněné systémy 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Come</a:t>
            </a:r>
            <a:r>
              <a:rPr lang="cs-CZ" dirty="0"/>
              <a:t> and go </a:t>
            </a:r>
            <a:r>
              <a:rPr lang="cs-CZ" dirty="0" err="1"/>
              <a:t>off</a:t>
            </a:r>
            <a:r>
              <a:rPr lang="cs-CZ" dirty="0"/>
              <a:t>“ zařízení (Notebooky, vlastní zařízení zaměstnanců)</a:t>
            </a:r>
          </a:p>
          <a:p>
            <a:pPr lvl="1"/>
            <a:r>
              <a:rPr lang="cs-CZ" dirty="0"/>
              <a:t>Nový HW (připojen ale nezabezpečen např. konfigurace a </a:t>
            </a:r>
            <a:r>
              <a:rPr lang="cs-CZ" dirty="0" err="1"/>
              <a:t>patching</a:t>
            </a:r>
            <a:r>
              <a:rPr lang="cs-CZ" dirty="0"/>
              <a:t> proběhne až další den – čas pro útočníka)</a:t>
            </a:r>
          </a:p>
          <a:p>
            <a:pPr lvl="1"/>
            <a:r>
              <a:rPr lang="cs-CZ" dirty="0"/>
              <a:t>Testové systémy, demo, síť pro hosty </a:t>
            </a:r>
            <a:r>
              <a:rPr lang="cs-CZ" dirty="0" err="1"/>
              <a:t>atd</a:t>
            </a:r>
            <a:r>
              <a:rPr lang="cs-CZ" dirty="0"/>
              <a:t>…</a:t>
            </a:r>
          </a:p>
          <a:p>
            <a:pPr lvl="1"/>
            <a:endParaRPr lang="cs-CZ" dirty="0"/>
          </a:p>
          <a:p>
            <a:r>
              <a:rPr lang="cs-CZ" dirty="0"/>
              <a:t>Ve velkých firmách bývá problém spravovat velmi měnící se prostředí </a:t>
            </a:r>
          </a:p>
          <a:p>
            <a:r>
              <a:rPr lang="cs-CZ" dirty="0"/>
              <a:t>Správa všech zařízení hraje důležitou roli při:</a:t>
            </a:r>
          </a:p>
          <a:p>
            <a:pPr lvl="1"/>
            <a:r>
              <a:rPr lang="cs-CZ" dirty="0"/>
              <a:t>Plánovaní</a:t>
            </a:r>
          </a:p>
          <a:p>
            <a:pPr lvl="1"/>
            <a:r>
              <a:rPr lang="cs-CZ" dirty="0"/>
              <a:t>Zálohování </a:t>
            </a:r>
          </a:p>
          <a:p>
            <a:pPr lvl="1"/>
            <a:r>
              <a:rPr lang="cs-CZ" dirty="0"/>
              <a:t>Reakcích na incidenty</a:t>
            </a:r>
          </a:p>
          <a:p>
            <a:pPr lvl="1"/>
            <a:r>
              <a:rPr lang="cs-CZ" dirty="0"/>
              <a:t>Zotavení po útoku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3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2443"/>
            <a:ext cx="9601200" cy="813486"/>
          </a:xfrm>
        </p:spPr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1: </a:t>
            </a:r>
            <a:r>
              <a:rPr lang="cs-CZ" dirty="0" err="1"/>
              <a:t>subcontrols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529" y="924697"/>
            <a:ext cx="6642640" cy="572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9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CIS </a:t>
            </a:r>
            <a:r>
              <a:rPr lang="cs-CZ" dirty="0" err="1"/>
              <a:t>Control</a:t>
            </a:r>
            <a:r>
              <a:rPr lang="cs-CZ" dirty="0"/>
              <a:t> 1: Souhrn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64607"/>
            <a:ext cx="9617675" cy="4064343"/>
          </a:xfrm>
        </p:spPr>
        <p:txBody>
          <a:bodyPr>
            <a:normAutofit/>
          </a:bodyPr>
          <a:lstStyle/>
          <a:p>
            <a:r>
              <a:rPr lang="cs-CZ" dirty="0"/>
              <a:t>Udržení aktuálního a přesného přehledu = trvalý a dynamický proces</a:t>
            </a:r>
          </a:p>
          <a:p>
            <a:r>
              <a:rPr lang="cs-CZ" dirty="0"/>
              <a:t>Organizace mohou pravidelně síť skenovat pro identifikaci zařízení</a:t>
            </a:r>
          </a:p>
          <a:p>
            <a:r>
              <a:rPr lang="cs-CZ" dirty="0"/>
              <a:t>Před skenováním je potřeba zajistit dostatečnou šířku pásma (na základě historie zátěže a kapacit jejich sítě)</a:t>
            </a:r>
          </a:p>
          <a:p>
            <a:r>
              <a:rPr lang="cs-CZ" dirty="0"/>
              <a:t>Pasivní skenery pak na kritických místech sledují komunikaci na základě které se snaží identifikovat zařízení</a:t>
            </a:r>
          </a:p>
          <a:p>
            <a:r>
              <a:rPr lang="cs-CZ" dirty="0"/>
              <a:t>Informace lze získat z </a:t>
            </a:r>
            <a:r>
              <a:rPr lang="cs-CZ" dirty="0" err="1"/>
              <a:t>routerů</a:t>
            </a:r>
            <a:r>
              <a:rPr lang="cs-CZ" dirty="0"/>
              <a:t> a </a:t>
            </a:r>
            <a:r>
              <a:rPr lang="cs-CZ" dirty="0" err="1"/>
              <a:t>switchů</a:t>
            </a:r>
            <a:r>
              <a:rPr lang="cs-CZ" dirty="0"/>
              <a:t> (např. MAC adresy)</a:t>
            </a:r>
          </a:p>
          <a:p>
            <a:r>
              <a:rPr lang="cs-CZ" dirty="0"/>
              <a:t>Každé zařízení (fyzické/</a:t>
            </a:r>
            <a:r>
              <a:rPr lang="cs-CZ" dirty="0" err="1"/>
              <a:t>virtualní</a:t>
            </a:r>
            <a:r>
              <a:rPr lang="cs-CZ" dirty="0"/>
              <a:t>) využívající IP adresu by mělo být zahrnuto do inventáře aktiv organizace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66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 Control 2: Inventory and Control of Software Assets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6133070" cy="3581400"/>
          </a:xfrm>
        </p:spPr>
        <p:txBody>
          <a:bodyPr/>
          <a:lstStyle/>
          <a:p>
            <a:r>
              <a:rPr lang="cs-CZ" dirty="0"/>
              <a:t>Inventarizace a kontrola (přehled) softwarových aktiv</a:t>
            </a:r>
          </a:p>
          <a:p>
            <a:r>
              <a:rPr lang="cs-CZ" dirty="0"/>
              <a:t>Cíle :</a:t>
            </a:r>
          </a:p>
          <a:p>
            <a:pPr lvl="1"/>
            <a:r>
              <a:rPr lang="cs-CZ" dirty="0"/>
              <a:t>Aktivní správa veškerého SW v síti</a:t>
            </a:r>
          </a:p>
          <a:p>
            <a:pPr lvl="1"/>
            <a:r>
              <a:rPr lang="cs-CZ" dirty="0"/>
              <a:t>Povolit instalace a spuštění pouze autorizovaných SW</a:t>
            </a:r>
          </a:p>
          <a:p>
            <a:pPr lvl="1"/>
            <a:r>
              <a:rPr lang="cs-CZ" dirty="0"/>
              <a:t>Nalézt neautorizované a nespravované SW a zabránit jejich instalaci a spuštění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817" y="1800997"/>
            <a:ext cx="5238183" cy="265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0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CIS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984" y="1342768"/>
            <a:ext cx="10606216" cy="517336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Útočníci neustále skenují sítě svých cílů</a:t>
            </a:r>
          </a:p>
          <a:p>
            <a:r>
              <a:rPr lang="cs-CZ" dirty="0"/>
              <a:t>Hledají zranitelné verze SW, které mohou být vzdáleně napadeny:</a:t>
            </a:r>
          </a:p>
          <a:p>
            <a:pPr lvl="1"/>
            <a:r>
              <a:rPr lang="cs-CZ" dirty="0"/>
              <a:t> neaktualizovaný SW</a:t>
            </a:r>
          </a:p>
          <a:p>
            <a:pPr lvl="1"/>
            <a:r>
              <a:rPr lang="cs-CZ" dirty="0"/>
              <a:t>Neoprávněný SW (SW, který nemá v síti co dělat)</a:t>
            </a:r>
          </a:p>
          <a:p>
            <a:pPr lvl="1"/>
            <a:r>
              <a:rPr lang="cs-CZ" dirty="0"/>
              <a:t>Nový SW (Neotestovaný v rámci bezpečnosti) </a:t>
            </a:r>
          </a:p>
          <a:p>
            <a:r>
              <a:rPr lang="cs-CZ" dirty="0"/>
              <a:t>Bez správné znalosti a kontroly SW v organizaci nelze síť správně zabezpečit</a:t>
            </a:r>
          </a:p>
          <a:p>
            <a:r>
              <a:rPr lang="cs-CZ" dirty="0"/>
              <a:t>Útočníci rozesílají různé škodlivé weby, dokumenty, mediální soubory atd. přes důvěryhodné zdroje (Vlastní web firmy, partneři, kolegové 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r>
              <a:rPr lang="cs-CZ" dirty="0"/>
              <a:t>Využívají </a:t>
            </a:r>
            <a:r>
              <a:rPr lang="cs-CZ" dirty="0" err="1"/>
              <a:t>zero-days</a:t>
            </a:r>
            <a:r>
              <a:rPr lang="cs-CZ" dirty="0"/>
              <a:t> </a:t>
            </a:r>
            <a:r>
              <a:rPr lang="cs-CZ" dirty="0" err="1"/>
              <a:t>exploits</a:t>
            </a:r>
            <a:r>
              <a:rPr lang="cs-CZ" dirty="0"/>
              <a:t>  (Využívají zranitelnosti, která ještě nemá </a:t>
            </a:r>
            <a:r>
              <a:rPr lang="cs-CZ" dirty="0" err="1"/>
              <a:t>patch</a:t>
            </a:r>
            <a:r>
              <a:rPr lang="cs-CZ" dirty="0"/>
              <a:t>)</a:t>
            </a:r>
          </a:p>
          <a:p>
            <a:r>
              <a:rPr lang="cs-CZ" dirty="0"/>
              <a:t>Po úspěšném útoku dochází k získaní kontroly nad systémem</a:t>
            </a:r>
          </a:p>
          <a:p>
            <a:r>
              <a:rPr lang="cs-CZ" dirty="0"/>
              <a:t>Špatně kontrolovatelné zařízení -&gt; nejspíš obsahuje nepotřebný/škodlivý SW -&gt; napadení takového zařízení = možnost napadení celé sítě -&gt;organizace bez správy SW = nejsou schopni zjistit příčinu problému a detekovat škodlivý SW</a:t>
            </a:r>
          </a:p>
          <a:p>
            <a:r>
              <a:rPr lang="cs-CZ" dirty="0"/>
              <a:t>Správa všech SW hraje důležitou roli při:</a:t>
            </a:r>
          </a:p>
          <a:p>
            <a:pPr lvl="1"/>
            <a:r>
              <a:rPr lang="cs-CZ" dirty="0"/>
              <a:t>Plánovaní</a:t>
            </a:r>
          </a:p>
          <a:p>
            <a:pPr lvl="1"/>
            <a:r>
              <a:rPr lang="cs-CZ" dirty="0"/>
              <a:t>Zálohování </a:t>
            </a:r>
          </a:p>
          <a:p>
            <a:pPr lvl="1"/>
            <a:r>
              <a:rPr lang="cs-CZ" dirty="0"/>
              <a:t>Reakcích na incidenty</a:t>
            </a:r>
          </a:p>
          <a:p>
            <a:pPr lvl="1"/>
            <a:r>
              <a:rPr lang="cs-CZ" dirty="0"/>
              <a:t>Zotavení po útoku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26305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1E3938E5B5A74581AD926449F87C3A" ma:contentTypeVersion="13" ma:contentTypeDescription="Create a new document." ma:contentTypeScope="" ma:versionID="aa98c053d63ca228b07bb708aedfa4fd">
  <xsd:schema xmlns:xsd="http://www.w3.org/2001/XMLSchema" xmlns:xs="http://www.w3.org/2001/XMLSchema" xmlns:p="http://schemas.microsoft.com/office/2006/metadata/properties" xmlns:ns2="9f5bc797-a717-4b37-9b2f-14c7b79ec347" xmlns:ns3="38a46388-3764-47d6-a4de-059cae922d70" targetNamespace="http://schemas.microsoft.com/office/2006/metadata/properties" ma:root="true" ma:fieldsID="8529b924dc3ac7613468e29d3b3cda1f" ns2:_="" ns3:_="">
    <xsd:import namespace="9f5bc797-a717-4b37-9b2f-14c7b79ec347"/>
    <xsd:import namespace="38a46388-3764-47d6-a4de-059cae922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bc797-a717-4b37-9b2f-14c7b79ec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a46388-3764-47d6-a4de-059cae922d7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EBD291-1590-491D-A07A-FBECB07D9B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5bc797-a717-4b37-9b2f-14c7b79ec347"/>
    <ds:schemaRef ds:uri="38a46388-3764-47d6-a4de-059cae922d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554015-589A-4D97-AC71-BD49F75F0C6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9f5bc797-a717-4b37-9b2f-14c7b79ec347"/>
    <ds:schemaRef ds:uri="http://purl.org/dc/terms/"/>
    <ds:schemaRef ds:uri="http://schemas.openxmlformats.org/package/2006/metadata/core-properties"/>
    <ds:schemaRef ds:uri="38a46388-3764-47d6-a4de-059cae922d7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B614945-8A69-4DD9-81B3-3F631C0377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801</TotalTime>
  <Words>904</Words>
  <Application>Microsoft Office PowerPoint</Application>
  <PresentationFormat>Širokoúhlá obrazovka</PresentationFormat>
  <Paragraphs>125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Franklin Gothic Book</vt:lpstr>
      <vt:lpstr>Crop</vt:lpstr>
      <vt:lpstr>4. Přednáška – CIS Controls</vt:lpstr>
      <vt:lpstr>CIS</vt:lpstr>
      <vt:lpstr>Základní CIS controls</vt:lpstr>
      <vt:lpstr>CIS Control 1: Inventory and Control of hardware Assets</vt:lpstr>
      <vt:lpstr>Důležitost CIS 1</vt:lpstr>
      <vt:lpstr>CIS control 1: subcontrols</vt:lpstr>
      <vt:lpstr>CIS Control 1: Souhrn</vt:lpstr>
      <vt:lpstr>CIS Control 2: Inventory and Control of Software Assets</vt:lpstr>
      <vt:lpstr>Důležitost CIS 2</vt:lpstr>
      <vt:lpstr>CIS control 2: subcontrols</vt:lpstr>
      <vt:lpstr>CIS Control 2: Souhrn</vt:lpstr>
      <vt:lpstr>CIS Control 3: Continuous Vulnerability Management</vt:lpstr>
      <vt:lpstr>Důležitost CIS 3</vt:lpstr>
      <vt:lpstr>CIS control 3: subcontrols</vt:lpstr>
      <vt:lpstr>CIS Control 3: Souhrn</vt:lpstr>
      <vt:lpstr>Seminář</vt:lpstr>
      <vt:lpstr>iTop</vt:lpstr>
      <vt:lpstr>Qualys</vt:lpstr>
      <vt:lpstr>CIS benchmark</vt:lpstr>
      <vt:lpstr>Nikto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Přednáška – Tcp/ip, ipv4 a 6</dc:title>
  <dc:creator>Tomáš Sedláček</dc:creator>
  <cp:lastModifiedBy>Petr Suchánek</cp:lastModifiedBy>
  <cp:revision>55</cp:revision>
  <dcterms:created xsi:type="dcterms:W3CDTF">2020-10-08T07:32:06Z</dcterms:created>
  <dcterms:modified xsi:type="dcterms:W3CDTF">2022-02-23T20:30:18Z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0x0101005D1E3938E5B5A74581AD926449F87C3A</vt:lpwstr>
  </property>
</Properties>
</file>