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93" r:id="rId33"/>
    <p:sldId id="287" r:id="rId34"/>
    <p:sldId id="295" r:id="rId35"/>
    <p:sldId id="291" r:id="rId36"/>
    <p:sldId id="290" r:id="rId37"/>
    <p:sldId id="288" r:id="rId38"/>
    <p:sldId id="289" r:id="rId39"/>
    <p:sldId id="286" r:id="rId40"/>
    <p:sldId id="294" r:id="rId41"/>
    <p:sldId id="292" r:id="rId42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7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/>
          <p:cNvSpPr/>
          <p:nvPr/>
        </p:nvSpPr>
        <p:spPr>
          <a:xfrm>
            <a:off x="-815760" y="-815760"/>
            <a:ext cx="1635840" cy="163584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240">
            <a:solidFill>
              <a:schemeClr val="bg2">
                <a:shade val="70000"/>
                <a:satMod val="200000"/>
                <a:alpha val="100000"/>
              </a:schemeClr>
            </a:solidFill>
            <a:round/>
          </a:ln>
          <a:effectLst>
            <a:outerShdw blurRad="63500" dist="25560" dir="540000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10" name="CustomShape 2"/>
          <p:cNvSpPr/>
          <p:nvPr/>
        </p:nvSpPr>
        <p:spPr>
          <a:xfrm>
            <a:off x="168840" y="21240"/>
            <a:ext cx="1699200" cy="1699200"/>
          </a:xfrm>
          <a:prstGeom prst="ellipse">
            <a:avLst/>
          </a:prstGeom>
          <a:noFill/>
          <a:ln w="27360">
            <a:solidFill>
              <a:schemeClr val="bg2">
                <a:tint val="45000"/>
                <a:satMod val="325000"/>
                <a:alpha val="100000"/>
              </a:schemeClr>
            </a:solidFill>
            <a:round/>
          </a:ln>
          <a:effectLst>
            <a:outerShdw blurRad="25400" dist="2556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 rot="2315400">
            <a:off x="182520" y="1053000"/>
            <a:ext cx="1122840" cy="1099800"/>
          </a:xfrm>
          <a:prstGeom prst="donut">
            <a:avLst>
              <a:gd name="adj" fmla="val 11833"/>
            </a:avLst>
          </a:prstGeom>
          <a:gradFill rotWithShape="0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lin ang="2310000"/>
          </a:gradFill>
          <a:ln w="7200">
            <a:solidFill>
              <a:schemeClr val="bg2">
                <a:shade val="60000"/>
                <a:satMod val="220000"/>
                <a:alpha val="100000"/>
              </a:schemeClr>
            </a:solidFill>
            <a:round/>
          </a:ln>
          <a:effectLst>
            <a:outerShdw blurRad="12700" dist="14843" dir="4557825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1013040" y="0"/>
            <a:ext cx="8128080" cy="68551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25560" dir="540000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1014840" y="0"/>
            <a:ext cx="70200" cy="68551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550" dist="3816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" name="CustomShape 6"/>
          <p:cNvSpPr/>
          <p:nvPr/>
        </p:nvSpPr>
        <p:spPr>
          <a:xfrm>
            <a:off x="921600" y="1413720"/>
            <a:ext cx="207360" cy="207360"/>
          </a:xfrm>
          <a:prstGeom prst="ellipse">
            <a:avLst/>
          </a:prstGeom>
          <a:gradFill rotWithShape="0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lin ang="0"/>
          </a:gradFill>
          <a:ln w="2160">
            <a:solidFill>
              <a:schemeClr val="accent1">
                <a:shade val="90000"/>
                <a:satMod val="110000"/>
                <a:alpha val="60000"/>
              </a:schemeClr>
            </a:solidFill>
            <a:round/>
          </a:ln>
          <a:effectLst>
            <a:outerShdw blurRad="63500" dist="25560" dir="5400000" rotWithShape="0">
              <a:srgbClr val="000000">
                <a:alpha val="44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" name="CustomShape 7"/>
          <p:cNvSpPr/>
          <p:nvPr/>
        </p:nvSpPr>
        <p:spPr>
          <a:xfrm>
            <a:off x="1157040" y="1344960"/>
            <a:ext cx="61200" cy="61200"/>
          </a:xfrm>
          <a:prstGeom prst="ellipse">
            <a:avLst/>
          </a:prstGeom>
          <a:noFill/>
          <a:ln w="12600">
            <a:solidFill>
              <a:schemeClr val="accent1">
                <a:shade val="75000"/>
                <a:alpha val="60000"/>
              </a:schemeClr>
            </a:solidFill>
            <a:round/>
          </a:ln>
          <a:effectLst>
            <a:outerShdw blurRad="63500" dist="25560" dir="5400000" rotWithShape="0">
              <a:srgbClr val="000000">
                <a:alpha val="44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" name="PlaceHolder 8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Klikněte pro úpravu formátu textu nadpisu</a:t>
            </a:r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-815760" y="-815760"/>
            <a:ext cx="1635840" cy="163584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240">
            <a:solidFill>
              <a:schemeClr val="bg2">
                <a:shade val="70000"/>
                <a:satMod val="200000"/>
                <a:alpha val="100000"/>
              </a:schemeClr>
            </a:solidFill>
            <a:round/>
          </a:ln>
          <a:effectLst>
            <a:outerShdw blurRad="63500" dist="25560" dir="540000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6" name="CustomShape 2"/>
          <p:cNvSpPr/>
          <p:nvPr/>
        </p:nvSpPr>
        <p:spPr>
          <a:xfrm>
            <a:off x="168840" y="21240"/>
            <a:ext cx="1699200" cy="1699200"/>
          </a:xfrm>
          <a:prstGeom prst="ellipse">
            <a:avLst/>
          </a:prstGeom>
          <a:noFill/>
          <a:ln w="27360">
            <a:solidFill>
              <a:schemeClr val="bg2">
                <a:tint val="45000"/>
                <a:satMod val="325000"/>
                <a:alpha val="100000"/>
              </a:schemeClr>
            </a:solidFill>
            <a:round/>
          </a:ln>
          <a:effectLst>
            <a:outerShdw blurRad="25400" dist="2556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7" name="CustomShape 3"/>
          <p:cNvSpPr/>
          <p:nvPr/>
        </p:nvSpPr>
        <p:spPr>
          <a:xfrm rot="2315400">
            <a:off x="182520" y="1053000"/>
            <a:ext cx="1122840" cy="1099800"/>
          </a:xfrm>
          <a:prstGeom prst="donut">
            <a:avLst>
              <a:gd name="adj" fmla="val 11833"/>
            </a:avLst>
          </a:prstGeom>
          <a:gradFill rotWithShape="0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lin ang="2310000"/>
          </a:gradFill>
          <a:ln w="7200">
            <a:solidFill>
              <a:schemeClr val="bg2">
                <a:shade val="60000"/>
                <a:satMod val="220000"/>
                <a:alpha val="100000"/>
              </a:schemeClr>
            </a:solidFill>
            <a:round/>
          </a:ln>
          <a:effectLst>
            <a:outerShdw blurRad="12700" dist="14843" dir="4557825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8" name="CustomShape 4"/>
          <p:cNvSpPr/>
          <p:nvPr/>
        </p:nvSpPr>
        <p:spPr>
          <a:xfrm>
            <a:off x="1013040" y="0"/>
            <a:ext cx="8128080" cy="68551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25560" dir="5400000" rotWithShape="0">
              <a:srgbClr val="000000">
                <a:alpha val="44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9" name="CustomShape 5"/>
          <p:cNvSpPr/>
          <p:nvPr/>
        </p:nvSpPr>
        <p:spPr>
          <a:xfrm>
            <a:off x="1014840" y="0"/>
            <a:ext cx="70200" cy="68551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550" dist="3816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0" name="PlaceHolder 6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Klikněte pro úpravu formátu textu nadpisu</a:t>
            </a:r>
          </a:p>
        </p:txBody>
      </p:sp>
      <p:sp>
        <p:nvSpPr>
          <p:cNvPr id="51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1432440" y="360000"/>
            <a:ext cx="7403760" cy="146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Virtualizace a její důsledky. 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1432440" y="1850040"/>
            <a:ext cx="7403760" cy="174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0" rIns="90000" bIns="45000">
            <a:noAutofit/>
          </a:bodyPr>
          <a:lstStyle/>
          <a:p>
            <a:pPr marL="27360">
              <a:lnSpc>
                <a:spcPct val="100000"/>
              </a:lnSpc>
            </a:pPr>
            <a:r>
              <a:rPr lang="cs-CZ" sz="2600" b="0" strike="noStrike" spc="-1">
                <a:solidFill>
                  <a:srgbClr val="361309"/>
                </a:solidFill>
                <a:latin typeface="Gill Sans MT"/>
                <a:ea typeface="DejaVu Sans"/>
              </a:rPr>
              <a:t>Shrnutí problematiky operačních systémů, Nové HW a SW produkty,  virtualizace, vývoj za poslední období, dodavatelé řešení a jejich nové produkty.</a:t>
            </a:r>
            <a:endParaRPr lang="cs-CZ" sz="2600" b="0" strike="noStrike" spc="-1">
              <a:latin typeface="Arial"/>
            </a:endParaRPr>
          </a:p>
        </p:txBody>
      </p:sp>
      <p:sp>
        <p:nvSpPr>
          <p:cNvPr id="90" name="CustomShape 3"/>
          <p:cNvSpPr/>
          <p:nvPr/>
        </p:nvSpPr>
        <p:spPr>
          <a:xfrm>
            <a:off x="5796000" y="4581000"/>
            <a:ext cx="3093480" cy="174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0" rIns="90000" bIns="45000">
            <a:noAutofit/>
          </a:bodyPr>
          <a:lstStyle/>
          <a:p>
            <a:pPr marL="27360">
              <a:lnSpc>
                <a:spcPct val="100000"/>
              </a:lnSpc>
            </a:pPr>
            <a:r>
              <a:rPr lang="cs-CZ" sz="2600" b="0" strike="noStrike" spc="-1" dirty="0">
                <a:solidFill>
                  <a:srgbClr val="361309"/>
                </a:solidFill>
                <a:latin typeface="Gill Sans MT"/>
                <a:ea typeface="DejaVu Sans"/>
              </a:rPr>
              <a:t>Jakub Ježíšek</a:t>
            </a:r>
            <a:endParaRPr lang="cs-CZ" sz="2600" b="0" strike="noStrike" spc="-1" dirty="0">
              <a:latin typeface="Arial"/>
            </a:endParaRPr>
          </a:p>
          <a:p>
            <a:pPr marL="27360">
              <a:lnSpc>
                <a:spcPct val="100000"/>
              </a:lnSpc>
            </a:pPr>
            <a:r>
              <a:rPr lang="cs-CZ" sz="2600" b="0" strike="noStrike" spc="-1" dirty="0">
                <a:solidFill>
                  <a:srgbClr val="361309"/>
                </a:solidFill>
                <a:latin typeface="Gill Sans MT"/>
                <a:ea typeface="DejaVu Sans"/>
              </a:rPr>
              <a:t>ÚIT OPF</a:t>
            </a:r>
            <a:endParaRPr lang="cs-CZ" sz="2600" b="0" strike="noStrike" spc="-1" dirty="0">
              <a:latin typeface="Arial"/>
            </a:endParaRPr>
          </a:p>
          <a:p>
            <a:pPr marL="27360">
              <a:lnSpc>
                <a:spcPct val="100000"/>
              </a:lnSpc>
            </a:pPr>
            <a:r>
              <a:rPr lang="cs-CZ" sz="2600" b="0" strike="noStrike" spc="-1" dirty="0">
                <a:solidFill>
                  <a:srgbClr val="361309"/>
                </a:solidFill>
                <a:latin typeface="Gill Sans MT"/>
                <a:ea typeface="DejaVu Sans"/>
              </a:rPr>
              <a:t>21.3.2022</a:t>
            </a:r>
          </a:p>
          <a:p>
            <a:pPr marL="27360">
              <a:lnSpc>
                <a:spcPct val="100000"/>
              </a:lnSpc>
            </a:pPr>
            <a:endParaRPr lang="cs-CZ" sz="26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Historie a vývoj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10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Objevuje se od roku 1960 na mainframech IBM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 příchodem x86 koncept opuštěn (client server)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Objevuje se znovu na konci 90. let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Výkon serverů je větší – objevuje se znovu nápad využít hardware lépe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Architektura x86 se k tomu příliš nehodí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Hardware – instrukce CPU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Od roku 2005-6 rozšíření x86 architektury o instrukce pro plnou virtualizaci - bez nich výkon jako emulace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AMD-V (Pacifica) a Intel-VT-x (Vanderpool)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Hardware - IOMMU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14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Další instrukce x86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IOMMU - input/output memory management unit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Vylepšuje práci s pamětí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Podpora pro přímý přístup k perifériím (síťové karty, grafické karty,…)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AMD-Vi a Intel VT-d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Virtualizační software?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16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Na trhu existují desítky možná stovky softwarových produktů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co má být cílem virtualizace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jaký bude použit hardware (stáří a podpora)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je firma ochotná za software platit</a:t>
            </a: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Serverová řešení - Komerční software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VMware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vSphere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(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ESXi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)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Microsoft Hyper-V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Citrix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XenServer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Redhat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RHEV (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Ovirt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) – KVM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Proxmox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- KVM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VMware vSphere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1" strike="noStrike" spc="-1">
                <a:solidFill>
                  <a:srgbClr val="000000"/>
                </a:solidFill>
                <a:latin typeface="Gill Sans MT"/>
                <a:ea typeface="DejaVu Sans"/>
              </a:rPr>
              <a:t>VMware</a:t>
            </a: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 od roku 1998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Největší hráč na poli virtualizace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Na poli serverové virtualizace se skládá s hypervisoru a managementu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VMware vSphere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Hypervisor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ESXi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ESXi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je "bare metal". Neběží nad jiným OS (na rozdíl od jiných produktů VMware) – výhodou je malá velikost 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V základu je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ESXi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zdarma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Poslední je verze 7 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Od 2011 už jen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ESXi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(bez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redhatu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)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VMware vCenter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24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Slouží pro správu více ESXi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Není nutný pro chod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Instalace na Windows nebo Redhat Linux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Management a správa produktů Vmware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Umožnuje pokročilejší zprávu a přidává nástroje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Private Cloud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Microsoft Hyper-V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26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Původně Windows Server Virtualization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Reakce MS na Vmware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2 rozdílné verze</a:t>
            </a:r>
            <a:endParaRPr lang="cs-CZ" sz="32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stand-alone Microsoft Hyper-V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součást Microsoft Windows.</a:t>
            </a:r>
            <a:endParaRPr lang="cs-CZ" sz="28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Hypervisor vždy běží na Windows Server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Podporuje i Linux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Server 2012 přinesl nové vlastnosti – přiblížení k Vmware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Redhat RHEV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Od roku 2010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Současná verze 4.4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Založeno na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opensource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Hypervisor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je KVM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SPICE protokol pro desktopy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Výhodná cena oproti konkurenci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Co je virtualizace?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virtualizace  = abstrakce výpočetních zdrojů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cílem virtualizace je schovat technické detaily systému pod virtualizační vrstvu, prostřednictvím které je pak k dispozici pouze "výkon"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jeden zdroj můžeme využít pro více než jeden operační systém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Citrix XenServer 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Komerční verze XENu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Citrix = terminalové servery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Microsoft vydal podobné řešení zdarma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Reakce Citrixu nákup XENu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Od 2009 je i free verze (reakce na ESXi?)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Možnost  administrace i Hyper-V (dohoda s MS)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Řešení virtualizace serverů - Nekomerční software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32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XEN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KVM</a:t>
            </a:r>
            <a:endParaRPr lang="cs-CZ" sz="3200" b="0" strike="noStrike" spc="-1" dirty="0">
              <a:latin typeface="Arial"/>
            </a:endParaRPr>
          </a:p>
          <a:p>
            <a:pPr marL="648000" lvl="2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Ovirt</a:t>
            </a:r>
            <a:endParaRPr lang="cs-CZ" sz="3200" b="0" strike="noStrike" spc="-1" dirty="0">
              <a:latin typeface="Arial"/>
            </a:endParaRPr>
          </a:p>
          <a:p>
            <a:pPr marL="648000" lvl="2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Proxmox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pro menší nasazení – pěkný management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XEN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34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2003 projekt Cambridge a XenSource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open source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2007 koupeno firmou Citrix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Původně jen </a:t>
            </a:r>
            <a:r>
              <a:rPr lang="cs-CZ" sz="3200" b="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paravirtulizace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Později i plná virtualizace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Obrovský boom a podpora linuxových firem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Po „uzavření“ projektu horší podpora a vývoj a odchod partnerů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XEN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1435680" y="107856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Na hardware běží hypervisor, který se stará o přidělování prostředků.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Nad hypervisorem běží virtualizované systémy (nazývané domény),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jedna z domén bývá privilegovaná (Domain-0, má přímý přístup k fyzickému HW),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ostatní představují virtualizované stroje (Domain-U).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Správa guest OS probíhá z Dom-0 pomocí démona xend a nástroje xm</a:t>
            </a: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KVM - Kernel-based Virtual Machine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38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Novější projekt – od 2007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pouze s Intel VT nebo AMD-V.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Nepřímo „patří“ Redhatu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„Předchod“ Redhatu, Novellu, ale i Ubuntu ke KVM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Jde vidět masivní vývoj poslední doby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Podpora i v Cloud computing (IBM)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KVM - Kernel-based Virtual Machine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KVM je implementováno jako modul jádra, kvůli odlišnostem v instrukčních sadách AMD a Intelu existují dva moduly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Ty pak poskytují zařízení /dev/kvm, se kterým je možné komunikovat pomocí volání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těmito se virtuální stroje vytvářejí, ovládají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Pro emulaci zařízení v guest OS KVM používá Qemu. 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 dirty="0" err="1">
                <a:solidFill>
                  <a:srgbClr val="572314"/>
                </a:solidFill>
                <a:latin typeface="Gill Sans MT"/>
                <a:ea typeface="DejaVu Sans"/>
              </a:rPr>
              <a:t>Proxmox</a:t>
            </a:r>
            <a:endParaRPr lang="cs-CZ" sz="4300" b="0" strike="noStrike" spc="-1" dirty="0">
              <a:latin typeface="Arial"/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dirty="0"/>
              <a:t>open-source, zdarma - postaven na otevřených technologiích 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dirty="0"/>
              <a:t>KVM, LXC, CEPH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Založeno na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debian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linux</a:t>
            </a:r>
            <a:endParaRPr lang="cs-CZ" sz="3200" b="0" strike="noStrike" spc="-1" dirty="0">
              <a:solidFill>
                <a:srgbClr val="000000"/>
              </a:solidFill>
              <a:latin typeface="Gill Sans MT"/>
              <a:ea typeface="DejaVu Sans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spc="-1" dirty="0">
                <a:solidFill>
                  <a:srgbClr val="000000"/>
                </a:solidFill>
                <a:latin typeface="Gill Sans MT"/>
                <a:ea typeface="DejaVu Sans"/>
              </a:rPr>
              <a:t>Ideální pro menší instalace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Od roku 2008 – má funkcionality jako komerční řešení </a:t>
            </a:r>
            <a:endParaRPr lang="cs-CZ" sz="2800" b="0" strike="noStrike" spc="-1" dirty="0">
              <a:latin typeface="Arial"/>
            </a:endParaRPr>
          </a:p>
          <a:p>
            <a:pPr marL="405000">
              <a:lnSpc>
                <a:spcPct val="100000"/>
              </a:lnSpc>
            </a:pPr>
            <a:endParaRPr lang="cs-CZ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28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28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2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Open Nebula</a:t>
            </a:r>
            <a:endParaRPr lang="cs-CZ" sz="4300" b="0" strike="noStrike" spc="-1" dirty="0">
              <a:latin typeface="Arial"/>
            </a:endParaRPr>
          </a:p>
        </p:txBody>
      </p:sp>
      <p:sp>
        <p:nvSpPr>
          <p:cNvPr id="144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Řešení pro privátní cloudy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snaží napodobit modely poskytování výpočetních služeb od dodavatelů veřejných cloud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Podíl na trhu komerčních SW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46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2009</a:t>
            </a:r>
            <a:endParaRPr lang="cs-CZ" sz="32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Microsoft market share: IDC (23%) – Gartner (7%)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VMware: IDC (44%) – Gartner (89%)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Citrix (10%) ?</a:t>
            </a:r>
            <a:endParaRPr lang="cs-CZ" sz="28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2012</a:t>
            </a:r>
            <a:endParaRPr lang="cs-CZ" sz="32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Microsoft market share: IDC (26%) - Gartner (27%)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VMware: IDC (55%) - Gartner (65%)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Citrix IDC (8%) - Gartner (6%)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Podíl na trhu</a:t>
            </a:r>
            <a:endParaRPr lang="cs-CZ" sz="4300" b="0" strike="noStrike" spc="-1">
              <a:latin typeface="Arial"/>
            </a:endParaRPr>
          </a:p>
        </p:txBody>
      </p:sp>
      <p:pic>
        <p:nvPicPr>
          <p:cNvPr id="148" name="Obrázek 4"/>
          <p:cNvPicPr/>
          <p:nvPr/>
        </p:nvPicPr>
        <p:blipFill>
          <a:blip r:embed="rId2"/>
          <a:stretch/>
        </p:blipFill>
        <p:spPr>
          <a:xfrm>
            <a:off x="1187640" y="1447920"/>
            <a:ext cx="8102880" cy="4388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Základní druhy virtualizace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800" b="1" strike="noStrike" spc="-1">
                <a:solidFill>
                  <a:srgbClr val="000000"/>
                </a:solidFill>
                <a:latin typeface="Gill Sans MT"/>
                <a:ea typeface="DejaVu Sans"/>
              </a:rPr>
              <a:t>Simulace/emulace </a:t>
            </a: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– simuluje se celý hardware. Umožňuje spustit operační systémy, které nejsou původně určeny pro architekturu fyzického systému. </a:t>
            </a:r>
            <a:endParaRPr lang="cs-CZ" sz="28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800" b="1" strike="noStrike" spc="-1">
                <a:solidFill>
                  <a:srgbClr val="000000"/>
                </a:solidFill>
                <a:latin typeface="Gill Sans MT"/>
                <a:ea typeface="DejaVu Sans"/>
              </a:rPr>
              <a:t>Aplikační virtualizace </a:t>
            </a: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– například Java Virtual Machine. Jeho prostřednictvím provozujeme na platformě nezávislou aplikaci, kterou pak můžeme spustit i na jiné architektuře, než na které byla napsána. Interpretuje se pomocí virtuálního stroje.</a:t>
            </a:r>
            <a:endParaRPr lang="cs-CZ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4300" b="0" strike="noStrike" spc="-1" dirty="0" err="1">
                <a:solidFill>
                  <a:srgbClr val="572314"/>
                </a:solidFill>
                <a:latin typeface="Gill Sans MT"/>
                <a:ea typeface="DejaVu Sans"/>
              </a:rPr>
              <a:t>Gartner</a:t>
            </a: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 – </a:t>
            </a:r>
            <a:r>
              <a:rPr lang="cs-CZ" sz="4300" b="0" strike="noStrike" spc="-1" dirty="0" err="1">
                <a:solidFill>
                  <a:srgbClr val="572314"/>
                </a:solidFill>
                <a:latin typeface="Gill Sans MT"/>
                <a:ea typeface="DejaVu Sans"/>
              </a:rPr>
              <a:t>Magic</a:t>
            </a: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 </a:t>
            </a:r>
            <a:r>
              <a:rPr lang="cs-CZ" sz="4300" b="0" strike="noStrike" spc="-1" dirty="0" err="1">
                <a:solidFill>
                  <a:srgbClr val="572314"/>
                </a:solidFill>
                <a:latin typeface="Gill Sans MT"/>
                <a:ea typeface="DejaVu Sans"/>
              </a:rPr>
              <a:t>Quadrant</a:t>
            </a:r>
            <a:endParaRPr lang="cs-CZ" sz="4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 </a:t>
            </a:r>
            <a:endParaRPr lang="cs-CZ" sz="4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4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4300" b="0" strike="noStrike" spc="-1" dirty="0">
              <a:latin typeface="Arial"/>
            </a:endParaRPr>
          </a:p>
        </p:txBody>
      </p:sp>
      <p:pic>
        <p:nvPicPr>
          <p:cNvPr id="150" name="Obrázek 149"/>
          <p:cNvPicPr/>
          <p:nvPr/>
        </p:nvPicPr>
        <p:blipFill>
          <a:blip r:embed="rId2"/>
          <a:stretch/>
        </p:blipFill>
        <p:spPr>
          <a:xfrm>
            <a:off x="1656000" y="703440"/>
            <a:ext cx="5903280" cy="5903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4300" b="0" strike="noStrike" spc="-1" dirty="0">
              <a:solidFill>
                <a:srgbClr val="572314"/>
              </a:solidFill>
              <a:latin typeface="Gill Sans MT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cs-CZ" sz="4300" b="0" strike="noStrike" spc="-1" dirty="0" err="1">
                <a:solidFill>
                  <a:srgbClr val="572314"/>
                </a:solidFill>
                <a:latin typeface="Gill Sans MT"/>
                <a:ea typeface="DejaVu Sans"/>
              </a:rPr>
              <a:t>Gartner</a:t>
            </a: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 – </a:t>
            </a:r>
            <a:r>
              <a:rPr lang="cs-CZ" sz="4300" b="0" strike="noStrike" spc="-1" dirty="0" err="1">
                <a:solidFill>
                  <a:srgbClr val="572314"/>
                </a:solidFill>
                <a:latin typeface="Gill Sans MT"/>
                <a:ea typeface="DejaVu Sans"/>
              </a:rPr>
              <a:t>Magic</a:t>
            </a: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 </a:t>
            </a:r>
            <a:r>
              <a:rPr lang="cs-CZ" sz="4300" b="0" strike="noStrike" spc="-1" dirty="0" err="1">
                <a:solidFill>
                  <a:srgbClr val="572314"/>
                </a:solidFill>
                <a:latin typeface="Gill Sans MT"/>
                <a:ea typeface="DejaVu Sans"/>
              </a:rPr>
              <a:t>Quadrant</a:t>
            </a: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 HCL</a:t>
            </a:r>
            <a:endParaRPr lang="cs-CZ" sz="4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 </a:t>
            </a:r>
            <a:endParaRPr lang="cs-CZ" sz="4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43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4300" b="0" strike="noStrike" spc="-1" dirty="0">
              <a:latin typeface="Arial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39275FD-7629-4D64-AB2C-0DB1EDB90E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089" y="1066584"/>
            <a:ext cx="5611763" cy="5683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80421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Trendy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„Cloud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Computing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“</a:t>
            </a:r>
            <a:endParaRPr lang="cs-CZ" sz="3200" b="0" strike="noStrike" spc="-1" dirty="0">
              <a:latin typeface="Arial"/>
            </a:endParaRP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Privátní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cloudy</a:t>
            </a:r>
            <a:endParaRPr lang="cs-CZ" sz="3200" b="0" strike="noStrike" spc="-1" dirty="0">
              <a:solidFill>
                <a:srgbClr val="000000"/>
              </a:solidFill>
              <a:latin typeface="Gill Sans MT"/>
              <a:ea typeface="DejaVu Sans"/>
            </a:endParaRPr>
          </a:p>
          <a:p>
            <a:pPr marL="365760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spc="-1" dirty="0" err="1">
                <a:solidFill>
                  <a:srgbClr val="000000"/>
                </a:solidFill>
                <a:latin typeface="Gill Sans MT"/>
              </a:rPr>
              <a:t>Virtualizace</a:t>
            </a:r>
            <a:r>
              <a:rPr lang="cs-CZ" sz="3200" spc="-1" dirty="0">
                <a:solidFill>
                  <a:srgbClr val="000000"/>
                </a:solidFill>
                <a:latin typeface="Gill Sans MT"/>
              </a:rPr>
              <a:t> desktopů</a:t>
            </a:r>
            <a:endParaRPr lang="cs-CZ" sz="3200" spc="-1" dirty="0"/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Přístup k periferiím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Standardizace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Podpora GPU? –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streaming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her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Kontejnery a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Docker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HCI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1435680" y="106004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Cloud</a:t>
            </a:r>
            <a:endParaRPr lang="cs-CZ" sz="4300" b="0" strike="noStrike" spc="-1" dirty="0"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1435680" y="118159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>
                <a:solidFill>
                  <a:srgbClr val="000000"/>
                </a:solidFill>
                <a:latin typeface="Gill Sans MT"/>
                <a:ea typeface="DejaVu Sans"/>
              </a:rPr>
              <a:t>Řešení od:</a:t>
            </a: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Amazon AWS</a:t>
            </a: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>
                <a:solidFill>
                  <a:srgbClr val="000000"/>
                </a:solidFill>
                <a:latin typeface="Gill Sans MT"/>
                <a:ea typeface="DejaVu Sans"/>
              </a:rPr>
              <a:t>Microsoft Azure</a:t>
            </a:r>
            <a:endParaRPr lang="cs-CZ" sz="2400" b="0" strike="noStrike" spc="-1" dirty="0">
              <a:solidFill>
                <a:srgbClr val="000000"/>
              </a:solidFill>
              <a:latin typeface="Gill Sans MT"/>
              <a:ea typeface="DejaVu Sans"/>
            </a:endParaRP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>
                <a:solidFill>
                  <a:srgbClr val="000000"/>
                </a:solidFill>
                <a:latin typeface="Gill Sans MT"/>
                <a:ea typeface="DejaVu Sans"/>
              </a:rPr>
              <a:t>Google Cloud</a:t>
            </a: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Alibaba</a:t>
            </a: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Cloud</a:t>
            </a: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>
                <a:solidFill>
                  <a:srgbClr val="000000"/>
                </a:solidFill>
                <a:latin typeface="Gill Sans MT"/>
                <a:ea typeface="DejaVu Sans"/>
              </a:rPr>
              <a:t>+ stovky dalších</a:t>
            </a:r>
            <a:endParaRPr lang="cs-CZ" sz="2400" b="0" strike="noStrike" spc="-1" dirty="0">
              <a:solidFill>
                <a:srgbClr val="000000"/>
              </a:solidFill>
              <a:latin typeface="Gill Sans MT"/>
              <a:ea typeface="DejaVu Sans"/>
            </a:endParaRPr>
          </a:p>
          <a:p>
            <a:pPr marL="365760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/>
              <a:t>Cloudová řešení se dělí základních skupin:</a:t>
            </a: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 err="1"/>
              <a:t>SaaS</a:t>
            </a:r>
            <a:r>
              <a:rPr lang="cs-CZ" sz="2400" spc="-1" dirty="0"/>
              <a:t> (Software as a </a:t>
            </a:r>
            <a:r>
              <a:rPr lang="cs-CZ" sz="2400" spc="-1" dirty="0" err="1"/>
              <a:t>Service</a:t>
            </a:r>
            <a:r>
              <a:rPr lang="cs-CZ" sz="2400" spc="-1" dirty="0"/>
              <a:t>) – pronájem webových aplikací nebo softwaru – například Adobe </a:t>
            </a:r>
            <a:r>
              <a:rPr lang="cs-CZ" sz="2400" spc="-1" dirty="0" err="1"/>
              <a:t>Creative</a:t>
            </a:r>
            <a:r>
              <a:rPr lang="cs-CZ" sz="2400" spc="-1" dirty="0"/>
              <a:t> Cloud či Microsoft Office 365,</a:t>
            </a: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 err="1"/>
              <a:t>IaaS</a:t>
            </a:r>
            <a:r>
              <a:rPr lang="cs-CZ" sz="2400" spc="-1" dirty="0"/>
              <a:t> (</a:t>
            </a:r>
            <a:r>
              <a:rPr lang="cs-CZ" sz="2400" spc="-1" dirty="0" err="1"/>
              <a:t>Infrastructure</a:t>
            </a:r>
            <a:r>
              <a:rPr lang="cs-CZ" sz="2400" spc="-1" dirty="0"/>
              <a:t> as a </a:t>
            </a:r>
            <a:r>
              <a:rPr lang="cs-CZ" sz="2400" spc="-1" dirty="0" err="1"/>
              <a:t>Service</a:t>
            </a:r>
            <a:r>
              <a:rPr lang="cs-CZ" sz="2400" spc="-1" dirty="0"/>
              <a:t>) – náhrada lokálních serverů,</a:t>
            </a:r>
          </a:p>
          <a:p>
            <a:pPr marL="822960" lvl="1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spc="-1" dirty="0" err="1"/>
              <a:t>PaaS</a:t>
            </a:r>
            <a:r>
              <a:rPr lang="cs-CZ" sz="2400" spc="-1" dirty="0"/>
              <a:t> (</a:t>
            </a:r>
            <a:r>
              <a:rPr lang="cs-CZ" sz="2400" spc="-1" dirty="0" err="1"/>
              <a:t>Platform</a:t>
            </a:r>
            <a:r>
              <a:rPr lang="cs-CZ" sz="2400" spc="-1" dirty="0"/>
              <a:t> as a </a:t>
            </a:r>
            <a:r>
              <a:rPr lang="cs-CZ" sz="2400" spc="-1" dirty="0" err="1"/>
              <a:t>Service</a:t>
            </a:r>
            <a:r>
              <a:rPr lang="cs-CZ" sz="2400" spc="-1" dirty="0"/>
              <a:t>) – pronájem hardwarových prostředků pro provoz a vývoj vlastní aplikace.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917002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Desktopy – Vmware View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na serverech je provozován pouze jeden obraz operačního systému</a:t>
            </a:r>
            <a:endParaRPr lang="cs-CZ" sz="24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uživatel se pak ze svého počítače (či jiného zařízení) pouze přihlásí a veškerá data se natáhnou ze serveru.</a:t>
            </a:r>
            <a:endParaRPr lang="cs-CZ" sz="24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V lokálním prostředí se vše odehrává na serveru. </a:t>
            </a:r>
            <a:endParaRPr lang="cs-CZ" sz="24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Je však možné nechat systém stáhnout do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offline</a:t>
            </a: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prostředí</a:t>
            </a:r>
            <a:endParaRPr lang="cs-CZ" sz="24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Na serveru jsou pak jen rozdílové soubory proti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výchozímů</a:t>
            </a: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obrazu OS</a:t>
            </a:r>
            <a:endParaRPr lang="cs-CZ" sz="24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Implementovány jsou i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killswitche</a:t>
            </a: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pro případ krádeže atd.</a:t>
            </a:r>
            <a:endParaRPr lang="cs-CZ" sz="24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4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Antiviry atd. mohou běžet jako samostatné systémy, které kontrolují virtuální desktopy 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4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Hyperkonvergovana infrastruktura (HCI)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Klasická virtualizace serverů = velké jednotné uložiště (diskové pole)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HCI kombinuje servery a uložiště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Kombinují se disky v serverch, které vytváří virtuální diskové pole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Úspora nákladu za drahé pole, navíc výhoda do budoucna - výměnou serverů získáte výkonnější disk pole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Zjednodušuje management o jednotnou správu včetně složité správy disk. pole (ta odpadá)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Trendy - docker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56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izolace aplikací do kontejnerů v prostředí Linux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využívá existující virtualizační a izolační funkce Linuxu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Na rozdíl od virtuálních strojů kontejnery obsahují pouze požadované aplikace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výhodou je mnohem menší velikost a větší flexibilita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  <p:pic>
        <p:nvPicPr>
          <p:cNvPr id="157" name="Obrázek 156"/>
          <p:cNvPicPr/>
          <p:nvPr/>
        </p:nvPicPr>
        <p:blipFill>
          <a:blip r:embed="rId2"/>
          <a:stretch/>
        </p:blipFill>
        <p:spPr>
          <a:xfrm>
            <a:off x="5943240" y="695160"/>
            <a:ext cx="1902960" cy="455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Storage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59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Abstrakce fyzického umístění dat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Spojení více storage do jednoho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Automatické přemisťování dat mezi typy disků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Nejvíce vytížené data na SSD 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Nejméně na SATA nebo pásky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Virtualizace pro každého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Oracle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(Sun)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VirtualBox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Vmware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Workstation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Qemu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Parallels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Desktop (MAX OS)</a:t>
            </a:r>
            <a:endParaRPr lang="cs-CZ" sz="3200" b="0" strike="noStrike" spc="-1" dirty="0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DosBox</a:t>
            </a:r>
            <a:endParaRPr lang="cs-CZ" sz="3200" b="0" strike="noStrike" spc="-1" dirty="0">
              <a:solidFill>
                <a:srgbClr val="000000"/>
              </a:solidFill>
              <a:latin typeface="Gill Sans MT"/>
              <a:ea typeface="DejaVu Sans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endParaRPr lang="cs-CZ" sz="3200" spc="-1" dirty="0">
              <a:solidFill>
                <a:srgbClr val="000000"/>
              </a:solidFill>
              <a:latin typeface="Gill Sans MT"/>
              <a:ea typeface="DejaVu Sans"/>
            </a:endParaRPr>
          </a:p>
          <a:p>
            <a:pPr marL="365760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spc="-1" dirty="0">
                <a:solidFill>
                  <a:srgbClr val="000000"/>
                </a:solidFill>
                <a:latin typeface="Gill Sans MT"/>
                <a:ea typeface="DejaVu Sans"/>
              </a:rPr>
              <a:t>Windows WSL (kdysi bylo </a:t>
            </a:r>
            <a:r>
              <a:rPr lang="cs-CZ" sz="3200" spc="-1" dirty="0">
                <a:solidFill>
                  <a:srgbClr val="000000"/>
                </a:solidFill>
                <a:latin typeface="Gill Sans MT"/>
              </a:rPr>
              <a:t>Windows </a:t>
            </a:r>
            <a:r>
              <a:rPr lang="cs-CZ" sz="3200" spc="-1" dirty="0" err="1">
                <a:solidFill>
                  <a:srgbClr val="000000"/>
                </a:solidFill>
                <a:latin typeface="Gill Sans MT"/>
              </a:rPr>
              <a:t>virtual</a:t>
            </a:r>
            <a:r>
              <a:rPr lang="cs-CZ" sz="3200" spc="-1" dirty="0">
                <a:solidFill>
                  <a:srgbClr val="000000"/>
                </a:solidFill>
                <a:latin typeface="Gill Sans MT"/>
              </a:rPr>
              <a:t> PC / XP Mode</a:t>
            </a:r>
            <a:r>
              <a:rPr lang="cs-CZ" sz="3200" spc="-1" dirty="0">
                <a:solidFill>
                  <a:srgbClr val="000000"/>
                </a:solidFill>
                <a:latin typeface="Arial"/>
              </a:rPr>
              <a:t>)</a:t>
            </a:r>
          </a:p>
          <a:p>
            <a:pPr marL="365760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spc="-1" dirty="0" err="1">
                <a:solidFill>
                  <a:srgbClr val="000000"/>
                </a:solidFill>
                <a:latin typeface="Arial"/>
              </a:rPr>
              <a:t>Sandboxie</a:t>
            </a:r>
            <a:r>
              <a:rPr lang="cs-CZ" sz="3200" spc="-1" dirty="0">
                <a:solidFill>
                  <a:srgbClr val="000000"/>
                </a:solidFill>
                <a:latin typeface="Arial"/>
              </a:rPr>
              <a:t> – něco podobného je Windows </a:t>
            </a:r>
            <a:r>
              <a:rPr lang="cs-CZ" sz="3200" spc="-1" dirty="0" err="1">
                <a:solidFill>
                  <a:srgbClr val="000000"/>
                </a:solidFill>
                <a:latin typeface="Arial"/>
              </a:rPr>
              <a:t>Sandbox</a:t>
            </a:r>
            <a:endParaRPr lang="cs-CZ" sz="3200" spc="-1" dirty="0">
              <a:solidFill>
                <a:srgbClr val="000000"/>
              </a:solidFill>
              <a:latin typeface="Arial"/>
            </a:endParaRPr>
          </a:p>
          <a:p>
            <a:pPr marL="365760" indent="-280440">
              <a:buClr>
                <a:srgbClr val="3891A7"/>
              </a:buClr>
              <a:buSzPct val="80000"/>
              <a:buFont typeface="Wingdings 2" charset="2"/>
              <a:buChar char=""/>
            </a:pPr>
            <a:endParaRPr lang="cs-CZ" sz="3200" spc="-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 dirty="0">
                <a:solidFill>
                  <a:srgbClr val="572314"/>
                </a:solidFill>
                <a:latin typeface="Gill Sans MT"/>
                <a:ea typeface="DejaVu Sans"/>
              </a:rPr>
              <a:t>WSL</a:t>
            </a:r>
            <a:endParaRPr lang="cs-CZ" sz="4300" b="0" strike="noStrike" spc="-1" dirty="0">
              <a:latin typeface="Arial"/>
            </a:endParaRPr>
          </a:p>
        </p:txBody>
      </p:sp>
      <p:sp>
        <p:nvSpPr>
          <p:cNvPr id="159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Windows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Subsystem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Gill Sans MT"/>
                <a:ea typeface="DejaVu Sans"/>
              </a:rPr>
              <a:t>for</a:t>
            </a: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 Linux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spc="-1" dirty="0">
                <a:solidFill>
                  <a:srgbClr val="000000"/>
                </a:solidFill>
                <a:latin typeface="Gill Sans MT"/>
                <a:ea typeface="DejaVu Sans"/>
              </a:rPr>
              <a:t>Původně ve verzi 1 velmi omezené 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Verze 2 ši</a:t>
            </a:r>
            <a:r>
              <a:rPr lang="cs-CZ" sz="3200" spc="-1" dirty="0">
                <a:solidFill>
                  <a:srgbClr val="000000"/>
                </a:solidFill>
                <a:latin typeface="Gill Sans MT"/>
                <a:ea typeface="DejaVu Sans"/>
              </a:rPr>
              <a:t>rší možnosti. Podpora více distribucí</a:t>
            </a: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solidFill>
                  <a:srgbClr val="000000"/>
                </a:solidFill>
                <a:latin typeface="Gill Sans MT"/>
                <a:ea typeface="DejaVu Sans"/>
              </a:rPr>
              <a:t>Verze je r</a:t>
            </a:r>
            <a:r>
              <a:rPr lang="cs-CZ" sz="3200" spc="-1" dirty="0">
                <a:solidFill>
                  <a:srgbClr val="000000"/>
                </a:solidFill>
                <a:latin typeface="Gill Sans MT"/>
                <a:ea typeface="DejaVu Sans"/>
              </a:rPr>
              <a:t>ychlejší, používá </a:t>
            </a:r>
            <a:r>
              <a:rPr lang="cs-CZ" sz="3200" spc="-1" dirty="0" err="1">
                <a:solidFill>
                  <a:srgbClr val="000000"/>
                </a:solidFill>
                <a:latin typeface="Gill Sans MT"/>
                <a:ea typeface="DejaVu Sans"/>
              </a:rPr>
              <a:t>HyperV</a:t>
            </a:r>
            <a:endParaRPr lang="cs-CZ" sz="3200" spc="-1" dirty="0">
              <a:solidFill>
                <a:srgbClr val="000000"/>
              </a:solidFill>
              <a:latin typeface="Gill Sans MT"/>
              <a:ea typeface="DejaVu Sans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en-US" sz="3200" dirty="0"/>
              <a:t>WSL 2 </a:t>
            </a:r>
            <a:r>
              <a:rPr lang="cs-CZ" sz="3200" dirty="0"/>
              <a:t>od </a:t>
            </a:r>
            <a:r>
              <a:rPr lang="en-US" sz="3200" dirty="0"/>
              <a:t>Windows 10 1903</a:t>
            </a:r>
            <a:endParaRPr lang="cs-CZ" sz="3200" dirty="0"/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 dirty="0">
                <a:latin typeface="Arial"/>
              </a:rPr>
              <a:t>Lze </a:t>
            </a:r>
            <a:r>
              <a:rPr lang="cs-CZ" sz="3200" b="0" strike="noStrike" spc="-1" dirty="0" err="1">
                <a:latin typeface="Arial"/>
              </a:rPr>
              <a:t>kom</a:t>
            </a:r>
            <a:r>
              <a:rPr lang="cs-CZ" sz="3200" spc="-1" dirty="0" err="1">
                <a:latin typeface="Arial"/>
              </a:rPr>
              <a:t>bionovat</a:t>
            </a:r>
            <a:r>
              <a:rPr lang="cs-CZ" sz="3200" spc="-1" dirty="0">
                <a:latin typeface="Arial"/>
              </a:rPr>
              <a:t> s </a:t>
            </a:r>
            <a:r>
              <a:rPr lang="cs-CZ" sz="3200" spc="-1" dirty="0" err="1">
                <a:latin typeface="Arial"/>
              </a:rPr>
              <a:t>Dockerem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0327243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Základní druhy virtualizace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800" b="1" strike="noStrike" spc="-1">
                <a:solidFill>
                  <a:srgbClr val="000000"/>
                </a:solidFill>
                <a:latin typeface="Gill Sans MT"/>
                <a:ea typeface="DejaVu Sans"/>
              </a:rPr>
              <a:t>Úplná virtualizace </a:t>
            </a: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– vytváří se kompletní virtuální hardware. Umožňují spouštění neupravených OS stejné architektury jako fyzický počítač. </a:t>
            </a:r>
            <a:endParaRPr lang="cs-CZ" sz="28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800" b="1" strike="noStrike" spc="-1">
                <a:solidFill>
                  <a:srgbClr val="000000"/>
                </a:solidFill>
                <a:latin typeface="Gill Sans MT"/>
                <a:ea typeface="DejaVu Sans"/>
              </a:rPr>
              <a:t>Paravirtulizace</a:t>
            </a: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 – Nevytváří se kompletní virtuální hardware, ale předává se abstrakce reálného prostředí. Předpokládá se spolupráce virtualizovaného stroje, podmínkou pro paravirtualizaci je tedy upravený kód obou systémů.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Děkuji za pozornost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285840" y="1285920"/>
            <a:ext cx="8226720" cy="4523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latin typeface="Arial"/>
            </a:endParaRPr>
          </a:p>
        </p:txBody>
      </p:sp>
      <p:pic>
        <p:nvPicPr>
          <p:cNvPr id="166" name="Picture 2"/>
          <p:cNvPicPr/>
          <p:nvPr/>
        </p:nvPicPr>
        <p:blipFill>
          <a:blip r:embed="rId2"/>
          <a:stretch/>
        </p:blipFill>
        <p:spPr>
          <a:xfrm>
            <a:off x="1435680" y="1285920"/>
            <a:ext cx="7569360" cy="2370240"/>
          </a:xfrm>
          <a:prstGeom prst="rect">
            <a:avLst/>
          </a:prstGeom>
          <a:ln>
            <a:noFill/>
          </a:ln>
        </p:spPr>
      </p:pic>
      <p:pic>
        <p:nvPicPr>
          <p:cNvPr id="167" name="Picture 2"/>
          <p:cNvPicPr/>
          <p:nvPr/>
        </p:nvPicPr>
        <p:blipFill>
          <a:blip r:embed="rId2"/>
          <a:stretch/>
        </p:blipFill>
        <p:spPr>
          <a:xfrm>
            <a:off x="1449720" y="1285920"/>
            <a:ext cx="7569360" cy="2370240"/>
          </a:xfrm>
          <a:prstGeom prst="rect">
            <a:avLst/>
          </a:prstGeom>
          <a:ln>
            <a:noFill/>
          </a:ln>
        </p:spPr>
      </p:pic>
      <p:pic>
        <p:nvPicPr>
          <p:cNvPr id="168" name="Picture 3"/>
          <p:cNvPicPr/>
          <p:nvPr/>
        </p:nvPicPr>
        <p:blipFill>
          <a:blip r:embed="rId3"/>
          <a:stretch/>
        </p:blipFill>
        <p:spPr>
          <a:xfrm>
            <a:off x="1435680" y="4005000"/>
            <a:ext cx="7569360" cy="2568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Co lze dnes virtualizovat?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98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Virtualizace:</a:t>
            </a:r>
            <a:endParaRPr lang="cs-CZ" sz="32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Servery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Storage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Sítě</a:t>
            </a:r>
            <a:endParaRPr lang="cs-CZ" sz="2800" b="0" strike="noStrike" spc="-1">
              <a:latin typeface="Arial"/>
            </a:endParaRPr>
          </a:p>
          <a:p>
            <a:pPr marL="640080" lvl="1" indent="-234720">
              <a:lnSpc>
                <a:spcPct val="100000"/>
              </a:lnSpc>
              <a:buClr>
                <a:srgbClr val="3891A7"/>
              </a:buClr>
              <a:buFont typeface="Verdana"/>
              <a:buChar char="◦"/>
            </a:pP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Desktopy</a:t>
            </a:r>
            <a:endParaRPr lang="cs-CZ" sz="2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Serverová Virtualizace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00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Požadavky</a:t>
            </a:r>
            <a:endParaRPr lang="cs-CZ" sz="3200" b="0" strike="noStrike" spc="-1">
              <a:latin typeface="Arial"/>
            </a:endParaRPr>
          </a:p>
          <a:p>
            <a:pPr marL="432000" lvl="1" indent="-214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RAM</a:t>
            </a:r>
            <a:endParaRPr lang="cs-CZ" sz="3200" b="0" strike="noStrike" spc="-1">
              <a:latin typeface="Arial"/>
            </a:endParaRPr>
          </a:p>
          <a:p>
            <a:pPr marL="432000" lvl="1" indent="-214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Společné uložiště (NAS)</a:t>
            </a:r>
            <a:endParaRPr lang="cs-CZ" sz="3200" b="0" strike="noStrike" spc="-1">
              <a:latin typeface="Arial"/>
            </a:endParaRPr>
          </a:p>
          <a:p>
            <a:pPr marL="432000" lvl="1" indent="-214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Výkonné uložiště</a:t>
            </a:r>
            <a:endParaRPr lang="cs-CZ" sz="3200" b="0" strike="noStrike" spc="-1">
              <a:latin typeface="Arial"/>
            </a:endParaRPr>
          </a:p>
          <a:p>
            <a:pPr marL="432000" lvl="1" indent="-214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Výkon CPU</a:t>
            </a:r>
            <a:endParaRPr lang="cs-CZ" sz="3200" b="0" strike="noStrike" spc="-1">
              <a:latin typeface="Arial"/>
            </a:endParaRPr>
          </a:p>
          <a:p>
            <a:pPr marL="432000" lvl="1" indent="-214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Licence </a:t>
            </a:r>
            <a:endParaRPr lang="cs-CZ" sz="3200" b="0" strike="noStrike" spc="-1">
              <a:latin typeface="Arial"/>
            </a:endParaRPr>
          </a:p>
          <a:p>
            <a:pPr marL="432000" lvl="1" indent="-2142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 …</a:t>
            </a:r>
            <a:endParaRPr lang="cs-CZ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1428840" y="14292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Běžné možnosti nasazení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02" name="CustomShape 2"/>
          <p:cNvSpPr/>
          <p:nvPr/>
        </p:nvSpPr>
        <p:spPr>
          <a:xfrm>
            <a:off x="1357200" y="1071720"/>
            <a:ext cx="7495200" cy="5031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800" b="1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Hostovaná architektura</a:t>
            </a:r>
            <a:r>
              <a:rPr lang="cs-CZ" sz="2800" b="0" u="sng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  </a:t>
            </a: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- je realizována pomocí již běžícího operačního systému, pod kterým je nainstalován software zajišťující virtualizační vrstvu a pod kterým běží virtuální stroje.</a:t>
            </a:r>
            <a:endParaRPr lang="cs-CZ" sz="2800" b="0" strike="noStrike" spc="-1">
              <a:latin typeface="Arial"/>
            </a:endParaRPr>
          </a:p>
        </p:txBody>
      </p:sp>
      <p:pic>
        <p:nvPicPr>
          <p:cNvPr id="103" name="Picture 3"/>
          <p:cNvPicPr/>
          <p:nvPr/>
        </p:nvPicPr>
        <p:blipFill>
          <a:blip r:embed="rId2"/>
          <a:stretch/>
        </p:blipFill>
        <p:spPr>
          <a:xfrm>
            <a:off x="2483640" y="3277080"/>
            <a:ext cx="4605480" cy="2779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1428840" y="14292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Běžné možnosti nasazení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1357200" y="1071720"/>
            <a:ext cx="7495200" cy="5031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2800" b="1" strike="noStrike" spc="-1">
                <a:solidFill>
                  <a:srgbClr val="000000"/>
                </a:solidFill>
                <a:latin typeface="Gill Sans MT"/>
                <a:ea typeface="DejaVu Sans"/>
              </a:rPr>
              <a:t>Hypervisor (bare-metal, nativní) architektura </a:t>
            </a:r>
            <a:r>
              <a:rPr lang="cs-CZ" sz="28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- Na „holý“ hardware nainstalován (případně spuštěn z USB flash, SD karty) hypervisor, který je virtualizační vrstvou, a pod kterým běží virtuální stroje přímo</a:t>
            </a:r>
            <a:endParaRPr lang="cs-CZ" sz="2800" b="0" strike="noStrike" spc="-1">
              <a:latin typeface="Arial"/>
            </a:endParaRPr>
          </a:p>
          <a:p>
            <a:pPr marL="82440">
              <a:lnSpc>
                <a:spcPct val="100000"/>
              </a:lnSpc>
            </a:pPr>
            <a:endParaRPr lang="cs-CZ" sz="2800" b="0" strike="noStrike" spc="-1">
              <a:latin typeface="Arial"/>
            </a:endParaRPr>
          </a:p>
        </p:txBody>
      </p:sp>
      <p:pic>
        <p:nvPicPr>
          <p:cNvPr id="106" name="Picture 2"/>
          <p:cNvPicPr/>
          <p:nvPr/>
        </p:nvPicPr>
        <p:blipFill>
          <a:blip r:embed="rId2"/>
          <a:stretch/>
        </p:blipFill>
        <p:spPr>
          <a:xfrm>
            <a:off x="2555640" y="3717000"/>
            <a:ext cx="4297680" cy="2370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1435680" y="274680"/>
            <a:ext cx="7495200" cy="114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4300" b="0" strike="noStrike" spc="-1">
                <a:solidFill>
                  <a:srgbClr val="572314"/>
                </a:solidFill>
                <a:latin typeface="Gill Sans MT"/>
                <a:ea typeface="DejaVu Sans"/>
              </a:rPr>
              <a:t>Důsledky virtualizace</a:t>
            </a:r>
            <a:endParaRPr lang="cs-CZ" sz="4300" b="0" strike="noStrike" spc="-1">
              <a:latin typeface="Arial"/>
            </a:endParaRPr>
          </a:p>
        </p:txBody>
      </p:sp>
      <p:sp>
        <p:nvSpPr>
          <p:cNvPr id="108" name="CustomShape 2"/>
          <p:cNvSpPr/>
          <p:nvPr/>
        </p:nvSpPr>
        <p:spPr>
          <a:xfrm>
            <a:off x="1435680" y="1447920"/>
            <a:ext cx="7495200" cy="479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Lepší využití existujícího hardwaru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Snadná náhrada hardwaru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Testování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Konsolidace historických nebo málo využitých serverů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Rychlá implementace nových serverů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„úspora“ nákladů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  <a:buClr>
                <a:srgbClr val="3891A7"/>
              </a:buClr>
              <a:buSzPct val="80000"/>
              <a:buFont typeface="Wingdings 2" charset="2"/>
              <a:buChar char=""/>
            </a:pPr>
            <a:r>
              <a:rPr lang="cs-CZ" sz="3200" b="0" strike="noStrike" spc="-1">
                <a:solidFill>
                  <a:srgbClr val="000000"/>
                </a:solidFill>
                <a:latin typeface="Gill Sans MT"/>
                <a:ea typeface="DejaVu Sans"/>
              </a:rPr>
              <a:t>Zálohování je jednodušší</a:t>
            </a:r>
            <a:endParaRPr lang="cs-CZ" sz="3200" b="0" strike="noStrike" spc="-1">
              <a:latin typeface="Arial"/>
            </a:endParaRPr>
          </a:p>
          <a:p>
            <a:pPr marL="365760" indent="-280440">
              <a:lnSpc>
                <a:spcPct val="100000"/>
              </a:lnSpc>
            </a:pP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1310</TotalTime>
  <Words>1406</Words>
  <Application>Microsoft Office PowerPoint</Application>
  <PresentationFormat>Předvádění na obrazovce (4:3)</PresentationFormat>
  <Paragraphs>251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40</vt:i4>
      </vt:variant>
    </vt:vector>
  </HeadingPairs>
  <TitlesOfParts>
    <vt:vector size="49" baseType="lpstr">
      <vt:lpstr>Arial</vt:lpstr>
      <vt:lpstr>DejaVu Sans</vt:lpstr>
      <vt:lpstr>Gill Sans MT</vt:lpstr>
      <vt:lpstr>Symbol</vt:lpstr>
      <vt:lpstr>Verdana</vt:lpstr>
      <vt:lpstr>Wingdings</vt:lpstr>
      <vt:lpstr>Wingdings 2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Virtualizace a její důsledky.</dc:title>
  <dc:subject/>
  <dc:creator>Kuba</dc:creator>
  <dc:description/>
  <cp:lastModifiedBy>suc0001</cp:lastModifiedBy>
  <cp:revision>128</cp:revision>
  <dcterms:created xsi:type="dcterms:W3CDTF">2010-05-01T15:42:38Z</dcterms:created>
  <dcterms:modified xsi:type="dcterms:W3CDTF">2022-02-28T08:22:35Z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37</vt:i4>
  </property>
</Properties>
</file>