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0" r:id="rId3"/>
    <p:sldId id="321" r:id="rId4"/>
    <p:sldId id="291" r:id="rId5"/>
    <p:sldId id="322" r:id="rId6"/>
    <p:sldId id="258" r:id="rId7"/>
    <p:sldId id="262" r:id="rId8"/>
    <p:sldId id="292" r:id="rId9"/>
    <p:sldId id="293" r:id="rId10"/>
    <p:sldId id="294" r:id="rId11"/>
    <p:sldId id="295" r:id="rId12"/>
    <p:sldId id="296" r:id="rId13"/>
    <p:sldId id="327"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28" r:id="rId32"/>
    <p:sldId id="314" r:id="rId33"/>
    <p:sldId id="315" r:id="rId34"/>
    <p:sldId id="316" r:id="rId35"/>
    <p:sldId id="317" r:id="rId36"/>
    <p:sldId id="318" r:id="rId37"/>
    <p:sldId id="329" r:id="rId38"/>
    <p:sldId id="286" r:id="rId39"/>
    <p:sldId id="319" r:id="rId4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6" y="1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30.06.2023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30.06.2023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30.06.2023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30.06.2023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30.06.2023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30.06.2023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30.06.2023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30.06.2023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30.06.2023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30.06.2023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30.06.2023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30.06.2023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1. </a:t>
            </a:r>
            <a:r>
              <a:rPr lang="cs-CZ" sz="5333" b="1" dirty="0" err="1">
                <a:solidFill>
                  <a:schemeClr val="bg1"/>
                </a:solidFill>
                <a:latin typeface="Times New Roman" panose="02020603050405020304" pitchFamily="18" charset="0"/>
                <a:cs typeface="Times New Roman" panose="02020603050405020304" pitchFamily="18" charset="0"/>
              </a:rPr>
              <a:t>Topic</a:t>
            </a:r>
            <a:r>
              <a:rPr lang="cs-CZ" sz="5333" b="1" dirty="0">
                <a:solidFill>
                  <a:schemeClr val="bg1"/>
                </a:solidFill>
                <a:latin typeface="Times New Roman" panose="02020603050405020304" pitchFamily="18" charset="0"/>
                <a:cs typeface="Times New Roman" panose="02020603050405020304" pitchFamily="18" charset="0"/>
              </a:rPr>
              <a:t>  </a:t>
            </a:r>
            <a:br>
              <a:rPr lang="cs-CZ" sz="5333" b="1" dirty="0">
                <a:solidFill>
                  <a:schemeClr val="bg1"/>
                </a:solidFill>
                <a:latin typeface="Times New Roman" panose="02020603050405020304" pitchFamily="18" charset="0"/>
                <a:cs typeface="Times New Roman" panose="02020603050405020304" pitchFamily="18" charset="0"/>
              </a:rPr>
            </a:br>
            <a:br>
              <a:rPr lang="cs-CZ" sz="5333" b="1" dirty="0">
                <a:solidFill>
                  <a:schemeClr val="bg1"/>
                </a:solidFill>
                <a:latin typeface="Times New Roman" panose="02020603050405020304" pitchFamily="18" charset="0"/>
                <a:cs typeface="Times New Roman" panose="02020603050405020304" pitchFamily="18" charset="0"/>
              </a:rPr>
            </a:br>
            <a:r>
              <a:rPr lang="en-GB" sz="5333" b="1" dirty="0">
                <a:solidFill>
                  <a:schemeClr val="bg1"/>
                </a:solidFill>
                <a:latin typeface="Times New Roman" panose="02020603050405020304" pitchFamily="18" charset="0"/>
                <a:cs typeface="Times New Roman" panose="02020603050405020304" pitchFamily="18" charset="0"/>
              </a:rPr>
              <a:t>What is Management?</a:t>
            </a: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Introduction to Management</a:t>
            </a: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Pavel Adámek</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Achieving High Performance: A Manager’s Goal</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b="1" dirty="0">
                <a:solidFill>
                  <a:srgbClr val="002060"/>
                </a:solidFill>
                <a:latin typeface="Times New Roman" panose="02020603050405020304" pitchFamily="18" charset="0"/>
                <a:cs typeface="Times New Roman" panose="02020603050405020304" pitchFamily="18" charset="0"/>
              </a:rPr>
              <a:t>Efficiency</a:t>
            </a:r>
            <a:r>
              <a:rPr lang="en-GB" sz="2200" dirty="0">
                <a:solidFill>
                  <a:srgbClr val="002060"/>
                </a:solidFill>
                <a:latin typeface="Times New Roman" panose="02020603050405020304" pitchFamily="18" charset="0"/>
                <a:cs typeface="Times New Roman" panose="02020603050405020304" pitchFamily="18" charset="0"/>
              </a:rPr>
              <a:t> is a measure of how productively resources are used to achieve a goal.</a:t>
            </a:r>
          </a:p>
          <a:p>
            <a:endParaRPr lang="cs-CZ" sz="2200" dirty="0">
              <a:solidFill>
                <a:srgbClr val="002060"/>
              </a:solidFill>
              <a:latin typeface="Times New Roman" panose="02020603050405020304" pitchFamily="18" charset="0"/>
              <a:cs typeface="Times New Roman" panose="02020603050405020304" pitchFamily="18" charset="0"/>
            </a:endParaRPr>
          </a:p>
          <a:p>
            <a:r>
              <a:rPr lang="en-GB" sz="2200" dirty="0">
                <a:solidFill>
                  <a:srgbClr val="002060"/>
                </a:solidFill>
                <a:latin typeface="Times New Roman" panose="02020603050405020304" pitchFamily="18" charset="0"/>
                <a:cs typeface="Times New Roman" panose="02020603050405020304" pitchFamily="18" charset="0"/>
              </a:rPr>
              <a:t>Organizations are efficient when managers minimize the amount of input resources</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(such as labour, raw materials, and component parts) or the amount of time needed</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to produce a given output of goods or services. </a:t>
            </a:r>
            <a:endParaRPr lang="cs-CZ" sz="2200" dirty="0">
              <a:solidFill>
                <a:srgbClr val="002060"/>
              </a:solidFill>
              <a:latin typeface="Times New Roman" panose="02020603050405020304" pitchFamily="18" charset="0"/>
              <a:cs typeface="Times New Roman" panose="02020603050405020304" pitchFamily="18" charset="0"/>
            </a:endParaRPr>
          </a:p>
          <a:p>
            <a:endParaRPr lang="cs-CZ" sz="2200" dirty="0">
              <a:solidFill>
                <a:srgbClr val="002060"/>
              </a:solidFill>
              <a:latin typeface="Times New Roman" panose="02020603050405020304" pitchFamily="18" charset="0"/>
              <a:cs typeface="Times New Roman" panose="02020603050405020304" pitchFamily="18" charset="0"/>
            </a:endParaRPr>
          </a:p>
          <a:p>
            <a:pPr lvl="1"/>
            <a:r>
              <a:rPr lang="en-GB" sz="1800" i="1" dirty="0">
                <a:solidFill>
                  <a:srgbClr val="002060"/>
                </a:solidFill>
                <a:latin typeface="Times New Roman" panose="02020603050405020304" pitchFamily="18" charset="0"/>
                <a:cs typeface="Times New Roman" panose="02020603050405020304" pitchFamily="18" charset="0"/>
              </a:rPr>
              <a:t>For example, Burger King develops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ever more efficient fat fryers that not only reduce the amount of oil used in cooking,</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but also speed up the cooking of </a:t>
            </a:r>
            <a:r>
              <a:rPr lang="en-GB" sz="1800" i="1" dirty="0" err="1">
                <a:solidFill>
                  <a:srgbClr val="002060"/>
                </a:solidFill>
                <a:latin typeface="Times New Roman" panose="02020603050405020304" pitchFamily="18" charset="0"/>
                <a:cs typeface="Times New Roman" panose="02020603050405020304" pitchFamily="18" charset="0"/>
              </a:rPr>
              <a:t>french</a:t>
            </a:r>
            <a:r>
              <a:rPr lang="en-GB" sz="1800" i="1" dirty="0">
                <a:solidFill>
                  <a:srgbClr val="002060"/>
                </a:solidFill>
                <a:latin typeface="Times New Roman" panose="02020603050405020304" pitchFamily="18" charset="0"/>
                <a:cs typeface="Times New Roman" panose="02020603050405020304" pitchFamily="18" charset="0"/>
              </a:rPr>
              <a:t> fries. </a:t>
            </a:r>
            <a:endParaRPr lang="cs-CZ" sz="1800" i="1" dirty="0">
              <a:solidFill>
                <a:srgbClr val="002060"/>
              </a:solidFill>
              <a:latin typeface="Times New Roman" panose="02020603050405020304" pitchFamily="18" charset="0"/>
              <a:cs typeface="Times New Roman" panose="02020603050405020304" pitchFamily="18" charset="0"/>
            </a:endParaRPr>
          </a:p>
          <a:p>
            <a:pPr lvl="1"/>
            <a:r>
              <a:rPr lang="en-GB" sz="1800" i="1" dirty="0">
                <a:solidFill>
                  <a:srgbClr val="002060"/>
                </a:solidFill>
                <a:latin typeface="Times New Roman" panose="02020603050405020304" pitchFamily="18" charset="0"/>
                <a:cs typeface="Times New Roman" panose="02020603050405020304" pitchFamily="18" charset="0"/>
              </a:rPr>
              <a:t>UPS develops new work routines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to reduce delivery time, such as instructing drivers to leave their truck doors open</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when going short distances.</a:t>
            </a:r>
            <a:endParaRPr lang="cs-CZ" sz="18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8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35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Achieving High Performance: A Manager’s Goal</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b="1" dirty="0">
                <a:solidFill>
                  <a:srgbClr val="002060"/>
                </a:solidFill>
                <a:latin typeface="Times New Roman" panose="02020603050405020304" pitchFamily="18" charset="0"/>
                <a:cs typeface="Times New Roman" panose="02020603050405020304" pitchFamily="18" charset="0"/>
              </a:rPr>
              <a:t>Effectiveness </a:t>
            </a:r>
            <a:r>
              <a:rPr lang="en-GB" sz="2200" dirty="0">
                <a:solidFill>
                  <a:srgbClr val="002060"/>
                </a:solidFill>
                <a:latin typeface="Times New Roman" panose="02020603050405020304" pitchFamily="18" charset="0"/>
                <a:cs typeface="Times New Roman" panose="02020603050405020304" pitchFamily="18" charset="0"/>
              </a:rPr>
              <a:t>is a measure of the </a:t>
            </a:r>
            <a:r>
              <a:rPr lang="en-GB" sz="2200" i="1" dirty="0">
                <a:solidFill>
                  <a:srgbClr val="002060"/>
                </a:solidFill>
                <a:latin typeface="Times New Roman" panose="02020603050405020304" pitchFamily="18" charset="0"/>
                <a:cs typeface="Times New Roman" panose="02020603050405020304" pitchFamily="18" charset="0"/>
              </a:rPr>
              <a:t>appropriateness</a:t>
            </a:r>
            <a:r>
              <a:rPr lang="en-GB" sz="2200" dirty="0">
                <a:solidFill>
                  <a:srgbClr val="002060"/>
                </a:solidFill>
                <a:latin typeface="Times New Roman" panose="02020603050405020304" pitchFamily="18" charset="0"/>
                <a:cs typeface="Times New Roman" panose="02020603050405020304" pitchFamily="18" charset="0"/>
              </a:rPr>
              <a:t> of the goals that managers</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have selected for the organization to pursue and the degree to which the organization</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achieves those goals. </a:t>
            </a:r>
            <a:endParaRPr lang="cs-CZ" sz="2200" dirty="0">
              <a:solidFill>
                <a:srgbClr val="002060"/>
              </a:solidFill>
              <a:latin typeface="Times New Roman" panose="02020603050405020304" pitchFamily="18" charset="0"/>
              <a:cs typeface="Times New Roman" panose="02020603050405020304" pitchFamily="18" charset="0"/>
            </a:endParaRPr>
          </a:p>
          <a:p>
            <a:endParaRPr lang="cs-CZ" sz="2200" dirty="0">
              <a:solidFill>
                <a:srgbClr val="002060"/>
              </a:solidFill>
              <a:latin typeface="Times New Roman" panose="02020603050405020304" pitchFamily="18" charset="0"/>
              <a:cs typeface="Times New Roman" panose="02020603050405020304" pitchFamily="18" charset="0"/>
            </a:endParaRPr>
          </a:p>
          <a:p>
            <a:r>
              <a:rPr lang="en-GB" sz="2200" dirty="0">
                <a:solidFill>
                  <a:srgbClr val="002060"/>
                </a:solidFill>
                <a:latin typeface="Times New Roman" panose="02020603050405020304" pitchFamily="18" charset="0"/>
                <a:cs typeface="Times New Roman" panose="02020603050405020304" pitchFamily="18" charset="0"/>
              </a:rPr>
              <a:t>Organizations are effective when managers choose</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appropriate goals and then achieve them</a:t>
            </a:r>
            <a:r>
              <a:rPr lang="cs-CZ" sz="2200" dirty="0">
                <a:solidFill>
                  <a:srgbClr val="002060"/>
                </a:solidFill>
                <a:latin typeface="Times New Roman" panose="02020603050405020304" pitchFamily="18" charset="0"/>
                <a:cs typeface="Times New Roman" panose="02020603050405020304" pitchFamily="18" charset="0"/>
              </a:rPr>
              <a:t>.</a:t>
            </a:r>
          </a:p>
          <a:p>
            <a:endParaRPr lang="cs-CZ" sz="2200" dirty="0">
              <a:solidFill>
                <a:srgbClr val="002060"/>
              </a:solidFill>
              <a:latin typeface="Times New Roman" panose="02020603050405020304" pitchFamily="18" charset="0"/>
              <a:cs typeface="Times New Roman" panose="02020603050405020304" pitchFamily="18" charset="0"/>
            </a:endParaRPr>
          </a:p>
          <a:p>
            <a:pPr lvl="1"/>
            <a:r>
              <a:rPr lang="en-GB" sz="1800" i="1" dirty="0">
                <a:solidFill>
                  <a:srgbClr val="002060"/>
                </a:solidFill>
                <a:latin typeface="Times New Roman" panose="02020603050405020304" pitchFamily="18" charset="0"/>
                <a:cs typeface="Times New Roman" panose="02020603050405020304" pitchFamily="18" charset="0"/>
              </a:rPr>
              <a:t>Some years ago, for example, managers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at McDonald’s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decided on the goal of providing breakfast service to attract more</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customers. The choice of this goal has proved smart. Over recent years, sales of</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breakfast food accounted for more than 30% of McDonald’s revenues. In 2015,</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in an effort to increase sales, McDonald’s management decided to offer breakfast</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items all day long, a strategy that has been successful and well received by</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customers</a:t>
            </a:r>
            <a:r>
              <a:rPr lang="cs-CZ" sz="1800" i="1" dirty="0">
                <a:solidFill>
                  <a:srgbClr val="002060"/>
                </a:solidFill>
                <a:latin typeface="Times New Roman" panose="02020603050405020304" pitchFamily="18" charset="0"/>
                <a:cs typeface="Times New Roman" panose="02020603050405020304" pitchFamily="18" charset="0"/>
              </a:rPr>
              <a:t>.</a:t>
            </a:r>
          </a:p>
          <a:p>
            <a:pPr lvl="1"/>
            <a:endParaRPr lang="cs-CZ" sz="1800" i="1" dirty="0">
              <a:solidFill>
                <a:srgbClr val="002060"/>
              </a:solidFill>
              <a:latin typeface="Times New Roman" panose="02020603050405020304" pitchFamily="18" charset="0"/>
              <a:cs typeface="Times New Roman" panose="02020603050405020304" pitchFamily="18" charset="0"/>
            </a:endParaRPr>
          </a:p>
          <a:p>
            <a:pPr marL="457200" lvl="1" indent="0" algn="ctr">
              <a:buNone/>
            </a:pPr>
            <a:r>
              <a:rPr lang="cs-CZ" sz="2400" b="1" dirty="0">
                <a:solidFill>
                  <a:srgbClr val="B52552"/>
                </a:solidFill>
                <a:latin typeface="Times New Roman" panose="02020603050405020304" pitchFamily="18" charset="0"/>
                <a:cs typeface="Times New Roman" panose="02020603050405020304" pitchFamily="18" charset="0"/>
              </a:rPr>
              <a:t>!!!</a:t>
            </a:r>
            <a:r>
              <a:rPr lang="en-GB" sz="2400" b="1" dirty="0">
                <a:solidFill>
                  <a:srgbClr val="B52552"/>
                </a:solidFill>
                <a:latin typeface="Times New Roman" panose="02020603050405020304" pitchFamily="18" charset="0"/>
                <a:cs typeface="Times New Roman" panose="02020603050405020304" pitchFamily="18" charset="0"/>
              </a:rPr>
              <a:t>Effective managers are those who choose the right organizational goals to</a:t>
            </a:r>
            <a:r>
              <a:rPr lang="cs-CZ" sz="2400" b="1" dirty="0">
                <a:solidFill>
                  <a:srgbClr val="B52552"/>
                </a:solidFill>
                <a:latin typeface="Times New Roman" panose="02020603050405020304" pitchFamily="18" charset="0"/>
                <a:cs typeface="Times New Roman" panose="02020603050405020304" pitchFamily="18" charset="0"/>
              </a:rPr>
              <a:t> </a:t>
            </a:r>
            <a:r>
              <a:rPr lang="en-GB" sz="2400" b="1" dirty="0">
                <a:solidFill>
                  <a:srgbClr val="B52552"/>
                </a:solidFill>
                <a:latin typeface="Times New Roman" panose="02020603050405020304" pitchFamily="18" charset="0"/>
                <a:cs typeface="Times New Roman" panose="02020603050405020304" pitchFamily="18" charset="0"/>
              </a:rPr>
              <a:t>pursue and have the skills to utilize resources efficiently</a:t>
            </a:r>
            <a:r>
              <a:rPr lang="cs-CZ" sz="2400" b="1" dirty="0">
                <a:solidFill>
                  <a:srgbClr val="B5255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585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Why</a:t>
            </a:r>
            <a:r>
              <a:rPr lang="cs-CZ" sz="2400" kern="0" dirty="0">
                <a:solidFill>
                  <a:srgbClr val="002060"/>
                </a:solidFill>
                <a:latin typeface="Times New Roman"/>
                <a:ea typeface="+mj-ea"/>
                <a:cs typeface="+mj-cs"/>
              </a:rPr>
              <a:t> study management?</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a:t>
            </a:r>
            <a:r>
              <a:rPr lang="en-GB" sz="2000" b="1" dirty="0">
                <a:solidFill>
                  <a:srgbClr val="002060"/>
                </a:solidFill>
                <a:latin typeface="Times New Roman" panose="02020603050405020304" pitchFamily="18" charset="0"/>
                <a:cs typeface="Times New Roman" panose="02020603050405020304" pitchFamily="18" charset="0"/>
              </a:rPr>
              <a:t>dynamic and complex nature of modern work </a:t>
            </a:r>
            <a:r>
              <a:rPr lang="en-GB" sz="2000" dirty="0">
                <a:solidFill>
                  <a:srgbClr val="002060"/>
                </a:solidFill>
                <a:latin typeface="Times New Roman" panose="02020603050405020304" pitchFamily="18" charset="0"/>
                <a:cs typeface="Times New Roman" panose="02020603050405020304" pitchFamily="18" charset="0"/>
              </a:rPr>
              <a:t>means that managerial skills are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 demand. </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Organizations need </a:t>
            </a:r>
            <a:r>
              <a:rPr lang="en-GB" sz="2000" b="1" dirty="0">
                <a:solidFill>
                  <a:srgbClr val="002060"/>
                </a:solidFill>
                <a:latin typeface="Times New Roman" panose="02020603050405020304" pitchFamily="18" charset="0"/>
                <a:cs typeface="Times New Roman" panose="02020603050405020304" pitchFamily="18" charset="0"/>
              </a:rPr>
              <a:t>individuals</a:t>
            </a:r>
            <a:r>
              <a:rPr lang="en-GB" sz="2000" dirty="0">
                <a:solidFill>
                  <a:srgbClr val="002060"/>
                </a:solidFill>
                <a:latin typeface="Times New Roman" panose="02020603050405020304" pitchFamily="18" charset="0"/>
                <a:cs typeface="Times New Roman" panose="02020603050405020304" pitchFamily="18" charset="0"/>
              </a:rPr>
              <a:t> like you who can understand this complexity,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respond to environmental contingencies, and </a:t>
            </a:r>
            <a:r>
              <a:rPr lang="en-GB" sz="2000" b="1" dirty="0">
                <a:solidFill>
                  <a:srgbClr val="002060"/>
                </a:solidFill>
                <a:latin typeface="Times New Roman" panose="02020603050405020304" pitchFamily="18" charset="0"/>
                <a:cs typeface="Times New Roman" panose="02020603050405020304" pitchFamily="18" charset="0"/>
              </a:rPr>
              <a:t>make decisions </a:t>
            </a:r>
            <a:r>
              <a:rPr lang="en-GB" sz="2000" dirty="0">
                <a:solidFill>
                  <a:srgbClr val="002060"/>
                </a:solidFill>
                <a:latin typeface="Times New Roman" panose="02020603050405020304" pitchFamily="18" charset="0"/>
                <a:cs typeface="Times New Roman" panose="02020603050405020304" pitchFamily="18" charset="0"/>
              </a:rPr>
              <a:t>that are ethical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effective. Studying management helps equip individuals to accomplish each</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of these tasks.</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By studying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management in school, you are exposing yourself to the </a:t>
            </a:r>
            <a:r>
              <a:rPr lang="en-GB" sz="2000" b="1" dirty="0">
                <a:solidFill>
                  <a:srgbClr val="002060"/>
                </a:solidFill>
                <a:latin typeface="Times New Roman" panose="02020603050405020304" pitchFamily="18" charset="0"/>
                <a:cs typeface="Times New Roman" panose="02020603050405020304" pitchFamily="18" charset="0"/>
              </a:rPr>
              <a:t>lessons others </a:t>
            </a:r>
            <a:r>
              <a:rPr lang="en-GB" sz="2000" dirty="0">
                <a:solidFill>
                  <a:srgbClr val="002060"/>
                </a:solidFill>
                <a:latin typeface="Times New Roman" panose="02020603050405020304" pitchFamily="18" charset="0"/>
                <a:cs typeface="Times New Roman" panose="02020603050405020304" pitchFamily="18" charset="0"/>
              </a:rPr>
              <a:t>have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learned. The advantage of such social learning is that you are not bound to </a:t>
            </a:r>
            <a:r>
              <a:rPr lang="en-GB" sz="2000" b="1" dirty="0">
                <a:solidFill>
                  <a:srgbClr val="002060"/>
                </a:solidFill>
                <a:latin typeface="Times New Roman" panose="02020603050405020304" pitchFamily="18" charset="0"/>
                <a:cs typeface="Times New Roman" panose="02020603050405020304" pitchFamily="18" charset="0"/>
              </a:rPr>
              <a:t>repeat</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the mistakes </a:t>
            </a:r>
            <a:r>
              <a:rPr lang="en-GB" sz="2000" dirty="0">
                <a:solidFill>
                  <a:srgbClr val="002060"/>
                </a:solidFill>
                <a:latin typeface="Times New Roman" panose="02020603050405020304" pitchFamily="18" charset="0"/>
                <a:cs typeface="Times New Roman" panose="02020603050405020304" pitchFamily="18" charset="0"/>
              </a:rPr>
              <a:t>others have made in the past</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B</a:t>
            </a:r>
            <a:r>
              <a:rPr lang="en-GB" sz="2000" dirty="0">
                <a:solidFill>
                  <a:srgbClr val="002060"/>
                </a:solidFill>
                <a:latin typeface="Times New Roman" panose="02020603050405020304" pitchFamily="18" charset="0"/>
                <a:cs typeface="Times New Roman" panose="02020603050405020304" pitchFamily="18" charset="0"/>
              </a:rPr>
              <a:t>y studying and practicing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behaviours of good managers and high-performing companies, you will equip</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yourself to help your </a:t>
            </a:r>
            <a:r>
              <a:rPr lang="en-GB" sz="2000" b="1" dirty="0">
                <a:solidFill>
                  <a:srgbClr val="002060"/>
                </a:solidFill>
                <a:latin typeface="Times New Roman" panose="02020603050405020304" pitchFamily="18" charset="0"/>
                <a:cs typeface="Times New Roman" panose="02020603050405020304" pitchFamily="18" charset="0"/>
              </a:rPr>
              <a:t>future employer succeed</a:t>
            </a:r>
            <a:r>
              <a:rPr lang="en-GB" sz="2000" dirty="0">
                <a:solidFill>
                  <a:srgbClr val="002060"/>
                </a:solidFill>
                <a:latin typeface="Times New Roman" panose="02020603050405020304" pitchFamily="18" charset="0"/>
                <a:cs typeface="Times New Roman" panose="02020603050405020304" pitchFamily="18" charset="0"/>
              </a:rPr>
              <a:t>.</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a:t>
            </a:r>
            <a:r>
              <a:rPr lang="en-GB" sz="2000" b="1" dirty="0">
                <a:solidFill>
                  <a:srgbClr val="002060"/>
                </a:solidFill>
                <a:latin typeface="Times New Roman" panose="02020603050405020304" pitchFamily="18" charset="0"/>
                <a:cs typeface="Times New Roman" panose="02020603050405020304" pitchFamily="18" charset="0"/>
              </a:rPr>
              <a:t>economic benefits </a:t>
            </a:r>
            <a:r>
              <a:rPr lang="en-GB" sz="2000" dirty="0">
                <a:solidFill>
                  <a:srgbClr val="002060"/>
                </a:solidFill>
                <a:latin typeface="Times New Roman" panose="02020603050405020304" pitchFamily="18" charset="0"/>
                <a:cs typeface="Times New Roman" panose="02020603050405020304" pitchFamily="18" charset="0"/>
              </a:rPr>
              <a:t>of becoming a good manager are also impressive. </a:t>
            </a:r>
            <a:r>
              <a:rPr lang="cs-CZ" sz="1400" dirty="0">
                <a:solidFill>
                  <a:srgbClr val="002060"/>
                </a:solidFill>
                <a:latin typeface="Times New Roman" panose="02020603050405020304" pitchFamily="18" charset="0"/>
                <a:cs typeface="Times New Roman" panose="02020603050405020304" pitchFamily="18" charset="0"/>
              </a:rPr>
              <a:t>(I</a:t>
            </a:r>
            <a:r>
              <a:rPr lang="en-GB" sz="1400" dirty="0">
                <a:solidFill>
                  <a:srgbClr val="002060"/>
                </a:solidFill>
                <a:latin typeface="Times New Roman" panose="02020603050405020304" pitchFamily="18" charset="0"/>
                <a:cs typeface="Times New Roman" panose="02020603050405020304" pitchFamily="18" charset="0"/>
              </a:rPr>
              <a:t>n the</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United States, general managers earn a median annual wage of $97,730, with a projected</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growth rate in job openings of 5% to 8% between now and 2024</a:t>
            </a:r>
            <a:r>
              <a:rPr lang="cs-CZ" sz="1400" dirty="0">
                <a:solidFill>
                  <a:srgbClr val="002060"/>
                </a:solidFill>
                <a:latin typeface="Times New Roman" panose="02020603050405020304" pitchFamily="18" charset="0"/>
                <a:cs typeface="Times New Roman" panose="02020603050405020304" pitchFamily="18" charset="0"/>
              </a:rPr>
              <a:t>.)</a:t>
            </a:r>
          </a:p>
          <a:p>
            <a:r>
              <a:rPr lang="en-GB" sz="2000" dirty="0">
                <a:solidFill>
                  <a:srgbClr val="002060"/>
                </a:solidFill>
                <a:latin typeface="Times New Roman" panose="02020603050405020304" pitchFamily="18" charset="0"/>
                <a:cs typeface="Times New Roman" panose="02020603050405020304" pitchFamily="18" charset="0"/>
              </a:rPr>
              <a:t>Finally, learning management principles can help you make good decisions in</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nonwork situations</a:t>
            </a:r>
            <a:r>
              <a:rPr lang="en-GB" sz="20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If you’re coaching a child’s soccer team, organizing a charity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planning your financial budget, or starting a new business, good management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principles will help you understand others, make quality decisions,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improve your overall personal success.</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2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down)">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down)">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wipe(down)">
                                      <p:cBhvr>
                                        <p:cTn id="3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308919" cy="461665"/>
          </a:xfrm>
          <a:prstGeom prst="rect">
            <a:avLst/>
          </a:prstGeom>
        </p:spPr>
        <p:txBody>
          <a:bodyPr wrap="none">
            <a:spAutoFit/>
          </a:bodyPr>
          <a:lstStyle/>
          <a:p>
            <a:pPr lvl="0">
              <a:defRPr/>
            </a:pPr>
            <a:r>
              <a:rPr lang="cs-CZ" sz="2400" kern="0" dirty="0" err="1">
                <a:solidFill>
                  <a:srgbClr val="002060"/>
                </a:solidFill>
                <a:latin typeface="Times New Roman"/>
              </a:rPr>
              <a:t>Why</a:t>
            </a:r>
            <a:r>
              <a:rPr lang="cs-CZ" sz="2400" kern="0" dirty="0">
                <a:solidFill>
                  <a:srgbClr val="002060"/>
                </a:solidFill>
                <a:latin typeface="Times New Roman"/>
              </a:rPr>
              <a:t> study management?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en-GB"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FF14D363-D430-4E84-A5B7-3B2FA78EB679}"/>
              </a:ext>
            </a:extLst>
          </p:cNvPr>
          <p:cNvPicPr>
            <a:picLocks noChangeAspect="1"/>
          </p:cNvPicPr>
          <p:nvPr/>
        </p:nvPicPr>
        <p:blipFill>
          <a:blip r:embed="rId3"/>
          <a:stretch>
            <a:fillRect/>
          </a:stretch>
        </p:blipFill>
        <p:spPr>
          <a:xfrm>
            <a:off x="251521" y="3031958"/>
            <a:ext cx="5062176" cy="2847474"/>
          </a:xfrm>
          <a:prstGeom prst="rect">
            <a:avLst/>
          </a:prstGeom>
        </p:spPr>
      </p:pic>
      <p:sp>
        <p:nvSpPr>
          <p:cNvPr id="4" name="Rectangle 3">
            <a:extLst>
              <a:ext uri="{FF2B5EF4-FFF2-40B4-BE49-F238E27FC236}">
                <a16:creationId xmlns:a16="http://schemas.microsoft.com/office/drawing/2014/main" id="{443770A4-31AB-4C6E-8AE5-6B29195FF478}"/>
              </a:ext>
            </a:extLst>
          </p:cNvPr>
          <p:cNvSpPr/>
          <p:nvPr/>
        </p:nvSpPr>
        <p:spPr>
          <a:xfrm>
            <a:off x="541884" y="6355404"/>
            <a:ext cx="3554178" cy="253916"/>
          </a:xfrm>
          <a:prstGeom prst="rect">
            <a:avLst/>
          </a:prstGeom>
        </p:spPr>
        <p:txBody>
          <a:bodyPr wrap="none">
            <a:spAutoFit/>
          </a:bodyPr>
          <a:lstStyle/>
          <a:p>
            <a:r>
              <a:rPr lang="en-GB" sz="1050" dirty="0"/>
              <a:t>https://silesianuniversity.vevox.com/#/meeting/450398/polls</a:t>
            </a:r>
          </a:p>
        </p:txBody>
      </p:sp>
      <p:pic>
        <p:nvPicPr>
          <p:cNvPr id="7" name="Picture 6">
            <a:extLst>
              <a:ext uri="{FF2B5EF4-FFF2-40B4-BE49-F238E27FC236}">
                <a16:creationId xmlns:a16="http://schemas.microsoft.com/office/drawing/2014/main" id="{994DB115-9EFA-4AC5-B7AD-3F4A476699F3}"/>
              </a:ext>
            </a:extLst>
          </p:cNvPr>
          <p:cNvPicPr>
            <a:picLocks noChangeAspect="1"/>
          </p:cNvPicPr>
          <p:nvPr/>
        </p:nvPicPr>
        <p:blipFill>
          <a:blip r:embed="rId4"/>
          <a:stretch>
            <a:fillRect/>
          </a:stretch>
        </p:blipFill>
        <p:spPr>
          <a:xfrm>
            <a:off x="6431281" y="2201779"/>
            <a:ext cx="4363453" cy="2454442"/>
          </a:xfrm>
          <a:prstGeom prst="rect">
            <a:avLst/>
          </a:prstGeom>
        </p:spPr>
      </p:pic>
    </p:spTree>
    <p:extLst>
      <p:ext uri="{BB962C8B-B14F-4D97-AF65-F5344CB8AC3E}">
        <p14:creationId xmlns:p14="http://schemas.microsoft.com/office/powerpoint/2010/main" val="23261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2</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cs-CZ" sz="2400" b="1" dirty="0" err="1">
                <a:solidFill>
                  <a:schemeClr val="bg1"/>
                </a:solidFill>
                <a:latin typeface="Times New Roman" panose="02020603050405020304" pitchFamily="18" charset="0"/>
                <a:cs typeface="Times New Roman" panose="02020603050405020304" pitchFamily="18" charset="0"/>
              </a:rPr>
              <a:t>Essential</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Managerial</a:t>
            </a:r>
            <a:r>
              <a:rPr lang="cs-CZ" sz="2400" b="1" dirty="0">
                <a:solidFill>
                  <a:schemeClr val="bg1"/>
                </a:solidFill>
                <a:latin typeface="Times New Roman" panose="02020603050405020304" pitchFamily="18" charset="0"/>
                <a:cs typeface="Times New Roman" panose="02020603050405020304" pitchFamily="18" charset="0"/>
              </a:rPr>
              <a:t> Tasks</a:t>
            </a:r>
          </a:p>
        </p:txBody>
      </p:sp>
      <p:sp>
        <p:nvSpPr>
          <p:cNvPr id="10" name="Zástupný symbol pro obsah 2"/>
          <p:cNvSpPr txBox="1">
            <a:spLocks/>
          </p:cNvSpPr>
          <p:nvPr/>
        </p:nvSpPr>
        <p:spPr>
          <a:xfrm>
            <a:off x="692931" y="2804521"/>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chemeClr val="bg1"/>
                </a:solidFill>
                <a:latin typeface="Times New Roman" panose="02020603050405020304" pitchFamily="18" charset="0"/>
                <a:cs typeface="Times New Roman" panose="02020603050405020304" pitchFamily="18" charset="0"/>
              </a:rPr>
              <a:t>The job of management is to help an organization make</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the best use of its resources to achieve its goals</a:t>
            </a:r>
            <a:r>
              <a:rPr lang="cs-CZ" sz="2000" b="1" dirty="0">
                <a:solidFill>
                  <a:schemeClr val="bg1"/>
                </a:solidFill>
                <a:latin typeface="Times New Roman" panose="02020603050405020304" pitchFamily="18" charset="0"/>
                <a:cs typeface="Times New Roman" panose="02020603050405020304" pitchFamily="18" charset="0"/>
              </a:rPr>
              <a:t>.</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1696453"/>
            <a:ext cx="4806091"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solidFill>
                  <a:srgbClr val="002060"/>
                </a:solidFill>
                <a:latin typeface="Times New Roman" panose="02020603050405020304" pitchFamily="18" charset="0"/>
                <a:cs typeface="Times New Roman" panose="02020603050405020304" pitchFamily="18" charset="0"/>
              </a:rPr>
              <a:t>How do</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managers accomplish this objective?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They do so by performing</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four essential managerial tasks: </a:t>
            </a:r>
            <a:r>
              <a:rPr lang="en-GB" sz="1800" b="1" dirty="0">
                <a:solidFill>
                  <a:srgbClr val="002060"/>
                </a:solidFill>
                <a:latin typeface="Times New Roman" panose="02020603050405020304" pitchFamily="18" charset="0"/>
                <a:cs typeface="Times New Roman" panose="02020603050405020304" pitchFamily="18" charset="0"/>
              </a:rPr>
              <a:t>planning, organizing,</a:t>
            </a:r>
            <a:r>
              <a:rPr lang="cs-CZ" sz="1800" b="1" dirty="0">
                <a:solidFill>
                  <a:srgbClr val="002060"/>
                </a:solidFill>
                <a:latin typeface="Times New Roman" panose="02020603050405020304" pitchFamily="18" charset="0"/>
                <a:cs typeface="Times New Roman" panose="02020603050405020304" pitchFamily="18" charset="0"/>
              </a:rPr>
              <a:t> </a:t>
            </a:r>
            <a:r>
              <a:rPr lang="en-GB" sz="1800" b="1" dirty="0">
                <a:solidFill>
                  <a:srgbClr val="002060"/>
                </a:solidFill>
                <a:latin typeface="Times New Roman" panose="02020603050405020304" pitchFamily="18" charset="0"/>
                <a:cs typeface="Times New Roman" panose="02020603050405020304" pitchFamily="18" charset="0"/>
              </a:rPr>
              <a:t>leading, and controlling</a:t>
            </a:r>
            <a:r>
              <a:rPr lang="cs-CZ" sz="1800" b="1" dirty="0">
                <a:solidFill>
                  <a:srgbClr val="002060"/>
                </a:solidFill>
                <a:latin typeface="Times New Roman" panose="02020603050405020304" pitchFamily="18" charset="0"/>
                <a:cs typeface="Times New Roman" panose="02020603050405020304" pitchFamily="18" charset="0"/>
              </a:rPr>
              <a:t>.</a:t>
            </a:r>
          </a:p>
          <a:p>
            <a:endParaRPr lang="cs-CZ" altLang="cs-CZ" sz="1800" b="1"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French manager </a:t>
            </a:r>
            <a:r>
              <a:rPr lang="en-GB" altLang="cs-CZ" sz="1800" b="1" dirty="0">
                <a:solidFill>
                  <a:srgbClr val="002060"/>
                </a:solidFill>
                <a:latin typeface="Times New Roman" panose="02020603050405020304" pitchFamily="18" charset="0"/>
                <a:cs typeface="Times New Roman" panose="02020603050405020304" pitchFamily="18" charset="0"/>
              </a:rPr>
              <a:t>Henri</a:t>
            </a:r>
            <a:r>
              <a:rPr lang="cs-CZ" altLang="cs-CZ" sz="1800" b="1" dirty="0">
                <a:solidFill>
                  <a:srgbClr val="002060"/>
                </a:solidFill>
                <a:latin typeface="Times New Roman" panose="02020603050405020304" pitchFamily="18" charset="0"/>
                <a:cs typeface="Times New Roman" panose="02020603050405020304" pitchFamily="18" charset="0"/>
              </a:rPr>
              <a:t> </a:t>
            </a:r>
            <a:r>
              <a:rPr lang="en-GB" altLang="cs-CZ" sz="1800" b="1" dirty="0">
                <a:solidFill>
                  <a:srgbClr val="002060"/>
                </a:solidFill>
                <a:latin typeface="Times New Roman" panose="02020603050405020304" pitchFamily="18" charset="0"/>
                <a:cs typeface="Times New Roman" panose="02020603050405020304" pitchFamily="18" charset="0"/>
              </a:rPr>
              <a:t>Fayol </a:t>
            </a:r>
            <a:r>
              <a:rPr lang="en-GB" altLang="cs-CZ" sz="1800" dirty="0">
                <a:solidFill>
                  <a:srgbClr val="002060"/>
                </a:solidFill>
                <a:latin typeface="Times New Roman" panose="02020603050405020304" pitchFamily="18" charset="0"/>
                <a:cs typeface="Times New Roman" panose="02020603050405020304" pitchFamily="18" charset="0"/>
              </a:rPr>
              <a:t>first outlined the nature of these managerial activities around the turn of</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the 20th century in </a:t>
            </a:r>
            <a:r>
              <a:rPr lang="en-GB" altLang="cs-CZ" sz="1800" b="1" dirty="0">
                <a:solidFill>
                  <a:srgbClr val="002060"/>
                </a:solidFill>
                <a:latin typeface="Times New Roman" panose="02020603050405020304" pitchFamily="18" charset="0"/>
                <a:cs typeface="Times New Roman" panose="02020603050405020304" pitchFamily="18" charset="0"/>
              </a:rPr>
              <a:t>General and Industrial Management</a:t>
            </a:r>
            <a:r>
              <a:rPr lang="en-GB" altLang="cs-CZ" sz="1800" dirty="0">
                <a:solidFill>
                  <a:srgbClr val="002060"/>
                </a:solidFill>
                <a:latin typeface="Times New Roman" panose="02020603050405020304" pitchFamily="18" charset="0"/>
                <a:cs typeface="Times New Roman" panose="02020603050405020304" pitchFamily="18" charset="0"/>
              </a:rPr>
              <a:t>, a book that remains</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the classic</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statement of what managers must do to create a high-performing</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organization</a:t>
            </a:r>
            <a:r>
              <a:rPr lang="cs-CZ" altLang="cs-CZ" sz="1800" dirty="0">
                <a:solidFill>
                  <a:srgbClr val="002060"/>
                </a:solidFill>
                <a:latin typeface="Times New Roman" panose="02020603050405020304" pitchFamily="18" charset="0"/>
                <a:cs typeface="Times New Roman" panose="02020603050405020304" pitchFamily="18" charset="0"/>
              </a:rPr>
              <a:t>.</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AEF72945-D576-426D-BEB8-1F521061B16D}"/>
              </a:ext>
            </a:extLst>
          </p:cNvPr>
          <p:cNvPicPr>
            <a:picLocks noChangeAspect="1"/>
          </p:cNvPicPr>
          <p:nvPr/>
        </p:nvPicPr>
        <p:blipFill>
          <a:blip r:embed="rId3"/>
          <a:stretch>
            <a:fillRect/>
          </a:stretch>
        </p:blipFill>
        <p:spPr>
          <a:xfrm>
            <a:off x="10641520" y="3651046"/>
            <a:ext cx="1196778" cy="1669190"/>
          </a:xfrm>
          <a:prstGeom prst="rect">
            <a:avLst/>
          </a:prstGeom>
        </p:spPr>
      </p:pic>
    </p:spTree>
    <p:extLst>
      <p:ext uri="{BB962C8B-B14F-4D97-AF65-F5344CB8AC3E}">
        <p14:creationId xmlns:p14="http://schemas.microsoft.com/office/powerpoint/2010/main" val="218884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565400"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Essential Managerial Tasks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4740443" y="6398859"/>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5 </a:t>
            </a:r>
            <a:endParaRPr lang="en-GB" sz="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FE774696-67D7-47EF-B404-D0B78CD54959}"/>
              </a:ext>
            </a:extLst>
          </p:cNvPr>
          <p:cNvSpPr txBox="1">
            <a:spLocks/>
          </p:cNvSpPr>
          <p:nvPr/>
        </p:nvSpPr>
        <p:spPr>
          <a:xfrm>
            <a:off x="403921" y="1243263"/>
            <a:ext cx="296492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200" dirty="0">
                <a:solidFill>
                  <a:srgbClr val="002060"/>
                </a:solidFill>
                <a:latin typeface="Times New Roman" panose="02020603050405020304" pitchFamily="18" charset="0"/>
                <a:cs typeface="Times New Roman" panose="02020603050405020304" pitchFamily="18" charset="0"/>
              </a:rPr>
              <a:t>The arrows linking these</a:t>
            </a:r>
          </a:p>
          <a:p>
            <a:pPr marL="0" indent="0">
              <a:buNone/>
            </a:pPr>
            <a:r>
              <a:rPr lang="en-GB" sz="2200" dirty="0">
                <a:solidFill>
                  <a:srgbClr val="002060"/>
                </a:solidFill>
                <a:latin typeface="Times New Roman" panose="02020603050405020304" pitchFamily="18" charset="0"/>
                <a:cs typeface="Times New Roman" panose="02020603050405020304" pitchFamily="18" charset="0"/>
              </a:rPr>
              <a:t>tasks in Figure suggest the sequence in which</a:t>
            </a:r>
            <a:r>
              <a:rPr lang="cs-CZ" sz="2200" dirty="0">
                <a:solidFill>
                  <a:srgbClr val="002060"/>
                </a:solidFill>
                <a:latin typeface="Times New Roman" panose="02020603050405020304" pitchFamily="18" charset="0"/>
                <a:cs typeface="Times New Roman" panose="02020603050405020304" pitchFamily="18" charset="0"/>
              </a:rPr>
              <a:t> m</a:t>
            </a:r>
            <a:r>
              <a:rPr lang="en-GB" sz="2200" dirty="0" err="1">
                <a:solidFill>
                  <a:srgbClr val="002060"/>
                </a:solidFill>
                <a:latin typeface="Times New Roman" panose="02020603050405020304" pitchFamily="18" charset="0"/>
                <a:cs typeface="Times New Roman" panose="02020603050405020304" pitchFamily="18" charset="0"/>
              </a:rPr>
              <a:t>anagers</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typically perform them.</a:t>
            </a: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0E6B6D5D-40BA-4237-8923-A87DA79D3A0D}"/>
              </a:ext>
            </a:extLst>
          </p:cNvPr>
          <p:cNvPicPr>
            <a:picLocks noChangeAspect="1"/>
          </p:cNvPicPr>
          <p:nvPr/>
        </p:nvPicPr>
        <p:blipFill rotWithShape="1">
          <a:blip r:embed="rId3"/>
          <a:srcRect l="26579" t="14971" r="6579" b="5278"/>
          <a:stretch/>
        </p:blipFill>
        <p:spPr>
          <a:xfrm>
            <a:off x="3826044" y="1815456"/>
            <a:ext cx="6641432" cy="4457294"/>
          </a:xfrm>
          <a:prstGeom prst="rect">
            <a:avLst/>
          </a:prstGeom>
        </p:spPr>
      </p:pic>
      <p:sp>
        <p:nvSpPr>
          <p:cNvPr id="8" name="Zástupný symbol pro obsah 2">
            <a:extLst>
              <a:ext uri="{FF2B5EF4-FFF2-40B4-BE49-F238E27FC236}">
                <a16:creationId xmlns:a16="http://schemas.microsoft.com/office/drawing/2014/main" id="{292E2000-E3B9-4AEF-8D60-EA76C605F22B}"/>
              </a:ext>
            </a:extLst>
          </p:cNvPr>
          <p:cNvSpPr txBox="1">
            <a:spLocks/>
          </p:cNvSpPr>
          <p:nvPr/>
        </p:nvSpPr>
        <p:spPr>
          <a:xfrm>
            <a:off x="5577501" y="1227022"/>
            <a:ext cx="5764268" cy="9246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200" b="1" dirty="0">
                <a:solidFill>
                  <a:srgbClr val="002060"/>
                </a:solidFill>
                <a:latin typeface="Times New Roman" panose="02020603050405020304" pitchFamily="18" charset="0"/>
                <a:cs typeface="Times New Roman" panose="02020603050405020304" pitchFamily="18" charset="0"/>
              </a:rPr>
              <a:t>4 </a:t>
            </a:r>
            <a:r>
              <a:rPr lang="cs-CZ" sz="2200" b="1" dirty="0" err="1">
                <a:solidFill>
                  <a:srgbClr val="002060"/>
                </a:solidFill>
                <a:latin typeface="Times New Roman" panose="02020603050405020304" pitchFamily="18" charset="0"/>
                <a:cs typeface="Times New Roman" panose="02020603050405020304" pitchFamily="18" charset="0"/>
              </a:rPr>
              <a:t>Tasks</a:t>
            </a:r>
            <a:r>
              <a:rPr lang="cs-CZ" sz="2200" b="1" dirty="0">
                <a:solidFill>
                  <a:srgbClr val="002060"/>
                </a:solidFill>
                <a:latin typeface="Times New Roman" panose="02020603050405020304" pitchFamily="18" charset="0"/>
                <a:cs typeface="Times New Roman" panose="02020603050405020304" pitchFamily="18" charset="0"/>
              </a:rPr>
              <a:t> of Management</a:t>
            </a: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2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err="1">
                <a:solidFill>
                  <a:srgbClr val="B52552"/>
                </a:solidFill>
                <a:latin typeface="Times New Roman"/>
                <a:ea typeface="+mj-ea"/>
                <a:cs typeface="+mj-cs"/>
              </a:rPr>
              <a:t>Planning</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78569"/>
            <a:ext cx="760911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To perform the planning task, managers identify and select appropriate organizational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goals and courses of action; they develop strategies for how to achieve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high performance.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three steps involved in planning are (1) deciding </a:t>
            </a:r>
            <a:r>
              <a:rPr lang="en-GB" sz="2000" b="1" dirty="0">
                <a:solidFill>
                  <a:srgbClr val="002060"/>
                </a:solidFill>
                <a:latin typeface="Times New Roman" panose="02020603050405020304" pitchFamily="18" charset="0"/>
                <a:cs typeface="Times New Roman" panose="02020603050405020304" pitchFamily="18" charset="0"/>
              </a:rPr>
              <a:t>which</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goals </a:t>
            </a:r>
            <a:r>
              <a:rPr lang="en-GB" sz="2000" dirty="0">
                <a:solidFill>
                  <a:srgbClr val="002060"/>
                </a:solidFill>
                <a:latin typeface="Times New Roman" panose="02020603050405020304" pitchFamily="18" charset="0"/>
                <a:cs typeface="Times New Roman" panose="02020603050405020304" pitchFamily="18" charset="0"/>
              </a:rPr>
              <a:t>the organization will pursue, (2) deciding </a:t>
            </a:r>
            <a:r>
              <a:rPr lang="en-GB" sz="2000" b="1" dirty="0">
                <a:solidFill>
                  <a:srgbClr val="002060"/>
                </a:solidFill>
                <a:latin typeface="Times New Roman" panose="02020603050405020304" pitchFamily="18" charset="0"/>
                <a:cs typeface="Times New Roman" panose="02020603050405020304" pitchFamily="18" charset="0"/>
              </a:rPr>
              <a:t>what strategies </a:t>
            </a:r>
            <a:r>
              <a:rPr lang="en-GB" sz="2000" dirty="0">
                <a:solidFill>
                  <a:srgbClr val="002060"/>
                </a:solidFill>
                <a:latin typeface="Times New Roman" panose="02020603050405020304" pitchFamily="18" charset="0"/>
                <a:cs typeface="Times New Roman" panose="02020603050405020304" pitchFamily="18" charset="0"/>
              </a:rPr>
              <a:t>to adopt to attain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those goals, and (3) deciding </a:t>
            </a:r>
            <a:r>
              <a:rPr lang="en-GB" sz="2000" b="1" dirty="0">
                <a:solidFill>
                  <a:srgbClr val="002060"/>
                </a:solidFill>
                <a:latin typeface="Times New Roman" panose="02020603050405020304" pitchFamily="18" charset="0"/>
                <a:cs typeface="Times New Roman" panose="02020603050405020304" pitchFamily="18" charset="0"/>
              </a:rPr>
              <a:t>how to allocate organizational resources </a:t>
            </a:r>
            <a:r>
              <a:rPr lang="en-GB" sz="2000" dirty="0">
                <a:solidFill>
                  <a:srgbClr val="002060"/>
                </a:solidFill>
                <a:latin typeface="Times New Roman" panose="02020603050405020304" pitchFamily="18" charset="0"/>
                <a:cs typeface="Times New Roman" panose="02020603050405020304" pitchFamily="18" charset="0"/>
              </a:rPr>
              <a:t>to pursue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strategies that attain those goals.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How well managers plan and develop</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strategies determines how effective and efficient the organization is—its </a:t>
            </a:r>
            <a:r>
              <a:rPr lang="en-GB" sz="2000" b="1" dirty="0">
                <a:solidFill>
                  <a:srgbClr val="002060"/>
                </a:solidFill>
                <a:latin typeface="Times New Roman" panose="02020603050405020304" pitchFamily="18" charset="0"/>
                <a:cs typeface="Times New Roman" panose="02020603050405020304" pitchFamily="18" charset="0"/>
              </a:rPr>
              <a:t>performance</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level</a:t>
            </a:r>
            <a:r>
              <a:rPr lang="cs-CZ" sz="2000" b="1" dirty="0">
                <a:solidFill>
                  <a:srgbClr val="002060"/>
                </a:solidFill>
                <a:latin typeface="Times New Roman" panose="02020603050405020304" pitchFamily="18" charset="0"/>
                <a:cs typeface="Times New Roman" panose="02020603050405020304" pitchFamily="18" charset="0"/>
              </a:rPr>
              <a:t>.</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Planning strategy is complex and difficult, especially because planning is done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under uncertainty when the result is unknown so that either success or failure is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 possible outcome of the planning process. Managers take major risks when they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commit organizational resources to pursue a particular strategy.</a:t>
            </a:r>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87BBA076-FDA1-4CEC-BD17-70053F19E5E0}"/>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6082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err="1">
                <a:solidFill>
                  <a:srgbClr val="B52552"/>
                </a:solidFill>
                <a:latin typeface="Times New Roman"/>
                <a:ea typeface="+mj-ea"/>
                <a:cs typeface="+mj-cs"/>
              </a:rPr>
              <a:t>Organizing</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090863"/>
            <a:ext cx="7609112"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Organizing is structuring working relationships so organizational members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interact and cooperate to achieve organizational goals.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Organizing people into</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departments</a:t>
            </a:r>
            <a:r>
              <a:rPr lang="en-GB" sz="2000" dirty="0">
                <a:solidFill>
                  <a:srgbClr val="002060"/>
                </a:solidFill>
                <a:latin typeface="Times New Roman" panose="02020603050405020304" pitchFamily="18" charset="0"/>
                <a:cs typeface="Times New Roman" panose="02020603050405020304" pitchFamily="18" charset="0"/>
              </a:rPr>
              <a:t> according to the kinds of job-specific tasks they perform lays out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lines of authority and responsibility between different individuals 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groups.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Managers must decide how best to </a:t>
            </a:r>
            <a:r>
              <a:rPr lang="en-GB" sz="2000" b="1" dirty="0">
                <a:solidFill>
                  <a:srgbClr val="002060"/>
                </a:solidFill>
                <a:latin typeface="Times New Roman" panose="02020603050405020304" pitchFamily="18" charset="0"/>
                <a:cs typeface="Times New Roman" panose="02020603050405020304" pitchFamily="18" charset="0"/>
              </a:rPr>
              <a:t>organize resources</a:t>
            </a:r>
            <a:r>
              <a:rPr lang="en-GB" sz="2000" dirty="0">
                <a:solidFill>
                  <a:srgbClr val="002060"/>
                </a:solidFill>
                <a:latin typeface="Times New Roman" panose="02020603050405020304" pitchFamily="18" charset="0"/>
                <a:cs typeface="Times New Roman" panose="02020603050405020304" pitchFamily="18" charset="0"/>
              </a:rPr>
              <a:t>, particularly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human resources.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outcome of organizing is the creation of an </a:t>
            </a:r>
            <a:r>
              <a:rPr lang="en-GB" sz="2000" b="1" dirty="0">
                <a:solidFill>
                  <a:srgbClr val="002060"/>
                </a:solidFill>
                <a:latin typeface="Times New Roman" panose="02020603050405020304" pitchFamily="18" charset="0"/>
                <a:cs typeface="Times New Roman" panose="02020603050405020304" pitchFamily="18" charset="0"/>
              </a:rPr>
              <a:t>organizational structure</a:t>
            </a:r>
            <a:r>
              <a:rPr lang="en-GB" sz="2000" dirty="0">
                <a:solidFill>
                  <a:srgbClr val="002060"/>
                </a:solidFill>
                <a:latin typeface="Times New Roman" panose="02020603050405020304" pitchFamily="18" charset="0"/>
                <a:cs typeface="Times New Roman" panose="02020603050405020304" pitchFamily="18" charset="0"/>
              </a:rPr>
              <a:t>, a formal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system of task and reporting relationships that coordinates and motivates members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so they work together to achieve organizational goals.</a:t>
            </a:r>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E61E8345-CA13-434E-8BD9-DD902D8778B1}"/>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15091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err="1">
                <a:solidFill>
                  <a:srgbClr val="B52552"/>
                </a:solidFill>
                <a:latin typeface="Times New Roman"/>
                <a:ea typeface="+mj-ea"/>
                <a:cs typeface="+mj-cs"/>
              </a:rPr>
              <a:t>Leading</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090863"/>
            <a:ext cx="7609112"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An organization’s </a:t>
            </a:r>
            <a:r>
              <a:rPr lang="en-GB" sz="2000" b="1" dirty="0">
                <a:solidFill>
                  <a:srgbClr val="002060"/>
                </a:solidFill>
                <a:latin typeface="Times New Roman" panose="02020603050405020304" pitchFamily="18" charset="0"/>
                <a:cs typeface="Times New Roman" panose="02020603050405020304" pitchFamily="18" charset="0"/>
              </a:rPr>
              <a:t>vision</a:t>
            </a:r>
            <a:r>
              <a:rPr lang="en-GB" sz="2000" dirty="0">
                <a:solidFill>
                  <a:srgbClr val="002060"/>
                </a:solidFill>
                <a:latin typeface="Times New Roman" panose="02020603050405020304" pitchFamily="18" charset="0"/>
                <a:cs typeface="Times New Roman" panose="02020603050405020304" pitchFamily="18" charset="0"/>
              </a:rPr>
              <a:t> is a short, succinct, and inspiring statement of what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organization intends to become and the goals it is seeking to achieve—its desired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future state.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In leading, managers articulate a clear organizational </a:t>
            </a:r>
            <a:r>
              <a:rPr lang="en-GB" sz="2000" b="1" dirty="0">
                <a:solidFill>
                  <a:srgbClr val="002060"/>
                </a:solidFill>
                <a:latin typeface="Times New Roman" panose="02020603050405020304" pitchFamily="18" charset="0"/>
                <a:cs typeface="Times New Roman" panose="02020603050405020304" pitchFamily="18" charset="0"/>
              </a:rPr>
              <a:t>vision</a:t>
            </a:r>
            <a:r>
              <a:rPr lang="en-GB" sz="2000" dirty="0">
                <a:solidFill>
                  <a:srgbClr val="002060"/>
                </a:solidFill>
                <a:latin typeface="Times New Roman" panose="02020603050405020304" pitchFamily="18" charset="0"/>
                <a:cs typeface="Times New Roman" panose="02020603050405020304" pitchFamily="18" charset="0"/>
              </a:rPr>
              <a:t> for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organization’s members to accomplish, and they energize and enable employees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so everyone understands the part he or she plays in achieving organizational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goals.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Leadership</a:t>
            </a:r>
            <a:r>
              <a:rPr lang="en-GB" sz="2000" dirty="0">
                <a:solidFill>
                  <a:srgbClr val="002060"/>
                </a:solidFill>
                <a:latin typeface="Times New Roman" panose="02020603050405020304" pitchFamily="18" charset="0"/>
                <a:cs typeface="Times New Roman" panose="02020603050405020304" pitchFamily="18" charset="0"/>
              </a:rPr>
              <a:t> involves managers using their power, personality, influence,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persuasion, and communication skills to coordinate people and groups so their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activities and efforts are in harmony. </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Leadership</a:t>
            </a:r>
            <a:r>
              <a:rPr lang="en-GB" sz="2000" dirty="0">
                <a:solidFill>
                  <a:srgbClr val="002060"/>
                </a:solidFill>
                <a:latin typeface="Times New Roman" panose="02020603050405020304" pitchFamily="18" charset="0"/>
                <a:cs typeface="Times New Roman" panose="02020603050405020304" pitchFamily="18" charset="0"/>
              </a:rPr>
              <a:t> revolves around </a:t>
            </a:r>
            <a:r>
              <a:rPr lang="en-GB" sz="2000" b="1" dirty="0">
                <a:solidFill>
                  <a:srgbClr val="002060"/>
                </a:solidFill>
                <a:latin typeface="Times New Roman" panose="02020603050405020304" pitchFamily="18" charset="0"/>
                <a:cs typeface="Times New Roman" panose="02020603050405020304" pitchFamily="18" charset="0"/>
              </a:rPr>
              <a:t>encouraging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all employees to perform at a high level to help the organization achieve its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vision and goals. Another outcome of leadership is a highly </a:t>
            </a:r>
            <a:r>
              <a:rPr lang="en-GB" sz="2000" b="1" dirty="0">
                <a:solidFill>
                  <a:srgbClr val="002060"/>
                </a:solidFill>
                <a:latin typeface="Times New Roman" panose="02020603050405020304" pitchFamily="18" charset="0"/>
                <a:cs typeface="Times New Roman" panose="02020603050405020304" pitchFamily="18" charset="0"/>
              </a:rPr>
              <a:t>motivated</a:t>
            </a:r>
            <a:r>
              <a:rPr lang="en-GB" sz="2000" dirty="0">
                <a:solidFill>
                  <a:srgbClr val="002060"/>
                </a:solidFill>
                <a:latin typeface="Times New Roman" panose="02020603050405020304" pitchFamily="18" charset="0"/>
                <a:cs typeface="Times New Roman" panose="02020603050405020304" pitchFamily="18" charset="0"/>
              </a:rPr>
              <a:t> and </a:t>
            </a:r>
            <a:r>
              <a:rPr lang="en-GB" sz="2000" b="1" dirty="0">
                <a:solidFill>
                  <a:srgbClr val="002060"/>
                </a:solidFill>
                <a:latin typeface="Times New Roman" panose="02020603050405020304" pitchFamily="18" charset="0"/>
                <a:cs typeface="Times New Roman" panose="02020603050405020304" pitchFamily="18" charset="0"/>
              </a:rPr>
              <a:t>committed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workforce</a:t>
            </a:r>
            <a:r>
              <a:rPr lang="cs-CZ" sz="2000" dirty="0">
                <a:solidFill>
                  <a:srgbClr val="002060"/>
                </a:solidFill>
                <a:latin typeface="Times New Roman" panose="02020603050405020304" pitchFamily="18" charset="0"/>
                <a:cs typeface="Times New Roman" panose="02020603050405020304" pitchFamily="18" charset="0"/>
              </a:rPr>
              <a:t>.</a:t>
            </a:r>
          </a:p>
        </p:txBody>
      </p:sp>
      <p:pic>
        <p:nvPicPr>
          <p:cNvPr id="4" name="Obrázek 3">
            <a:extLst>
              <a:ext uri="{FF2B5EF4-FFF2-40B4-BE49-F238E27FC236}">
                <a16:creationId xmlns:a16="http://schemas.microsoft.com/office/drawing/2014/main" id="{D67B221C-0CA0-4AD2-ADEA-DFB829FAB133}"/>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28913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a:solidFill>
                  <a:srgbClr val="B52552"/>
                </a:solidFill>
                <a:latin typeface="Times New Roman"/>
                <a:ea typeface="+mj-ea"/>
                <a:cs typeface="+mj-cs"/>
              </a:rPr>
              <a:t>Controlling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857221"/>
            <a:ext cx="8030330"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In controlling, the task of managers is to </a:t>
            </a:r>
            <a:r>
              <a:rPr lang="en-GB" sz="2000" b="1" dirty="0">
                <a:solidFill>
                  <a:srgbClr val="002060"/>
                </a:solidFill>
                <a:latin typeface="Times New Roman" panose="02020603050405020304" pitchFamily="18" charset="0"/>
                <a:cs typeface="Times New Roman" panose="02020603050405020304" pitchFamily="18" charset="0"/>
              </a:rPr>
              <a:t>evaluate</a:t>
            </a:r>
            <a:r>
              <a:rPr lang="en-GB" sz="2000" dirty="0">
                <a:solidFill>
                  <a:srgbClr val="002060"/>
                </a:solidFill>
                <a:latin typeface="Times New Roman" panose="02020603050405020304" pitchFamily="18" charset="0"/>
                <a:cs typeface="Times New Roman" panose="02020603050405020304" pitchFamily="18" charset="0"/>
              </a:rPr>
              <a:t> how well an organization has</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achieved its goals </a:t>
            </a:r>
            <a:r>
              <a:rPr lang="en-GB" sz="2000" dirty="0">
                <a:solidFill>
                  <a:srgbClr val="002060"/>
                </a:solidFill>
                <a:latin typeface="Times New Roman" panose="02020603050405020304" pitchFamily="18" charset="0"/>
                <a:cs typeface="Times New Roman" panose="02020603050405020304" pitchFamily="18" charset="0"/>
              </a:rPr>
              <a:t>and to take any corrective actions needed to maintain or improve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performance. For example, managers </a:t>
            </a:r>
            <a:r>
              <a:rPr lang="en-GB" sz="2000" b="1" dirty="0">
                <a:solidFill>
                  <a:srgbClr val="002060"/>
                </a:solidFill>
                <a:latin typeface="Times New Roman" panose="02020603050405020304" pitchFamily="18" charset="0"/>
                <a:cs typeface="Times New Roman" panose="02020603050405020304" pitchFamily="18" charset="0"/>
              </a:rPr>
              <a:t>monitor the performance </a:t>
            </a:r>
            <a:r>
              <a:rPr lang="en-GB" sz="2000" dirty="0">
                <a:solidFill>
                  <a:srgbClr val="002060"/>
                </a:solidFill>
                <a:latin typeface="Times New Roman" panose="02020603050405020304" pitchFamily="18" charset="0"/>
                <a:cs typeface="Times New Roman" panose="02020603050405020304" pitchFamily="18" charset="0"/>
              </a:rPr>
              <a:t>of individuals,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departments, and the organization as a whole to see whether they are meeting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desired performance standards</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outcome of the control process is the </a:t>
            </a:r>
            <a:r>
              <a:rPr lang="en-GB" sz="2000" b="1" dirty="0">
                <a:solidFill>
                  <a:srgbClr val="002060"/>
                </a:solidFill>
                <a:latin typeface="Times New Roman" panose="02020603050405020304" pitchFamily="18" charset="0"/>
                <a:cs typeface="Times New Roman" panose="02020603050405020304" pitchFamily="18" charset="0"/>
              </a:rPr>
              <a:t>ability to measure performance</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accurately </a:t>
            </a:r>
            <a:r>
              <a:rPr lang="en-GB" sz="2000" dirty="0">
                <a:solidFill>
                  <a:srgbClr val="002060"/>
                </a:solidFill>
                <a:latin typeface="Times New Roman" panose="02020603050405020304" pitchFamily="18" charset="0"/>
                <a:cs typeface="Times New Roman" panose="02020603050405020304" pitchFamily="18" charset="0"/>
              </a:rPr>
              <a:t>and regulate organizational efficiency and effectiveness. </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To exercise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control, managers must decide which goals to measure—perhaps goals pertaining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productivity, quality, or responsiveness to customers—and then they must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design control systems that will provide the information necessary to assess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performance—that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is, determine to what degree the goals have been met. </a:t>
            </a:r>
            <a:endParaRPr lang="cs-CZ" sz="16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controlling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task also helps managers </a:t>
            </a:r>
            <a:r>
              <a:rPr lang="en-GB" sz="2000" b="1" dirty="0">
                <a:solidFill>
                  <a:srgbClr val="002060"/>
                </a:solidFill>
                <a:latin typeface="Times New Roman" panose="02020603050405020304" pitchFamily="18" charset="0"/>
                <a:cs typeface="Times New Roman" panose="02020603050405020304" pitchFamily="18" charset="0"/>
              </a:rPr>
              <a:t>evaluate how well they themselves are performing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other three tasks of management—planning, organizing, and leading—and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take corrective action.</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D67B221C-0CA0-4AD2-ADEA-DFB829FAB133}"/>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40028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475963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Times New Roman"/>
                <a:ea typeface="+mn-ea"/>
                <a:cs typeface="+mn-cs"/>
              </a:rPr>
              <a:t>How the lecture will be conducted? </a:t>
            </a:r>
            <a:endParaRPr kumimoji="0" lang="en-GB" sz="18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8" name="Zástupný symbol pro obsah 2"/>
          <p:cNvSpPr txBox="1">
            <a:spLocks/>
          </p:cNvSpPr>
          <p:nvPr/>
        </p:nvSpPr>
        <p:spPr>
          <a:xfrm>
            <a:off x="395536" y="1419727"/>
            <a:ext cx="9325980"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Arial" panose="020B0604020202020204" pitchFamily="34" charset="0"/>
              <a:buAutoNum type="arabicPeriod"/>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lecture is divided into </a:t>
            </a: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three blocks</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where each block introduces an issue</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associated with the definition and meaning of management, the demands on the manager's personality and current trends. </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AutoNum type="arabicPeriod"/>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lvl="0" indent="-457200">
              <a:buFont typeface="Arial" panose="020B0604020202020204" pitchFamily="34" charset="0"/>
              <a:buAutoNum type="arabicPeriod"/>
            </a:pPr>
            <a:r>
              <a:rPr lang="en-GB" altLang="cs-CZ" sz="2400" dirty="0">
                <a:solidFill>
                  <a:srgbClr val="002060"/>
                </a:solidFill>
                <a:latin typeface="Times New Roman" panose="02020603050405020304" pitchFamily="18" charset="0"/>
                <a:cs typeface="Times New Roman" panose="02020603050405020304" pitchFamily="18" charset="0"/>
              </a:rPr>
              <a:t>Each </a:t>
            </a:r>
            <a:r>
              <a:rPr lang="cs-CZ" altLang="cs-CZ" sz="2400" dirty="0">
                <a:solidFill>
                  <a:srgbClr val="002060"/>
                </a:solidFill>
                <a:latin typeface="Times New Roman" panose="02020603050405020304" pitchFamily="18" charset="0"/>
                <a:cs typeface="Times New Roman" panose="02020603050405020304" pitchFamily="18" charset="0"/>
              </a:rPr>
              <a:t>part</a:t>
            </a:r>
            <a:r>
              <a:rPr lang="en-GB" altLang="cs-CZ" sz="2400" dirty="0">
                <a:solidFill>
                  <a:srgbClr val="002060"/>
                </a:solidFill>
                <a:latin typeface="Times New Roman" panose="02020603050405020304" pitchFamily="18" charset="0"/>
                <a:cs typeface="Times New Roman" panose="02020603050405020304" pitchFamily="18" charset="0"/>
              </a:rPr>
              <a:t> is followed by quiz questions for feedback. </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AutoNum type="arabicPeriod"/>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lvl="0" indent="-457200">
              <a:buFont typeface="Arial" panose="020B0604020202020204" pitchFamily="34" charset="0"/>
              <a:buAutoNum type="arabicPeriod"/>
            </a:pP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We</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use</a:t>
            </a: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MS Teams</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 shared whiteboard for your engagement and reactions</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brainstorming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ideas</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cs-CZ" altLang="cs-CZ" sz="2400" dirty="0">
                <a:solidFill>
                  <a:srgbClr val="002060"/>
                </a:solidFill>
                <a:latin typeface="Times New Roman" panose="02020603050405020304" pitchFamily="18" charset="0"/>
                <a:cs typeface="Times New Roman" panose="02020603050405020304" pitchFamily="18" charset="0"/>
              </a:rPr>
              <a:t>and for </a:t>
            </a:r>
            <a:r>
              <a:rPr lang="cs-CZ" altLang="cs-CZ" sz="2400" dirty="0" err="1">
                <a:solidFill>
                  <a:srgbClr val="002060"/>
                </a:solidFill>
                <a:latin typeface="Times New Roman" panose="02020603050405020304" pitchFamily="18" charset="0"/>
                <a:cs typeface="Times New Roman" panose="02020603050405020304" pitchFamily="18" charset="0"/>
              </a:rPr>
              <a:t>sharing</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answers</a:t>
            </a:r>
            <a:r>
              <a:rPr lang="cs-CZ" altLang="cs-CZ" sz="2400" dirty="0">
                <a:solidFill>
                  <a:srgbClr val="002060"/>
                </a:solidFill>
                <a:latin typeface="Times New Roman" panose="02020603050405020304" pitchFamily="18" charset="0"/>
                <a:cs typeface="Times New Roman" panose="02020603050405020304" pitchFamily="18" charset="0"/>
              </a:rPr>
              <a:t>.</a:t>
            </a:r>
            <a:r>
              <a:rPr lang="en-GB" altLang="cs-CZ" sz="2400" dirty="0">
                <a:solidFill>
                  <a:srgbClr val="002060"/>
                </a:solidFill>
                <a:latin typeface="Times New Roman" panose="02020603050405020304" pitchFamily="18" charset="0"/>
                <a:cs typeface="Times New Roman" panose="02020603050405020304" pitchFamily="18" charset="0"/>
              </a:rPr>
              <a:t> </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lecture</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is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completed</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by</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quizzes in </a:t>
            </a: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Ve</a:t>
            </a:r>
            <a:r>
              <a:rPr kumimoji="0" lang="en-US" altLang="cs-CZ"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vox</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 link is always in the presentation.</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256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cs-CZ" sz="2400" b="1" dirty="0" err="1">
                <a:solidFill>
                  <a:schemeClr val="bg1"/>
                </a:solidFill>
                <a:latin typeface="Times New Roman" panose="02020603050405020304" pitchFamily="18" charset="0"/>
                <a:cs typeface="Times New Roman" panose="02020603050405020304" pitchFamily="18" charset="0"/>
              </a:rPr>
              <a:t>Levels</a:t>
            </a:r>
            <a:r>
              <a:rPr lang="cs-CZ" sz="2400" b="1" dirty="0">
                <a:solidFill>
                  <a:schemeClr val="bg1"/>
                </a:solidFill>
                <a:latin typeface="Times New Roman" panose="02020603050405020304" pitchFamily="18" charset="0"/>
                <a:cs typeface="Times New Roman" panose="02020603050405020304" pitchFamily="18" charset="0"/>
              </a:rPr>
              <a:t> and </a:t>
            </a:r>
            <a:r>
              <a:rPr lang="cs-CZ" sz="2400" b="1" dirty="0" err="1">
                <a:solidFill>
                  <a:schemeClr val="bg1"/>
                </a:solidFill>
                <a:latin typeface="Times New Roman" panose="02020603050405020304" pitchFamily="18" charset="0"/>
                <a:cs typeface="Times New Roman" panose="02020603050405020304" pitchFamily="18" charset="0"/>
              </a:rPr>
              <a:t>Skills</a:t>
            </a:r>
            <a:r>
              <a:rPr lang="cs-CZ" sz="2400" b="1" dirty="0">
                <a:solidFill>
                  <a:schemeClr val="bg1"/>
                </a:solidFill>
                <a:latin typeface="Times New Roman" panose="02020603050405020304" pitchFamily="18" charset="0"/>
                <a:cs typeface="Times New Roman" panose="02020603050405020304" pitchFamily="18" charset="0"/>
              </a:rPr>
              <a:t> of </a:t>
            </a:r>
            <a:r>
              <a:rPr lang="cs-CZ" sz="2400" b="1" dirty="0" err="1">
                <a:solidFill>
                  <a:schemeClr val="bg1"/>
                </a:solidFill>
                <a:latin typeface="Times New Roman" panose="02020603050405020304" pitchFamily="18" charset="0"/>
                <a:cs typeface="Times New Roman" panose="02020603050405020304" pitchFamily="18" charset="0"/>
              </a:rPr>
              <a:t>Managers</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692931" y="2804521"/>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chemeClr val="bg1"/>
                </a:solidFill>
                <a:latin typeface="Times New Roman" panose="02020603050405020304" pitchFamily="18" charset="0"/>
                <a:cs typeface="Times New Roman" panose="02020603050405020304" pitchFamily="18" charset="0"/>
              </a:rPr>
              <a:t>To perform the four managerial tasks efficiently and effectively,</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organizations group or differentiate their managers</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in two main ways—by level in hierarchy and by type of skill.</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417097"/>
            <a:ext cx="4806091" cy="5817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err="1">
                <a:solidFill>
                  <a:srgbClr val="002060"/>
                </a:solidFill>
                <a:latin typeface="Times New Roman" panose="02020603050405020304" pitchFamily="18" charset="0"/>
                <a:cs typeface="Times New Roman" panose="02020603050405020304" pitchFamily="18" charset="0"/>
              </a:rPr>
              <a:t>We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differentiate managers according to their </a:t>
            </a:r>
            <a:r>
              <a:rPr lang="en-GB" sz="1800" b="1" dirty="0">
                <a:solidFill>
                  <a:srgbClr val="002060"/>
                </a:solidFill>
                <a:latin typeface="Times New Roman" panose="02020603050405020304" pitchFamily="18" charset="0"/>
                <a:cs typeface="Times New Roman" panose="02020603050405020304" pitchFamily="18" charset="0"/>
              </a:rPr>
              <a:t>level</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or </a:t>
            </a:r>
            <a:r>
              <a:rPr lang="en-GB" sz="1800" b="1" dirty="0">
                <a:solidFill>
                  <a:srgbClr val="002060"/>
                </a:solidFill>
                <a:latin typeface="Times New Roman" panose="02020603050405020304" pitchFamily="18" charset="0"/>
                <a:cs typeface="Times New Roman" panose="02020603050405020304" pitchFamily="18" charset="0"/>
              </a:rPr>
              <a:t>rank in the organization’s hierarchy </a:t>
            </a:r>
            <a:r>
              <a:rPr lang="en-GB" sz="1800" dirty="0">
                <a:solidFill>
                  <a:srgbClr val="002060"/>
                </a:solidFill>
                <a:latin typeface="Times New Roman" panose="02020603050405020304" pitchFamily="18" charset="0"/>
                <a:cs typeface="Times New Roman" panose="02020603050405020304" pitchFamily="18" charset="0"/>
              </a:rPr>
              <a:t>of authority.</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a:t>
            </a:r>
            <a:r>
              <a:rPr lang="cs-CZ" sz="1800" dirty="0">
                <a:solidFill>
                  <a:srgbClr val="002060"/>
                </a:solidFill>
                <a:latin typeface="Times New Roman" panose="02020603050405020304" pitchFamily="18" charset="0"/>
                <a:cs typeface="Times New Roman" panose="02020603050405020304" pitchFamily="18" charset="0"/>
              </a:rPr>
              <a:t> </a:t>
            </a:r>
            <a:r>
              <a:rPr lang="en-GB" sz="1800" b="1" dirty="0">
                <a:solidFill>
                  <a:srgbClr val="002060"/>
                </a:solidFill>
                <a:latin typeface="Times New Roman" panose="02020603050405020304" pitchFamily="18" charset="0"/>
                <a:cs typeface="Times New Roman" panose="02020603050405020304" pitchFamily="18" charset="0"/>
              </a:rPr>
              <a:t>three levels </a:t>
            </a:r>
            <a:r>
              <a:rPr lang="en-GB" sz="1800" dirty="0">
                <a:solidFill>
                  <a:srgbClr val="002060"/>
                </a:solidFill>
                <a:latin typeface="Times New Roman" panose="02020603050405020304" pitchFamily="18" charset="0"/>
                <a:cs typeface="Times New Roman" panose="02020603050405020304" pitchFamily="18" charset="0"/>
              </a:rPr>
              <a:t>of managers are first-line managers, middle managers, and top</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managers—arranged</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in a hierarchy.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Typically first-line managers report to middle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managers, and middle managers report to top managers.</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a:solidFill>
                  <a:srgbClr val="002060"/>
                </a:solidFill>
                <a:latin typeface="Times New Roman" panose="02020603050405020304" pitchFamily="18" charset="0"/>
                <a:cs typeface="Times New Roman" panose="02020603050405020304" pitchFamily="18" charset="0"/>
              </a:rPr>
              <a:t>O</a:t>
            </a:r>
            <a:r>
              <a:rPr lang="en-GB" altLang="cs-CZ" sz="1800" dirty="0" err="1">
                <a:solidFill>
                  <a:srgbClr val="002060"/>
                </a:solidFill>
                <a:latin typeface="Times New Roman" panose="02020603050405020304" pitchFamily="18" charset="0"/>
                <a:cs typeface="Times New Roman" panose="02020603050405020304" pitchFamily="18" charset="0"/>
              </a:rPr>
              <a:t>rganizations</a:t>
            </a:r>
            <a:r>
              <a:rPr lang="en-GB" altLang="cs-CZ" sz="1800" dirty="0">
                <a:solidFill>
                  <a:srgbClr val="002060"/>
                </a:solidFill>
                <a:latin typeface="Times New Roman" panose="02020603050405020304" pitchFamily="18" charset="0"/>
                <a:cs typeface="Times New Roman" panose="02020603050405020304" pitchFamily="18" charset="0"/>
              </a:rPr>
              <a:t> group managers into different </a:t>
            </a:r>
            <a:r>
              <a:rPr lang="en-GB" altLang="cs-CZ" sz="1800" b="1" dirty="0">
                <a:solidFill>
                  <a:srgbClr val="002060"/>
                </a:solidFill>
                <a:latin typeface="Times New Roman" panose="02020603050405020304" pitchFamily="18" charset="0"/>
                <a:cs typeface="Times New Roman" panose="02020603050405020304" pitchFamily="18" charset="0"/>
              </a:rPr>
              <a:t>departments</a:t>
            </a:r>
            <a:r>
              <a:rPr lang="en-GB" altLang="cs-CZ" sz="1800" dirty="0">
                <a:solidFill>
                  <a:srgbClr val="002060"/>
                </a:solidFill>
                <a:latin typeface="Times New Roman" panose="02020603050405020304" pitchFamily="18" charset="0"/>
                <a:cs typeface="Times New Roman" panose="02020603050405020304" pitchFamily="18" charset="0"/>
              </a:rPr>
              <a:t> (or </a:t>
            </a:r>
            <a:r>
              <a:rPr lang="en-GB" altLang="cs-CZ" sz="1800" b="1" dirty="0">
                <a:solidFill>
                  <a:srgbClr val="002060"/>
                </a:solidFill>
                <a:latin typeface="Times New Roman" panose="02020603050405020304" pitchFamily="18" charset="0"/>
                <a:cs typeface="Times New Roman" panose="02020603050405020304" pitchFamily="18" charset="0"/>
              </a:rPr>
              <a:t>functions</a:t>
            </a:r>
            <a:r>
              <a:rPr lang="en-GB" altLang="cs-CZ" sz="1800" dirty="0">
                <a:solidFill>
                  <a:srgbClr val="002060"/>
                </a:solidFill>
                <a:latin typeface="Times New Roman" panose="02020603050405020304" pitchFamily="18" charset="0"/>
                <a:cs typeface="Times New Roman" panose="02020603050405020304" pitchFamily="18" charset="0"/>
              </a:rPr>
              <a:t>)</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according to their specific job-related skills, expertise, and experiences, such as a</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manager’s engineering skills, marketing expertise, or sales experience. </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4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A department, such as the manufacturing, accounting, engineering, or sales department, is a group of managers and employees who work together because they possess similar skills and experience or use the same kind of knowledge, tools, or techniques to perform their jobs. Within each department are al three levels of management</a:t>
            </a:r>
            <a:r>
              <a:rPr lang="cs-CZ" sz="2000" dirty="0">
                <a:solidFill>
                  <a:srgbClr val="002060"/>
                </a:solidFill>
                <a:latin typeface="Times New Roman" panose="02020603050405020304" pitchFamily="18" charset="0"/>
                <a:cs typeface="Times New Roman" panose="02020603050405020304" pitchFamily="18" charset="0"/>
              </a:rPr>
              <a:t>.</a:t>
            </a:r>
          </a:p>
          <a:p>
            <a:endParaRPr lang="en-GB"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Image result for departments structure example">
            <a:extLst>
              <a:ext uri="{FF2B5EF4-FFF2-40B4-BE49-F238E27FC236}">
                <a16:creationId xmlns:a16="http://schemas.microsoft.com/office/drawing/2014/main" id="{C6F71C9C-36AB-4EFC-B212-EA52ADAE7D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1589"/>
            <a:ext cx="3653232" cy="899257"/>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a:extLst>
              <a:ext uri="{FF2B5EF4-FFF2-40B4-BE49-F238E27FC236}">
                <a16:creationId xmlns:a16="http://schemas.microsoft.com/office/drawing/2014/main" id="{9977AC8E-2F9D-4062-88E6-A5A4127CFECC}"/>
              </a:ext>
            </a:extLst>
          </p:cNvPr>
          <p:cNvPicPr>
            <a:picLocks noChangeAspect="1"/>
          </p:cNvPicPr>
          <p:nvPr/>
        </p:nvPicPr>
        <p:blipFill>
          <a:blip r:embed="rId4"/>
          <a:stretch>
            <a:fillRect/>
          </a:stretch>
        </p:blipFill>
        <p:spPr>
          <a:xfrm>
            <a:off x="4057926" y="2444834"/>
            <a:ext cx="8134074" cy="4226354"/>
          </a:xfrm>
          <a:prstGeom prst="rect">
            <a:avLst/>
          </a:prstGeom>
        </p:spPr>
      </p:pic>
      <p:pic>
        <p:nvPicPr>
          <p:cNvPr id="1028" name="Picture 4" descr="Image result for departments structure example">
            <a:extLst>
              <a:ext uri="{FF2B5EF4-FFF2-40B4-BE49-F238E27FC236}">
                <a16:creationId xmlns:a16="http://schemas.microsoft.com/office/drawing/2014/main" id="{6D8C2937-0CC1-4919-8628-D7249D98A9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2" y="3849190"/>
            <a:ext cx="4232996" cy="282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8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926075"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4740443" y="6398859"/>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5 </a:t>
            </a:r>
            <a:endParaRPr lang="en-GB" sz="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FE774696-67D7-47EF-B404-D0B78CD54959}"/>
              </a:ext>
            </a:extLst>
          </p:cNvPr>
          <p:cNvSpPr txBox="1">
            <a:spLocks/>
          </p:cNvSpPr>
          <p:nvPr/>
        </p:nvSpPr>
        <p:spPr>
          <a:xfrm>
            <a:off x="403921" y="1243263"/>
            <a:ext cx="296492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200" dirty="0">
                <a:solidFill>
                  <a:srgbClr val="002060"/>
                </a:solidFill>
                <a:latin typeface="Times New Roman" panose="02020603050405020304" pitchFamily="18" charset="0"/>
                <a:cs typeface="Times New Roman" panose="02020603050405020304" pitchFamily="18" charset="0"/>
              </a:rPr>
              <a:t>Organizations normally have </a:t>
            </a:r>
            <a:r>
              <a:rPr lang="en-GB" sz="2200" b="1" dirty="0">
                <a:solidFill>
                  <a:srgbClr val="002060"/>
                </a:solidFill>
                <a:latin typeface="Times New Roman" panose="02020603050405020304" pitchFamily="18" charset="0"/>
                <a:cs typeface="Times New Roman" panose="02020603050405020304" pitchFamily="18" charset="0"/>
              </a:rPr>
              <a:t>three levels </a:t>
            </a:r>
            <a:r>
              <a:rPr lang="en-GB" sz="2200" dirty="0">
                <a:solidFill>
                  <a:srgbClr val="002060"/>
                </a:solidFill>
                <a:latin typeface="Times New Roman" panose="02020603050405020304" pitchFamily="18" charset="0"/>
                <a:cs typeface="Times New Roman" panose="02020603050405020304" pitchFamily="18" charset="0"/>
              </a:rPr>
              <a:t>of management: </a:t>
            </a:r>
            <a:endParaRPr lang="cs-CZ" sz="22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200" dirty="0">
                <a:solidFill>
                  <a:srgbClr val="002060"/>
                </a:solidFill>
                <a:latin typeface="Times New Roman" panose="02020603050405020304" pitchFamily="18" charset="0"/>
                <a:cs typeface="Times New Roman" panose="02020603050405020304" pitchFamily="18" charset="0"/>
              </a:rPr>
              <a:t>first-line managers,</a:t>
            </a:r>
            <a:r>
              <a:rPr lang="cs-CZ" sz="2200" dirty="0">
                <a:solidFill>
                  <a:srgbClr val="002060"/>
                </a:solidFill>
                <a:latin typeface="Times New Roman" panose="02020603050405020304" pitchFamily="18" charset="0"/>
                <a:cs typeface="Times New Roman" panose="02020603050405020304" pitchFamily="18" charset="0"/>
              </a:rPr>
              <a:t> </a:t>
            </a:r>
          </a:p>
          <a:p>
            <a:pPr marL="457200" indent="-457200">
              <a:buFont typeface="+mj-lt"/>
              <a:buAutoNum type="arabicPeriod"/>
            </a:pPr>
            <a:r>
              <a:rPr lang="en-GB" sz="2200" dirty="0">
                <a:solidFill>
                  <a:srgbClr val="002060"/>
                </a:solidFill>
                <a:latin typeface="Times New Roman" panose="02020603050405020304" pitchFamily="18" charset="0"/>
                <a:cs typeface="Times New Roman" panose="02020603050405020304" pitchFamily="18" charset="0"/>
              </a:rPr>
              <a:t>middle managers, and </a:t>
            </a:r>
            <a:endParaRPr lang="cs-CZ" sz="22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200" dirty="0">
                <a:solidFill>
                  <a:srgbClr val="002060"/>
                </a:solidFill>
                <a:latin typeface="Times New Roman" panose="02020603050405020304" pitchFamily="18" charset="0"/>
                <a:cs typeface="Times New Roman" panose="02020603050405020304" pitchFamily="18" charset="0"/>
              </a:rPr>
              <a:t>top managers</a:t>
            </a:r>
            <a:r>
              <a:rPr lang="cs-CZ" sz="22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292E2000-E3B9-4AEF-8D60-EA76C605F22B}"/>
              </a:ext>
            </a:extLst>
          </p:cNvPr>
          <p:cNvSpPr txBox="1">
            <a:spLocks/>
          </p:cNvSpPr>
          <p:nvPr/>
        </p:nvSpPr>
        <p:spPr>
          <a:xfrm>
            <a:off x="6055319" y="1243263"/>
            <a:ext cx="5764268" cy="9246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200" b="1" dirty="0" err="1">
                <a:solidFill>
                  <a:srgbClr val="002060"/>
                </a:solidFill>
                <a:latin typeface="Times New Roman" panose="02020603050405020304" pitchFamily="18" charset="0"/>
                <a:cs typeface="Times New Roman" panose="02020603050405020304" pitchFamily="18" charset="0"/>
              </a:rPr>
              <a:t>Levels</a:t>
            </a:r>
            <a:r>
              <a:rPr lang="cs-CZ" sz="2200" b="1" dirty="0">
                <a:solidFill>
                  <a:srgbClr val="002060"/>
                </a:solidFill>
                <a:latin typeface="Times New Roman" panose="02020603050405020304" pitchFamily="18" charset="0"/>
                <a:cs typeface="Times New Roman" panose="02020603050405020304" pitchFamily="18" charset="0"/>
              </a:rPr>
              <a:t> of </a:t>
            </a:r>
            <a:r>
              <a:rPr lang="cs-CZ" sz="2200" b="1" dirty="0" err="1">
                <a:solidFill>
                  <a:srgbClr val="002060"/>
                </a:solidFill>
                <a:latin typeface="Times New Roman" panose="02020603050405020304" pitchFamily="18" charset="0"/>
                <a:cs typeface="Times New Roman" panose="02020603050405020304" pitchFamily="18" charset="0"/>
              </a:rPr>
              <a:t>Managers</a:t>
            </a: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6104E79-A158-4B3A-B3FE-B3FDF9826CC2}"/>
              </a:ext>
            </a:extLst>
          </p:cNvPr>
          <p:cNvPicPr>
            <a:picLocks noChangeAspect="1"/>
          </p:cNvPicPr>
          <p:nvPr/>
        </p:nvPicPr>
        <p:blipFill rotWithShape="1">
          <a:blip r:embed="rId3"/>
          <a:srcRect l="17632" t="22690" r="18421" b="12983"/>
          <a:stretch/>
        </p:blipFill>
        <p:spPr>
          <a:xfrm>
            <a:off x="3240506" y="1689346"/>
            <a:ext cx="7796463" cy="4411579"/>
          </a:xfrm>
          <a:prstGeom prst="rect">
            <a:avLst/>
          </a:prstGeom>
        </p:spPr>
      </p:pic>
      <p:sp>
        <p:nvSpPr>
          <p:cNvPr id="4" name="TextovéPole 3">
            <a:extLst>
              <a:ext uri="{FF2B5EF4-FFF2-40B4-BE49-F238E27FC236}">
                <a16:creationId xmlns:a16="http://schemas.microsoft.com/office/drawing/2014/main" id="{0DAF29E0-2AC6-4C19-87C5-01FFB5B34AB5}"/>
              </a:ext>
            </a:extLst>
          </p:cNvPr>
          <p:cNvSpPr txBox="1"/>
          <p:nvPr/>
        </p:nvSpPr>
        <p:spPr>
          <a:xfrm>
            <a:off x="2708366" y="1497874"/>
            <a:ext cx="1419497" cy="86214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45123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Managers at each level have different but related responsibilities for using organizational resources to increase </a:t>
            </a:r>
            <a:r>
              <a:rPr lang="en-GB" sz="2000" b="1" dirty="0">
                <a:solidFill>
                  <a:srgbClr val="002060"/>
                </a:solidFill>
                <a:latin typeface="Times New Roman" panose="02020603050405020304" pitchFamily="18" charset="0"/>
                <a:cs typeface="Times New Roman" panose="02020603050405020304" pitchFamily="18" charset="0"/>
              </a:rPr>
              <a:t>efficiency and effectiveness</a:t>
            </a:r>
            <a:r>
              <a:rPr lang="en-GB" sz="2000" dirty="0">
                <a:solidFill>
                  <a:srgbClr val="002060"/>
                </a:solidFill>
                <a:latin typeface="Times New Roman" panose="02020603050405020304" pitchFamily="18" charset="0"/>
                <a:cs typeface="Times New Roman" panose="02020603050405020304" pitchFamily="18" charset="0"/>
              </a:rPr>
              <a:t>.</a:t>
            </a:r>
          </a:p>
          <a:p>
            <a:r>
              <a:rPr lang="en-GB" sz="2000" dirty="0">
                <a:solidFill>
                  <a:srgbClr val="002060"/>
                </a:solidFill>
                <a:latin typeface="Times New Roman" panose="02020603050405020304" pitchFamily="18" charset="0"/>
                <a:cs typeface="Times New Roman" panose="02020603050405020304" pitchFamily="18" charset="0"/>
              </a:rPr>
              <a:t>At the base of the managerial hierarchy are </a:t>
            </a:r>
            <a:r>
              <a:rPr lang="en-GB" sz="2000" b="1" dirty="0">
                <a:solidFill>
                  <a:srgbClr val="002060"/>
                </a:solidFill>
                <a:latin typeface="Times New Roman" panose="02020603050405020304" pitchFamily="18" charset="0"/>
                <a:cs typeface="Times New Roman" panose="02020603050405020304" pitchFamily="18" charset="0"/>
              </a:rPr>
              <a:t>first-line managers</a:t>
            </a:r>
            <a:r>
              <a:rPr lang="en-GB" sz="2000" dirty="0">
                <a:solidFill>
                  <a:srgbClr val="002060"/>
                </a:solidFill>
                <a:latin typeface="Times New Roman" panose="02020603050405020304" pitchFamily="18" charset="0"/>
                <a:cs typeface="Times New Roman" panose="02020603050405020304" pitchFamily="18" charset="0"/>
              </a:rPr>
              <a:t>, often called </a:t>
            </a:r>
            <a:r>
              <a:rPr lang="en-GB" sz="2000" b="1" dirty="0">
                <a:solidFill>
                  <a:srgbClr val="002060"/>
                </a:solidFill>
                <a:latin typeface="Times New Roman" panose="02020603050405020304" pitchFamily="18" charset="0"/>
                <a:cs typeface="Times New Roman" panose="02020603050405020304" pitchFamily="18" charset="0"/>
              </a:rPr>
              <a:t>supervisors</a:t>
            </a:r>
            <a:r>
              <a:rPr lang="en-GB" sz="2000" dirty="0">
                <a:solidFill>
                  <a:srgbClr val="002060"/>
                </a:solidFill>
                <a:latin typeface="Times New Roman" panose="02020603050405020304" pitchFamily="18" charset="0"/>
                <a:cs typeface="Times New Roman" panose="02020603050405020304" pitchFamily="18" charset="0"/>
              </a:rPr>
              <a:t>. They are responsible for daily supervision of the nonmanagerial employees who perform the specific activities necessary to produce goods and services. Firstline managers work in all departments or functions of an organization.</a:t>
            </a:r>
          </a:p>
          <a:p>
            <a:pPr lvl="1"/>
            <a:r>
              <a:rPr lang="en-GB" sz="1600" dirty="0">
                <a:solidFill>
                  <a:srgbClr val="002060"/>
                </a:solidFill>
                <a:latin typeface="Times New Roman" panose="02020603050405020304" pitchFamily="18" charset="0"/>
                <a:cs typeface="Times New Roman" panose="02020603050405020304" pitchFamily="18" charset="0"/>
              </a:rPr>
              <a:t>Examples of first-line managers include the supervisor of a work team in the manufacturing department of an auto plant, the head nurse in the obstetrics department of a hospital, and the chief mechanic overseeing a crew of mechanics in the service function of a new car dealership.</a:t>
            </a:r>
          </a:p>
          <a:p>
            <a:r>
              <a:rPr lang="en-GB" sz="2000" dirty="0">
                <a:solidFill>
                  <a:srgbClr val="002060"/>
                </a:solidFill>
                <a:latin typeface="Times New Roman" panose="02020603050405020304" pitchFamily="18" charset="0"/>
                <a:cs typeface="Times New Roman" panose="02020603050405020304" pitchFamily="18" charset="0"/>
              </a:rPr>
              <a:t>Supervising the first-line managers are </a:t>
            </a:r>
            <a:r>
              <a:rPr lang="en-GB" sz="2000" b="1" dirty="0">
                <a:solidFill>
                  <a:srgbClr val="002060"/>
                </a:solidFill>
                <a:latin typeface="Times New Roman" panose="02020603050405020304" pitchFamily="18" charset="0"/>
                <a:cs typeface="Times New Roman" panose="02020603050405020304" pitchFamily="18" charset="0"/>
              </a:rPr>
              <a:t>middle managers</a:t>
            </a:r>
            <a:r>
              <a:rPr lang="en-GB" sz="2000" dirty="0">
                <a:solidFill>
                  <a:srgbClr val="002060"/>
                </a:solidFill>
                <a:latin typeface="Times New Roman" panose="02020603050405020304" pitchFamily="18" charset="0"/>
                <a:cs typeface="Times New Roman" panose="02020603050405020304" pitchFamily="18" charset="0"/>
              </a:rPr>
              <a:t>, responsible for finding the best way to organize human and other resources to achieve organizational goals. To increase efficiency – to find ways for better use resources. A major part of the middle manager’s job is developing and fine-tuning skills and know-how.</a:t>
            </a:r>
          </a:p>
          <a:p>
            <a:pPr lvl="1"/>
            <a:r>
              <a:rPr lang="en-GB" sz="1600" dirty="0">
                <a:solidFill>
                  <a:srgbClr val="002060"/>
                </a:solidFill>
                <a:latin typeface="Times New Roman" panose="02020603050405020304" pitchFamily="18" charset="0"/>
                <a:cs typeface="Times New Roman" panose="02020603050405020304" pitchFamily="18" charset="0"/>
              </a:rPr>
              <a:t>Which first-line supervisors should be chosen for this particular project? </a:t>
            </a:r>
          </a:p>
          <a:p>
            <a:pPr lvl="1"/>
            <a:r>
              <a:rPr lang="en-GB" sz="1600" dirty="0">
                <a:solidFill>
                  <a:srgbClr val="002060"/>
                </a:solidFill>
                <a:latin typeface="Times New Roman" panose="02020603050405020304" pitchFamily="18" charset="0"/>
                <a:cs typeface="Times New Roman" panose="02020603050405020304" pitchFamily="18" charset="0"/>
              </a:rPr>
              <a:t>Where can we find the highest quality resources? How should employees be organized to allow them to make the</a:t>
            </a:r>
          </a:p>
          <a:p>
            <a:pPr lvl="1"/>
            <a:r>
              <a:rPr lang="en-GB" sz="1600" dirty="0">
                <a:solidFill>
                  <a:srgbClr val="002060"/>
                </a:solidFill>
                <a:latin typeface="Times New Roman" panose="02020603050405020304" pitchFamily="18" charset="0"/>
                <a:cs typeface="Times New Roman" panose="02020603050405020304" pitchFamily="18" charset="0"/>
              </a:rPr>
              <a:t>best use of resources?</a:t>
            </a:r>
          </a:p>
        </p:txBody>
      </p:sp>
    </p:spTree>
    <p:extLst>
      <p:ext uri="{BB962C8B-B14F-4D97-AF65-F5344CB8AC3E}">
        <p14:creationId xmlns:p14="http://schemas.microsoft.com/office/powerpoint/2010/main" val="418157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solidFill>
                  <a:srgbClr val="002060"/>
                </a:solidFill>
                <a:latin typeface="Times New Roman" panose="02020603050405020304" pitchFamily="18" charset="0"/>
                <a:cs typeface="Times New Roman" panose="02020603050405020304" pitchFamily="18" charset="0"/>
              </a:rPr>
              <a:t>Top managers </a:t>
            </a:r>
            <a:r>
              <a:rPr lang="en-GB" sz="2000" dirty="0">
                <a:solidFill>
                  <a:srgbClr val="002060"/>
                </a:solidFill>
                <a:latin typeface="Times New Roman" panose="02020603050405020304" pitchFamily="18" charset="0"/>
                <a:cs typeface="Times New Roman" panose="02020603050405020304" pitchFamily="18" charset="0"/>
              </a:rPr>
              <a:t>are responsible for the </a:t>
            </a:r>
            <a:r>
              <a:rPr lang="en-GB" sz="2000" b="1" dirty="0">
                <a:solidFill>
                  <a:srgbClr val="002060"/>
                </a:solidFill>
                <a:latin typeface="Times New Roman" panose="02020603050405020304" pitchFamily="18" charset="0"/>
                <a:cs typeface="Times New Roman" panose="02020603050405020304" pitchFamily="18" charset="0"/>
              </a:rPr>
              <a:t>performance of all departments</a:t>
            </a:r>
            <a:r>
              <a:rPr lang="en-GB" sz="2000" dirty="0">
                <a:solidFill>
                  <a:srgbClr val="002060"/>
                </a:solidFill>
                <a:latin typeface="Times New Roman" panose="02020603050405020304" pitchFamily="18" charset="0"/>
                <a:cs typeface="Times New Roman" panose="02020603050405020304" pitchFamily="18" charset="0"/>
              </a:rPr>
              <a:t>. They have cross-departmental responsibility.</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Top managers establish organizational goals, such as which</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goods and services the company should produce;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they decide how the different departments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should interact; and they monitor how</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well middle managers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 each department use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resources to achieve goals</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Top managers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are ultimately responsible for the success or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failure of an organization, and their performance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is continually scrutinized by people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inside and outside the organization, such as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other employees and investors.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055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chief executive officer (CEO) is a company’s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most senior and important manager, the one all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other top managers report to.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Today the term</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chief operating officer (COO) refers to the company’s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top manager, such as Tim Cook, who</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was groomed by Steve Jobs to take over as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Apple’s CEO.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Together the CEO and COO are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responsible for developing good working relationships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among the top managers of various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departments (manufacturing and marketing,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for example); usually these top managers have the title “vice president.”</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10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Both education and experience enable managers to recognize and develop the personal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skills they need to put organizational resources to their best use.</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Research has shown that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education and experience help managers acquire and develop three types of skills:</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conceptual, human, and technical</a:t>
            </a:r>
            <a:r>
              <a:rPr lang="cs-CZ" sz="2000" b="1" dirty="0">
                <a:solidFill>
                  <a:srgbClr val="002060"/>
                </a:solidFill>
                <a:latin typeface="Times New Roman" panose="02020603050405020304" pitchFamily="18" charset="0"/>
                <a:cs typeface="Times New Roman" panose="02020603050405020304" pitchFamily="18" charset="0"/>
              </a:rPr>
              <a:t>.</a:t>
            </a:r>
          </a:p>
          <a:p>
            <a:endParaRPr lang="cs-CZ" sz="2000" b="1"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000" b="1" dirty="0">
                <a:solidFill>
                  <a:srgbClr val="002060"/>
                </a:solidFill>
                <a:latin typeface="Times New Roman" panose="02020603050405020304" pitchFamily="18" charset="0"/>
                <a:cs typeface="Times New Roman" panose="02020603050405020304" pitchFamily="18" charset="0"/>
              </a:rPr>
              <a:t>Conceptual skills </a:t>
            </a:r>
            <a:r>
              <a:rPr lang="en-GB" sz="2000" dirty="0">
                <a:solidFill>
                  <a:srgbClr val="002060"/>
                </a:solidFill>
                <a:latin typeface="Times New Roman" panose="02020603050405020304" pitchFamily="18" charset="0"/>
                <a:cs typeface="Times New Roman" panose="02020603050405020304" pitchFamily="18" charset="0"/>
              </a:rPr>
              <a:t>are demonstrated in the general ability </a:t>
            </a:r>
            <a:r>
              <a:rPr lang="en-GB" sz="2000" dirty="0">
                <a:solidFill>
                  <a:srgbClr val="B52552"/>
                </a:solidFill>
                <a:latin typeface="Times New Roman" panose="02020603050405020304" pitchFamily="18" charset="0"/>
                <a:cs typeface="Times New Roman" panose="02020603050405020304" pitchFamily="18" charset="0"/>
              </a:rPr>
              <a:t>to </a:t>
            </a:r>
            <a:r>
              <a:rPr lang="en-GB" sz="2000" dirty="0" err="1">
                <a:solidFill>
                  <a:srgbClr val="B52552"/>
                </a:solidFill>
                <a:latin typeface="Times New Roman" panose="02020603050405020304" pitchFamily="18" charset="0"/>
                <a:cs typeface="Times New Roman" panose="02020603050405020304" pitchFamily="18" charset="0"/>
              </a:rPr>
              <a:t>analyze</a:t>
            </a:r>
            <a:r>
              <a:rPr lang="en-GB" sz="2000" dirty="0">
                <a:solidFill>
                  <a:srgbClr val="B52552"/>
                </a:solidFill>
                <a:latin typeface="Times New Roman" panose="02020603050405020304" pitchFamily="18" charset="0"/>
                <a:cs typeface="Times New Roman" panose="02020603050405020304" pitchFamily="18" charset="0"/>
              </a:rPr>
              <a:t> and diagnose</a:t>
            </a:r>
            <a:r>
              <a:rPr lang="cs-CZ"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B52552"/>
                </a:solidFill>
                <a:latin typeface="Times New Roman" panose="02020603050405020304" pitchFamily="18" charset="0"/>
                <a:cs typeface="Times New Roman" panose="02020603050405020304" pitchFamily="18" charset="0"/>
              </a:rPr>
              <a:t>a situation and to distinguish between cause and effect</a:t>
            </a:r>
            <a:r>
              <a:rPr lang="en-GB" sz="2000" dirty="0">
                <a:solidFill>
                  <a:srgbClr val="002060"/>
                </a:solidFill>
                <a:latin typeface="Times New Roman" panose="02020603050405020304" pitchFamily="18" charset="0"/>
                <a:cs typeface="Times New Roman" panose="02020603050405020304" pitchFamily="18" charset="0"/>
              </a:rPr>
              <a:t>. Top managers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require the best conceptual skills because their primary responsibilities are planning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organizing</a:t>
            </a:r>
            <a:r>
              <a:rPr lang="cs-CZ" sz="2000" dirty="0">
                <a:solidFill>
                  <a:srgbClr val="002060"/>
                </a:solidFill>
                <a:latin typeface="Times New Roman" panose="02020603050405020304" pitchFamily="18" charset="0"/>
                <a:cs typeface="Times New Roman" panose="02020603050405020304" pitchFamily="18" charset="0"/>
              </a:rPr>
              <a:t>.</a:t>
            </a:r>
          </a:p>
          <a:p>
            <a:pPr marL="857250" lvl="1" indent="-457200"/>
            <a:r>
              <a:rPr lang="en-GB" sz="1600" dirty="0">
                <a:solidFill>
                  <a:srgbClr val="002060"/>
                </a:solidFill>
                <a:latin typeface="Times New Roman" panose="02020603050405020304" pitchFamily="18" charset="0"/>
                <a:cs typeface="Times New Roman" panose="02020603050405020304" pitchFamily="18" charset="0"/>
              </a:rPr>
              <a:t>Formal education and training are important in helping managers develop conceptual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skills</a:t>
            </a:r>
            <a:r>
              <a:rPr lang="cs-CZ" sz="1600" dirty="0">
                <a:solidFill>
                  <a:srgbClr val="002060"/>
                </a:solidFill>
                <a:latin typeface="Times New Roman" panose="02020603050405020304" pitchFamily="18" charset="0"/>
                <a:cs typeface="Times New Roman" panose="02020603050405020304" pitchFamily="18" charset="0"/>
              </a:rPr>
              <a:t>.</a:t>
            </a:r>
          </a:p>
          <a:p>
            <a:pPr marL="857250" lvl="1" indent="-457200"/>
            <a:r>
              <a:rPr lang="en-GB" sz="1600" dirty="0">
                <a:solidFill>
                  <a:srgbClr val="002060"/>
                </a:solidFill>
                <a:latin typeface="Times New Roman" panose="02020603050405020304" pitchFamily="18" charset="0"/>
                <a:cs typeface="Times New Roman" panose="02020603050405020304" pitchFamily="18" charset="0"/>
              </a:rPr>
              <a:t>Today continuing management education and training, including training in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advanced IT, are an integral step in building managerial skills because theories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techniques are constantly being developed to improve organizational effectiveness,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such as total quality management, benchmarking, and cloud computing and virtual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business-to-business (B2B) networks.</a:t>
            </a:r>
            <a:endParaRPr lang="cs-CZ" sz="1600" dirty="0">
              <a:solidFill>
                <a:srgbClr val="002060"/>
              </a:solidFill>
              <a:latin typeface="Times New Roman" panose="02020603050405020304" pitchFamily="18" charset="0"/>
              <a:cs typeface="Times New Roman" panose="02020603050405020304" pitchFamily="18" charset="0"/>
            </a:endParaRPr>
          </a:p>
          <a:p>
            <a:pPr marL="857250" lvl="1" indent="-457200"/>
            <a:r>
              <a:rPr lang="en-GB" sz="1600" dirty="0">
                <a:solidFill>
                  <a:srgbClr val="002060"/>
                </a:solidFill>
                <a:latin typeface="Times New Roman" panose="02020603050405020304" pitchFamily="18" charset="0"/>
                <a:cs typeface="Times New Roman" panose="02020603050405020304" pitchFamily="18" charset="0"/>
              </a:rPr>
              <a:t>In addition, organizations may wish to develop a particular manager’s abilities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 a specific skill area—perhaps to learn an advanced component of departmental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skills, such as international bond trading, or to learn the skills necessary to implement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total quality management. </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50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2"/>
            </a:pPr>
            <a:r>
              <a:rPr lang="en-GB" sz="2000" b="1" dirty="0">
                <a:solidFill>
                  <a:srgbClr val="002060"/>
                </a:solidFill>
                <a:latin typeface="Times New Roman" panose="02020603050405020304" pitchFamily="18" charset="0"/>
                <a:cs typeface="Times New Roman" panose="02020603050405020304" pitchFamily="18" charset="0"/>
              </a:rPr>
              <a:t>Human skills </a:t>
            </a:r>
            <a:r>
              <a:rPr lang="en-GB" sz="2000" dirty="0">
                <a:solidFill>
                  <a:srgbClr val="002060"/>
                </a:solidFill>
                <a:latin typeface="Times New Roman" panose="02020603050405020304" pitchFamily="18" charset="0"/>
                <a:cs typeface="Times New Roman" panose="02020603050405020304" pitchFamily="18" charset="0"/>
              </a:rPr>
              <a:t>include the general </a:t>
            </a:r>
            <a:r>
              <a:rPr lang="en-GB" sz="2000" dirty="0">
                <a:solidFill>
                  <a:srgbClr val="B52552"/>
                </a:solidFill>
                <a:latin typeface="Times New Roman" panose="02020603050405020304" pitchFamily="18" charset="0"/>
                <a:cs typeface="Times New Roman" panose="02020603050405020304" pitchFamily="18" charset="0"/>
              </a:rPr>
              <a:t>ability to understand, alter, lead, and control</a:t>
            </a:r>
            <a:r>
              <a:rPr lang="cs-CZ"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B52552"/>
                </a:solidFill>
                <a:latin typeface="Times New Roman" panose="02020603050405020304" pitchFamily="18" charset="0"/>
                <a:cs typeface="Times New Roman" panose="02020603050405020304" pitchFamily="18" charset="0"/>
              </a:rPr>
              <a:t>the </a:t>
            </a:r>
            <a:r>
              <a:rPr lang="en-GB" sz="2000" dirty="0" err="1">
                <a:solidFill>
                  <a:srgbClr val="B52552"/>
                </a:solidFill>
                <a:latin typeface="Times New Roman" panose="02020603050405020304" pitchFamily="18" charset="0"/>
                <a:cs typeface="Times New Roman" panose="02020603050405020304" pitchFamily="18" charset="0"/>
              </a:rPr>
              <a:t>behavior</a:t>
            </a:r>
            <a:r>
              <a:rPr lang="en-GB"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of other individuals and groups. The ability to communicate, to coordinate,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to motivate people, and to </a:t>
            </a:r>
            <a:r>
              <a:rPr lang="en-GB" sz="2000" dirty="0" err="1">
                <a:solidFill>
                  <a:srgbClr val="002060"/>
                </a:solidFill>
                <a:latin typeface="Times New Roman" panose="02020603050405020304" pitchFamily="18" charset="0"/>
                <a:cs typeface="Times New Roman" panose="02020603050405020304" pitchFamily="18" charset="0"/>
              </a:rPr>
              <a:t>mold</a:t>
            </a:r>
            <a:r>
              <a:rPr lang="en-GB" sz="2000" dirty="0">
                <a:solidFill>
                  <a:srgbClr val="002060"/>
                </a:solidFill>
                <a:latin typeface="Times New Roman" panose="02020603050405020304" pitchFamily="18" charset="0"/>
                <a:cs typeface="Times New Roman" panose="02020603050405020304" pitchFamily="18" charset="0"/>
              </a:rPr>
              <a:t> individuals into a cohesive team distinguishes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effective from ineffective managers</a:t>
            </a:r>
            <a:r>
              <a:rPr lang="cs-CZ" sz="2000" dirty="0">
                <a:solidFill>
                  <a:srgbClr val="002060"/>
                </a:solidFill>
                <a:latin typeface="Times New Roman" panose="02020603050405020304" pitchFamily="18" charset="0"/>
                <a:cs typeface="Times New Roman" panose="02020603050405020304" pitchFamily="18" charset="0"/>
              </a:rPr>
              <a:t>.</a:t>
            </a:r>
          </a:p>
          <a:p>
            <a:pPr lvl="1"/>
            <a:r>
              <a:rPr lang="cs-CZ" sz="1600" dirty="0">
                <a:solidFill>
                  <a:srgbClr val="002060"/>
                </a:solidFill>
                <a:latin typeface="Times New Roman" panose="02020603050405020304" pitchFamily="18" charset="0"/>
                <a:cs typeface="Times New Roman" panose="02020603050405020304" pitchFamily="18" charset="0"/>
              </a:rPr>
              <a:t>H</a:t>
            </a:r>
            <a:r>
              <a:rPr lang="en-GB" sz="1600" dirty="0" err="1">
                <a:solidFill>
                  <a:srgbClr val="002060"/>
                </a:solidFill>
                <a:latin typeface="Times New Roman" panose="02020603050405020304" pitchFamily="18" charset="0"/>
                <a:cs typeface="Times New Roman" panose="02020603050405020304" pitchFamily="18" charset="0"/>
              </a:rPr>
              <a:t>uman</a:t>
            </a:r>
            <a:r>
              <a:rPr lang="en-GB" sz="1600" dirty="0">
                <a:solidFill>
                  <a:srgbClr val="002060"/>
                </a:solidFill>
                <a:latin typeface="Times New Roman" panose="02020603050405020304" pitchFamily="18" charset="0"/>
                <a:cs typeface="Times New Roman" panose="02020603050405020304" pitchFamily="18" charset="0"/>
              </a:rPr>
              <a:t> skills can be learned through education and training,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as well as be developed through experience.</a:t>
            </a:r>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To manage personal interactions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effectively, each person in an organization needs to learn how to empathize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with other people—to understand their viewpoints and the problems they face.</a:t>
            </a:r>
          </a:p>
          <a:p>
            <a:pPr lvl="1"/>
            <a:r>
              <a:rPr lang="en-GB" sz="1600" dirty="0">
                <a:solidFill>
                  <a:srgbClr val="002060"/>
                </a:solidFill>
                <a:latin typeface="Times New Roman" panose="02020603050405020304" pitchFamily="18" charset="0"/>
                <a:cs typeface="Times New Roman" panose="02020603050405020304" pitchFamily="18" charset="0"/>
              </a:rPr>
              <a:t>One way to help managers understand their personal strengths and weaknesses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is to have their superiors, peers, and subordinates provide feedback about their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job performance.</a:t>
            </a:r>
            <a:endParaRPr lang="cs-CZ" sz="16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startAt="2"/>
            </a:pP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en-GB" sz="2000" b="1" dirty="0">
                <a:solidFill>
                  <a:srgbClr val="002060"/>
                </a:solidFill>
                <a:latin typeface="Times New Roman" panose="02020603050405020304" pitchFamily="18" charset="0"/>
                <a:cs typeface="Times New Roman" panose="02020603050405020304" pitchFamily="18" charset="0"/>
              </a:rPr>
              <a:t>Technical skills </a:t>
            </a:r>
            <a:r>
              <a:rPr lang="en-GB" sz="2000" dirty="0">
                <a:solidFill>
                  <a:srgbClr val="002060"/>
                </a:solidFill>
                <a:latin typeface="Times New Roman" panose="02020603050405020304" pitchFamily="18" charset="0"/>
                <a:cs typeface="Times New Roman" panose="02020603050405020304" pitchFamily="18" charset="0"/>
              </a:rPr>
              <a:t>are the </a:t>
            </a:r>
            <a:r>
              <a:rPr lang="en-GB" sz="2000" dirty="0">
                <a:solidFill>
                  <a:srgbClr val="B52552"/>
                </a:solidFill>
                <a:latin typeface="Times New Roman" panose="02020603050405020304" pitchFamily="18" charset="0"/>
                <a:cs typeface="Times New Roman" panose="02020603050405020304" pitchFamily="18" charset="0"/>
              </a:rPr>
              <a:t>job-specific skills required to perform a particular type of</a:t>
            </a:r>
            <a:r>
              <a:rPr lang="cs-CZ"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B52552"/>
                </a:solidFill>
                <a:latin typeface="Times New Roman" panose="02020603050405020304" pitchFamily="18" charset="0"/>
                <a:cs typeface="Times New Roman" panose="02020603050405020304" pitchFamily="18" charset="0"/>
              </a:rPr>
              <a:t>work </a:t>
            </a:r>
            <a:r>
              <a:rPr lang="en-GB" sz="2000" dirty="0">
                <a:solidFill>
                  <a:srgbClr val="002060"/>
                </a:solidFill>
                <a:latin typeface="Times New Roman" panose="02020603050405020304" pitchFamily="18" charset="0"/>
                <a:cs typeface="Times New Roman" panose="02020603050405020304" pitchFamily="18" charset="0"/>
              </a:rPr>
              <a:t>or occupation at a high level. Examples include a manager’s specific manufacturing,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accounting, marketing, and increasingly, IT skills. Managers need a range of</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technical skills to be effective.</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cs-CZ" sz="1600" dirty="0">
                <a:solidFill>
                  <a:srgbClr val="002060"/>
                </a:solidFill>
                <a:latin typeface="Times New Roman" panose="02020603050405020304" pitchFamily="18" charset="0"/>
                <a:cs typeface="Times New Roman" panose="02020603050405020304" pitchFamily="18" charset="0"/>
              </a:rPr>
              <a:t>M</a:t>
            </a:r>
            <a:r>
              <a:rPr lang="en-GB" sz="1600" dirty="0" err="1">
                <a:solidFill>
                  <a:srgbClr val="002060"/>
                </a:solidFill>
                <a:latin typeface="Times New Roman" panose="02020603050405020304" pitchFamily="18" charset="0"/>
                <a:cs typeface="Times New Roman" panose="02020603050405020304" pitchFamily="18" charset="0"/>
              </a:rPr>
              <a:t>anagers</a:t>
            </a:r>
            <a:r>
              <a:rPr lang="en-GB" sz="1600" dirty="0">
                <a:solidFill>
                  <a:srgbClr val="002060"/>
                </a:solidFill>
                <a:latin typeface="Times New Roman" panose="02020603050405020304" pitchFamily="18" charset="0"/>
                <a:cs typeface="Times New Roman" panose="02020603050405020304" pitchFamily="18" charset="0"/>
              </a:rPr>
              <a:t> and employees who possess the same kinds of technical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skills typically become members of a specific department and are known as, for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example, marketing managers or manufacturing managers</a:t>
            </a:r>
            <a:r>
              <a:rPr lang="cs-CZ" sz="1600" dirty="0">
                <a:solidFill>
                  <a:srgbClr val="002060"/>
                </a:solidFill>
                <a:latin typeface="Times New Roman" panose="02020603050405020304" pitchFamily="18" charset="0"/>
                <a:cs typeface="Times New Roman" panose="02020603050405020304" pitchFamily="18" charset="0"/>
              </a:rPr>
              <a:t>.</a:t>
            </a:r>
          </a:p>
          <a:p>
            <a:pPr lvl="1"/>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539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2800" b="1" dirty="0">
              <a:solidFill>
                <a:srgbClr val="B52552"/>
              </a:solidFill>
              <a:latin typeface="Times New Roman" panose="02020603050405020304" pitchFamily="18" charset="0"/>
              <a:cs typeface="Times New Roman" panose="02020603050405020304" pitchFamily="18" charset="0"/>
            </a:endParaRPr>
          </a:p>
          <a:p>
            <a:pPr marL="0" indent="0" algn="ctr">
              <a:buNone/>
            </a:pPr>
            <a:endParaRPr lang="cs-CZ" sz="2800" b="1" dirty="0">
              <a:solidFill>
                <a:srgbClr val="B52552"/>
              </a:solidFill>
              <a:latin typeface="Times New Roman" panose="02020603050405020304" pitchFamily="18" charset="0"/>
              <a:cs typeface="Times New Roman" panose="02020603050405020304" pitchFamily="18" charset="0"/>
            </a:endParaRPr>
          </a:p>
          <a:p>
            <a:pPr marL="0" indent="0" algn="ctr">
              <a:buNone/>
            </a:pPr>
            <a:endParaRPr lang="cs-CZ" sz="2800" b="1" dirty="0">
              <a:solidFill>
                <a:srgbClr val="B52552"/>
              </a:solidFill>
              <a:latin typeface="Times New Roman" panose="02020603050405020304" pitchFamily="18" charset="0"/>
              <a:cs typeface="Times New Roman" panose="02020603050405020304" pitchFamily="18" charset="0"/>
            </a:endParaRPr>
          </a:p>
          <a:p>
            <a:pPr marL="0" indent="0" algn="ctr">
              <a:buNone/>
            </a:pPr>
            <a:r>
              <a:rPr lang="cs-CZ" sz="2800" b="1" dirty="0">
                <a:solidFill>
                  <a:srgbClr val="B52552"/>
                </a:solidFill>
                <a:latin typeface="Times New Roman" panose="02020603050405020304" pitchFamily="18" charset="0"/>
                <a:cs typeface="Times New Roman" panose="02020603050405020304" pitchFamily="18" charset="0"/>
              </a:rPr>
              <a:t>!!!</a:t>
            </a:r>
            <a:r>
              <a:rPr lang="en-GB" sz="2800" b="1" dirty="0">
                <a:solidFill>
                  <a:srgbClr val="B52552"/>
                </a:solidFill>
                <a:latin typeface="Times New Roman" panose="02020603050405020304" pitchFamily="18" charset="0"/>
                <a:cs typeface="Times New Roman" panose="02020603050405020304" pitchFamily="18" charset="0"/>
              </a:rPr>
              <a:t>Managers are grouped</a:t>
            </a:r>
            <a:r>
              <a:rPr lang="cs-CZ" sz="2800" b="1" dirty="0">
                <a:solidFill>
                  <a:srgbClr val="B52552"/>
                </a:solidFill>
                <a:latin typeface="Times New Roman" panose="02020603050405020304" pitchFamily="18" charset="0"/>
                <a:cs typeface="Times New Roman" panose="02020603050405020304" pitchFamily="18" charset="0"/>
              </a:rPr>
              <a:t> </a:t>
            </a:r>
            <a:r>
              <a:rPr lang="en-GB" sz="2800" b="1" dirty="0">
                <a:solidFill>
                  <a:srgbClr val="B52552"/>
                </a:solidFill>
                <a:latin typeface="Times New Roman" panose="02020603050405020304" pitchFamily="18" charset="0"/>
                <a:cs typeface="Times New Roman" panose="02020603050405020304" pitchFamily="18" charset="0"/>
              </a:rPr>
              <a:t>into different departments because a major part of a manager’s responsibility is</a:t>
            </a:r>
            <a:r>
              <a:rPr lang="cs-CZ" sz="2800" b="1" dirty="0">
                <a:solidFill>
                  <a:srgbClr val="B52552"/>
                </a:solidFill>
                <a:latin typeface="Times New Roman" panose="02020603050405020304" pitchFamily="18" charset="0"/>
                <a:cs typeface="Times New Roman" panose="02020603050405020304" pitchFamily="18" charset="0"/>
              </a:rPr>
              <a:t> </a:t>
            </a:r>
            <a:r>
              <a:rPr lang="en-GB" sz="2800" b="1" dirty="0">
                <a:solidFill>
                  <a:srgbClr val="B52552"/>
                </a:solidFill>
                <a:latin typeface="Times New Roman" panose="02020603050405020304" pitchFamily="18" charset="0"/>
                <a:cs typeface="Times New Roman" panose="02020603050405020304" pitchFamily="18" charset="0"/>
              </a:rPr>
              <a:t>to monitor, train, and supervise employees so their job-specific skills and expertise</a:t>
            </a:r>
            <a:r>
              <a:rPr lang="cs-CZ" sz="2800" b="1" dirty="0">
                <a:solidFill>
                  <a:srgbClr val="B52552"/>
                </a:solidFill>
                <a:latin typeface="Times New Roman" panose="02020603050405020304" pitchFamily="18" charset="0"/>
                <a:cs typeface="Times New Roman" panose="02020603050405020304" pitchFamily="18" charset="0"/>
              </a:rPr>
              <a:t> </a:t>
            </a:r>
            <a:r>
              <a:rPr lang="en-GB" sz="2800" b="1" dirty="0">
                <a:solidFill>
                  <a:srgbClr val="B52552"/>
                </a:solidFill>
                <a:latin typeface="Times New Roman" panose="02020603050405020304" pitchFamily="18" charset="0"/>
                <a:cs typeface="Times New Roman" panose="02020603050405020304" pitchFamily="18" charset="0"/>
              </a:rPr>
              <a:t>increase</a:t>
            </a:r>
            <a:r>
              <a:rPr lang="cs-CZ" sz="2800" b="1" dirty="0">
                <a:solidFill>
                  <a:srgbClr val="B52552"/>
                </a:solidFill>
                <a:latin typeface="Times New Roman" panose="02020603050405020304" pitchFamily="18" charset="0"/>
                <a:cs typeface="Times New Roman" panose="02020603050405020304" pitchFamily="18" charset="0"/>
              </a:rPr>
              <a:t>!!!</a:t>
            </a:r>
          </a:p>
          <a:p>
            <a:pPr marL="0" indent="0">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b="1"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90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5844480"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Today the term </a:t>
            </a:r>
            <a:r>
              <a:rPr lang="en-GB" sz="2000" b="1" dirty="0">
                <a:solidFill>
                  <a:srgbClr val="002060"/>
                </a:solidFill>
                <a:latin typeface="Times New Roman" panose="02020603050405020304" pitchFamily="18" charset="0"/>
                <a:cs typeface="Times New Roman" panose="02020603050405020304" pitchFamily="18" charset="0"/>
              </a:rPr>
              <a:t>core competency </a:t>
            </a:r>
            <a:r>
              <a:rPr lang="en-GB" sz="2000" dirty="0">
                <a:solidFill>
                  <a:srgbClr val="002060"/>
                </a:solidFill>
                <a:latin typeface="Times New Roman" panose="02020603050405020304" pitchFamily="18" charset="0"/>
                <a:cs typeface="Times New Roman" panose="02020603050405020304" pitchFamily="18" charset="0"/>
              </a:rPr>
              <a:t>is often used to refer to the specific set of</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departmental skills, knowledge, and experience that allows one organization to</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outperform its competitors.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b="1"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In other words, departmental skills that create a core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competency give an organization a competitive advantage. </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Dell, for example, was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first PC maker to develop a core competency in materials management that allowed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it to produce PCs at a much lower cost than its competitors—a major source of competitive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advantage.</a:t>
            </a:r>
            <a:r>
              <a:rPr lang="cs-CZ" sz="1600" dirty="0">
                <a:solidFill>
                  <a:srgbClr val="002060"/>
                </a:solidFill>
                <a:latin typeface="Times New Roman" panose="02020603050405020304" pitchFamily="18" charset="0"/>
                <a:cs typeface="Times New Roman" panose="02020603050405020304" pitchFamily="18" charset="0"/>
              </a:rPr>
              <a:t> </a:t>
            </a:r>
          </a:p>
          <a:p>
            <a:pPr lvl="1"/>
            <a:r>
              <a:rPr lang="en-GB" sz="1600" dirty="0">
                <a:solidFill>
                  <a:srgbClr val="002060"/>
                </a:solidFill>
                <a:latin typeface="Times New Roman" panose="02020603050405020304" pitchFamily="18" charset="0"/>
                <a:cs typeface="Times New Roman" panose="02020603050405020304" pitchFamily="18" charset="0"/>
              </a:rPr>
              <a:t>Google is well known for its core competency in research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development (R&amp;D) that allows it to innovate new products at a faster rate than its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competitors. From computerized glasses to self-driving cars, Google continues to</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pioneer the development of technology for the masses.</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2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EBA0AB4B-E8DB-47CF-A103-144D3242D0F5}"/>
              </a:ext>
            </a:extLst>
          </p:cNvPr>
          <p:cNvPicPr>
            <a:picLocks noChangeAspect="1"/>
          </p:cNvPicPr>
          <p:nvPr/>
        </p:nvPicPr>
        <p:blipFill rotWithShape="1">
          <a:blip r:embed="rId3"/>
          <a:srcRect l="36185" t="27455" r="30263" b="12047"/>
          <a:stretch/>
        </p:blipFill>
        <p:spPr>
          <a:xfrm>
            <a:off x="6213397" y="1420465"/>
            <a:ext cx="4679196" cy="4745778"/>
          </a:xfrm>
          <a:prstGeom prst="rect">
            <a:avLst/>
          </a:prstGeom>
        </p:spPr>
      </p:pic>
      <p:sp>
        <p:nvSpPr>
          <p:cNvPr id="7" name="Zástupný symbol pro obsah 2">
            <a:extLst>
              <a:ext uri="{FF2B5EF4-FFF2-40B4-BE49-F238E27FC236}">
                <a16:creationId xmlns:a16="http://schemas.microsoft.com/office/drawing/2014/main" id="{4BFD5FC4-A52A-46B8-B039-8AA198CA5897}"/>
              </a:ext>
            </a:extLst>
          </p:cNvPr>
          <p:cNvSpPr txBox="1">
            <a:spLocks/>
          </p:cNvSpPr>
          <p:nvPr/>
        </p:nvSpPr>
        <p:spPr>
          <a:xfrm>
            <a:off x="6577265" y="958799"/>
            <a:ext cx="3890786" cy="4616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200" b="1" dirty="0" err="1">
                <a:solidFill>
                  <a:srgbClr val="002060"/>
                </a:solidFill>
                <a:latin typeface="Times New Roman" panose="02020603050405020304" pitchFamily="18" charset="0"/>
                <a:cs typeface="Times New Roman" panose="02020603050405020304" pitchFamily="18" charset="0"/>
              </a:rPr>
              <a:t>Types</a:t>
            </a:r>
            <a:r>
              <a:rPr lang="cs-CZ" sz="2200" b="1" dirty="0">
                <a:solidFill>
                  <a:srgbClr val="002060"/>
                </a:solidFill>
                <a:latin typeface="Times New Roman" panose="02020603050405020304" pitchFamily="18" charset="0"/>
                <a:cs typeface="Times New Roman" panose="02020603050405020304" pitchFamily="18" charset="0"/>
              </a:rPr>
              <a:t> and </a:t>
            </a:r>
            <a:r>
              <a:rPr lang="cs-CZ" sz="2200" b="1" dirty="0" err="1">
                <a:solidFill>
                  <a:srgbClr val="002060"/>
                </a:solidFill>
                <a:latin typeface="Times New Roman" panose="02020603050405020304" pitchFamily="18" charset="0"/>
                <a:cs typeface="Times New Roman" panose="02020603050405020304" pitchFamily="18" charset="0"/>
              </a:rPr>
              <a:t>Levels</a:t>
            </a:r>
            <a:r>
              <a:rPr lang="cs-CZ" sz="2200" b="1" dirty="0">
                <a:solidFill>
                  <a:srgbClr val="002060"/>
                </a:solidFill>
                <a:latin typeface="Times New Roman" panose="02020603050405020304" pitchFamily="18" charset="0"/>
                <a:cs typeface="Times New Roman" panose="02020603050405020304" pitchFamily="18" charset="0"/>
              </a:rPr>
              <a:t> of </a:t>
            </a:r>
            <a:r>
              <a:rPr lang="cs-CZ" sz="2200" b="1" dirty="0" err="1">
                <a:solidFill>
                  <a:srgbClr val="002060"/>
                </a:solidFill>
                <a:latin typeface="Times New Roman" panose="02020603050405020304" pitchFamily="18" charset="0"/>
                <a:cs typeface="Times New Roman" panose="02020603050405020304" pitchFamily="18" charset="0"/>
              </a:rPr>
              <a:t>Managers</a:t>
            </a: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7DE37367-E309-4110-B1ED-6EC3311FC84B}"/>
              </a:ext>
            </a:extLst>
          </p:cNvPr>
          <p:cNvSpPr txBox="1">
            <a:spLocks/>
          </p:cNvSpPr>
          <p:nvPr/>
        </p:nvSpPr>
        <p:spPr>
          <a:xfrm>
            <a:off x="4740443" y="6398859"/>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16 </a:t>
            </a:r>
            <a:endParaRPr lang="en-GB" sz="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56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27791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err="1">
                <a:ln>
                  <a:noFill/>
                </a:ln>
                <a:solidFill>
                  <a:srgbClr val="002060"/>
                </a:solidFill>
                <a:effectLst/>
                <a:uLnTx/>
                <a:uFillTx/>
                <a:latin typeface="Times New Roman"/>
                <a:ea typeface="+mn-ea"/>
                <a:cs typeface="+mn-cs"/>
              </a:rPr>
              <a:t>Contents</a:t>
            </a:r>
            <a:endParaRPr kumimoji="0" lang="en-GB" sz="18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8" name="Zástupný symbol pro obsah 2"/>
          <p:cNvSpPr txBox="1">
            <a:spLocks/>
          </p:cNvSpPr>
          <p:nvPr/>
        </p:nvSpPr>
        <p:spPr>
          <a:xfrm>
            <a:off x="395536" y="1419727"/>
            <a:ext cx="9694948"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(35 min.)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Importance of the management.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(35 min.)</a:t>
            </a: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lvl="0"/>
            <a:r>
              <a:rPr lang="en-GB" altLang="cs-CZ" sz="2400" dirty="0">
                <a:solidFill>
                  <a:srgbClr val="002060"/>
                </a:solidFill>
                <a:latin typeface="Times New Roman" panose="02020603050405020304" pitchFamily="18" charset="0"/>
                <a:cs typeface="Times New Roman" panose="02020603050405020304" pitchFamily="18" charset="0"/>
              </a:rPr>
              <a:t>Essential Managerial Tasks</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Levels and Skills of Managers</a:t>
            </a:r>
            <a:r>
              <a:rPr lang="cs-CZ" altLang="cs-CZ" sz="2400" dirty="0">
                <a:solidFill>
                  <a:srgbClr val="002060"/>
                </a:solidFill>
                <a:latin typeface="Times New Roman" panose="02020603050405020304" pitchFamily="18" charset="0"/>
                <a:cs typeface="Times New Roman" panose="02020603050405020304" pitchFamily="18" charset="0"/>
              </a:rPr>
              <a:t>.</a:t>
            </a:r>
            <a:endParaRPr lang="en-GB"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(20 min.)</a:t>
            </a:r>
            <a:endParaRPr kumimoji="0" lang="en-GB" altLang="cs-CZ" sz="1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Recent</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changes</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in management approach</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solidFill>
                  <a:srgbClr val="002060"/>
                </a:solidFill>
                <a:latin typeface="Times New Roman" panose="02020603050405020304" pitchFamily="18" charset="0"/>
                <a:cs typeface="Times New Roman" panose="02020603050405020304" pitchFamily="18" charset="0"/>
              </a:rPr>
              <a:t>Effective managers need all three kinds of skills</a:t>
            </a:r>
            <a:r>
              <a:rPr lang="en-GB" sz="2000" dirty="0">
                <a:solidFill>
                  <a:srgbClr val="002060"/>
                </a:solidFill>
                <a:latin typeface="Times New Roman" panose="02020603050405020304" pitchFamily="18" charset="0"/>
                <a:cs typeface="Times New Roman" panose="02020603050405020304" pitchFamily="18" charset="0"/>
              </a:rPr>
              <a:t>—conceptual, human, 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technical—to</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help their organizations perform more efficiently and effectively.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absence of even one type of managerial skill can lead to failure.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One of the biggest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problems that people who start small businesses confront, for example, is their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lack of appropriate conceptual and human skills. Someone who has the technical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skills to start a new business does not necessarily know how to manage the venture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successfully.</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Developing new and improved skills through education and training has become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 priority for both aspiring managers and the organizations they work for.</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M</a:t>
            </a:r>
            <a:r>
              <a:rPr lang="en-GB" sz="2000" dirty="0">
                <a:solidFill>
                  <a:srgbClr val="002060"/>
                </a:solidFill>
                <a:latin typeface="Times New Roman" panose="02020603050405020304" pitchFamily="18" charset="0"/>
                <a:cs typeface="Times New Roman" panose="02020603050405020304" pitchFamily="18" charset="0"/>
              </a:rPr>
              <a:t>any people are enrolling in advanced management courses; but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many companies, such as Microsoft, GE, and IBM, have established their </a:t>
            </a:r>
            <a:r>
              <a:rPr lang="en-GB" sz="2000" b="1" dirty="0">
                <a:solidFill>
                  <a:srgbClr val="002060"/>
                </a:solidFill>
                <a:latin typeface="Times New Roman" panose="02020603050405020304" pitchFamily="18" charset="0"/>
                <a:cs typeface="Times New Roman" panose="02020603050405020304" pitchFamily="18" charset="0"/>
              </a:rPr>
              <a:t>own colleges</a:t>
            </a:r>
            <a:r>
              <a:rPr lang="cs-CZ" sz="2000" b="1"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to train and develop their employees and managers at all levels.</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317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4871847" cy="461665"/>
          </a:xfrm>
          <a:prstGeom prst="rect">
            <a:avLst/>
          </a:prstGeom>
        </p:spPr>
        <p:txBody>
          <a:bodyPr wrap="none">
            <a:spAutoFit/>
          </a:bodyPr>
          <a:lstStyle/>
          <a:p>
            <a:pPr lvl="0">
              <a:defRPr/>
            </a:pPr>
            <a:r>
              <a:rPr lang="cs-CZ" sz="2400" kern="0" dirty="0">
                <a:solidFill>
                  <a:srgbClr val="002060"/>
                </a:solidFill>
                <a:latin typeface="Times New Roman"/>
              </a:rPr>
              <a:t>Essentials </a:t>
            </a:r>
            <a:r>
              <a:rPr lang="cs-CZ" sz="2400" kern="0" dirty="0" err="1">
                <a:solidFill>
                  <a:srgbClr val="002060"/>
                </a:solidFill>
                <a:latin typeface="Times New Roman"/>
              </a:rPr>
              <a:t>managerial</a:t>
            </a:r>
            <a:r>
              <a:rPr lang="cs-CZ" sz="2400" kern="0" dirty="0">
                <a:solidFill>
                  <a:srgbClr val="002060"/>
                </a:solidFill>
                <a:latin typeface="Times New Roman"/>
              </a:rPr>
              <a:t> tasks and </a:t>
            </a:r>
            <a:r>
              <a:rPr lang="cs-CZ" sz="2400" kern="0" dirty="0" err="1">
                <a:solidFill>
                  <a:srgbClr val="002060"/>
                </a:solidFill>
                <a:latin typeface="Times New Roman"/>
              </a:rPr>
              <a:t>skills</a:t>
            </a:r>
            <a:r>
              <a:rPr lang="cs-CZ" sz="2400" kern="0" dirty="0">
                <a:solidFill>
                  <a:srgbClr val="002060"/>
                </a:solidFill>
                <a:latin typeface="Times New Roman"/>
              </a:rPr>
              <a:t>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en-GB"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443770A4-31AB-4C6E-8AE5-6B29195FF478}"/>
              </a:ext>
            </a:extLst>
          </p:cNvPr>
          <p:cNvSpPr/>
          <p:nvPr/>
        </p:nvSpPr>
        <p:spPr>
          <a:xfrm>
            <a:off x="541884" y="6355404"/>
            <a:ext cx="3554178" cy="253916"/>
          </a:xfrm>
          <a:prstGeom prst="rect">
            <a:avLst/>
          </a:prstGeom>
        </p:spPr>
        <p:txBody>
          <a:bodyPr wrap="none">
            <a:spAutoFit/>
          </a:bodyPr>
          <a:lstStyle/>
          <a:p>
            <a:r>
              <a:rPr lang="en-GB" sz="1050" dirty="0"/>
              <a:t>https://silesianuniversity.vevox.com/#/meeting/450398/polls</a:t>
            </a:r>
          </a:p>
        </p:txBody>
      </p:sp>
      <p:pic>
        <p:nvPicPr>
          <p:cNvPr id="3" name="Picture 2">
            <a:extLst>
              <a:ext uri="{FF2B5EF4-FFF2-40B4-BE49-F238E27FC236}">
                <a16:creationId xmlns:a16="http://schemas.microsoft.com/office/drawing/2014/main" id="{CD9CFEA7-70A1-4B32-A416-DA31E9FA50F5}"/>
              </a:ext>
            </a:extLst>
          </p:cNvPr>
          <p:cNvPicPr>
            <a:picLocks noChangeAspect="1"/>
          </p:cNvPicPr>
          <p:nvPr/>
        </p:nvPicPr>
        <p:blipFill>
          <a:blip r:embed="rId3"/>
          <a:stretch>
            <a:fillRect/>
          </a:stretch>
        </p:blipFill>
        <p:spPr>
          <a:xfrm>
            <a:off x="541884" y="2857714"/>
            <a:ext cx="5040769" cy="2835433"/>
          </a:xfrm>
          <a:prstGeom prst="rect">
            <a:avLst/>
          </a:prstGeom>
        </p:spPr>
      </p:pic>
      <p:pic>
        <p:nvPicPr>
          <p:cNvPr id="8" name="Picture 7">
            <a:extLst>
              <a:ext uri="{FF2B5EF4-FFF2-40B4-BE49-F238E27FC236}">
                <a16:creationId xmlns:a16="http://schemas.microsoft.com/office/drawing/2014/main" id="{6C5565E5-BEB6-4979-BC12-F41114500D2C}"/>
              </a:ext>
            </a:extLst>
          </p:cNvPr>
          <p:cNvPicPr>
            <a:picLocks noChangeAspect="1"/>
          </p:cNvPicPr>
          <p:nvPr/>
        </p:nvPicPr>
        <p:blipFill>
          <a:blip r:embed="rId4"/>
          <a:stretch>
            <a:fillRect/>
          </a:stretch>
        </p:blipFill>
        <p:spPr>
          <a:xfrm>
            <a:off x="6224337" y="1889961"/>
            <a:ext cx="4668253" cy="2625892"/>
          </a:xfrm>
          <a:prstGeom prst="rect">
            <a:avLst/>
          </a:prstGeom>
        </p:spPr>
      </p:pic>
    </p:spTree>
    <p:extLst>
      <p:ext uri="{BB962C8B-B14F-4D97-AF65-F5344CB8AC3E}">
        <p14:creationId xmlns:p14="http://schemas.microsoft.com/office/powerpoint/2010/main" val="225393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3</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cs-CZ" sz="2400" b="1" dirty="0" err="1">
                <a:solidFill>
                  <a:schemeClr val="bg1"/>
                </a:solidFill>
                <a:latin typeface="Times New Roman" panose="02020603050405020304" pitchFamily="18" charset="0"/>
                <a:cs typeface="Times New Roman" panose="02020603050405020304" pitchFamily="18" charset="0"/>
              </a:rPr>
              <a:t>Recent</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Changes</a:t>
            </a:r>
            <a:r>
              <a:rPr lang="cs-CZ" sz="2400" b="1" dirty="0">
                <a:solidFill>
                  <a:schemeClr val="bg1"/>
                </a:solidFill>
                <a:latin typeface="Times New Roman" panose="02020603050405020304" pitchFamily="18" charset="0"/>
                <a:cs typeface="Times New Roman" panose="02020603050405020304" pitchFamily="18" charset="0"/>
              </a:rPr>
              <a:t> in Management </a:t>
            </a:r>
            <a:r>
              <a:rPr lang="cs-CZ" sz="2400" b="1" dirty="0" err="1">
                <a:solidFill>
                  <a:schemeClr val="bg1"/>
                </a:solidFill>
                <a:latin typeface="Times New Roman" panose="02020603050405020304" pitchFamily="18" charset="0"/>
                <a:cs typeface="Times New Roman" panose="02020603050405020304" pitchFamily="18" charset="0"/>
              </a:rPr>
              <a:t>Practice</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692931" y="2804521"/>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chemeClr val="bg1"/>
                </a:solidFill>
                <a:latin typeface="Times New Roman" panose="02020603050405020304" pitchFamily="18" charset="0"/>
                <a:cs typeface="Times New Roman" panose="02020603050405020304" pitchFamily="18" charset="0"/>
              </a:rPr>
              <a:t>Two major </a:t>
            </a:r>
            <a:r>
              <a:rPr lang="cs-CZ" sz="2000" b="1" dirty="0">
                <a:solidFill>
                  <a:schemeClr val="bg1"/>
                </a:solidFill>
                <a:latin typeface="Times New Roman" panose="02020603050405020304" pitchFamily="18" charset="0"/>
                <a:cs typeface="Times New Roman" panose="02020603050405020304" pitchFamily="18" charset="0"/>
              </a:rPr>
              <a:t>f</a:t>
            </a:r>
            <a:r>
              <a:rPr lang="en-GB" sz="2000" b="1" dirty="0">
                <a:solidFill>
                  <a:schemeClr val="bg1"/>
                </a:solidFill>
                <a:latin typeface="Times New Roman" panose="02020603050405020304" pitchFamily="18" charset="0"/>
                <a:cs typeface="Times New Roman" panose="02020603050405020304" pitchFamily="18" charset="0"/>
              </a:rPr>
              <a:t>actors</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that have led to these changes are global competition and</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advances in information technology.</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457563" y="1152203"/>
            <a:ext cx="4806091" cy="5817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latin typeface="Times New Roman" panose="02020603050405020304" pitchFamily="18" charset="0"/>
                <a:cs typeface="Times New Roman" panose="02020603050405020304" pitchFamily="18" charset="0"/>
              </a:rPr>
              <a:t>T</a:t>
            </a:r>
            <a:r>
              <a:rPr lang="en-GB" sz="1800" dirty="0">
                <a:solidFill>
                  <a:srgbClr val="002060"/>
                </a:solidFill>
                <a:latin typeface="Times New Roman" panose="02020603050405020304" pitchFamily="18" charset="0"/>
                <a:cs typeface="Times New Roman" panose="02020603050405020304" pitchFamily="18" charset="0"/>
              </a:rPr>
              <a:t>op managers are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encouraging lower-level managers to look beyond the goals of their own departments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and </a:t>
            </a:r>
            <a:r>
              <a:rPr lang="en-GB" sz="1800" b="1" dirty="0">
                <a:solidFill>
                  <a:srgbClr val="002060"/>
                </a:solidFill>
                <a:latin typeface="Times New Roman" panose="02020603050405020304" pitchFamily="18" charset="0"/>
                <a:cs typeface="Times New Roman" panose="02020603050405020304" pitchFamily="18" charset="0"/>
              </a:rPr>
              <a:t>take a cross-departmental view </a:t>
            </a:r>
            <a:r>
              <a:rPr lang="en-GB" sz="1800" dirty="0">
                <a:solidFill>
                  <a:srgbClr val="002060"/>
                </a:solidFill>
                <a:latin typeface="Times New Roman" panose="02020603050405020304" pitchFamily="18" charset="0"/>
                <a:cs typeface="Times New Roman" panose="02020603050405020304" pitchFamily="18" charset="0"/>
              </a:rPr>
              <a:t>to find new opportunities to improve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organizational performance.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b="1" dirty="0">
                <a:solidFill>
                  <a:srgbClr val="002060"/>
                </a:solidFill>
                <a:latin typeface="Times New Roman" panose="02020603050405020304" pitchFamily="18" charset="0"/>
                <a:cs typeface="Times New Roman" panose="02020603050405020304" pitchFamily="18" charset="0"/>
              </a:rPr>
              <a:t>Technology</a:t>
            </a:r>
            <a:r>
              <a:rPr lang="en-GB" sz="1800" dirty="0">
                <a:solidFill>
                  <a:srgbClr val="002060"/>
                </a:solidFill>
                <a:latin typeface="Times New Roman" panose="02020603050405020304" pitchFamily="18" charset="0"/>
                <a:cs typeface="Times New Roman" panose="02020603050405020304" pitchFamily="18" charset="0"/>
              </a:rPr>
              <a:t> gives managers at all levels and in all areas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access to more and better information and improves their ability to plan, organize,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lead, and control.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b="1" dirty="0">
                <a:solidFill>
                  <a:srgbClr val="002060"/>
                </a:solidFill>
                <a:latin typeface="Times New Roman" panose="02020603050405020304" pitchFamily="18" charset="0"/>
                <a:cs typeface="Times New Roman" panose="02020603050405020304" pitchFamily="18" charset="0"/>
              </a:rPr>
              <a:t>IT</a:t>
            </a:r>
            <a:r>
              <a:rPr lang="en-GB" sz="1800" dirty="0">
                <a:solidFill>
                  <a:srgbClr val="002060"/>
                </a:solidFill>
                <a:latin typeface="Times New Roman" panose="02020603050405020304" pitchFamily="18" charset="0"/>
                <a:cs typeface="Times New Roman" panose="02020603050405020304" pitchFamily="18" charset="0"/>
              </a:rPr>
              <a:t> also gives employees more job-related information and allows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them to become more skilled, specialized, and productive</a:t>
            </a:r>
            <a:r>
              <a:rPr lang="cs-CZ" sz="1800" dirty="0">
                <a:solidFill>
                  <a:srgbClr val="002060"/>
                </a:solidFill>
                <a:latin typeface="Times New Roman" panose="02020603050405020304" pitchFamily="18" charset="0"/>
                <a:cs typeface="Times New Roman" panose="02020603050405020304" pitchFamily="18" charset="0"/>
              </a:rPr>
              <a:t>.</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611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Recent</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Changes</a:t>
            </a:r>
            <a:r>
              <a:rPr lang="cs-CZ" sz="2400" kern="0" dirty="0">
                <a:solidFill>
                  <a:srgbClr val="002060"/>
                </a:solidFill>
                <a:latin typeface="Times New Roman"/>
                <a:ea typeface="+mj-ea"/>
                <a:cs typeface="+mj-cs"/>
              </a:rPr>
              <a:t> in Management </a:t>
            </a:r>
            <a:r>
              <a:rPr lang="cs-CZ" sz="2400" kern="0" dirty="0" err="1">
                <a:solidFill>
                  <a:srgbClr val="002060"/>
                </a:solidFill>
                <a:latin typeface="Times New Roman"/>
                <a:ea typeface="+mj-ea"/>
                <a:cs typeface="+mj-cs"/>
              </a:rPr>
              <a:t>Practice</a:t>
            </a:r>
            <a:endParaRPr lang="cs-CZ"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To utilize IT to increase efficiency and effectiveness, CEOs and top management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teams have been </a:t>
            </a:r>
            <a:r>
              <a:rPr lang="en-GB" sz="2000" b="1" dirty="0">
                <a:solidFill>
                  <a:srgbClr val="002060"/>
                </a:solidFill>
                <a:latin typeface="Times New Roman" panose="02020603050405020304" pitchFamily="18" charset="0"/>
                <a:cs typeface="Times New Roman" panose="02020603050405020304" pitchFamily="18" charset="0"/>
              </a:rPr>
              <a:t>restructuring organizations </a:t>
            </a:r>
            <a:r>
              <a:rPr lang="en-GB" sz="2000" dirty="0">
                <a:solidFill>
                  <a:srgbClr val="002060"/>
                </a:solidFill>
                <a:latin typeface="Times New Roman" panose="02020603050405020304" pitchFamily="18" charset="0"/>
                <a:cs typeface="Times New Roman" panose="02020603050405020304" pitchFamily="18" charset="0"/>
              </a:rPr>
              <a:t>and </a:t>
            </a:r>
            <a:r>
              <a:rPr lang="en-GB" sz="2000" b="1" dirty="0">
                <a:solidFill>
                  <a:srgbClr val="002060"/>
                </a:solidFill>
                <a:latin typeface="Times New Roman" panose="02020603050405020304" pitchFamily="18" charset="0"/>
                <a:cs typeface="Times New Roman" panose="02020603050405020304" pitchFamily="18" charset="0"/>
              </a:rPr>
              <a:t>outsourcing</a:t>
            </a:r>
            <a:r>
              <a:rPr lang="en-GB" sz="2000" dirty="0">
                <a:solidFill>
                  <a:srgbClr val="002060"/>
                </a:solidFill>
                <a:latin typeface="Times New Roman" panose="02020603050405020304" pitchFamily="18" charset="0"/>
                <a:cs typeface="Times New Roman" panose="02020603050405020304" pitchFamily="18" charset="0"/>
              </a:rPr>
              <a:t> specific organizational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activities to reduce the number of employees on the payroll and make more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productive use of the remaining workforce.</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Restructuring</a:t>
            </a:r>
            <a:r>
              <a:rPr lang="en-GB" sz="2000" dirty="0">
                <a:solidFill>
                  <a:srgbClr val="002060"/>
                </a:solidFill>
                <a:latin typeface="Times New Roman" panose="02020603050405020304" pitchFamily="18" charset="0"/>
                <a:cs typeface="Times New Roman" panose="02020603050405020304" pitchFamily="18" charset="0"/>
              </a:rPr>
              <a:t> involves simplifying, shrinking, or downsizing an organization’s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operations to lower operating costs, as companies such as Microsoft and Macy’s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have been forced to do. </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The global recession of 2008–2010 forced most companies—large and small, profit and </a:t>
            </a:r>
            <a:r>
              <a:rPr lang="en-GB" sz="1600" dirty="0" err="1">
                <a:solidFill>
                  <a:srgbClr val="002060"/>
                </a:solidFill>
                <a:latin typeface="Times New Roman" panose="02020603050405020304" pitchFamily="18" charset="0"/>
                <a:cs typeface="Times New Roman" panose="02020603050405020304" pitchFamily="18" charset="0"/>
              </a:rPr>
              <a:t>nonprofit</a:t>
            </a:r>
            <a:r>
              <a:rPr lang="en-GB" sz="1600" dirty="0">
                <a:solidFill>
                  <a:srgbClr val="002060"/>
                </a:solidFill>
                <a:latin typeface="Times New Roman" panose="02020603050405020304" pitchFamily="18" charset="0"/>
                <a:cs typeface="Times New Roman" panose="02020603050405020304" pitchFamily="18" charset="0"/>
              </a:rPr>
              <a:t>—to find ways to reduce costs because their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customers were spending less money, so overall revenues decreased. </a:t>
            </a:r>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Restructuring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can be done by eliminating product teams, shrinking departments, and reducing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levels in the hierarchy, all of which results in the loss of large numbers of jobs of</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top, middle, or first-line managers, as well as nonmanagerial employees.</a:t>
            </a:r>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IT makes it possible for fewer employees to perform a particular work</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task. IT increases each person’s ability to process information and make decisions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more quickly and accurately</a:t>
            </a:r>
            <a:r>
              <a:rPr lang="cs-CZ" sz="1600" dirty="0">
                <a:solidFill>
                  <a:srgbClr val="002060"/>
                </a:solidFill>
                <a:latin typeface="Times New Roman" panose="02020603050405020304" pitchFamily="18" charset="0"/>
                <a:cs typeface="Times New Roman" panose="02020603050405020304" pitchFamily="18" charset="0"/>
              </a:rPr>
              <a:t>.</a:t>
            </a:r>
          </a:p>
          <a:p>
            <a:pPr lvl="1"/>
            <a:r>
              <a:rPr lang="en-GB" sz="1600" dirty="0">
                <a:solidFill>
                  <a:srgbClr val="002060"/>
                </a:solidFill>
                <a:latin typeface="Times New Roman" panose="02020603050405020304" pitchFamily="18" charset="0"/>
                <a:cs typeface="Times New Roman" panose="02020603050405020304" pitchFamily="18" charset="0"/>
              </a:rPr>
              <a:t>Restructuring, however, can produce some powerful negative outcomes. It can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reduce the morale of remaining employees, who worry about their own job security.</a:t>
            </a:r>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144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Recent</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Changes</a:t>
            </a:r>
            <a:r>
              <a:rPr lang="cs-CZ" sz="2400" kern="0" dirty="0">
                <a:solidFill>
                  <a:srgbClr val="002060"/>
                </a:solidFill>
                <a:latin typeface="Times New Roman"/>
                <a:ea typeface="+mj-ea"/>
                <a:cs typeface="+mj-cs"/>
              </a:rPr>
              <a:t> in Management </a:t>
            </a:r>
            <a:r>
              <a:rPr lang="cs-CZ" sz="2400" kern="0" dirty="0" err="1">
                <a:solidFill>
                  <a:srgbClr val="002060"/>
                </a:solidFill>
                <a:latin typeface="Times New Roman"/>
                <a:ea typeface="+mj-ea"/>
                <a:cs typeface="+mj-cs"/>
              </a:rPr>
              <a:t>Practice</a:t>
            </a:r>
            <a:endParaRPr lang="cs-CZ"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3394" y="1010653"/>
            <a:ext cx="1004751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solidFill>
                  <a:srgbClr val="002060"/>
                </a:solidFill>
                <a:latin typeface="Times New Roman" panose="02020603050405020304" pitchFamily="18" charset="0"/>
                <a:cs typeface="Times New Roman" panose="02020603050405020304" pitchFamily="18" charset="0"/>
              </a:rPr>
              <a:t>Outsourcing</a:t>
            </a:r>
            <a:r>
              <a:rPr lang="en-GB" sz="2000" dirty="0">
                <a:solidFill>
                  <a:srgbClr val="002060"/>
                </a:solidFill>
                <a:latin typeface="Times New Roman" panose="02020603050405020304" pitchFamily="18" charset="0"/>
                <a:cs typeface="Times New Roman" panose="02020603050405020304" pitchFamily="18" charset="0"/>
              </a:rPr>
              <a:t> involves contracting with another company, usually in a low-cost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country abroad, to have it perform a work activity the organization previously performed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itself, such as manufacturing, marketing, or customer service.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Outsourcing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increases efficiency because it lowers operating costs, freeing up money and resources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that can be used in more effective ways—for example, to develop new products.</a:t>
            </a:r>
            <a:r>
              <a:rPr lang="cs-CZ" sz="2000" dirty="0">
                <a:solidFill>
                  <a:srgbClr val="002060"/>
                </a:solidFill>
                <a:latin typeface="Times New Roman" panose="02020603050405020304" pitchFamily="18" charset="0"/>
                <a:cs typeface="Times New Roman" panose="02020603050405020304" pitchFamily="18" charset="0"/>
              </a:rPr>
              <a:t> </a:t>
            </a:r>
          </a:p>
          <a:p>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Low-cost global competition dramatically increased outsourcing at the beginning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2000. In 2015, nearly 2.4 million U.S. jobs were outsourced to other countries.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India, Indonesia, and China were rated as the best outsourcing countries</a:t>
            </a:r>
            <a:r>
              <a:rPr lang="cs-CZ" sz="1600" dirty="0">
                <a:solidFill>
                  <a:srgbClr val="002060"/>
                </a:solidFill>
                <a:latin typeface="Times New Roman" panose="02020603050405020304" pitchFamily="18" charset="0"/>
                <a:cs typeface="Times New Roman" panose="02020603050405020304" pitchFamily="18" charset="0"/>
              </a:rPr>
              <a:t>.</a:t>
            </a: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Large for-profit organizations today typically employ 10% to 20% fewer people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than they did 10 years ago because of restructuring and outsourcing. Ford, IBM,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AT&amp;T, and DuPont are among the thousands of organizations that have streamlined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their operations to increase efficiency and effectiveness.</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At the same time, many companies continue to experience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outsourcing problems in Asia, including increasing wages in that part of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world. Automakers, in particular, are looking for venues that offer both skilled workers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low wages.</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467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Empowerment</a:t>
            </a:r>
            <a:r>
              <a:rPr lang="cs-CZ" sz="2400" kern="0" dirty="0">
                <a:solidFill>
                  <a:srgbClr val="002060"/>
                </a:solidFill>
                <a:latin typeface="Times New Roman"/>
                <a:ea typeface="+mj-ea"/>
                <a:cs typeface="+mj-cs"/>
              </a:rPr>
              <a:t> and </a:t>
            </a:r>
            <a:r>
              <a:rPr lang="cs-CZ" sz="2400" kern="0" dirty="0" err="1">
                <a:solidFill>
                  <a:srgbClr val="002060"/>
                </a:solidFill>
                <a:latin typeface="Times New Roman"/>
                <a:ea typeface="+mj-ea"/>
                <a:cs typeface="+mj-cs"/>
              </a:rPr>
              <a:t>Self-Managed</a:t>
            </a:r>
            <a:r>
              <a:rPr lang="cs-CZ" sz="2400" kern="0" dirty="0">
                <a:solidFill>
                  <a:srgbClr val="002060"/>
                </a:solidFill>
                <a:latin typeface="Times New Roman"/>
                <a:ea typeface="+mj-ea"/>
                <a:cs typeface="+mj-cs"/>
              </a:rPr>
              <a:t> Teams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3394" y="1010653"/>
            <a:ext cx="1004751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second principal way managers have sought to increase efficiency and effectiveness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is by </a:t>
            </a:r>
            <a:r>
              <a:rPr lang="en-GB" sz="2000" b="1" dirty="0">
                <a:solidFill>
                  <a:srgbClr val="002060"/>
                </a:solidFill>
                <a:latin typeface="Times New Roman" panose="02020603050405020304" pitchFamily="18" charset="0"/>
                <a:cs typeface="Times New Roman" panose="02020603050405020304" pitchFamily="18" charset="0"/>
              </a:rPr>
              <a:t>empowering lower-level employees </a:t>
            </a:r>
            <a:r>
              <a:rPr lang="en-GB" sz="2000" dirty="0">
                <a:solidFill>
                  <a:srgbClr val="002060"/>
                </a:solidFill>
                <a:latin typeface="Times New Roman" panose="02020603050405020304" pitchFamily="18" charset="0"/>
                <a:cs typeface="Times New Roman" panose="02020603050405020304" pitchFamily="18" charset="0"/>
              </a:rPr>
              <a:t>and moving to </a:t>
            </a:r>
            <a:r>
              <a:rPr lang="en-GB" sz="2000" b="1" dirty="0">
                <a:solidFill>
                  <a:srgbClr val="002060"/>
                </a:solidFill>
                <a:latin typeface="Times New Roman" panose="02020603050405020304" pitchFamily="18" charset="0"/>
                <a:cs typeface="Times New Roman" panose="02020603050405020304" pitchFamily="18" charset="0"/>
              </a:rPr>
              <a:t>self-managed</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teams</a:t>
            </a:r>
            <a:r>
              <a:rPr lang="en-GB" sz="2000" dirty="0">
                <a:solidFill>
                  <a:srgbClr val="002060"/>
                </a:solidFill>
                <a:latin typeface="Times New Roman" panose="02020603050405020304" pitchFamily="18" charset="0"/>
                <a:cs typeface="Times New Roman" panose="02020603050405020304" pitchFamily="18" charset="0"/>
              </a:rPr>
              <a:t>.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Empowerment</a:t>
            </a:r>
            <a:r>
              <a:rPr lang="en-GB" sz="2000" dirty="0">
                <a:solidFill>
                  <a:srgbClr val="002060"/>
                </a:solidFill>
                <a:latin typeface="Times New Roman" panose="02020603050405020304" pitchFamily="18" charset="0"/>
                <a:cs typeface="Times New Roman" panose="02020603050405020304" pitchFamily="18" charset="0"/>
              </a:rPr>
              <a:t> is a management technique that involves giving employees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more authority and responsibility over how they perform their work activities.</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The way in which John Deere, the well-known tractor manufacturer, empowered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its employees</a:t>
            </a:r>
            <a:r>
              <a:rPr lang="cs-CZ" sz="1600" dirty="0">
                <a:solidFill>
                  <a:srgbClr val="002060"/>
                </a:solidFill>
                <a:latin typeface="Times New Roman" panose="02020603050405020304" pitchFamily="18" charset="0"/>
                <a:cs typeface="Times New Roman" panose="02020603050405020304" pitchFamily="18" charset="0"/>
              </a:rPr>
              <a:t> - </a:t>
            </a:r>
            <a:r>
              <a:rPr lang="en-GB" sz="1600" dirty="0">
                <a:solidFill>
                  <a:srgbClr val="002060"/>
                </a:solidFill>
                <a:latin typeface="Times New Roman" panose="02020603050405020304" pitchFamily="18" charset="0"/>
                <a:cs typeface="Times New Roman" panose="02020603050405020304" pitchFamily="18" charset="0"/>
              </a:rPr>
              <a:t>who assemble Deere’s vehicles possess detailed knowledge about how</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Deere products work. </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Deere’s managers realized these employees could become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persuasive salespeople if they were given training. So groups of these employees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were given intensive sales training and sent to visit Deere’s customers and explain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them how to operate and service the company’s new products. While speaking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with customers, these newly empowered “salespeople” also collect information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that helps Deere develop new products that better meet customers’ needs</a:t>
            </a:r>
            <a:r>
              <a:rPr lang="cs-CZ" sz="1600" dirty="0">
                <a:solidFill>
                  <a:srgbClr val="002060"/>
                </a:solidFill>
                <a:latin typeface="Times New Roman" panose="02020603050405020304" pitchFamily="18" charset="0"/>
                <a:cs typeface="Times New Roman" panose="02020603050405020304" pitchFamily="18" charset="0"/>
              </a:rPr>
              <a:t>.</a:t>
            </a:r>
          </a:p>
          <a:p>
            <a:pPr marL="457200" lvl="1"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Often companies find that empowering employees can lead to so many kinds of</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performance gains that they use their reward systems to promote empowerment</a:t>
            </a:r>
            <a:r>
              <a:rPr lang="cs-CZ" sz="2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58899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Empowerment and Self-Managed Teams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3394" y="1010653"/>
            <a:ext cx="1004751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IT also facilitates the use of a </a:t>
            </a:r>
            <a:r>
              <a:rPr lang="en-GB" sz="2000" b="1" dirty="0">
                <a:solidFill>
                  <a:srgbClr val="002060"/>
                </a:solidFill>
                <a:latin typeface="Times New Roman" panose="02020603050405020304" pitchFamily="18" charset="0"/>
                <a:cs typeface="Times New Roman" panose="02020603050405020304" pitchFamily="18" charset="0"/>
              </a:rPr>
              <a:t>self-managed</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team</a:t>
            </a:r>
            <a:r>
              <a:rPr lang="en-GB" sz="2000" dirty="0">
                <a:solidFill>
                  <a:srgbClr val="002060"/>
                </a:solidFill>
                <a:latin typeface="Times New Roman" panose="02020603050405020304" pitchFamily="18" charset="0"/>
                <a:cs typeface="Times New Roman" panose="02020603050405020304" pitchFamily="18" charset="0"/>
              </a:rPr>
              <a:t>, a group of employees who assume collective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responsibility for organizing, controlling,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supervising their own work activities.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Using IT designed to give team members real-time information about each member’s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performance, a self-managed team can often find ways to accomplish a task</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more quickly and efficiently.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Moreover, self-managed teams assume many tasks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responsibilities previously performed by first-line managers, so a company can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better utilize its workforce</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First-line managers act as coaches or mentors whose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job is not to tell employees what to do but to provide advice and guidance and help</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teams find new ways to perform their tasks more efficiently. </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Using the same IT,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middle managers can easily monitor what is happening in these teams and make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better resource allocation decisions as a result</a:t>
            </a:r>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560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173993" cy="461665"/>
          </a:xfrm>
          <a:prstGeom prst="rect">
            <a:avLst/>
          </a:prstGeom>
        </p:spPr>
        <p:txBody>
          <a:bodyPr wrap="none">
            <a:spAutoFit/>
          </a:bodyPr>
          <a:lstStyle/>
          <a:p>
            <a:pPr lvl="0">
              <a:defRPr/>
            </a:pPr>
            <a:r>
              <a:rPr lang="cs-CZ" sz="2400" kern="0" dirty="0" err="1">
                <a:solidFill>
                  <a:srgbClr val="002060"/>
                </a:solidFill>
                <a:latin typeface="Times New Roman"/>
              </a:rPr>
              <a:t>Recent</a:t>
            </a:r>
            <a:r>
              <a:rPr lang="cs-CZ" sz="2400" kern="0" dirty="0">
                <a:solidFill>
                  <a:srgbClr val="002060"/>
                </a:solidFill>
                <a:latin typeface="Times New Roman"/>
              </a:rPr>
              <a:t> </a:t>
            </a:r>
            <a:r>
              <a:rPr lang="cs-CZ" sz="2400" kern="0" dirty="0" err="1">
                <a:solidFill>
                  <a:srgbClr val="002060"/>
                </a:solidFill>
                <a:latin typeface="Times New Roman"/>
              </a:rPr>
              <a:t>Changes</a:t>
            </a:r>
            <a:endParaRPr lang="cs-CZ" sz="2400" kern="0" dirty="0">
              <a:solidFill>
                <a:srgbClr val="002060"/>
              </a:solidFill>
              <a:latin typeface="Times New Roman"/>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en-GB"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443770A4-31AB-4C6E-8AE5-6B29195FF478}"/>
              </a:ext>
            </a:extLst>
          </p:cNvPr>
          <p:cNvSpPr/>
          <p:nvPr/>
        </p:nvSpPr>
        <p:spPr>
          <a:xfrm>
            <a:off x="541884" y="6355404"/>
            <a:ext cx="3554178" cy="253916"/>
          </a:xfrm>
          <a:prstGeom prst="rect">
            <a:avLst/>
          </a:prstGeom>
        </p:spPr>
        <p:txBody>
          <a:bodyPr wrap="none">
            <a:spAutoFit/>
          </a:bodyPr>
          <a:lstStyle/>
          <a:p>
            <a:r>
              <a:rPr lang="en-GB" sz="1050" dirty="0"/>
              <a:t>https://silesianuniversity.vevox.com/#/meeting/450398/polls</a:t>
            </a:r>
          </a:p>
        </p:txBody>
      </p:sp>
      <p:pic>
        <p:nvPicPr>
          <p:cNvPr id="2" name="Picture 1">
            <a:extLst>
              <a:ext uri="{FF2B5EF4-FFF2-40B4-BE49-F238E27FC236}">
                <a16:creationId xmlns:a16="http://schemas.microsoft.com/office/drawing/2014/main" id="{1C430C42-8A04-4290-97FF-97E5AFB44255}"/>
              </a:ext>
            </a:extLst>
          </p:cNvPr>
          <p:cNvPicPr>
            <a:picLocks noChangeAspect="1"/>
          </p:cNvPicPr>
          <p:nvPr/>
        </p:nvPicPr>
        <p:blipFill>
          <a:blip r:embed="rId3"/>
          <a:stretch>
            <a:fillRect/>
          </a:stretch>
        </p:blipFill>
        <p:spPr>
          <a:xfrm>
            <a:off x="541884" y="2662990"/>
            <a:ext cx="5176252" cy="2911642"/>
          </a:xfrm>
          <a:prstGeom prst="rect">
            <a:avLst/>
          </a:prstGeom>
        </p:spPr>
      </p:pic>
      <p:pic>
        <p:nvPicPr>
          <p:cNvPr id="7" name="Picture 6">
            <a:extLst>
              <a:ext uri="{FF2B5EF4-FFF2-40B4-BE49-F238E27FC236}">
                <a16:creationId xmlns:a16="http://schemas.microsoft.com/office/drawing/2014/main" id="{40521B0F-775B-4F79-A318-F5E3F52BD6AB}"/>
              </a:ext>
            </a:extLst>
          </p:cNvPr>
          <p:cNvPicPr>
            <a:picLocks noChangeAspect="1"/>
          </p:cNvPicPr>
          <p:nvPr/>
        </p:nvPicPr>
        <p:blipFill>
          <a:blip r:embed="rId4"/>
          <a:stretch>
            <a:fillRect/>
          </a:stretch>
        </p:blipFill>
        <p:spPr>
          <a:xfrm>
            <a:off x="6096000" y="1796716"/>
            <a:ext cx="5176252" cy="2911642"/>
          </a:xfrm>
          <a:prstGeom prst="rect">
            <a:avLst/>
          </a:prstGeom>
        </p:spPr>
      </p:pic>
    </p:spTree>
    <p:extLst>
      <p:ext uri="{BB962C8B-B14F-4D97-AF65-F5344CB8AC3E}">
        <p14:creationId xmlns:p14="http://schemas.microsoft.com/office/powerpoint/2010/main" val="40205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176925" cy="461665"/>
          </a:xfrm>
          <a:prstGeom prst="rect">
            <a:avLst/>
          </a:prstGeom>
        </p:spPr>
        <p:txBody>
          <a:bodyPr wrap="none">
            <a:spAutoFit/>
          </a:bodyPr>
          <a:lstStyle/>
          <a:p>
            <a:pPr lvl="0">
              <a:defRPr/>
            </a:pPr>
            <a:r>
              <a:rPr lang="cs-CZ" sz="2400" kern="0" dirty="0">
                <a:solidFill>
                  <a:srgbClr val="307871"/>
                </a:solidFill>
                <a:latin typeface="Times New Roman"/>
                <a:ea typeface="+mj-ea"/>
                <a:cs typeface="+mj-cs"/>
              </a:rPr>
              <a:t>RECAP</a:t>
            </a:r>
            <a:endParaRPr lang="en-GB"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000" b="1" dirty="0">
                <a:solidFill>
                  <a:srgbClr val="002060"/>
                </a:solidFill>
                <a:latin typeface="Times New Roman" panose="02020603050405020304" pitchFamily="18" charset="0"/>
                <a:cs typeface="Times New Roman" panose="02020603050405020304" pitchFamily="18" charset="0"/>
              </a:rPr>
              <a:t>Organizations are collections of people who work together and coordinate their actions to achieve a wide variety of goals or desired future outcomes.</a:t>
            </a:r>
          </a:p>
          <a:p>
            <a:r>
              <a:rPr lang="en-GB" altLang="cs-CZ" sz="2000" b="1" dirty="0">
                <a:solidFill>
                  <a:srgbClr val="002060"/>
                </a:solidFill>
                <a:latin typeface="Times New Roman" panose="02020603050405020304" pitchFamily="18" charset="0"/>
                <a:cs typeface="Times New Roman" panose="02020603050405020304" pitchFamily="18" charset="0"/>
              </a:rPr>
              <a:t>The four managerial tasks—planning, organizing, leading, and controlling—are</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essential parts of a manager’s job. At all levels in the managerial hierarchy, and</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across all jobs and departments in an organization, effective management means</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performing these four activities successfully—in ways that increase efficiency and</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effectiveness.</a:t>
            </a:r>
          </a:p>
          <a:p>
            <a:r>
              <a:rPr lang="en-GB" altLang="cs-CZ" sz="2000" b="1" dirty="0">
                <a:solidFill>
                  <a:srgbClr val="002060"/>
                </a:solidFill>
                <a:latin typeface="Times New Roman" panose="02020603050405020304" pitchFamily="18" charset="0"/>
                <a:cs typeface="Times New Roman" panose="02020603050405020304" pitchFamily="18" charset="0"/>
              </a:rPr>
              <a:t>Efficiency is a measure of how productively resources are used to achieve a goal.</a:t>
            </a:r>
          </a:p>
          <a:p>
            <a:r>
              <a:rPr lang="en-GB" altLang="cs-CZ" sz="2000" b="1" dirty="0">
                <a:solidFill>
                  <a:srgbClr val="002060"/>
                </a:solidFill>
                <a:latin typeface="Times New Roman" panose="02020603050405020304" pitchFamily="18" charset="0"/>
                <a:cs typeface="Times New Roman" panose="02020603050405020304" pitchFamily="18" charset="0"/>
              </a:rPr>
              <a:t>Effectiveness is a measure of the appropriateness of the goals that managers have selected for the organization to pursue and the degree to which the organization achieves those goals. </a:t>
            </a:r>
          </a:p>
          <a:p>
            <a:r>
              <a:rPr lang="en-GB" altLang="cs-CZ" sz="2000" b="1" dirty="0">
                <a:solidFill>
                  <a:srgbClr val="002060"/>
                </a:solidFill>
                <a:latin typeface="Times New Roman" panose="02020603050405020304" pitchFamily="18" charset="0"/>
                <a:cs typeface="Times New Roman" panose="02020603050405020304" pitchFamily="18" charset="0"/>
              </a:rPr>
              <a:t>Managers do by performing four essential managerial tasks: planning, organizing, leading, and controlling.</a:t>
            </a:r>
          </a:p>
          <a:p>
            <a:r>
              <a:rPr lang="en-GB" altLang="cs-CZ" sz="2000" b="1" dirty="0">
                <a:solidFill>
                  <a:srgbClr val="002060"/>
                </a:solidFill>
                <a:latin typeface="Times New Roman" panose="02020603050405020304" pitchFamily="18" charset="0"/>
                <a:cs typeface="Times New Roman" panose="02020603050405020304" pitchFamily="18" charset="0"/>
              </a:rPr>
              <a:t>Both education and experience enable managers to recognize and develop the personal skills they need to put organizational resources to their best use.</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481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176925" cy="461665"/>
          </a:xfrm>
          <a:prstGeom prst="rect">
            <a:avLst/>
          </a:prstGeom>
        </p:spPr>
        <p:txBody>
          <a:bodyPr wrap="none">
            <a:spAutoFit/>
          </a:bodyPr>
          <a:lstStyle/>
          <a:p>
            <a:pPr lvl="0">
              <a:defRPr/>
            </a:pPr>
            <a:r>
              <a:rPr lang="cs-CZ" sz="2400" kern="0" dirty="0">
                <a:solidFill>
                  <a:srgbClr val="307871"/>
                </a:solidFill>
                <a:latin typeface="Times New Roman"/>
                <a:ea typeface="+mj-ea"/>
                <a:cs typeface="+mj-cs"/>
              </a:rPr>
              <a:t>RECAP</a:t>
            </a:r>
            <a:endParaRPr lang="en-GB"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Research has shown that education and experience help managers acquire and develop three types of skills: conceptual, human, and technical.</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Managers are grouped into different departments because a major part of a manager’s responsibility is to monitor, train, and supervise employees so their job-specific skills and expertise increase.</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Two major factors that have led to these changes are global competition and advances in information technology.</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Recent Changes in Management Practice: outsourcing, empowerment, self-managed Teams.</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52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26164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Times New Roman" panose="02020603050405020304" pitchFamily="18" charset="0"/>
                <a:cs typeface="Times New Roman" panose="02020603050405020304" pitchFamily="18" charset="0"/>
              </a:rPr>
              <a:t>Learning</a:t>
            </a:r>
            <a:r>
              <a:rPr kumimoji="0" lang="en-GB" sz="2400" b="0" i="0" u="none" strike="noStrike" kern="0" cap="none" spc="0" normalizeH="0" baseline="0" dirty="0">
                <a:ln>
                  <a:noFill/>
                </a:ln>
                <a:solidFill>
                  <a:srgbClr val="307871"/>
                </a:solidFill>
                <a:effectLst/>
                <a:uLnTx/>
                <a:uFillTx/>
                <a:latin typeface="Times New Roman"/>
                <a:ea typeface="+mj-ea"/>
                <a:cs typeface="+mj-cs"/>
              </a:rPr>
              <a:t> </a:t>
            </a:r>
            <a:r>
              <a:rPr lang="en-GB" sz="2400" dirty="0">
                <a:solidFill>
                  <a:srgbClr val="002060"/>
                </a:solidFill>
                <a:latin typeface="Times New Roman" panose="02020603050405020304" pitchFamily="18" charset="0"/>
                <a:cs typeface="Times New Roman" panose="02020603050405020304" pitchFamily="18" charset="0"/>
              </a:rPr>
              <a:t>objectives</a:t>
            </a: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After studying this </a:t>
            </a:r>
            <a:r>
              <a:rPr lang="cs-CZ" altLang="cs-CZ" sz="1800" dirty="0" err="1">
                <a:solidFill>
                  <a:srgbClr val="002060"/>
                </a:solidFill>
                <a:latin typeface="Times New Roman" panose="02020603050405020304" pitchFamily="18" charset="0"/>
                <a:cs typeface="Times New Roman" panose="02020603050405020304" pitchFamily="18" charset="0"/>
              </a:rPr>
              <a:t>topic</a:t>
            </a:r>
            <a:r>
              <a:rPr lang="en-US" altLang="cs-CZ" sz="1800" dirty="0">
                <a:solidFill>
                  <a:srgbClr val="002060"/>
                </a:solidFill>
                <a:latin typeface="Times New Roman" panose="02020603050405020304" pitchFamily="18" charset="0"/>
                <a:cs typeface="Times New Roman" panose="02020603050405020304" pitchFamily="18" charset="0"/>
              </a:rPr>
              <a:t>, you should be able to:</a:t>
            </a:r>
            <a:endParaRPr lang="cs-CZ" altLang="cs-CZ" sz="1800" dirty="0">
              <a:solidFill>
                <a:srgbClr val="002060"/>
              </a:solidFill>
              <a:latin typeface="Times New Roman" panose="02020603050405020304" pitchFamily="18" charset="0"/>
              <a:cs typeface="Times New Roman" panose="02020603050405020304" pitchFamily="18" charset="0"/>
            </a:endParaRPr>
          </a:p>
          <a:p>
            <a:r>
              <a:rPr lang="en-US" altLang="cs-CZ" sz="1800" dirty="0">
                <a:solidFill>
                  <a:srgbClr val="002060"/>
                </a:solidFill>
                <a:latin typeface="Times New Roman" panose="02020603050405020304" pitchFamily="18" charset="0"/>
                <a:cs typeface="Times New Roman" panose="02020603050405020304" pitchFamily="18" charset="0"/>
              </a:rPr>
              <a:t>Describe what management is, why management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is important, what managers do, and how managers</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use organizational resources efficiently and</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effectively to achieve organizational goals.</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en-US" altLang="cs-CZ" sz="1800" dirty="0">
                <a:solidFill>
                  <a:srgbClr val="002060"/>
                </a:solidFill>
                <a:latin typeface="Times New Roman" panose="02020603050405020304" pitchFamily="18" charset="0"/>
                <a:cs typeface="Times New Roman" panose="02020603050405020304" pitchFamily="18" charset="0"/>
              </a:rPr>
              <a:t>Distinguish among planning, organizing, leading,</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and controlling (the four principal managerial</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tasks), and explain how managers’ ability to handle</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each one affects organizational performance.</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en-US" altLang="cs-CZ" sz="1800" dirty="0">
                <a:solidFill>
                  <a:srgbClr val="002060"/>
                </a:solidFill>
                <a:latin typeface="Times New Roman" panose="02020603050405020304" pitchFamily="18" charset="0"/>
                <a:cs typeface="Times New Roman" panose="02020603050405020304" pitchFamily="18" charset="0"/>
              </a:rPr>
              <a:t>Differentiate among three levels of management,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and understand the tasks and responsibilities of</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managers at different levels in the organizational</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hierarchy.</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Distinguish among three kinds of managerial skill,</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and explain why managers are divided into different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departments to perform their tasks more</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efficiently and effectively.</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Discuss some major changes in management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practices today that have occurred as a result of</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globalization and the use of advanced information</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technology (IT).</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181652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Key</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readings</a:t>
            </a: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p:cNvSpPr txBox="1">
            <a:spLocks/>
          </p:cNvSpPr>
          <p:nvPr/>
        </p:nvSpPr>
        <p:spPr>
          <a:xfrm>
            <a:off x="395536" y="1164853"/>
            <a:ext cx="8876801"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You can find support in the following sources:</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Book</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Jones, G. R. and J. M. George (2019). </a:t>
            </a:r>
            <a:r>
              <a:rPr kumimoji="0" lang="cs-CZ" altLang="cs-CZ" sz="2400" b="0"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Essential</a:t>
            </a:r>
            <a:r>
              <a:rPr lang="cs-CZ" altLang="cs-CZ" sz="2400" i="1" dirty="0">
                <a:solidFill>
                  <a:srgbClr val="002060"/>
                </a:solidFill>
                <a:latin typeface="Times New Roman" panose="02020603050405020304" pitchFamily="18" charset="0"/>
                <a:cs typeface="Times New Roman" panose="02020603050405020304" pitchFamily="18" charset="0"/>
              </a:rPr>
              <a:t>s of </a:t>
            </a:r>
            <a:r>
              <a:rPr lang="cs-CZ" altLang="cs-CZ" sz="2400" i="1" dirty="0" err="1">
                <a:solidFill>
                  <a:srgbClr val="002060"/>
                </a:solidFill>
                <a:latin typeface="Times New Roman" panose="02020603050405020304" pitchFamily="18" charset="0"/>
                <a:cs typeface="Times New Roman" panose="02020603050405020304" pitchFamily="18" charset="0"/>
              </a:rPr>
              <a:t>Contemporary</a:t>
            </a:r>
            <a:r>
              <a:rPr lang="cs-CZ" altLang="cs-CZ" sz="2400" i="1" dirty="0">
                <a:solidFill>
                  <a:srgbClr val="002060"/>
                </a:solidFill>
                <a:latin typeface="Times New Roman" panose="02020603050405020304" pitchFamily="18" charset="0"/>
                <a:cs typeface="Times New Roman" panose="02020603050405020304" pitchFamily="18" charset="0"/>
              </a:rPr>
              <a:t> Management</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Chapter</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One</a:t>
            </a:r>
            <a:r>
              <a:rPr lang="cs-CZ" altLang="cs-CZ" sz="2400" dirty="0">
                <a:solidFill>
                  <a:srgbClr val="002060"/>
                </a:solidFill>
                <a:latin typeface="Times New Roman" panose="02020603050405020304" pitchFamily="18" charset="0"/>
                <a:cs typeface="Times New Roman" panose="02020603050405020304" pitchFamily="18" charset="0"/>
              </a:rPr>
              <a:t> p. 2</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9948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1</a:t>
            </a:r>
          </a:p>
          <a:p>
            <a:pPr algn="l"/>
            <a:r>
              <a:rPr lang="cs-CZ" sz="2400" b="1" dirty="0">
                <a:solidFill>
                  <a:schemeClr val="bg1"/>
                </a:solidFill>
                <a:latin typeface="Times New Roman" panose="02020603050405020304" pitchFamily="18" charset="0"/>
                <a:cs typeface="Times New Roman" panose="02020603050405020304" pitchFamily="18" charset="0"/>
              </a:rPr>
              <a:t>T</a:t>
            </a:r>
            <a:r>
              <a:rPr lang="en-GB" sz="2400" b="1" dirty="0">
                <a:solidFill>
                  <a:schemeClr val="bg1"/>
                </a:solidFill>
                <a:latin typeface="Times New Roman" panose="02020603050405020304" pitchFamily="18" charset="0"/>
                <a:cs typeface="Times New Roman" panose="02020603050405020304" pitchFamily="18" charset="0"/>
              </a:rPr>
              <a:t>he importance of management</a:t>
            </a:r>
          </a:p>
        </p:txBody>
      </p:sp>
      <p:sp>
        <p:nvSpPr>
          <p:cNvPr id="10" name="Zástupný symbol pro obsah 2"/>
          <p:cNvSpPr txBox="1">
            <a:spLocks/>
          </p:cNvSpPr>
          <p:nvPr/>
        </p:nvSpPr>
        <p:spPr>
          <a:xfrm>
            <a:off x="936770" y="2006878"/>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latin typeface="Times New Roman" panose="02020603050405020304" pitchFamily="18" charset="0"/>
                <a:cs typeface="Times New Roman" panose="02020603050405020304" pitchFamily="18" charset="0"/>
              </a:rPr>
              <a:t>Managing a company is a complex activity, and effective</a:t>
            </a:r>
            <a:r>
              <a:rPr lang="cs-CZ" sz="2000" b="1"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managers face many challenges from</a:t>
            </a:r>
            <a:r>
              <a:rPr lang="cs-CZ" sz="2000" b="1"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within and</a:t>
            </a:r>
            <a:r>
              <a:rPr lang="cs-CZ" sz="2000" b="1"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outside their organizations.</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593132" y="2047895"/>
            <a:ext cx="4806091"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2060"/>
                </a:solidFill>
                <a:latin typeface="Times New Roman" panose="02020603050405020304" pitchFamily="18" charset="0"/>
                <a:cs typeface="Times New Roman" panose="02020603050405020304" pitchFamily="18" charset="0"/>
              </a:rPr>
              <a:t>Management is</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an unpredictable process.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Making the right decision is often difficult, and even</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successful</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managers often make mistakes.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But the most effective managers learn</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from their mistakes and continually try to find ways to improve their companies’</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performance.</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71BE8BF0-1B97-4DE6-B2A4-79CDD3C26666}"/>
              </a:ext>
            </a:extLst>
          </p:cNvPr>
          <p:cNvPicPr>
            <a:picLocks noChangeAspect="1"/>
          </p:cNvPicPr>
          <p:nvPr/>
        </p:nvPicPr>
        <p:blipFill>
          <a:blip r:embed="rId3"/>
          <a:stretch>
            <a:fillRect/>
          </a:stretch>
        </p:blipFill>
        <p:spPr>
          <a:xfrm>
            <a:off x="449446" y="3532094"/>
            <a:ext cx="4784403" cy="3130420"/>
          </a:xfrm>
          <a:prstGeom prst="rect">
            <a:avLst/>
          </a:prstGeom>
        </p:spPr>
      </p:pic>
    </p:spTree>
    <p:extLst>
      <p:ext uri="{BB962C8B-B14F-4D97-AF65-F5344CB8AC3E}">
        <p14:creationId xmlns:p14="http://schemas.microsoft.com/office/powerpoint/2010/main" val="11185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252814" cy="523220"/>
          </a:xfrm>
          <a:prstGeom prst="rect">
            <a:avLst/>
          </a:prstGeom>
        </p:spPr>
        <p:txBody>
          <a:bodyPr wrap="none">
            <a:spAutoFit/>
          </a:bodyPr>
          <a:lstStyle/>
          <a:p>
            <a:pPr lvl="0">
              <a:defRPr/>
            </a:pPr>
            <a:r>
              <a:rPr lang="cs-CZ" sz="2400" kern="0" dirty="0" err="1">
                <a:solidFill>
                  <a:srgbClr val="002060"/>
                </a:solidFill>
                <a:latin typeface="Times New Roman"/>
                <a:ea typeface="+mj-ea"/>
                <a:cs typeface="+mj-cs"/>
              </a:rPr>
              <a:t>What</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is</a:t>
            </a:r>
            <a:r>
              <a:rPr lang="cs-CZ" sz="2400" kern="0" dirty="0">
                <a:solidFill>
                  <a:srgbClr val="002060"/>
                </a:solidFill>
                <a:latin typeface="Times New Roman"/>
                <a:ea typeface="+mj-ea"/>
                <a:cs typeface="+mj-cs"/>
              </a:rPr>
              <a:t> </a:t>
            </a:r>
            <a:r>
              <a:rPr lang="cs-CZ" sz="2800" kern="0" dirty="0">
                <a:solidFill>
                  <a:srgbClr val="002060"/>
                </a:solidFill>
                <a:latin typeface="Times New Roman"/>
                <a:ea typeface="+mj-ea"/>
                <a:cs typeface="+mj-cs"/>
              </a:rPr>
              <a:t>management</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2060"/>
                </a:solidFill>
                <a:latin typeface="Times New Roman" panose="02020603050405020304" pitchFamily="18" charset="0"/>
                <a:cs typeface="Times New Roman" panose="02020603050405020304" pitchFamily="18" charset="0"/>
              </a:rPr>
              <a:t>When you think of a manager, what kind of person comes</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to mind?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Do you think of an executive helps direct company?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Or do you see a manager at</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a fast-food restaurant, who deals directly with employees</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and customers, or the person you answer to if you have a</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part-time job?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What do all these people have in common?</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altLang="cs-CZ" sz="2400" dirty="0">
                <a:solidFill>
                  <a:srgbClr val="002060"/>
                </a:solidFill>
                <a:highlight>
                  <a:srgbClr val="FFFF00"/>
                </a:highlight>
                <a:latin typeface="Times New Roman" panose="02020603050405020304" pitchFamily="18" charset="0"/>
                <a:cs typeface="Times New Roman" panose="02020603050405020304" pitchFamily="18" charset="0"/>
              </a:rPr>
              <a:t>Use Whiteboard in MS Teams for sharing your answers!!!</a:t>
            </a:r>
          </a:p>
        </p:txBody>
      </p:sp>
    </p:spTree>
    <p:extLst>
      <p:ext uri="{BB962C8B-B14F-4D97-AF65-F5344CB8AC3E}">
        <p14:creationId xmlns:p14="http://schemas.microsoft.com/office/powerpoint/2010/main" val="45914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198311" cy="523220"/>
          </a:xfrm>
          <a:prstGeom prst="rect">
            <a:avLst/>
          </a:prstGeom>
        </p:spPr>
        <p:txBody>
          <a:bodyPr wrap="none">
            <a:spAutoFit/>
          </a:bodyPr>
          <a:lstStyle/>
          <a:p>
            <a:pPr lvl="0">
              <a:defRPr/>
            </a:pPr>
            <a:r>
              <a:rPr lang="en-GB" sz="2400" kern="0" dirty="0">
                <a:solidFill>
                  <a:srgbClr val="002060"/>
                </a:solidFill>
                <a:latin typeface="Times New Roman"/>
                <a:ea typeface="+mj-ea"/>
                <a:cs typeface="+mj-cs"/>
              </a:rPr>
              <a:t>What is </a:t>
            </a:r>
            <a:r>
              <a:rPr lang="en-GB" sz="2800" kern="0" dirty="0" err="1">
                <a:solidFill>
                  <a:srgbClr val="002060"/>
                </a:solidFill>
                <a:latin typeface="Times New Roman"/>
                <a:ea typeface="+mj-ea"/>
                <a:cs typeface="+mj-cs"/>
              </a:rPr>
              <a:t>managemen</a:t>
            </a:r>
            <a:r>
              <a:rPr lang="cs-CZ" sz="2800" kern="0" dirty="0">
                <a:solidFill>
                  <a:srgbClr val="002060"/>
                </a:solidFill>
                <a:latin typeface="Times New Roman"/>
                <a:ea typeface="+mj-ea"/>
                <a:cs typeface="+mj-cs"/>
              </a:rPr>
              <a:t>t?</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dirty="0">
                <a:solidFill>
                  <a:srgbClr val="002060"/>
                </a:solidFill>
                <a:latin typeface="Times New Roman" panose="02020603050405020304" pitchFamily="18" charset="0"/>
                <a:cs typeface="Times New Roman" panose="02020603050405020304" pitchFamily="18" charset="0"/>
              </a:rPr>
              <a:t>Firstly, they all work in </a:t>
            </a:r>
            <a:r>
              <a:rPr lang="en-GB" sz="2200" b="1" dirty="0">
                <a:solidFill>
                  <a:srgbClr val="002060"/>
                </a:solidFill>
                <a:latin typeface="Times New Roman" panose="02020603050405020304" pitchFamily="18" charset="0"/>
                <a:cs typeface="Times New Roman" panose="02020603050405020304" pitchFamily="18" charset="0"/>
              </a:rPr>
              <a:t>organizations</a:t>
            </a:r>
            <a:r>
              <a:rPr lang="en-GB" sz="2200" dirty="0">
                <a:solidFill>
                  <a:srgbClr val="002060"/>
                </a:solidFill>
                <a:latin typeface="Times New Roman" panose="02020603050405020304" pitchFamily="18" charset="0"/>
                <a:cs typeface="Times New Roman" panose="02020603050405020304" pitchFamily="18" charset="0"/>
              </a:rPr>
              <a:t>!</a:t>
            </a:r>
          </a:p>
          <a:p>
            <a:endParaRPr lang="en-GB" sz="22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2200" b="1" dirty="0">
                <a:solidFill>
                  <a:srgbClr val="002060"/>
                </a:solidFill>
                <a:latin typeface="Times New Roman" panose="02020603050405020304" pitchFamily="18" charset="0"/>
                <a:cs typeface="Times New Roman" panose="02020603050405020304" pitchFamily="18" charset="0"/>
              </a:rPr>
              <a:t>Organizations are collections of people who work together and coordinate their actions to achieve a wide variety of goals or desired future outcomes.</a:t>
            </a: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r>
              <a:rPr lang="en-GB" sz="2200" dirty="0">
                <a:solidFill>
                  <a:srgbClr val="002060"/>
                </a:solidFill>
                <a:latin typeface="Times New Roman" panose="02020603050405020304" pitchFamily="18" charset="0"/>
                <a:cs typeface="Times New Roman" panose="02020603050405020304" pitchFamily="18" charset="0"/>
              </a:rPr>
              <a:t>Second, as managers, they are the people responsible for supervising and making the most of an organization’s human and other </a:t>
            </a:r>
            <a:r>
              <a:rPr lang="en-GB" sz="2200" b="1" dirty="0">
                <a:solidFill>
                  <a:srgbClr val="002060"/>
                </a:solidFill>
                <a:latin typeface="Times New Roman" panose="02020603050405020304" pitchFamily="18" charset="0"/>
                <a:cs typeface="Times New Roman" panose="02020603050405020304" pitchFamily="18" charset="0"/>
              </a:rPr>
              <a:t>resources</a:t>
            </a:r>
            <a:r>
              <a:rPr lang="en-GB" sz="2200" dirty="0">
                <a:solidFill>
                  <a:srgbClr val="002060"/>
                </a:solidFill>
                <a:latin typeface="Times New Roman" panose="02020603050405020304" pitchFamily="18" charset="0"/>
                <a:cs typeface="Times New Roman" panose="02020603050405020304" pitchFamily="18" charset="0"/>
              </a:rPr>
              <a:t> to achieve its goals.</a:t>
            </a:r>
          </a:p>
          <a:p>
            <a:endParaRPr lang="en-GB" sz="2200" dirty="0">
              <a:solidFill>
                <a:srgbClr val="002060"/>
              </a:solidFill>
              <a:latin typeface="Times New Roman" panose="02020603050405020304" pitchFamily="18" charset="0"/>
              <a:cs typeface="Times New Roman" panose="02020603050405020304" pitchFamily="18" charset="0"/>
            </a:endParaRPr>
          </a:p>
          <a:p>
            <a:r>
              <a:rPr lang="en-GB" sz="2200" b="1" dirty="0">
                <a:solidFill>
                  <a:srgbClr val="002060"/>
                </a:solidFill>
                <a:latin typeface="Times New Roman" panose="02020603050405020304" pitchFamily="18" charset="0"/>
                <a:cs typeface="Times New Roman" panose="02020603050405020304" pitchFamily="18" charset="0"/>
              </a:rPr>
              <a:t>Management</a:t>
            </a:r>
            <a:r>
              <a:rPr lang="en-GB" sz="2200" dirty="0">
                <a:solidFill>
                  <a:srgbClr val="002060"/>
                </a:solidFill>
                <a:latin typeface="Times New Roman" panose="02020603050405020304" pitchFamily="18" charset="0"/>
                <a:cs typeface="Times New Roman" panose="02020603050405020304" pitchFamily="18" charset="0"/>
              </a:rPr>
              <a:t>, then, </a:t>
            </a:r>
            <a:r>
              <a:rPr lang="en-GB" sz="2200" b="1" dirty="0">
                <a:solidFill>
                  <a:srgbClr val="002060"/>
                </a:solidFill>
                <a:latin typeface="Times New Roman" panose="02020603050405020304" pitchFamily="18" charset="0"/>
                <a:cs typeface="Times New Roman" panose="02020603050405020304" pitchFamily="18" charset="0"/>
              </a:rPr>
              <a:t>is the planning, organizing, leading, and controlling of human and other resources to achieve organizational goals efficiently and effectively. </a:t>
            </a:r>
          </a:p>
          <a:p>
            <a:pPr lvl="1"/>
            <a:r>
              <a:rPr lang="en-GB" sz="2200" dirty="0">
                <a:solidFill>
                  <a:srgbClr val="002060"/>
                </a:solidFill>
                <a:latin typeface="Times New Roman" panose="02020603050405020304" pitchFamily="18" charset="0"/>
                <a:cs typeface="Times New Roman" panose="02020603050405020304" pitchFamily="18" charset="0"/>
              </a:rPr>
              <a:t>An </a:t>
            </a:r>
            <a:r>
              <a:rPr lang="en-GB" sz="2200" b="1" i="1" dirty="0">
                <a:solidFill>
                  <a:srgbClr val="002060"/>
                </a:solidFill>
                <a:latin typeface="Times New Roman" panose="02020603050405020304" pitchFamily="18" charset="0"/>
                <a:cs typeface="Times New Roman" panose="02020603050405020304" pitchFamily="18" charset="0"/>
              </a:rPr>
              <a:t>organization’s resources </a:t>
            </a:r>
            <a:r>
              <a:rPr lang="en-GB" sz="2200" dirty="0">
                <a:solidFill>
                  <a:srgbClr val="002060"/>
                </a:solidFill>
                <a:latin typeface="Times New Roman" panose="02020603050405020304" pitchFamily="18" charset="0"/>
                <a:cs typeface="Times New Roman" panose="02020603050405020304" pitchFamily="18" charset="0"/>
              </a:rPr>
              <a:t>include assets such as people and their skills, know-how, and experience; machinery; raw materials; computers and information technology; and patents, financial capital, and loyal customers and employees.</a:t>
            </a:r>
          </a:p>
        </p:txBody>
      </p:sp>
    </p:spTree>
    <p:extLst>
      <p:ext uri="{BB962C8B-B14F-4D97-AF65-F5344CB8AC3E}">
        <p14:creationId xmlns:p14="http://schemas.microsoft.com/office/powerpoint/2010/main" val="32095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6258445"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Achieving High Performance: A Manager’s Goal</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4299284" y="6034365"/>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5 </a:t>
            </a:r>
            <a:endParaRPr lang="en-GB" sz="8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A2AF5242-C764-4AB8-B521-7F7A33D3B0C2}"/>
              </a:ext>
            </a:extLst>
          </p:cNvPr>
          <p:cNvPicPr>
            <a:picLocks noChangeAspect="1"/>
          </p:cNvPicPr>
          <p:nvPr/>
        </p:nvPicPr>
        <p:blipFill rotWithShape="1">
          <a:blip r:embed="rId3"/>
          <a:srcRect l="31563" t="15907" r="17105" b="10877"/>
          <a:stretch/>
        </p:blipFill>
        <p:spPr>
          <a:xfrm>
            <a:off x="3960375" y="1074822"/>
            <a:ext cx="6063494" cy="4864768"/>
          </a:xfrm>
          <a:prstGeom prst="rect">
            <a:avLst/>
          </a:prstGeom>
        </p:spPr>
      </p:pic>
      <p:sp>
        <p:nvSpPr>
          <p:cNvPr id="7" name="Zástupný symbol pro obsah 2">
            <a:extLst>
              <a:ext uri="{FF2B5EF4-FFF2-40B4-BE49-F238E27FC236}">
                <a16:creationId xmlns:a16="http://schemas.microsoft.com/office/drawing/2014/main" id="{FE774696-67D7-47EF-B404-D0B78CD54959}"/>
              </a:ext>
            </a:extLst>
          </p:cNvPr>
          <p:cNvSpPr txBox="1">
            <a:spLocks/>
          </p:cNvSpPr>
          <p:nvPr/>
        </p:nvSpPr>
        <p:spPr>
          <a:xfrm>
            <a:off x="403921" y="1243263"/>
            <a:ext cx="3406080"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Efficiency,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Effectiveness,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Performance in an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Organization</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sz="2200" i="1" dirty="0" err="1">
                <a:solidFill>
                  <a:srgbClr val="002060"/>
                </a:solidFill>
                <a:latin typeface="Times New Roman" panose="02020603050405020304" pitchFamily="18" charset="0"/>
                <a:cs typeface="Times New Roman" panose="02020603050405020304" pitchFamily="18" charset="0"/>
              </a:rPr>
              <a:t>High-performing</a:t>
            </a:r>
            <a:r>
              <a:rPr lang="cs-CZ" sz="2200" i="1" dirty="0">
                <a:solidFill>
                  <a:srgbClr val="002060"/>
                </a:solidFill>
                <a:latin typeface="Times New Roman" panose="02020603050405020304" pitchFamily="18" charset="0"/>
                <a:cs typeface="Times New Roman" panose="02020603050405020304" pitchFamily="18" charset="0"/>
              </a:rPr>
              <a:t> </a:t>
            </a:r>
            <a:r>
              <a:rPr lang="cs-CZ" sz="2200" i="1" dirty="0" err="1">
                <a:solidFill>
                  <a:srgbClr val="002060"/>
                </a:solidFill>
                <a:latin typeface="Times New Roman" panose="02020603050405020304" pitchFamily="18" charset="0"/>
                <a:cs typeface="Times New Roman" panose="02020603050405020304" pitchFamily="18" charset="0"/>
              </a:rPr>
              <a:t>organizations</a:t>
            </a:r>
            <a:r>
              <a:rPr lang="cs-CZ" sz="2200" i="1" dirty="0">
                <a:solidFill>
                  <a:srgbClr val="002060"/>
                </a:solidFill>
                <a:latin typeface="Times New Roman" panose="02020603050405020304" pitchFamily="18" charset="0"/>
                <a:cs typeface="Times New Roman" panose="02020603050405020304" pitchFamily="18" charset="0"/>
              </a:rPr>
              <a:t> are </a:t>
            </a:r>
            <a:r>
              <a:rPr lang="cs-CZ" sz="2200" i="1" dirty="0" err="1">
                <a:solidFill>
                  <a:srgbClr val="002060"/>
                </a:solidFill>
                <a:latin typeface="Times New Roman" panose="02020603050405020304" pitchFamily="18" charset="0"/>
                <a:cs typeface="Times New Roman" panose="02020603050405020304" pitchFamily="18" charset="0"/>
              </a:rPr>
              <a:t>efficietnt</a:t>
            </a:r>
            <a:r>
              <a:rPr lang="cs-CZ" sz="2200" i="1" dirty="0">
                <a:solidFill>
                  <a:srgbClr val="002060"/>
                </a:solidFill>
                <a:latin typeface="Times New Roman" panose="02020603050405020304" pitchFamily="18" charset="0"/>
                <a:cs typeface="Times New Roman" panose="02020603050405020304" pitchFamily="18" charset="0"/>
              </a:rPr>
              <a:t> and </a:t>
            </a:r>
            <a:r>
              <a:rPr lang="cs-CZ" sz="2200" i="1" dirty="0" err="1">
                <a:solidFill>
                  <a:srgbClr val="002060"/>
                </a:solidFill>
                <a:latin typeface="Times New Roman" panose="02020603050405020304" pitchFamily="18" charset="0"/>
                <a:cs typeface="Times New Roman" panose="02020603050405020304" pitchFamily="18" charset="0"/>
              </a:rPr>
              <a:t>effective</a:t>
            </a:r>
            <a:r>
              <a:rPr lang="cs-CZ" sz="2200" dirty="0">
                <a:solidFill>
                  <a:srgbClr val="002060"/>
                </a:solidFill>
                <a:latin typeface="Times New Roman" panose="02020603050405020304" pitchFamily="18" charset="0"/>
                <a:cs typeface="Times New Roman" panose="02020603050405020304" pitchFamily="18" charset="0"/>
              </a:rPr>
              <a:t>.</a:t>
            </a:r>
            <a:endParaRPr lang="en-GB"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6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9236</TotalTime>
  <Words>4446</Words>
  <Application>Microsoft Office PowerPoint</Application>
  <PresentationFormat>Widescreen</PresentationFormat>
  <Paragraphs>315</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Motiv Office</vt:lpstr>
      <vt:lpstr>1. Topic    What is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Pavel Adámek</cp:lastModifiedBy>
  <cp:revision>94</cp:revision>
  <dcterms:created xsi:type="dcterms:W3CDTF">2016-11-25T20:36:16Z</dcterms:created>
  <dcterms:modified xsi:type="dcterms:W3CDTF">2023-06-30T09:07:02Z</dcterms:modified>
</cp:coreProperties>
</file>