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  <p:sldMasterId id="2147483657" r:id="rId3"/>
  </p:sldMasterIdLst>
  <p:notesMasterIdLst>
    <p:notesMasterId r:id="rId39"/>
  </p:notesMasterIdLst>
  <p:handoutMasterIdLst>
    <p:handoutMasterId r:id="rId40"/>
  </p:handoutMasterIdLst>
  <p:sldIdLst>
    <p:sldId id="256" r:id="rId4"/>
    <p:sldId id="320" r:id="rId5"/>
    <p:sldId id="321" r:id="rId6"/>
    <p:sldId id="422" r:id="rId7"/>
    <p:sldId id="322" r:id="rId8"/>
    <p:sldId id="619" r:id="rId9"/>
    <p:sldId id="572" r:id="rId10"/>
    <p:sldId id="595" r:id="rId11"/>
    <p:sldId id="596" r:id="rId12"/>
    <p:sldId id="597" r:id="rId13"/>
    <p:sldId id="598" r:id="rId14"/>
    <p:sldId id="599" r:id="rId15"/>
    <p:sldId id="600" r:id="rId16"/>
    <p:sldId id="601" r:id="rId17"/>
    <p:sldId id="602" r:id="rId18"/>
    <p:sldId id="603" r:id="rId19"/>
    <p:sldId id="604" r:id="rId20"/>
    <p:sldId id="620" r:id="rId21"/>
    <p:sldId id="618" r:id="rId22"/>
    <p:sldId id="606" r:id="rId23"/>
    <p:sldId id="607" r:id="rId24"/>
    <p:sldId id="608" r:id="rId25"/>
    <p:sldId id="609" r:id="rId26"/>
    <p:sldId id="610" r:id="rId27"/>
    <p:sldId id="611" r:id="rId28"/>
    <p:sldId id="612" r:id="rId29"/>
    <p:sldId id="613" r:id="rId30"/>
    <p:sldId id="614" r:id="rId31"/>
    <p:sldId id="615" r:id="rId32"/>
    <p:sldId id="616" r:id="rId33"/>
    <p:sldId id="621" r:id="rId34"/>
    <p:sldId id="594" r:id="rId35"/>
    <p:sldId id="617" r:id="rId36"/>
    <p:sldId id="605" r:id="rId37"/>
    <p:sldId id="274" r:id="rId38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81E3A"/>
    <a:srgbClr val="307871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9" autoAdjust="0"/>
    <p:restoredTop sz="94660"/>
  </p:normalViewPr>
  <p:slideViewPr>
    <p:cSldViewPr>
      <p:cViewPr varScale="1">
        <p:scale>
          <a:sx n="79" d="100"/>
          <a:sy n="79" d="100"/>
        </p:scale>
        <p:origin x="90" y="11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1A912-BC21-4286-9BD7-B92B2DB49A22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2D866-D22D-4042-B8E0-E9D703272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86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01.07.2023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093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0387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0203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6451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8104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7224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68844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67643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89372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98839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9158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3628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09439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75837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5480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37016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4052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6154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69861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74481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3686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5638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4170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7815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3559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3606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2294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3183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8964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01.07.2023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9898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01.07.2023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3131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01.07.2023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1858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01.07.2023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893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01.07.2023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8739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01.07.2023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5609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0003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0700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956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083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789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7278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1985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955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6993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05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01.07.2023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282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84808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TOPIC</a:t>
            </a:r>
            <a:b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PROCESS</a:t>
            </a:r>
            <a:br>
              <a:rPr lang="cs-CZ" sz="24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CHANGE, Leadership, conflict</a:t>
            </a:r>
            <a:endParaRPr lang="en-US" sz="24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5940152" y="3723878"/>
            <a:ext cx="3032119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Pavel Adámek, Ph.D.</a:t>
            </a:r>
          </a:p>
          <a:p>
            <a:pPr algn="r"/>
            <a:r>
              <a:rPr lang="en-GB" altLang="cs-CZ" sz="1600" b="1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Bruch and Menges call this ‘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acceleration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trap’.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found that in companies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were ‘fully trapped’, 60 per cent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employees felt that they lacked 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resources to get their work done, compared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only 2 per cent who felt that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 in companies that were not ‘trapped’.</a:t>
            </a: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also found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typical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patterns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Overloading: staff have too many activities,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not enough time or resources.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Multiloading: focus is reduced by asking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employees to take on too many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kinds of activities.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Perpetual loading: the organization operates close to capacity all the time, giving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employees no chance to rest or retreat, but only to ask ‘When is the economizing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going to come to an end?</a:t>
            </a:r>
            <a:endParaRPr lang="cs-CZ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210140"/>
            <a:ext cx="7776864" cy="507703"/>
          </a:xfrm>
        </p:spPr>
        <p:txBody>
          <a:bodyPr/>
          <a:lstStyle/>
          <a:p>
            <a:r>
              <a:rPr lang="en-GB" dirty="0"/>
              <a:t>Making it happen and making it stick</a:t>
            </a:r>
            <a:br>
              <a:rPr lang="en-GB" dirty="0"/>
            </a:b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EFAEE0-F65F-4145-ABA3-0DBC24723C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17408" y="123478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50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297056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geopolitical, economic, demographic, sociocultural, and technological developments,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organizations seem to need deep transformational change.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more difficult to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 than shallow change, as it is more costly and time-consuming, and affects larger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numbers of people in more significant ways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210140"/>
            <a:ext cx="7776864" cy="507703"/>
          </a:xfrm>
        </p:spPr>
        <p:txBody>
          <a:bodyPr/>
          <a:lstStyle/>
          <a:p>
            <a:r>
              <a:rPr lang="en-GB" dirty="0"/>
              <a:t>Transformational change</a:t>
            </a:r>
            <a:br>
              <a:rPr lang="en-GB" dirty="0"/>
            </a:b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6B1AFE0-3CF5-44DD-8B7A-3FC740797D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838" t="26964" r="30313" b="40200"/>
          <a:stretch/>
        </p:blipFill>
        <p:spPr>
          <a:xfrm>
            <a:off x="2987824" y="1059581"/>
            <a:ext cx="5842085" cy="30963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8010C6-EFAD-478A-95DC-1DBB0A009F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075" t="17801" r="3538" b="62600"/>
          <a:stretch/>
        </p:blipFill>
        <p:spPr>
          <a:xfrm>
            <a:off x="7717408" y="123478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24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1762630"/>
            <a:ext cx="2970568" cy="44986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 Schneider and Charles Goldwasser (1998) introduced the ‘classic change curve’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middle of the curve sits a ‘valley of despair’.</a:t>
            </a:r>
            <a:endParaRPr lang="cs-CZ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1520" y="96703"/>
            <a:ext cx="7776864" cy="507703"/>
          </a:xfrm>
        </p:spPr>
        <p:txBody>
          <a:bodyPr/>
          <a:lstStyle/>
          <a:p>
            <a:r>
              <a:rPr lang="en-GB" dirty="0"/>
              <a:t>Change and the individual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59719D3-9B0E-4282-AA8C-6188EB00A8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201" t="30400" r="30313" b="38800"/>
          <a:stretch/>
        </p:blipFill>
        <p:spPr>
          <a:xfrm>
            <a:off x="3527886" y="1362268"/>
            <a:ext cx="4968552" cy="26496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594010-2A73-445F-9D32-651D9C42BD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075" t="17801" r="3538" b="62600"/>
          <a:stretch/>
        </p:blipFill>
        <p:spPr>
          <a:xfrm>
            <a:off x="7717408" y="123478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97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9512" y="1186955"/>
            <a:ext cx="2970568" cy="44986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coping cycle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since been used by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others to help understand responses to major organizational changes.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an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‘ideal’ model. We may not all experience the same sets of responses.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may omit stages,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revisit some, or pass through them more or less quickly than others. This can be a useful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diagnostic tool.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1520" y="96703"/>
            <a:ext cx="7776864" cy="507703"/>
          </a:xfrm>
        </p:spPr>
        <p:txBody>
          <a:bodyPr/>
          <a:lstStyle/>
          <a:p>
            <a:r>
              <a:rPr lang="en-GB" dirty="0"/>
              <a:t>The coping cycle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F55F5E4-8BC5-4AD5-BB17-36A77CB970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400" t="37401" r="31100" b="41600"/>
          <a:stretch/>
        </p:blipFill>
        <p:spPr>
          <a:xfrm>
            <a:off x="3222088" y="1854520"/>
            <a:ext cx="5664733" cy="21242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D95164-FB15-4F68-973D-EE0CE4D956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075" t="17801" r="3538" b="62600"/>
          <a:stretch/>
        </p:blipFill>
        <p:spPr>
          <a:xfrm>
            <a:off x="7717408" y="123478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Leadership appears to be a critical determinant of organizational effectiveness, whether we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discussing an army, an orchestra, a hockey team, a street gang, a political party, a group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rock climbers, or a multinational corporation.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not surprising to find, therefore, that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leadership is a focus of intense research effort.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Ralph Stogdill, an influential early commentator on the topic, defined leadership as an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influencing process aimed at goal achievement.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Stogdill’s definition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three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First, it defines leadership as an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interpersonal process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which one individual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seeks to influence the behaviour of others. Second, it sets leadership in a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context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the other members of the group to be influenced are subordinates or followers. Third,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identifies a criterion for effective leadership –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 achievement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which is one practical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 of leadership theory and research. Most definitions of leadership share these processual,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contextual, and evaluative components.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210140"/>
            <a:ext cx="7776864" cy="507703"/>
          </a:xfrm>
        </p:spPr>
        <p:txBody>
          <a:bodyPr/>
          <a:lstStyle/>
          <a:p>
            <a:r>
              <a:rPr lang="en-GB" dirty="0"/>
              <a:t>Why study leadership?</a:t>
            </a:r>
            <a:br>
              <a:rPr lang="en-GB" dirty="0"/>
            </a:b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877B2D-246C-4084-8D3E-6EF9791CCE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17408" y="123478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80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7442" y="849773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perspectives which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adopt quite different views on the nature of leadership:</a:t>
            </a: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Trait-spotting: identifies the personality traits and related attributes of the effective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leader, in order to facilitate the selection of leaders.</a:t>
            </a: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Style-counselling: characterizes different leadership behaviour patterns to identify effective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ineffective leadership styles, in order to improve the training and development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leaders.</a:t>
            </a: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Context-fitting: contingency theories argue that the leadership effectiveness depends on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aspects of the organizational and cultural setting.</a:t>
            </a: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New leadership: ‘new leaders’, ‘</a:t>
            </a:r>
            <a:r>
              <a:rPr lang="en-GB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superleaders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’, and ‘transformational leaders’ are heroic,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inspirational visionaries who give purpose and direction to others; their motivational role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central to strategy and effectiveness.</a:t>
            </a: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Distributed leadership: leadership behaviour is not confined to those with formal senior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roles, but can be observed across all organizational levels.</a:t>
            </a: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Who needs leaders? Transformational leaders can destabilize an organization by driving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 much change too quickly, causing burnout and initiative fatigue; middle managers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change implementation skills can be more effective.</a:t>
            </a:r>
            <a:endParaRPr lang="cs-CZ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210140"/>
            <a:ext cx="7776864" cy="507703"/>
          </a:xfrm>
        </p:spPr>
        <p:txBody>
          <a:bodyPr>
            <a:noAutofit/>
          </a:bodyPr>
          <a:lstStyle/>
          <a:p>
            <a:r>
              <a:rPr lang="cs-CZ" dirty="0"/>
              <a:t>L</a:t>
            </a:r>
            <a:r>
              <a:rPr lang="en-GB" dirty="0"/>
              <a:t>eadership?</a:t>
            </a:r>
            <a:br>
              <a:rPr lang="en-GB" dirty="0"/>
            </a:b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9CCDE7-9EDE-4982-870D-F961794C93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17408" y="123478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446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7442" y="849773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commentators argue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leaders and managers make distinctly different contributions. Others argue, however,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leadership is simply one facet of a complex management role. Warren Bennis and Burt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Nanus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(1985) famously argued that ‘managers do things right’ while ‘leaders do the right thing’.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 are thus often seen as visionaries who drive new initiatives. Managers simply seek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maintain order and stability.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leader is prophet, catalyst, mover-shaker, and strategist.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manager is technician, administrator, and problem-solver. The leader influences others to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 up to their vision, inspires them to overcome obstacles, and generates positive change.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manager establishes plans and budgets, designs and staffs the organization, monitors and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controls performance, and delivers order and predictability.</a:t>
            </a:r>
            <a:endParaRPr lang="cs-CZ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210140"/>
            <a:ext cx="7776864" cy="507703"/>
          </a:xfrm>
        </p:spPr>
        <p:txBody>
          <a:bodyPr>
            <a:noAutofit/>
          </a:bodyPr>
          <a:lstStyle/>
          <a:p>
            <a:r>
              <a:rPr lang="cs-CZ" dirty="0"/>
              <a:t>Leadership versus management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7145FB-8220-4E3E-A0CE-469351BCA7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17408" y="123478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320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210140"/>
            <a:ext cx="7776864" cy="507703"/>
          </a:xfrm>
        </p:spPr>
        <p:txBody>
          <a:bodyPr>
            <a:noAutofit/>
          </a:bodyPr>
          <a:lstStyle/>
          <a:p>
            <a:r>
              <a:rPr lang="cs-CZ" dirty="0"/>
              <a:t>Leadership versus management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B632510-A2A4-4727-ACE9-55BD9F7795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13" t="34935" r="30313" b="38800"/>
          <a:stretch/>
        </p:blipFill>
        <p:spPr>
          <a:xfrm>
            <a:off x="179512" y="1203598"/>
            <a:ext cx="7886762" cy="29592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CA01DB-A3B8-4ABE-82CD-19288A6077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075" t="17801" r="3538" b="62600"/>
          <a:stretch/>
        </p:blipFill>
        <p:spPr>
          <a:xfrm>
            <a:off x="7717408" y="123478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79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188641" y="873640"/>
            <a:ext cx="4131900" cy="380217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Vevox</a:t>
            </a:r>
            <a:r>
              <a:rPr kumimoji="0" lang="cs-CZ" altLang="cs-CZ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alt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questions</a:t>
            </a:r>
            <a:endParaRPr kumimoji="0" lang="en-GB" altLang="cs-CZ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3770A4-31AB-4C6E-8AE5-6B29195FF478}"/>
              </a:ext>
            </a:extLst>
          </p:cNvPr>
          <p:cNvSpPr/>
          <p:nvPr/>
        </p:nvSpPr>
        <p:spPr>
          <a:xfrm>
            <a:off x="406413" y="4766553"/>
            <a:ext cx="33986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/>
            <a:r>
              <a:rPr lang="en-GB" sz="1000" dirty="0">
                <a:solidFill>
                  <a:prstClr val="black"/>
                </a:solidFill>
              </a:rPr>
              <a:t>https://silesianuniversity.vevox.com/#/meeting/450588/polls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EFC5CD-2909-4AB1-92AB-BFA1C6AD8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619" y="1986142"/>
            <a:ext cx="4059943" cy="2283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FD89FB-7042-458B-9E8B-4174C1517D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519" y="1275606"/>
            <a:ext cx="4059943" cy="228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6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36819" y="312822"/>
            <a:ext cx="3588569" cy="4547937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1" i="0" u="none" strike="noStrike" kern="1200" cap="none" spc="0" normalizeH="0" baseline="0" noProof="0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500104" y="540454"/>
            <a:ext cx="3402377" cy="3255432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PART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 algn="l" defTabSz="685800">
              <a:defRPr/>
            </a:pPr>
            <a:r>
              <a:rPr lang="en-GB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Conflict and contrasting frames of reference: unitarist, pluralist, and interactionist</a:t>
            </a:r>
          </a:p>
          <a:p>
            <a:pPr lvl="0" algn="l" defTabSz="685800">
              <a:defRPr/>
            </a:pPr>
            <a:endParaRPr lang="en-GB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defTabSz="685800">
              <a:defRPr/>
            </a:pPr>
            <a:r>
              <a:rPr lang="en-GB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Coordination failure and conflict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702578" y="1505159"/>
            <a:ext cx="3222810" cy="2163263"/>
          </a:xfrm>
          <a:prstGeom prst="rect">
            <a:avLst/>
          </a:prstGeom>
        </p:spPr>
        <p:txBody>
          <a:bodyPr vert="horz" lIns="68580" tIns="34290" rIns="68580" bIns="3429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276052" y="1779650"/>
            <a:ext cx="3604568" cy="340347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685800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Conflict is a fundamental force governing all aspects of life. Within an organization, conflicts can occur between individuals, groups, and departments. </a:t>
            </a:r>
          </a:p>
        </p:txBody>
      </p:sp>
    </p:spTree>
    <p:extLst>
      <p:ext uri="{BB962C8B-B14F-4D97-AF65-F5344CB8AC3E}">
        <p14:creationId xmlns:p14="http://schemas.microsoft.com/office/powerpoint/2010/main" val="33289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88640" y="337003"/>
            <a:ext cx="3518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How the lecture will be conducted? </a:t>
            </a: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10309" y="871217"/>
            <a:ext cx="6994485" cy="339892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lecture is divided into </a:t>
            </a:r>
            <a:r>
              <a:rPr kumimoji="0" lang="cs-CZ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two</a:t>
            </a:r>
            <a:r>
              <a:rPr kumimoji="0" lang="en-US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blocks</a:t>
            </a: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where each block introduces an issue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associated with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lvl="1" defTabSz="685800">
              <a:spcBef>
                <a:spcPts val="750"/>
              </a:spcBef>
              <a:defRPr/>
            </a:pP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of the change (transformational, individual)</a:t>
            </a:r>
          </a:p>
          <a:p>
            <a:pPr lvl="1" defTabSz="685800">
              <a:spcBef>
                <a:spcPts val="750"/>
              </a:spcBef>
              <a:defRPr/>
            </a:pP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Leadership versus management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defTabSz="685800">
              <a:spcBef>
                <a:spcPts val="750"/>
              </a:spcBef>
              <a:buNone/>
              <a:defRPr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defTabSz="685800">
              <a:spcBef>
                <a:spcPts val="750"/>
              </a:spcBef>
              <a:defRPr/>
            </a:pP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Conflict and contrasting frames of reference: unitarist, pluralist, and interactionist</a:t>
            </a:r>
          </a:p>
          <a:p>
            <a:pPr lvl="1" defTabSz="685800">
              <a:spcBef>
                <a:spcPts val="750"/>
              </a:spcBef>
              <a:defRPr/>
            </a:pPr>
            <a:r>
              <a:rPr lang="en-GB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Coordination failure and conflict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use</a:t>
            </a:r>
            <a:r>
              <a:rPr kumimoji="0" lang="en-US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MS Teams</a:t>
            </a: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a shared whiteboard for your engagement and reactions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brainstorming 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ideas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for 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sharing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answers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GB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lecture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is 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completed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by</a:t>
            </a: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quizzes in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</a:t>
            </a:r>
            <a:r>
              <a:rPr kumimoji="0" lang="en-US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vox</a:t>
            </a: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the link is always in the presentation.</a:t>
            </a:r>
            <a:endParaRPr kumimoji="0" lang="en-GB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565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7442" y="849773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Conflicts are likely to concern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disagreements about the conduct and goals of work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tasks to be performed, how they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be performed, management bonuses, and workers’ wages, as well as basic interpersonal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conflicts.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Conflict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state of mind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It has to be perceived by the parties involved. If the two or more parties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concerned are not aware of a conflict, then no conflict exists. This broad definition encompasses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conflicts at all different levels within an organization. Typically conflicts are based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upon differences in interests and values.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occur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the interests of one party come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 against the different interests of another. Parties may include shareholders, managers,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departments, professionals, and groups; while conflict issues can include dividends, manager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bonuses, and employee wage levels.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210140"/>
            <a:ext cx="7776864" cy="507703"/>
          </a:xfrm>
        </p:spPr>
        <p:txBody>
          <a:bodyPr>
            <a:noAutofit/>
          </a:bodyPr>
          <a:lstStyle/>
          <a:p>
            <a:r>
              <a:rPr lang="cs-CZ" dirty="0" err="1"/>
              <a:t>Why</a:t>
            </a:r>
            <a:r>
              <a:rPr lang="cs-CZ" dirty="0"/>
              <a:t> study conflict?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5B3F9B-E98B-4F29-AC0F-11D7AC54EA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17408" y="123478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85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7442" y="849773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frame of reference refers to the influences which structure a person’s perceptions and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interpretations of events.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involve assumptions about reality, attitudes towards what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possible, and conventions regarding what is correct behaviour for those involved.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adoption of differing frames of references by opposing sides can impair the effective resolution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conflicts.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in a labour dispute, the unions and management will look at the industrial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 bargaining situation from completely different points of view. Management assumes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the natural state of affairs is one in which there is no inherent conflict of interest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the different individuals, groups, or </a:t>
            </a:r>
            <a:r>
              <a:rPr lang="en-GB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collectivities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constitute the organization.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believes that managers and employees possess shared goals. From this frame of reference, cooperation is the norm, and all dissent is seen as unreasonable.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210140"/>
            <a:ext cx="7776864" cy="507703"/>
          </a:xfrm>
        </p:spPr>
        <p:txBody>
          <a:bodyPr>
            <a:noAutofit/>
          </a:bodyPr>
          <a:lstStyle/>
          <a:p>
            <a:r>
              <a:rPr lang="en-GB" sz="1800" dirty="0"/>
              <a:t>Contrasting frames of reference: unitarist, pluralist,</a:t>
            </a:r>
            <a:r>
              <a:rPr lang="cs-CZ" sz="1800" dirty="0"/>
              <a:t> </a:t>
            </a:r>
            <a:r>
              <a:rPr lang="en-GB" sz="1800" dirty="0"/>
              <a:t>and interactionist</a:t>
            </a:r>
            <a:endParaRPr lang="en-US" sz="18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ACD24F-4EB0-4B8B-A2AA-C1D93A70E0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17408" y="123478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33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7442" y="849773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literature distinguishes four different frames of reference on conflict, based on the distinctions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made by Alan Fox. They are labelled unitarist, pluralist, interactionist, and radical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(Fox, 1966).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this section, the first three will be introduced and contrasted, while the fourth,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radical, will be subjected to a more detailed analysis in its own section later. These frames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neither ‘right’ nor ‘wrong’, only different.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unitarist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frame sees organizations as essentially harmonious and any conflict as bad.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pluralist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frame sees organizations as a collection of groups, each with their own interests.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interactionist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frame sees conflict as a positive, necessary force for effective performance.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radical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frame sees conflict as an inevitable outcome of capitalism.</a:t>
            </a:r>
            <a:endParaRPr lang="cs-CZ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210140"/>
            <a:ext cx="7776864" cy="507703"/>
          </a:xfrm>
        </p:spPr>
        <p:txBody>
          <a:bodyPr>
            <a:noAutofit/>
          </a:bodyPr>
          <a:lstStyle/>
          <a:p>
            <a:r>
              <a:rPr lang="en-GB" sz="1800" dirty="0"/>
              <a:t>Contrasting frames of reference: unitarist, pluralist,</a:t>
            </a:r>
            <a:r>
              <a:rPr lang="cs-CZ" sz="1800" dirty="0"/>
              <a:t> </a:t>
            </a:r>
            <a:r>
              <a:rPr lang="en-GB" sz="1800" dirty="0"/>
              <a:t>and interactionist</a:t>
            </a:r>
            <a:endParaRPr lang="en-US" sz="18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ACF2BB-662F-48A7-BD0D-35C5062D34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17408" y="123478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03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6A8C502-840F-4790-BA2C-4D16C1B12F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25" t="13956" r="20075" b="10800"/>
          <a:stretch/>
        </p:blipFill>
        <p:spPr>
          <a:xfrm>
            <a:off x="2418007" y="0"/>
            <a:ext cx="6721896" cy="5017695"/>
          </a:xfrm>
          <a:prstGeom prst="rect">
            <a:avLst/>
          </a:prstGeom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id="{BD54A749-BE9D-4C60-8E81-67D95AFD8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E089F422-BF4D-4B4E-B8F2-966A97C7414D}"/>
              </a:ext>
            </a:extLst>
          </p:cNvPr>
          <p:cNvSpPr/>
          <p:nvPr/>
        </p:nvSpPr>
        <p:spPr>
          <a:xfrm>
            <a:off x="251520" y="1937112"/>
            <a:ext cx="3096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Types of conflict, </a:t>
            </a:r>
            <a:br>
              <a:rPr lang="cs-CZ" dirty="0"/>
            </a:br>
            <a:r>
              <a:rPr lang="en-GB" dirty="0"/>
              <a:t>internal organizational characteristics, and required</a:t>
            </a:r>
          </a:p>
          <a:p>
            <a:r>
              <a:rPr lang="en-GB" dirty="0"/>
              <a:t>management actions</a:t>
            </a:r>
          </a:p>
        </p:txBody>
      </p:sp>
    </p:spTree>
    <p:extLst>
      <p:ext uri="{BB962C8B-B14F-4D97-AF65-F5344CB8AC3E}">
        <p14:creationId xmlns:p14="http://schemas.microsoft.com/office/powerpoint/2010/main" val="3739264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7442" y="849773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process of organizing by senior managers acts to divide up the work activities, and an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outbreak of conflict can thus be seen as a symptom of management’s failure to adequately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coordinate these same activities later on.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coordination-conflict four-stage model organizes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diverse theoretical discussions and research findings into a framework that explains how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conflict in organizations arises and how it might be managed.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 management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involve either the use of conflict resolution approaches (to reduce or eradicate conflict)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conflict stimulation approaches (to encourage and increase conflict).</a:t>
            </a:r>
            <a:endParaRPr lang="cs-CZ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210140"/>
            <a:ext cx="7776864" cy="507703"/>
          </a:xfrm>
        </p:spPr>
        <p:txBody>
          <a:bodyPr>
            <a:noAutofit/>
          </a:bodyPr>
          <a:lstStyle/>
          <a:p>
            <a:r>
              <a:rPr lang="en-GB" sz="1800" dirty="0"/>
              <a:t>Coordination failure and conflict</a:t>
            </a:r>
            <a:endParaRPr lang="en-US" sz="18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49284D-C3C7-4F81-8F39-E82DEEB83F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17408" y="123478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01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0546" y="1059582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first stage of the model consists of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organizing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defined as the process of breaking up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single task and dividing it among different departments, groups, or individuals. 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example, a car company allocates the work related to a new vehicle to its different subdivisions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(departments, groups, and individuals) – personnel, accounting, production, sales,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research.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organizing involved breaking up the task into bits, then 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coordinating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bringing the bits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together again. Coordination involves ensuring that the previously divided tasks that were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allocated between different departments, groups, and individuals are brought together in the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 way and at the right time. Coordination entails synchronizing the different aspects of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work process.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Unsuccessful coordination need not necessarily ignite a conflict. Perception plays an important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part. It is only if one party, individual, group, or department becomes aware of, or is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adversely affected by, the situation, and cares about it, that latent conflict turns into perceived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conflict.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210140"/>
            <a:ext cx="7776864" cy="507703"/>
          </a:xfrm>
        </p:spPr>
        <p:txBody>
          <a:bodyPr>
            <a:noAutofit/>
          </a:bodyPr>
          <a:lstStyle/>
          <a:p>
            <a:r>
              <a:rPr lang="en-GB" sz="1800" dirty="0"/>
              <a:t>Coordination failure and conflict</a:t>
            </a:r>
            <a:endParaRPr lang="en-US" sz="18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98A514-9D7E-48EF-B911-8F2E5144BD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17408" y="123478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214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2680" y="891066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Kenneth Thomas (1976) distinguished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five conflict resolution approaches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upon 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dimensions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assertive or unassertive each party is in pursuing its own concerns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cooperative or uncooperative each is in satisfying the concerns of the other.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labelled these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competing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(assertive and uncooperative);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avoiding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(unassertive and uncooperative);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compromising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(mid-range on both dimensions);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accommodating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(unassertive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cooperative); and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collaborating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(assertive and cooperative).</a:t>
            </a:r>
            <a:endParaRPr lang="cs-CZ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210140"/>
            <a:ext cx="7776864" cy="507703"/>
          </a:xfrm>
        </p:spPr>
        <p:txBody>
          <a:bodyPr>
            <a:noAutofit/>
          </a:bodyPr>
          <a:lstStyle/>
          <a:p>
            <a:r>
              <a:rPr lang="en-GB" sz="1800" dirty="0"/>
              <a:t>Conflict management</a:t>
            </a:r>
            <a:endParaRPr lang="en-US" sz="18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C70BA6-1833-4758-A3CF-125B4EB182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17408" y="123478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7794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2680" y="891066"/>
            <a:ext cx="8279760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individuals resolve conflict in one fixed way in different situations. Others</a:t>
            </a: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their approach to suit the circumstances. Think of a specific domestic,</a:t>
            </a:r>
            <a:r>
              <a:rPr 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friendship, or organizational context that involved conflict. </a:t>
            </a:r>
            <a:endParaRPr 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did you deal with it?</a:t>
            </a:r>
            <a:endParaRPr 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 you compete, avoid, compromise, accommodate, or collaborate?</a:t>
            </a:r>
            <a:endParaRPr 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2400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cs-CZ" sz="2400" dirty="0" err="1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whiteboard</a:t>
            </a:r>
            <a:r>
              <a:rPr lang="cs-CZ" sz="2400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cs-CZ" sz="2400" dirty="0" err="1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sharing</a:t>
            </a:r>
            <a:r>
              <a:rPr lang="cs-CZ" sz="2400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cs-CZ" sz="2400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answers</a:t>
            </a:r>
            <a:r>
              <a:rPr lang="cs-CZ" sz="2400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cs-CZ" sz="2400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210140"/>
            <a:ext cx="7776864" cy="507703"/>
          </a:xfrm>
        </p:spPr>
        <p:txBody>
          <a:bodyPr>
            <a:noAutofit/>
          </a:bodyPr>
          <a:lstStyle/>
          <a:p>
            <a:r>
              <a:rPr lang="cs-CZ" sz="1800" dirty="0"/>
              <a:t>THINK AND STOP!</a:t>
            </a:r>
            <a:endParaRPr lang="en-US" sz="18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1182D7-D70C-415C-90C2-7B7F6072D0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17408" y="123478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052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2680" y="891066"/>
            <a:ext cx="367124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Unless the managers are flexible and capable of switching between styles, their ability to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resolve conflicts effectively will be limited.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practice, all individuals, whether managers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not, habitually use only a limited number of styles (perhaps just one) to resolve all 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conflicts in which they are involved.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not surprising that their success is limited.</a:t>
            </a:r>
            <a:endParaRPr lang="cs-CZ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210140"/>
            <a:ext cx="7776864" cy="507703"/>
          </a:xfrm>
        </p:spPr>
        <p:txBody>
          <a:bodyPr>
            <a:noAutofit/>
          </a:bodyPr>
          <a:lstStyle/>
          <a:p>
            <a:r>
              <a:rPr lang="en-GB" sz="1800" dirty="0"/>
              <a:t>Conflict resolution approaches compared</a:t>
            </a:r>
            <a:endParaRPr lang="en-US" sz="18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B914F47-5A8A-4CE4-9FA6-A69FEEA6C1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37" t="34600" r="24013" b="26200"/>
          <a:stretch/>
        </p:blipFill>
        <p:spPr>
          <a:xfrm>
            <a:off x="3923928" y="1016142"/>
            <a:ext cx="5243074" cy="282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83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2680" y="891066"/>
            <a:ext cx="25911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Richard Walton and Robert </a:t>
            </a:r>
            <a:r>
              <a:rPr lang="en-GB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McKersie’s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(1965) classic research into negotiation behaviour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distinguished distributive bargaining strategies from integrative bargaining strategies</a:t>
            </a:r>
            <a:endParaRPr lang="cs-CZ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210140"/>
            <a:ext cx="7776864" cy="507703"/>
          </a:xfrm>
        </p:spPr>
        <p:txBody>
          <a:bodyPr>
            <a:noAutofit/>
          </a:bodyPr>
          <a:lstStyle/>
          <a:p>
            <a:r>
              <a:rPr lang="en-GB" sz="1800" dirty="0"/>
              <a:t>Bargaining strategies</a:t>
            </a:r>
            <a:endParaRPr lang="en-US" sz="18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A586BD5-8CAC-4FFF-9771-0EA522AF63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25" t="36000" r="25588" b="30387"/>
          <a:stretch/>
        </p:blipFill>
        <p:spPr>
          <a:xfrm>
            <a:off x="2931909" y="1203598"/>
            <a:ext cx="6207994" cy="30418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1F98A9-C744-4F28-8BFB-ADBD450178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075" t="17801" r="3538" b="62600"/>
          <a:stretch/>
        </p:blipFill>
        <p:spPr>
          <a:xfrm>
            <a:off x="7717408" y="123478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88641" y="337003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Contents</a:t>
            </a: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96652" y="1064795"/>
            <a:ext cx="7271211" cy="339892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PART </a:t>
            </a: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(45 min.)</a:t>
            </a:r>
            <a:endParaRPr lang="en-GB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defTabSz="685800">
              <a:spcBef>
                <a:spcPts val="750"/>
              </a:spcBef>
            </a:pPr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of the change (transformational, individual)</a:t>
            </a:r>
          </a:p>
          <a:p>
            <a:pPr marL="171450" lvl="0" indent="-171450" defTabSz="685800">
              <a:spcBef>
                <a:spcPts val="750"/>
              </a:spcBef>
            </a:pPr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Leadership versus management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PART </a:t>
            </a: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(45 min.)</a:t>
            </a: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lvl="0" indent="-171450" defTabSz="685800">
              <a:spcBef>
                <a:spcPts val="750"/>
              </a:spcBef>
            </a:pPr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Conflict and contrasting frames of reference: unitarist, pluralist, and interactionist</a:t>
            </a:r>
          </a:p>
          <a:p>
            <a:pPr marL="171450" lvl="0" indent="-171450" defTabSz="685800">
              <a:spcBef>
                <a:spcPts val="750"/>
              </a:spcBef>
            </a:pPr>
            <a:r>
              <a:rPr lang="en-GB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Coordination failure and conflict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5473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1520" y="1474815"/>
            <a:ext cx="1727032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Conflict frames of reference: beliefs, assumptions, and ways of dealing with conflict</a:t>
            </a:r>
            <a:endParaRPr lang="cs-CZ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AD75FF4-74BE-474F-9415-A06AD2CF55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75" t="13956" r="19288" b="6601"/>
          <a:stretch/>
        </p:blipFill>
        <p:spPr>
          <a:xfrm>
            <a:off x="2433422" y="51471"/>
            <a:ext cx="6639080" cy="4892730"/>
          </a:xfrm>
          <a:prstGeom prst="rect">
            <a:avLst/>
          </a:prstGeom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id="{A0CA00AE-F06A-4F9F-B766-83D6F7452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3833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188641" y="873640"/>
            <a:ext cx="4131900" cy="380217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Vevox</a:t>
            </a:r>
            <a:r>
              <a:rPr kumimoji="0" lang="cs-CZ" altLang="cs-CZ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alt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questions</a:t>
            </a:r>
            <a:endParaRPr kumimoji="0" lang="en-GB" altLang="cs-CZ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3770A4-31AB-4C6E-8AE5-6B29195FF478}"/>
              </a:ext>
            </a:extLst>
          </p:cNvPr>
          <p:cNvSpPr/>
          <p:nvPr/>
        </p:nvSpPr>
        <p:spPr>
          <a:xfrm>
            <a:off x="406413" y="4766553"/>
            <a:ext cx="33986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/>
            <a:r>
              <a:rPr lang="en-GB" sz="1000" dirty="0">
                <a:solidFill>
                  <a:prstClr val="black"/>
                </a:solidFill>
              </a:rPr>
              <a:t>https://silesianuniversity.vevox.com/#/meeting/450588/polls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0B2217-9DDD-4F38-8D5F-641E3D7826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641" y="2237880"/>
            <a:ext cx="3616459" cy="20342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F7FC85-B074-444B-811C-8D9E565BDD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21" y="1347614"/>
            <a:ext cx="3675900" cy="206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5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17064" y="667779"/>
            <a:ext cx="7774544" cy="48562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 that do not adapt to changing circumstances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see their performance deteriorate,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may go out of business.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pace of organizational change means that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individuals need to ‘future-proof’ their careers by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constantly gaining new knowledge and skills.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can be triggered by factors internal and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external to the organization, and can also be proactive,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anticipating trends and events.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varies in depth, from shallow fine tuning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deep transformational change.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broad direction of change in most organization’s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towards becoming less mechanistic and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bureaucratic, and more adaptive, responsive, and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organic.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Emotional responses to traumatic changes differ,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the typical coping cycle passes through the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stages of denial, anger, bargaining, depression,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acceptance.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 are typically portrayed as inspiring, change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oriented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visionaries.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Managers are typically portrayed as planners,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organizers, and controllers.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practice, the roles overlap, are complementary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can be difficult to distinguish.</a:t>
            </a:r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RECAP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E1D212-F7AC-44EE-9F42-116A785827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17408" y="123478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398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17064" y="667779"/>
            <a:ext cx="7774544" cy="48562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unitarist frame sees organizations as essentially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harmonious and any conflict as bad.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pluralist frame sees organizations as a collection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groups, each with their own interests.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interactionist frame sees conflict as a positive,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necessary force for effective performance.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radical frame sees conflict as an inevitable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outcome of capitalism.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Functional conflict is considered by management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support organizational goals, and it improves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performance.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Dysfunctional conflict is considered to impede the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achievement of organizational goals, and it reduces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company performance.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Individuals, groups, units, and departments may be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conflict with each other due to the differences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their goal orientation and evaluations, self-image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stereotypes, task interdependencies, and time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perspectives, as well as overlapping authority and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scarce resources.</a:t>
            </a:r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RECAP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D6EA5E-73A3-44B3-B53D-59A0AAE953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17408" y="123478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313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17064" y="667779"/>
            <a:ext cx="7774544" cy="48562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writers contend that conflict that is dysfunctional,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is, does not achieve organizational goals,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wastes time, demotivates staff, wastes resources,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generally lowers individual and hence Organizational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performance. In such cases it needs to be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eliminated.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Commentators argue that conflict stimulation is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necessary if employees enter ‘comfort zones’; are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reluctant to think in new ways; and find it easier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maintain the status quo. In rapidly changing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environments such behaviour not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reduces organizational success, but may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endanger its very existence.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Distributive bargaining refers to a negotiation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situation in which a fixed sum of resources is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divided up. It leads to a win–lose situation between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parties.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Integrative bargaining seeks to increase the total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amount of resources, and it creates a win–win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situation between the parties.</a:t>
            </a:r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RECAP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0F6B57-873D-4D02-82F1-9AAEFAE779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17408" y="123478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823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05740" y="257176"/>
            <a:ext cx="6155055" cy="4612004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1259632" y="1347614"/>
            <a:ext cx="3833813" cy="161925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>
              <a:defRPr/>
            </a:pP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0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share our thoughts </a:t>
            </a: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 question</a:t>
            </a: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3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0" name="Podnadpis 2"/>
          <p:cNvSpPr txBox="1">
            <a:spLocks/>
          </p:cNvSpPr>
          <p:nvPr/>
        </p:nvSpPr>
        <p:spPr bwMode="auto">
          <a:xfrm>
            <a:off x="6444208" y="864820"/>
            <a:ext cx="2584968" cy="2138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Pavel Adámek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cs-CZ" altLang="cs-CZ" sz="1200" b="1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57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919288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Explain why effective change management is important, to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 and to individuals. Identify the main types and triggers of organizational change.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Explain the issues that management must take into account 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ensure that change is successful.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 the typical characteristics of human responses to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Explain the apparent difference between the concepts of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leadership and management.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 why there is little relationship between personality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traits and effective leadership.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Distinguish between the four major frames of reference on conflict.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Distinguish between functional and dysfunctional conflict.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Explain the relationship between organizing, coordinating, and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conflict.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Learning outcomes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73B59F-F503-4B43-9B41-1E2034A04C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17408" y="123478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58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96652" y="333536"/>
            <a:ext cx="1409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Key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readings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96652" y="873640"/>
            <a:ext cx="6657601" cy="359007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 can find support in the following sources: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Book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Huczynski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A. (2013). </a:t>
            </a:r>
            <a:r>
              <a:rPr kumimoji="0" lang="cs-CZ" altLang="cs-CZ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Organizational</a:t>
            </a:r>
            <a:r>
              <a:rPr kumimoji="0" lang="cs-CZ" altLang="cs-CZ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altLang="cs-CZ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Behaviour</a:t>
            </a:r>
            <a:r>
              <a:rPr kumimoji="0" lang="cs-CZ" altLang="cs-CZ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Part 5, p. 614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1500" b="0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15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15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15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15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15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487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36819" y="312822"/>
            <a:ext cx="3588569" cy="4547937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1" i="0" u="none" strike="noStrike" kern="1200" cap="none" spc="0" normalizeH="0" baseline="0" noProof="0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500104" y="540454"/>
            <a:ext cx="3402377" cy="3255432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PART </a:t>
            </a:r>
            <a:r>
              <a:rPr lang="cs-CZ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 algn="l" defTabSz="685800">
              <a:defRPr/>
            </a:pPr>
            <a:r>
              <a:rPr lang="en-GB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of the change (transformational, individual)</a:t>
            </a:r>
          </a:p>
          <a:p>
            <a:pPr lvl="0" algn="l" defTabSz="685800">
              <a:defRPr/>
            </a:pPr>
            <a:endParaRPr lang="en-GB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defTabSz="685800">
              <a:defRPr/>
            </a:pPr>
            <a:r>
              <a:rPr lang="en-GB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Leadership versus management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702578" y="1505159"/>
            <a:ext cx="3222810" cy="2163263"/>
          </a:xfrm>
          <a:prstGeom prst="rect">
            <a:avLst/>
          </a:prstGeom>
        </p:spPr>
        <p:txBody>
          <a:bodyPr vert="horz" lIns="68580" tIns="34290" rIns="68580" bIns="3429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252420" y="1063383"/>
            <a:ext cx="3604568" cy="340347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685800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 must keep changing, to keep up with global economic and geopolitical developments, competitor behaviour, changing customer demands and expectations, new legislation and regulations, new materials, new technologies – and many other surprises.</a:t>
            </a:r>
          </a:p>
        </p:txBody>
      </p:sp>
    </p:spTree>
    <p:extLst>
      <p:ext uri="{BB962C8B-B14F-4D97-AF65-F5344CB8AC3E}">
        <p14:creationId xmlns:p14="http://schemas.microsoft.com/office/powerpoint/2010/main" val="15649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has become routine to say that ‘change is a constant’.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Failure to change, and to change rapidly, may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 an organization’s survival at risk. You as an individual must also be able and willing to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so many opportunities to practise and to learn from experience, one might assume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managers have learned how to implement organizational change effectively.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Why</a:t>
            </a:r>
            <a:r>
              <a:rPr lang="cs-CZ" dirty="0"/>
              <a:t> study </a:t>
            </a:r>
            <a:r>
              <a:rPr lang="cs-CZ" dirty="0" err="1"/>
              <a:t>change</a:t>
            </a:r>
            <a:r>
              <a:rPr lang="cs-CZ" dirty="0"/>
              <a:t>?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B37AAF-0889-43DB-BD24-293EF0BA28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17408" y="123478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79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is a constant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it is a constant issue, for organizations, and for us as individuals.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need for organizational change is prompted by many different triggers of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change.</a:t>
            </a: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External triggers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organizational change include: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economic and trading conditions, domestic and global;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new technology and materials;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changes in customers’ requirements and tastes;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activities and innovations of competitors;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mergers and acquisitions;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legislation and government policies;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shifts in local, national, and international politics;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changes in social and cultural values.</a:t>
            </a:r>
            <a:endParaRPr lang="cs-CZ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Why</a:t>
            </a:r>
            <a:r>
              <a:rPr lang="cs-CZ" dirty="0"/>
              <a:t> study </a:t>
            </a:r>
            <a:r>
              <a:rPr lang="cs-CZ" dirty="0" err="1"/>
              <a:t>change</a:t>
            </a:r>
            <a:r>
              <a:rPr lang="cs-CZ" dirty="0"/>
              <a:t>?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5C29D6-9CAB-4007-A1E6-B2F4744799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17408" y="123478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618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5848" y="737407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 triggers for organizational change can include: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new product and service design innovations;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low performance and morale, high stress, and staff turnover;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appointment of a new senior manager or top management team;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inadequate skills and knowledge base, triggering training programmes;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office and factory relocation, closer to suppliers and markets;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recognition of problems triggering reallocation of responsibilities;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innovations in the manufacturing process;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new ideas about how to deliver services to customers.</a:t>
            </a:r>
            <a:endParaRPr lang="cs-CZ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Why</a:t>
            </a:r>
            <a:r>
              <a:rPr lang="cs-CZ" dirty="0"/>
              <a:t> study </a:t>
            </a:r>
            <a:r>
              <a:rPr lang="cs-CZ" dirty="0" err="1"/>
              <a:t>change</a:t>
            </a:r>
            <a:r>
              <a:rPr lang="cs-CZ" dirty="0"/>
              <a:t>?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4C3FE8-74DC-4923-A716-EB4AAC23A4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5" t="17801" r="3538" b="62600"/>
          <a:stretch/>
        </p:blipFill>
        <p:spPr>
          <a:xfrm>
            <a:off x="7717408" y="123478"/>
            <a:ext cx="12241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06415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31997</TotalTime>
  <Words>3077</Words>
  <Application>Microsoft Office PowerPoint</Application>
  <PresentationFormat>On-screen Show (16:9)</PresentationFormat>
  <Paragraphs>269</Paragraphs>
  <Slides>35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Light</vt:lpstr>
      <vt:lpstr>Times New Roman</vt:lpstr>
      <vt:lpstr>Wingdings</vt:lpstr>
      <vt:lpstr>SLU</vt:lpstr>
      <vt:lpstr>1_SLU</vt:lpstr>
      <vt:lpstr>Motiv Office</vt:lpstr>
      <vt:lpstr>10. TOPIC  MANAGEMENT PROCESS  CHANGE, Leadership, conflict</vt:lpstr>
      <vt:lpstr>PowerPoint Presentation</vt:lpstr>
      <vt:lpstr>PowerPoint Presentation</vt:lpstr>
      <vt:lpstr>Learning outcomes</vt:lpstr>
      <vt:lpstr>PowerPoint Presentation</vt:lpstr>
      <vt:lpstr>PowerPoint Presentation</vt:lpstr>
      <vt:lpstr>Why study change?</vt:lpstr>
      <vt:lpstr>Why study change?</vt:lpstr>
      <vt:lpstr>Why study change?</vt:lpstr>
      <vt:lpstr>Making it happen and making it stick </vt:lpstr>
      <vt:lpstr>Transformational change </vt:lpstr>
      <vt:lpstr>Change and the individual   </vt:lpstr>
      <vt:lpstr>The coping cycle   </vt:lpstr>
      <vt:lpstr>Why study leadership? </vt:lpstr>
      <vt:lpstr>Leadership? </vt:lpstr>
      <vt:lpstr>Leadership versus management</vt:lpstr>
      <vt:lpstr>Leadership versus management</vt:lpstr>
      <vt:lpstr>PowerPoint Presentation</vt:lpstr>
      <vt:lpstr>PowerPoint Presentation</vt:lpstr>
      <vt:lpstr>Why study conflict?</vt:lpstr>
      <vt:lpstr>Contrasting frames of reference: unitarist, pluralist, and interactionist</vt:lpstr>
      <vt:lpstr>Contrasting frames of reference: unitarist, pluralist, and interactionist</vt:lpstr>
      <vt:lpstr>PowerPoint Presentation</vt:lpstr>
      <vt:lpstr>Coordination failure and conflict</vt:lpstr>
      <vt:lpstr>Coordination failure and conflict</vt:lpstr>
      <vt:lpstr>Conflict management</vt:lpstr>
      <vt:lpstr>THINK AND STOP!</vt:lpstr>
      <vt:lpstr>Conflict resolution approaches compared</vt:lpstr>
      <vt:lpstr>Bargaining strategies</vt:lpstr>
      <vt:lpstr>PowerPoint Presentation</vt:lpstr>
      <vt:lpstr>PowerPoint Presentation</vt:lpstr>
      <vt:lpstr>RECAP</vt:lpstr>
      <vt:lpstr>RECAP</vt:lpstr>
      <vt:lpstr>RECAP</vt:lpstr>
      <vt:lpstr> We can share our thoughts and ask questions 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Pavel Adámek</cp:lastModifiedBy>
  <cp:revision>626</cp:revision>
  <cp:lastPrinted>2018-10-04T06:50:24Z</cp:lastPrinted>
  <dcterms:created xsi:type="dcterms:W3CDTF">2016-07-06T15:42:34Z</dcterms:created>
  <dcterms:modified xsi:type="dcterms:W3CDTF">2023-06-30T23:37:17Z</dcterms:modified>
</cp:coreProperties>
</file>