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7"/>
  </p:notesMasterIdLst>
  <p:handoutMasterIdLst>
    <p:handoutMasterId r:id="rId38"/>
  </p:handoutMasterIdLst>
  <p:sldIdLst>
    <p:sldId id="256" r:id="rId3"/>
    <p:sldId id="320" r:id="rId4"/>
    <p:sldId id="321" r:id="rId5"/>
    <p:sldId id="291" r:id="rId6"/>
    <p:sldId id="322" r:id="rId7"/>
    <p:sldId id="595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327" r:id="rId16"/>
    <p:sldId id="258" r:id="rId17"/>
    <p:sldId id="579" r:id="rId18"/>
    <p:sldId id="580" r:id="rId19"/>
    <p:sldId id="582" r:id="rId20"/>
    <p:sldId id="583" r:id="rId21"/>
    <p:sldId id="584" r:id="rId22"/>
    <p:sldId id="585" r:id="rId23"/>
    <p:sldId id="586" r:id="rId24"/>
    <p:sldId id="588" r:id="rId25"/>
    <p:sldId id="589" r:id="rId26"/>
    <p:sldId id="597" r:id="rId27"/>
    <p:sldId id="596" r:id="rId28"/>
    <p:sldId id="590" r:id="rId29"/>
    <p:sldId id="591" r:id="rId30"/>
    <p:sldId id="592" r:id="rId31"/>
    <p:sldId id="593" r:id="rId32"/>
    <p:sldId id="598" r:id="rId33"/>
    <p:sldId id="571" r:id="rId34"/>
    <p:sldId id="594" r:id="rId35"/>
    <p:sldId id="274" r:id="rId36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4" autoAdjust="0"/>
    <p:restoredTop sz="94660"/>
  </p:normalViewPr>
  <p:slideViewPr>
    <p:cSldViewPr>
      <p:cViewPr varScale="1">
        <p:scale>
          <a:sx n="73" d="100"/>
          <a:sy n="73" d="100"/>
        </p:scale>
        <p:origin x="84" y="12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62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77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27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9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11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190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337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366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663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381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7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798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400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40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98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12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76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89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065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515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62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52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46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55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431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967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58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0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10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53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78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81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03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30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5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84808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DESIGN, ELEMENTS OF STRUCTURE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Taylor’s scientific management was a powerful and largely successful attempt to wrest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production from the workers, and place it under the control of management.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Taylor, the use of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 and incentive system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company involved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specifying production requirements, providing workers with incentives 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of a piece-rate bonus, and leaving them to use their own initiative in deciding how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to organize their work.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Taylorism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8C222-EF98-4D05-9A5B-1E38C1CEF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6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435064" cy="31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Fordism is distinguishable from Taylorism in that it represents a form of work organization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efficient mass production.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Fordism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form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work design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applies scientific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principles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workers’ jobs;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installation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single-purpose machine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to manufacture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parts;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introduction of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mechanized assembly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Ford applied the principles of scientific management to remove waste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inefficiency.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single-purpose machine tools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produce standardized parts: Ford used rigid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heavy machine tools, carbon alloy tool steels, and universal grinding machines.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mechanized assembly line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Despite the aforementioned innovations, employees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still work at their own speed.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Fordism</a:t>
            </a:r>
            <a:endParaRPr lang="en-US" dirty="0"/>
          </a:p>
        </p:txBody>
      </p:sp>
      <p:pic>
        <p:nvPicPr>
          <p:cNvPr id="2052" name="Picture 4" descr="Henry Ford. Automobilový průmyslník a filantrop, který věřil v  soběstačnost, II. díl">
            <a:extLst>
              <a:ext uri="{FF2B5EF4-FFF2-40B4-BE49-F238E27FC236}">
                <a16:creationId xmlns:a16="http://schemas.microsoft.com/office/drawing/2014/main" id="{9ED3A3C3-2A95-4532-8D33-9C3C7973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23878"/>
            <a:ext cx="245020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0E82A0-1725-4E0E-9055-7213193A3F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5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Ford’s legacy was twofold. First, he created what came to be defined as the characteristics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production work: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pacing of work;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of tools or methods;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repetitiveness;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 subdivision of product;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skill requirements;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mental attention.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Fordism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7A554-3CD0-498B-9DA7-DAFE14D41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9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how alienating and demotivating is Taylorism?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Adler (1999) offers an interesting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counter-argument to this established view, claiming that Taylorism actually represents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 emancipatory philosophy of job design.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reports that at the New United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Motors Manufacturing, Inc. (NUMMI) auto plant in Fremont, California, which uses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Taylorist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approach, workers show relatively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levels of motivation and job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Instrumental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 that sees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as an instrument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fulfilment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life goals.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Introjection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formerly external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or value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‘taken in’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now enforced through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pressures such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guilt, anxiety, or related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self-esteem dynamics.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Concertive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exercised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workers themselves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collaborate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the means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their own control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negotiating a consensus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shapes their own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according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core values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those of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vision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Back</a:t>
            </a:r>
            <a:r>
              <a:rPr lang="cs-CZ" dirty="0"/>
              <a:t> to the </a:t>
            </a:r>
            <a:r>
              <a:rPr lang="cs-CZ" dirty="0" err="1"/>
              <a:t>future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73A8D-CCB2-4C40-951F-4F1226033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cs-CZ" altLang="cs-CZ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Vevox</a:t>
            </a:r>
            <a:r>
              <a:rPr lang="cs-CZ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GB" altLang="cs-C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https://silesianuniversity.vevox.com/#/meeting/450403/polls</a:t>
            </a:r>
            <a:endParaRPr lang="en-GB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A9FC3-E92A-4F55-B1BB-A8A1DD7BB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13" y="2067694"/>
            <a:ext cx="3547886" cy="1995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EA265-8F1B-42FB-AEF1-62B6F1A7B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541" y="1409653"/>
            <a:ext cx="4131900" cy="23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cs-CZ" sz="4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2</a:t>
            </a: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cs-CZ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endParaRPr lang="en-GB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endParaRPr lang="en-GB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65766" y="1505159"/>
            <a:ext cx="3604568" cy="34034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 Lorsch described organization structure as management’s formal and explicit attempts to indicate to organizational members what is expected of them. 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People’s attitudes and behaviour can be shaped as much by the structure of the organization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which they work as by the personalities that they possess and the groups and teams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they are a part.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constraints and demands of the job, imposed through the roles that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play, can dictate their behaviour and even change their personalities.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involved the definition of individual jobs and their expected relationship to each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as indicated in organizational charts and in job descriptions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Why study elements of structure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BEE82-7018-4347-9EF3-31D395063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4D5F5F9-F080-4297-B85F-CAC7E11AA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0601" r="27163" b="15000"/>
          <a:stretch/>
        </p:blipFill>
        <p:spPr>
          <a:xfrm>
            <a:off x="3726808" y="-24493"/>
            <a:ext cx="5392689" cy="51679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A04816F-B483-4E92-92AD-49A767FD81CD}"/>
              </a:ext>
            </a:extLst>
          </p:cNvPr>
          <p:cNvSpPr/>
          <p:nvPr/>
        </p:nvSpPr>
        <p:spPr>
          <a:xfrm>
            <a:off x="467544" y="1538348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Alan Fox argued that explanations of human behaviour in organizations must consider</a:t>
            </a:r>
          </a:p>
          <a:p>
            <a:pPr algn="ctr"/>
            <a:r>
              <a:rPr lang="en-GB" dirty="0"/>
              <a:t>structural factors</a:t>
            </a:r>
            <a:r>
              <a:rPr lang="cs-CZ" dirty="0"/>
              <a:t>.</a:t>
            </a:r>
            <a:endParaRPr lang="en-GB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B0656D1-57BE-4220-8120-FB8D8A27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9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organization structure is, first, to divide 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activities and allocate them to sub-units; and second, to coordinate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these activities so that they achieve the aims of the organization.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Organization structuring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F88290B-34BD-4BD2-A4FE-425BF2F99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34601" r="27163" b="41600"/>
          <a:stretch/>
        </p:blipFill>
        <p:spPr>
          <a:xfrm>
            <a:off x="520152" y="1833668"/>
            <a:ext cx="7776864" cy="2754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7B49A-A96D-428C-A8C4-FE221F0601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popular way of depicting the structure of any large organizations is as a pyramid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triangle. This is only one of many possible shapes for an organization’s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Organization structuring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6AB31A-9C35-41C1-BE99-0EDBC1594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9000" r="27951" b="27600"/>
          <a:stretch/>
        </p:blipFill>
        <p:spPr>
          <a:xfrm>
            <a:off x="1835696" y="1491630"/>
            <a:ext cx="4752528" cy="3134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E1ED9E-0954-467D-9694-957FF31E4C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en-GB" sz="4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0" y="33700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kern="0" dirty="0">
                <a:solidFill>
                  <a:srgbClr val="002060"/>
                </a:solidFill>
                <a:latin typeface="Times New Roman"/>
              </a:rPr>
              <a:t>How the lecture will be conducted? </a:t>
            </a:r>
            <a:endParaRPr lang="en-GB" sz="1350" kern="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1064795"/>
            <a:ext cx="6994485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750"/>
              </a:spcBef>
              <a:buFont typeface="Arial" panose="020B0604020202020204" pitchFamily="34" charset="0"/>
              <a:buAutoNum type="arabicPeriod"/>
            </a:pP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lecture is divided into </a:t>
            </a:r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blocks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each block introduces an issue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scientific management met the needs of its historical context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management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750"/>
              </a:spcBef>
              <a:buFont typeface="Arial" panose="020B0604020202020204" pitchFamily="34" charset="0"/>
              <a:buAutoNum type="arabicPeriod"/>
            </a:pP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 Teams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shared whiteboard for your engagement and reactions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brainstorming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for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750"/>
              </a:spcBef>
              <a:buFont typeface="Arial" panose="020B0604020202020204" pitchFamily="34" charset="0"/>
              <a:buAutoNum type="arabicPeriod"/>
            </a:pP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750"/>
              </a:spcBef>
              <a:buFont typeface="Arial" panose="020B0604020202020204" pitchFamily="34" charset="0"/>
              <a:buAutoNum type="arabicPeriod"/>
            </a:pP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quizzes in 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vox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link is always in the presentation.</a:t>
            </a: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GB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GB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GB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GB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GB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6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Harold Leavitt (1965) has suggested that organizations can be viewed as complex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which consist of four mutually interacting, independent classes of variables: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objectives, company structure, technology used, and people employed.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were affected by aspects of the firm’s environment such as the economic, political,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social situation.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differences in organization structure can be partly accounted for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interactions of these elements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Organization structuring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EA840B-DAC3-4F08-A513-8F1E6C8D1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5" t="29001" r="30313" b="37399"/>
          <a:stretch/>
        </p:blipFill>
        <p:spPr>
          <a:xfrm>
            <a:off x="3635896" y="2355726"/>
            <a:ext cx="3631674" cy="2234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28F3A-C531-486D-83C7-4521EABBF1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7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an organization, one can distinguish two classes of workers. First, there are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who contribute directly to the provision of goods or services to the customer.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class of workers are called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employees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contribute indirectly to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goods or services to the customer.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individuals occupy advisory positions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use their specialized expertise to support the efforts of line employees.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employees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departments such as purchasing, human resources, information technology,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legal. These are considered to be secondary organizational functions.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firm may provide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managers with advice by establishing a separate department headed by staff specialists.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modification of the basic line structure, and is referred to as a line-and-staff structure.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55460-A8BA-4F9F-9E34-843C868625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explain the differences between these types of relationships, it is first necessary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and define the concepts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authority, responsibility, and accountability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held accountable for an action unless you are first given the authority to do it.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situation where your manager delegates authority to you, they remain responsible for your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to senior management.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is vested in organizational positions, not 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who occupy them.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relationship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in which a manager has the authority to direct the activities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those in positions below them on the same line on an organization chart. Line managers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‘tell’ their subordinates on their own line what to do. Such relationships are depicted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vertical lines on the chart, and these connect positions at each hierarchical level with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above and below them.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6584BE-7774-4888-8378-62157D953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5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297056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line relationships in a company are found within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departments and functions.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managers are responsible for everything that happens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their particular department.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563AAAF-9EA4-416F-9F73-951BB0408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23400" r="24013" b="19201"/>
          <a:stretch/>
        </p:blipFill>
        <p:spPr>
          <a:xfrm>
            <a:off x="3494370" y="847205"/>
            <a:ext cx="4914784" cy="3802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E640C8-29E3-4CFE-953E-E91446FF0A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8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297056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staff relationship is one in which staff department specialists provide a service to line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can recommend, advise, or assist line managers to implement their instructions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concerning a particular issue, but have no authority to insist that they do so.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to ‘sell’ their recommendations to line managers.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67FE61-EDB4-42B3-910F-C460BBB02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6" t="13672" r="27162" b="57000"/>
          <a:stretch/>
        </p:blipFill>
        <p:spPr>
          <a:xfrm>
            <a:off x="5292080" y="813535"/>
            <a:ext cx="3384376" cy="150852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9A8583E-4CB3-4406-8BDD-B16F439AD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3" t="57000" r="29525" b="6601"/>
          <a:stretch/>
        </p:blipFill>
        <p:spPr>
          <a:xfrm>
            <a:off x="3131840" y="2398184"/>
            <a:ext cx="3964539" cy="2397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65E197-4FA1-4D29-B536-BD26AC6288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cs-CZ" altLang="cs-CZ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Vevox</a:t>
            </a:r>
            <a:r>
              <a:rPr lang="cs-CZ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GB" altLang="cs-C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https://silesianuniversity.vevox.com/#/meeting/450403/polls</a:t>
            </a:r>
            <a:endParaRPr lang="en-GB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BE3C4-2B32-476C-983D-B2402C2B9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13" y="2323889"/>
            <a:ext cx="3459505" cy="1945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C9E77-4180-487E-A00C-F2E343321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053" y="1497081"/>
            <a:ext cx="3821045" cy="21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cs-CZ" sz="4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260736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3</a:t>
            </a: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r>
              <a:rPr lang="cs-CZ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r>
              <a:rPr lang="cs-CZ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Centralization</a:t>
            </a:r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cs-CZ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decentralization</a:t>
            </a:r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endParaRPr lang="en-GB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endParaRPr lang="en-GB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65766" y="1505159"/>
            <a:ext cx="3604568" cy="34034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ypes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differences of each form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/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Why centralize or decentralize the entire organization?</a:t>
            </a:r>
          </a:p>
        </p:txBody>
      </p:sp>
    </p:spTree>
    <p:extLst>
      <p:ext uri="{BB962C8B-B14F-4D97-AF65-F5344CB8AC3E}">
        <p14:creationId xmlns:p14="http://schemas.microsoft.com/office/powerpoint/2010/main" val="38531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 about job descriptions, organization charts, types of authority, and so on all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 to designing the formal organization.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refers to the </a:t>
            </a:r>
            <a:r>
              <a:rPr lang="en-GB" sz="16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documented, planned relationships</a:t>
            </a:r>
            <a:r>
              <a:rPr lang="cs-CZ" sz="16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 by management to coordinate the activities of different employees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the achievement of a common goal, using the division of labour and the creation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hierarchy of authority.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relationships between employees are all written down,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can be checked and modified, as required. However, to understand and explain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people in organizations, it is also necessary to become familiar with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organization.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Formal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F1970-2E40-4D2E-A9A4-1CA5B1B16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04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informal organization refers to the </a:t>
            </a:r>
            <a:r>
              <a:rPr lang="en-GB" sz="16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undocumented relationships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arise spontaneously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individuals in the workplace as they interact with one another, not only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their jobs, but also to meet their psychological and physical needs.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interactions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 the creation of relationships between individual employees and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informal groups, each with their own values and norms of behaviour,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allow people to meet their social needs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groups are separate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those specified by the formal organization. Compared to the formal organization,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organization has a more transient membership, making it looser and more flexible,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interactions between individuals being more spontaneous and more emotional,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their relationships being less clearly defined, and their involvement being more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Informal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F9D05-AEED-4D30-BD14-FB8A146C6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4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Informal</a:t>
            </a:r>
            <a:r>
              <a:rPr lang="cs-CZ" dirty="0"/>
              <a:t> and </a:t>
            </a:r>
            <a:r>
              <a:rPr lang="cs-CZ" dirty="0" err="1"/>
              <a:t>formal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182B46F-7033-4644-810E-49D38E9B1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27600" r="23226" b="22399"/>
          <a:stretch/>
        </p:blipFill>
        <p:spPr>
          <a:xfrm>
            <a:off x="147990" y="655262"/>
            <a:ext cx="7232321" cy="4453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7536EE-67EA-4295-A24F-B690E68124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1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en-GB" sz="4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1" y="33700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cs-CZ" kern="0" dirty="0" err="1">
                <a:solidFill>
                  <a:srgbClr val="002060"/>
                </a:solidFill>
                <a:latin typeface="Times New Roman"/>
              </a:rPr>
              <a:t>Contents</a:t>
            </a:r>
            <a:endParaRPr lang="en-GB" sz="1350" kern="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1064795"/>
            <a:ext cx="7271211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750"/>
              </a:spcBef>
              <a:buFont typeface="Arial" panose="020B0604020202020204" pitchFamily="34" charset="0"/>
              <a:buAutoNum type="arabicPeriod"/>
            </a:pP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min.)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management met the needs of its historical context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PART </a:t>
            </a: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min.)</a:t>
            </a:r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anagement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defTabSz="685800">
              <a:spcBef>
                <a:spcPts val="750"/>
              </a:spcBef>
            </a:pPr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PART </a:t>
            </a: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min.)</a:t>
            </a:r>
            <a:endParaRPr lang="en-GB" alt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informal organizations.</a:t>
            </a:r>
          </a:p>
          <a:p>
            <a:pPr marL="171450" indent="-171450" defTabSz="685800">
              <a:spcBef>
                <a:spcPts val="750"/>
              </a:spcBef>
            </a:pPr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GB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GB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GB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GB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GB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47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fundamental question faced by every chief executive is what kinds of decisions are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made and by whom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refers to the concentration of authority and responsibility for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 power in the hands of managers at the top of an organization’s hierarchy.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choose to delegate their power, giving junior managers more individual autonomy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self-directed teams greater freedom, and introducing job enrichment for shop-floor workers.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their organizations are much more decentralized in their structure.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Decentralization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downward dispersion of authority and responsibility for decision-making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units, branches and lower-level managers. New technology has facilitated this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information easily available to all levels of employees, right down to the shop floor.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of whether and how much to centralize or decentralize has been one of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topics discussed in organization structuring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79318"/>
            <a:ext cx="7776864" cy="507703"/>
          </a:xfrm>
        </p:spPr>
        <p:txBody>
          <a:bodyPr/>
          <a:lstStyle/>
          <a:p>
            <a:r>
              <a:rPr lang="cs-CZ" dirty="0" err="1"/>
              <a:t>Centralization</a:t>
            </a:r>
            <a:r>
              <a:rPr lang="cs-CZ" dirty="0"/>
              <a:t> versus </a:t>
            </a:r>
            <a:r>
              <a:rPr lang="cs-CZ" dirty="0" err="1"/>
              <a:t>decentralization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7DEC1-6A42-487F-9DBE-18035C924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cs-CZ" altLang="cs-CZ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Vevox</a:t>
            </a:r>
            <a:r>
              <a:rPr lang="cs-CZ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GB" altLang="cs-C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https://silesianuniversity.vevox.com/#/meeting/450403/polls</a:t>
            </a:r>
            <a:endParaRPr lang="en-GB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9B1C4-A15E-45B6-A14A-42A9D2BD1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41" y="1995686"/>
            <a:ext cx="3805100" cy="2140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3A986-F462-454B-9055-1E0575A08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286" y="1409653"/>
            <a:ext cx="4131900" cy="23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6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objectives are efficiency, by increasing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per worker and reducing deliberate ‘underworking’;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predictability of job performance –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standardizing tasks by dividing them up into small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closely specified sub-tasks; and control by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discipline through hierarchical authority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introducing a system whereby all management’s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decisions can be implemented.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 developed the analysis of jobs; installed single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tools to produce standardized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parts; and established the mechanically paced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assembly line.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procedures employees are required to follow,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rules by which they are required to abide,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control and direct their behaviour in specified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elements include chain of command;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levels; line employees; rules; staff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employees; role expectations; span of control;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departmentalization; authority; and job description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relationships are depicted vertically on a organization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chart, indicating that those above possess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authority to direct the behaviours of those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A05206-3973-4339-8622-98EB7718A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89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seniors have responsibility for the work of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juniors, while the juniors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accountable for their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to their seniors.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relationships are depicted horizontally 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organization chart, indicating that those who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 specific expertise (e.g. in personnel, or in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matters) advise those in line positions.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formal organization refers to the collection o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groups that have been consciously designed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senior management to maximize efficiency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organizational goals, while the informal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refers to the network of relationships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spontaneously establish themselves between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of the organization on the basis of their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interests and friendships.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FE116-397F-4760-8123-55675A590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39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cs-CZ" sz="4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652" y="333536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GB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7384308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studying this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en-US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 should be able to: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Delineate the relevance of scientific management and its findings even today.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for creating and shaping organizational structures, taking into account the appropriateness of the structure and focus of the firm.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importance of centralization, decentralization, job description and interrelationships. </a:t>
            </a:r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GB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9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cs-CZ" sz="4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652" y="33353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readings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6657601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find support in the following sources: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None/>
            </a:pP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Jones, G. R. and J. M. George (2019). </a:t>
            </a:r>
            <a:r>
              <a:rPr lang="cs-CZ" altLang="cs-CZ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Essentials of </a:t>
            </a:r>
            <a:r>
              <a:rPr lang="cs-CZ" altLang="cs-CZ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Contemporary</a:t>
            </a:r>
            <a:r>
              <a:rPr lang="cs-CZ" altLang="cs-CZ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 222</a:t>
            </a:r>
          </a:p>
          <a:p>
            <a:pPr marL="171450" indent="-171450" defTabSz="685800">
              <a:spcBef>
                <a:spcPts val="750"/>
              </a:spcBef>
            </a:pP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GB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8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cs-CZ" sz="4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1</a:t>
            </a: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/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scientific management met the needs of its historical context.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endParaRPr lang="en-GB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499992" y="1579233"/>
            <a:ext cx="3604568" cy="34034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how Fordism developed out of Taylorism.</a:t>
            </a:r>
          </a:p>
        </p:txBody>
      </p:sp>
    </p:spTree>
    <p:extLst>
      <p:ext uri="{BB962C8B-B14F-4D97-AF65-F5344CB8AC3E}">
        <p14:creationId xmlns:p14="http://schemas.microsoft.com/office/powerpoint/2010/main" val="16171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635494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roots of the design of jobs that we see in today’s organizations.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 handful of theories can claim to be truly revolutionary, and to have had an enduring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worldwide impact on organizational thought and management practice. Those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Frederick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Winslow Taylor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(1856 –1915)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 Ford 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–1947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two of them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Developments in information technology have increased rather than reduced their relevance.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one current debate focuses on whether the virtual organization is a new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arrangement or a refinement of scientific management thinking.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Taylorism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Fordism are alive and well, still thriving at the start of the twenty-first century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desing</a:t>
            </a:r>
            <a:r>
              <a:rPr lang="cs-CZ" dirty="0"/>
              <a:t>?</a:t>
            </a:r>
            <a:endParaRPr lang="en-US" dirty="0"/>
          </a:p>
        </p:txBody>
      </p:sp>
      <p:pic>
        <p:nvPicPr>
          <p:cNvPr id="1030" name="Picture 6" descr="Frederick Winslow Taylor (1).JPG">
            <a:extLst>
              <a:ext uri="{FF2B5EF4-FFF2-40B4-BE49-F238E27FC236}">
                <a16:creationId xmlns:a16="http://schemas.microsoft.com/office/drawing/2014/main" id="{AEDD4AFF-45DB-4CAD-82EB-0BEEBCEDD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27" y="939768"/>
            <a:ext cx="1176354" cy="156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ásová výroba a Henry Ford | Sever">
            <a:extLst>
              <a:ext uri="{FF2B5EF4-FFF2-40B4-BE49-F238E27FC236}">
                <a16:creationId xmlns:a16="http://schemas.microsoft.com/office/drawing/2014/main" id="{C46E78CE-1555-445D-9742-C55B53AD9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43037"/>
            <a:ext cx="2133414" cy="16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BF15C-B831-407A-8AAA-80F914F5DA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75" t="17801" r="3538" b="62600"/>
          <a:stretch/>
        </p:blipFill>
        <p:spPr>
          <a:xfrm>
            <a:off x="7758592" y="8746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cs-CZ" sz="16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cs-CZ" sz="16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form of job design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stresses short,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repetitive work cycles;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detailed, prescribed task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sequences; a separation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task conception from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execution;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based 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rewards.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 attributed systematic soldiering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 number of factors: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view among the workers that an increase in output would result in redundancies;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management controls which enabled them to work slowly, in order to protect their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best interests;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methods of work which were left entirely to the discretion of the workers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wasted a large part of their efforts using inefficient and untested rules-of-thumb.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Taylorism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E502C-CA3B-4941-B2B9-3B35D5859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out to show how management and workforce could both benefit from adopting his more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work arrangements. His objectives were to achieve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by increasing the output per worker and reducing deliberate ‘underworking’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employees,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predictability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of job performance by standardizing tasks by dividing up tasks into small,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standardized, closely specified sub-tasks,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by establishing discipline through hierarchical authority and introducing a system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whereby all management’s policy decisions could be implemented.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Taylorism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75821-7089-4FC9-8634-4F7EBA108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3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32678</TotalTime>
  <Words>2529</Words>
  <Application>Microsoft Office PowerPoint</Application>
  <PresentationFormat>On-screen Show (16:9)</PresentationFormat>
  <Paragraphs>238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SLU</vt:lpstr>
      <vt:lpstr>Motiv Office</vt:lpstr>
      <vt:lpstr>2. TOPIC  Organization structure  WORK DESIGN, ELEMENTS OF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study work desing?</vt:lpstr>
      <vt:lpstr>Taylorism</vt:lpstr>
      <vt:lpstr>Taylorism</vt:lpstr>
      <vt:lpstr>Taylorism</vt:lpstr>
      <vt:lpstr>Fordism</vt:lpstr>
      <vt:lpstr>Fordism</vt:lpstr>
      <vt:lpstr>Back to the future?</vt:lpstr>
      <vt:lpstr>PowerPoint Presentation</vt:lpstr>
      <vt:lpstr>PowerPoint Presentation</vt:lpstr>
      <vt:lpstr>Why study elements of structure?</vt:lpstr>
      <vt:lpstr>PowerPoint Presentation</vt:lpstr>
      <vt:lpstr>Organization structuring</vt:lpstr>
      <vt:lpstr>Organization structuring</vt:lpstr>
      <vt:lpstr>Organization structuring</vt:lpstr>
      <vt:lpstr>Line, staff, and functional relationships</vt:lpstr>
      <vt:lpstr>Line, staff, and functional relationships</vt:lpstr>
      <vt:lpstr>Line, staff, and functional relationships</vt:lpstr>
      <vt:lpstr>Line, staff, and functional relationships</vt:lpstr>
      <vt:lpstr>PowerPoint Presentation</vt:lpstr>
      <vt:lpstr>PowerPoint Presentation</vt:lpstr>
      <vt:lpstr>Formal organization</vt:lpstr>
      <vt:lpstr>Informal organization</vt:lpstr>
      <vt:lpstr>Informal and formal organization</vt:lpstr>
      <vt:lpstr>Centralization versus decentralization</vt:lpstr>
      <vt:lpstr>PowerPoint Presentation</vt:lpstr>
      <vt:lpstr>RECAP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615</cp:revision>
  <cp:lastPrinted>2018-10-04T06:50:24Z</cp:lastPrinted>
  <dcterms:created xsi:type="dcterms:W3CDTF">2016-07-06T15:42:34Z</dcterms:created>
  <dcterms:modified xsi:type="dcterms:W3CDTF">2023-06-30T10:16:36Z</dcterms:modified>
</cp:coreProperties>
</file>