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45"/>
  </p:notesMasterIdLst>
  <p:handoutMasterIdLst>
    <p:handoutMasterId r:id="rId46"/>
  </p:handoutMasterIdLst>
  <p:sldIdLst>
    <p:sldId id="256" r:id="rId3"/>
    <p:sldId id="320" r:id="rId4"/>
    <p:sldId id="321" r:id="rId5"/>
    <p:sldId id="291" r:id="rId6"/>
    <p:sldId id="322" r:id="rId7"/>
    <p:sldId id="601" r:id="rId8"/>
    <p:sldId id="323" r:id="rId9"/>
    <p:sldId id="324" r:id="rId10"/>
    <p:sldId id="443" r:id="rId11"/>
    <p:sldId id="419" r:id="rId12"/>
    <p:sldId id="421" r:id="rId13"/>
    <p:sldId id="422" r:id="rId14"/>
    <p:sldId id="444" r:id="rId15"/>
    <p:sldId id="420" r:id="rId16"/>
    <p:sldId id="423" r:id="rId17"/>
    <p:sldId id="442" r:id="rId18"/>
    <p:sldId id="424" r:id="rId19"/>
    <p:sldId id="425" r:id="rId20"/>
    <p:sldId id="426" r:id="rId21"/>
    <p:sldId id="427" r:id="rId22"/>
    <p:sldId id="327" r:id="rId23"/>
    <p:sldId id="600" r:id="rId24"/>
    <p:sldId id="428" r:id="rId25"/>
    <p:sldId id="418" r:id="rId26"/>
    <p:sldId id="429" r:id="rId27"/>
    <p:sldId id="430" r:id="rId28"/>
    <p:sldId id="431" r:id="rId29"/>
    <p:sldId id="432" r:id="rId30"/>
    <p:sldId id="433" r:id="rId31"/>
    <p:sldId id="434" r:id="rId32"/>
    <p:sldId id="435" r:id="rId33"/>
    <p:sldId id="436" r:id="rId34"/>
    <p:sldId id="437" r:id="rId35"/>
    <p:sldId id="438" r:id="rId36"/>
    <p:sldId id="602" r:id="rId37"/>
    <p:sldId id="599" r:id="rId38"/>
    <p:sldId id="439" r:id="rId39"/>
    <p:sldId id="440" r:id="rId40"/>
    <p:sldId id="441" r:id="rId41"/>
    <p:sldId id="603" r:id="rId42"/>
    <p:sldId id="417" r:id="rId43"/>
    <p:sldId id="274" r:id="rId44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81E3A"/>
    <a:srgbClr val="307871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>
      <p:cViewPr varScale="1">
        <p:scale>
          <a:sx n="79" d="100"/>
          <a:sy n="79" d="100"/>
        </p:scale>
        <p:origin x="90" y="11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A912-BC21-4286-9BD7-B92B2DB49A2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2D866-D22D-4042-B8E0-E9D70327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6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2T08:42:10.06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2086.5022"/>
      <inkml:brushProperty name="anchorY" value="140.82635"/>
      <inkml:brushProperty name="scaleFactor" value="0.5"/>
    </inkml:brush>
    <inkml:brush xml:id="br1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3886.42944"/>
      <inkml:brushProperty name="anchorY" value="461.56583"/>
      <inkml:brushProperty name="scaleFactor" value="0.5"/>
    </inkml:brush>
    <inkml:brush xml:id="br2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5360.06543"/>
      <inkml:brushProperty name="anchorY" value="139.96643"/>
      <inkml:brushProperty name="scaleFactor" value="0.5"/>
    </inkml:brush>
    <inkml:brush xml:id="br3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3853.36792"/>
      <inkml:brushProperty name="anchorY" value="-1565.25256"/>
      <inkml:brushProperty name="scaleFactor" value="0.5"/>
    </inkml:brush>
    <inkml:brush xml:id="br4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5272.74658"/>
      <inkml:brushProperty name="anchorY" value="-502.06158"/>
      <inkml:brushProperty name="scaleFactor" value="0.5"/>
    </inkml:brush>
    <inkml:brush xml:id="br5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3763.65771"/>
      <inkml:brushProperty name="anchorY" value="-1955.43298"/>
      <inkml:brushProperty name="scaleFactor" value="0.5"/>
    </inkml:brush>
    <inkml:brush xml:id="br6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2159.05908"/>
      <inkml:brushProperty name="anchorY" value="-4658.76123"/>
      <inkml:brushProperty name="scaleFactor" value="0.5"/>
    </inkml:brush>
  </inkml:definitions>
  <inkml:trace contextRef="#ctx0" brushRef="#br0">530 474,'0'0,"6"0,-5 0,-8 0,-8 0,-7 0,-6 0,-4 7,-2 7,-1 0,7 5,-1 5,8 10,-1-3,5 1,-2 1,4 0,4 0,4 0,2 1,3 0,8 0,2 6,6-6,-1 0,6-1,4-8,-4 1,4-7,2 1,3-4,3-5,-6 4,1-4,-6 5,-12 3,-12-1,-11 3,-9-3,-6-5,-4 3,-1-3,5 3,1-2,0-3,-1-3,0 3,-2-2,0-1,-2-2,1-3,6 6,6 6,15-8,5-1</inkml:trace>
  <inkml:trace contextRef="#ctx0" brushRef="#br1" timeOffset="1253.214">902 1,'0'0,"0"5,0 10,0 6,0 12,0 4,0 10,0 0,0 13,0 4,0-3,0 2,0 14,-6 9,-15 27,-13 27,-6 11,3-10,8-14,8-25,8-15,6-20,5-7,2-10,1-20,0-20,1-16,-1-20,0-10,0 1</inkml:trace>
  <inkml:trace contextRef="#ctx0" brushRef="#br2" timeOffset="2432.203">767 1050,'0'0,"0"-5,7-4,0-4,6 0,0-5,5-4,-3-4,-2-4,3 5,3 5,5 7,-4 11,-3 12,2 2,-5 14,-3 6,-4 10,-3 2,-2 1,-1-2,-1-3,-1-2,0-1,0-3,1 0,0 0,0-1,-1 1,1-1,0 1,0-7</inkml:trace>
  <inkml:trace contextRef="#ctx0" brushRef="#br3" timeOffset="5510.369">1444 948,'0'0,"-6"6,-2 9,-5-1,-7 5,-5 5,-4 3,4 4,-1-5,5 0,-1 2,4 1,6 2,3 0,5 2,1 1,3 0,7-7,1 0,7-6,5-7,5-5,5-4,2-3,1-8,2-2,0 0,-7-6,0 2,-7-5,1-4,-6-5,3-3,2 5,-3-3,3 0,-3-2,1 5,-9 6,-12 5,-10 6,-10 3,-6 3,-4 2,3-7,7-7,0 1,6-7,-3 3,-2 3,-3 3,-4 11,-3 2,5 16,6 7,0 0,4-4</inkml:trace>
  <inkml:trace contextRef="#ctx0" brushRef="#br4" timeOffset="9563.249">1851 915,'0'0,"0"5,-7 10,0 6,0 5,1 5,2 2,-6-5,2 0,7-7,2 2,2 1,1 2,-1 2,-1 3,0 1,-2-12,1-13,-1-14,0-11,0-9,0-5,0-3,-1 12,8 0,0 1,0-2,6 4,5-3,5 6,5 3,3 5,2 4,-5 9,-7 9,-6 9,0-2,-4 5,-3 2,-3-11,-2-12,-2-13,-1-10,0-1</inkml:trace>
  <inkml:trace contextRef="#ctx0" brushRef="#br5" timeOffset="11481.173">2392 1,'0'0,"0"11,0 12,0 11,0 5,0 3,0-1,0 6,0 5,0-1,-6-3,-1-4,0 3,-5-2,0-2,3 3,1 6,4-3,1-1,2 2,0-3,2-2,-1 3,-6-10,-1-2,1-2,0-2,3 0,0 0,2 0,0 1,1 0,0 1,0 0,1-1,-1 1,0 0,0 0,7-6,7-8,6-14,7-5,-4-11,4-3,0 2,3 1,-6 10,1 2,-5 10,1-1,-5 7,3-2,3-3,-4-10,4-4,-5-10,3-7,-4-6,-3-6,-5 4</inkml:trace>
  <inkml:trace contextRef="#ctx0" brushRef="#br6" timeOffset="12439.786">2223 373,'0'0,"0"6,7 2,7-1,6-2,13-7,-2-9,9-2,0-13,1 3,-2 2,-1-2,-1 6,-2 4,0 4,-8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2T08:42:32.64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452.55637"/>
      <inkml:brushProperty name="anchorY" value="-5791.70313"/>
      <inkml:brushProperty name="scaleFactor" value="0.5"/>
    </inkml:brush>
  </inkml:definitions>
  <inkml:trace contextRef="#ctx0" brushRef="#br0">308 0,'0'0,"0"6,-7 9,0 12,1 7,-7 3,-5 2,2 0,2-1,-4 5,-2 0,2-2,4 6,-3-2,3-2,-3 5,3-3,3-1,-4 3,3-2,-4-1,3 3,2-2,3-2,3 4,3-1,1-4,7-8,1-3,1-2,5-6,5-7,6-6,4-5,3-2,3-3,0-8,8 0,0 0,-1 2,-1 1,-1 2,-2 1,-2 2,-7-1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2T08:42:34.61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1017.31842"/>
      <inkml:brushProperty name="anchorY" value="-8212.09863"/>
      <inkml:brushProperty name="scaleFactor" value="0.5"/>
    </inkml:brush>
  </inkml:definitions>
  <inkml:trace contextRef="#ctx0" brushRef="#br0">241 92,'0'0,"-6"0,-2-7,-6 0,-6 0,-4 2,-6 1,-2 1,5 8,7 8,-2 1,7 5,3 5,5 4,3 3,10-6,7 3,9-1,5 2,4 2,3-6,1-6,1-6,-1-6,-6 4,-1-3,-1-1,1-3,-4-8,-7-8,-5-8,-5-6,-4-5,-2-3,-2-1,0-7,0-1,0 1,0 2,1 2,-7 8,-7 8,-7 15,-5 6,-5 5,-2 8,-1 0,-1 0,6-4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2T08:42:36.67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313.27707"/>
      <inkml:brushProperty name="anchorY" value="-6898.80225"/>
      <inkml:brushProperty name="scaleFactor" value="0.5"/>
    </inkml:brush>
  </inkml:definitions>
  <inkml:trace contextRef="#ctx0" brushRef="#br0">0 0,'0'0,"0"6,0 9,0 5,0 7,7 3,0 4,0 0,-1 2,-2-1,-1 0,-1 0,5-8,0-13,-1-14,7-7,-3-9,0-6,-3-7,-2-3,-3-2,6 6,-1 0,7 6,-2 0,5 5,4 4,5 5,4 4,2 2,1 2,2 0,-1 1,1 0,-7 7,0-1,-8 7,-5 6,-6 5,-4 4,-3 3,-2 2,-1 1,0-1,0 1,0 0,0-7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2T08:42:40.65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1465.37891"/>
      <inkml:brushProperty name="anchorY" value="-8570.28125"/>
      <inkml:brushProperty name="scaleFactor" value="0.5"/>
    </inkml:brush>
  </inkml:definitions>
  <inkml:trace contextRef="#ctx0" brushRef="#br0">515 70,'0'0,"6"0,-5 0,-8 0,-8 0,-7-6,-6-2,-4 1,-2-5,-1 1,-1 1,1 3,0 3,0 1,1 2,0 0,0 2,7 6,7 7,6 7,7 6,3 3,4 4,0 0,9-5,-1-1,7-6,-1 0,-3 1,5-4,-3 2,4-4,3-4,-1 2,2-3,4-2,2-4,-4-9,2-2,2-1,1 0,-4-6,-6-4,-6-7,2 3,-3-4,-3-2,-3-3,5 5,-1-2,-2 0,5 4,-1-1,5 5,-3 11,-1 12,-4 11,-3 8,-2 6,-2 4,-1 1,0 1,-1 0,0 0,1-1,0-1,-1 7,-5 1,-1-2,0 7,1-2,-5-8,2-4,0-1,3-1,2 0,-6-7,2 1,1 1,-5-5,1 2,-5-6,2 3,3 3,-4 2,-4-3,-5 9,-3-5,-4 2,-2-6,-1-6,0-5,-1-5,1-3,-1-3,8-7,6-7,8-8,5-5,5-4,2-3,2-1,7 7,0-1,7 8,-1-1,4-1,5 3,-3-1,2 4,3 4,3 4,2-3,2 3,1 2,1 1,0 3,-6-5,-1-7,1 1,-7-5,2 3,-5-4,2 3,2-2,3-4,-3-3,2 4,-5-3,2 6,-5-2,3 4,3 5,-3-3,3 3,-5-4,3 3,-4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2T08:42:41.42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3014.72559"/>
      <inkml:brushProperty name="anchorY" value="-10157.90234"/>
      <inkml:brushProperty name="scaleFactor" value="0.5"/>
    </inkml:brush>
  </inkml:definitions>
  <inkml:trace contextRef="#ctx0" brushRef="#br0">1 1,'0'0,"0"0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2T08:42:46.44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4284.72559"/>
      <inkml:brushProperty name="anchorY" value="-11427.90234"/>
      <inkml:brushProperty name="scaleFactor" value="0.5"/>
    </inkml:brush>
  </inkml:definitions>
  <inkml:trace contextRef="#ctx0" brushRef="#br0">1 0,'0'0,"0"0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2T08:47:04.729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5554.72559"/>
      <inkml:brushProperty name="anchorY" value="-12697.90234"/>
      <inkml:brushProperty name="scaleFactor" value="0.5"/>
    </inkml:brush>
  </inkml:definitions>
  <inkml:trace contextRef="#ctx0" brushRef="#br0">1 35,'0'0,"0"-5,0-10,0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2T08:47:08.30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6824.72559"/>
      <inkml:brushProperty name="anchorY" value="-13933.58789"/>
      <inkml:brushProperty name="scaleFactor" value="0.5"/>
    </inkml:brush>
  </inkml:definitions>
  <inkml:trace contextRef="#ctx0" brushRef="#br0">1 1,'0'0,"5"0,4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327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962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390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235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859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139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941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338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790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77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258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686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598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741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005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0576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390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118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211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57663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694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90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30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48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293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582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872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611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370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6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30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212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105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899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02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089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23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43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35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08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85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67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57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70.png"/><Relationship Id="rId18" Type="http://schemas.openxmlformats.org/officeDocument/2006/relationships/customXml" Target="../ink/ink8.xml"/><Relationship Id="rId3" Type="http://schemas.openxmlformats.org/officeDocument/2006/relationships/image" Target="../media/image21.png"/><Relationship Id="rId21" Type="http://schemas.openxmlformats.org/officeDocument/2006/relationships/image" Target="../media/image210.png"/><Relationship Id="rId7" Type="http://schemas.openxmlformats.org/officeDocument/2006/relationships/image" Target="../media/image140.png"/><Relationship Id="rId12" Type="http://schemas.openxmlformats.org/officeDocument/2006/relationships/customXml" Target="../ink/ink5.xml"/><Relationship Id="rId17" Type="http://schemas.openxmlformats.org/officeDocument/2006/relationships/image" Target="../media/image190.png"/><Relationship Id="rId2" Type="http://schemas.openxmlformats.org/officeDocument/2006/relationships/notesSlide" Target="../notesSlides/notesSlide29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60.png"/><Relationship Id="rId5" Type="http://schemas.openxmlformats.org/officeDocument/2006/relationships/image" Target="../media/image130.png"/><Relationship Id="rId15" Type="http://schemas.openxmlformats.org/officeDocument/2006/relationships/image" Target="../media/image180.png"/><Relationship Id="rId10" Type="http://schemas.openxmlformats.org/officeDocument/2006/relationships/customXml" Target="../ink/ink4.xml"/><Relationship Id="rId19" Type="http://schemas.openxmlformats.org/officeDocument/2006/relationships/image" Target="../media/image200.png"/><Relationship Id="rId4" Type="http://schemas.openxmlformats.org/officeDocument/2006/relationships/customXml" Target="../ink/ink1.xml"/><Relationship Id="rId9" Type="http://schemas.openxmlformats.org/officeDocument/2006/relationships/image" Target="../media/image150.png"/><Relationship Id="rId14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302433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TOPIC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Introducing </a:t>
            </a:r>
            <a: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Organizational behaviour</a:t>
            </a:r>
            <a:endParaRPr lang="en-US" sz="2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40152" y="3723878"/>
            <a:ext cx="303211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en-GB" altLang="cs-CZ" sz="16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Organizational Behaviour – Definitions and Importance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1F3A5EC-ACC1-4D82-9A95-27C57B2D0C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3" t="20601" r="12988" b="26200"/>
          <a:stretch/>
        </p:blipFill>
        <p:spPr>
          <a:xfrm>
            <a:off x="0" y="51470"/>
            <a:ext cx="909574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6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8422616" cy="39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 explain your experience in the café? 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blame the personality and skills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individual who served you. However, there are many other possible explanations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as: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inadequate staff training;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absences increasing working pressure;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hours, fatigue, poor work-life balance;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 not working properly;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anxiety about anticipated organizational changes;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 difficulties – family feuds, ill-health;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motivation due to low pay;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autocratic supervisor;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dispute with colleagues creating an uncomfortable working atmosphere;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timing – you came in at the wrong moment.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Organizational Behaviour – Definitions and Importance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BCC167-84FE-4B1E-B858-9DDFED1F6E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5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9"/>
            <a:ext cx="7774544" cy="856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experience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be explained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contextual, individual, group, structural, and managerial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factors, in and beyond the workplace. The explanation could come from any one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factors.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many cases, a combination of factors will explain the behaviour in question.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walks away.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that organization, you have to live with these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you may be responsible for solving the problem.</a:t>
            </a:r>
            <a:endParaRPr lang="en-US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Organizational Behaviour – Definitions and Importance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A0CC06-090A-49F3-8CCC-21F4A3ADD6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9"/>
            <a:ext cx="7774544" cy="856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75F655F-A913-4238-A49D-BAFA37E3A2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2" t="10800" r="20864" b="15000"/>
          <a:stretch/>
        </p:blipFill>
        <p:spPr>
          <a:xfrm>
            <a:off x="20292" y="6524"/>
            <a:ext cx="7792068" cy="5013498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236C5CFF-C5F2-4313-B6E1-28229321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F6453F-058B-4FA0-A998-801C448E34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3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41784" y="735546"/>
            <a:ext cx="7308304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organizational behaviour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direct practical implications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those who work in, manage, seek to subvert, or interact in other ways with organizations,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they are small and local, or large and international.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multiple-stakeholders-inclusive-agenda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view of Organizational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behaviour, developing a broad social science perspective.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term organizational behaviour was first used by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Fritz Roethlisberger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late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1950s, because it suggested a wider scope than human relations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term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behavioural sciences was first used to describe a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 Foundation research programme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Harvard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1950, and in 1957 the Human Relations Group at Harvard (previously 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Mayo Group) became the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</a:t>
            </a:r>
            <a:r>
              <a:rPr lang="en-GB" alt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Organizational Behaviour – Definitions and Importance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2E8DC4C-3D26-42B3-87F1-3DDD98909F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5" t="33200" r="75987" b="17801"/>
          <a:stretch/>
        </p:blipFill>
        <p:spPr>
          <a:xfrm>
            <a:off x="7631832" y="1415975"/>
            <a:ext cx="1512168" cy="2520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6A4342-0600-4312-AD98-D37835B855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9"/>
            <a:ext cx="7774544" cy="856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do not ‘behave’. Only people can be said to behave. Organizational behaviour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shorthand for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 and interactions of people in organizations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populate our physical, social, cultural, political and economic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environment, offering jobs,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goods and services, creating our built environment, and contributing to the existence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fabric of communities.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products and services of McDonald’s, Google, Apple,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Microsoft, Ford, and Sony shape our existence and our daily experience.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Organizational Behaviour – Definitions and Importance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674490-BDDC-41C7-97BB-0A5F049B5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22234"/>
            <a:ext cx="8062576" cy="4369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the number of organizations with which you have had contact </a:t>
            </a:r>
            <a:b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cs-CZ" alt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‘Contact’ includes, for example, a radio programme that you listen to at breakfast, a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television station that you watch, the shops that you visit, the bank with whose card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make payments, the companies who run the buses, trains and taxis that you use.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Also, which cinemas, bars, nightclubs, sports and social clubs did you visit? </a:t>
            </a:r>
            <a:r>
              <a:rPr lang="en-GB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Religiou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educational establishments? Medical facilities or emergency services that you have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(you never know)? Check your mail; which organizations have written to you?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utility or council tax bills to pay, and from which organizations do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get these services? Have you dealt with any charity requests? Have you checked your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service provider and social networking organizations? What companies made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computer and mobile phone? Which companies design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the browser and other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that you are using? Whose advertisements have you watched?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 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/public, profit/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charitable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cs-CZ" altLang="cs-CZ" sz="16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what </a:t>
            </a:r>
            <a:r>
              <a:rPr lang="cs-CZ" altLang="cs-CZ" sz="16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list of </a:t>
            </a:r>
            <a:r>
              <a:rPr lang="cs-CZ" altLang="cs-CZ" sz="16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reveals</a:t>
            </a: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and your </a:t>
            </a:r>
            <a:r>
              <a:rPr lang="cs-CZ" altLang="cs-CZ" sz="16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lifestyle</a:t>
            </a: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cs-CZ" sz="18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Think</a:t>
            </a:r>
            <a:r>
              <a:rPr lang="cs-CZ" dirty="0"/>
              <a:t>!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19DD82-19A7-4BC2-8903-38568131C6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2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8350608" cy="27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an organization? </a:t>
            </a:r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</a:t>
            </a:r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 </a:t>
            </a: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achieving </a:t>
            </a:r>
            <a:r>
              <a:rPr lang="en-GB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cs-CZ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pursuit</a:t>
            </a:r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collective goals</a:t>
            </a: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arrangements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say that organizations are social arrangements is simply to observe that they are groups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people who interact with each other as a consequence of their membership.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Collective goals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membership implies shared objectives. Organizations are more likely to exist where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acting alone cannot achieve goals that are considered worthwhile pursuing.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performance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an organization as a whole determines its survival. The performance of a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determines the resources allocated to it. The performance of individuals determines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and promotion prospects.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Organizational Behaviour – Definitions and Importance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923275-F04B-497A-9F8D-CC4118699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7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27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performance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Admission to membership of organizations is controlled, usually with reference to standards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performance – will the person be able to do the job?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price of failure to perform to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is loss of membership.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need for controlled performance leads to the establishment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authority relationships.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controls only work where members comply with 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orders of those responsible for performing the control functions.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Summary,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setting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standards, measuring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performance, comparing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 with standard,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taking corrective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if necessary.</a:t>
            </a:r>
            <a:endParaRPr lang="en-US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Organizational Behaviour – Definitions and Importance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2A83D6-B647-49FD-8F23-CD89B80A1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6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8062576" cy="40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can achieve more than individuals acting alone.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achieve psychological satisfaction and material gain from organized activity.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 managers may decide on objectives and try to get others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agree by calling them the ‘organization’s mission’ or ‘corporate strategy’; but they are still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goals of the people who determined them in the first place. 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can mean different things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those who use them and who work in them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are significant personal and social sources of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money, physical resources, other rewards;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meaning, relevance, purpose, identity;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and stability;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security, support, protection;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status, prestige, self-esteem, self-confidence;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power, authority, and control.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Organizational Behaviour – Definitions and Importance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7FC2E-E29A-4447-A2AD-DF55AB4665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2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8640" y="337003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How the lecture will be conducted? 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1064795"/>
            <a:ext cx="6994485" cy="33989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defTabSz="685800">
              <a:spcBef>
                <a:spcPts val="750"/>
              </a:spcBef>
              <a:buFont typeface="Arial" panose="020B0604020202020204" pitchFamily="34" charset="0"/>
              <a:buAutoNum type="arabicPeriod"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lecture is divided into 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three blocks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where each block introduces an issue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associated with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lvl="1" defTabSz="685800">
              <a:spcBef>
                <a:spcPts val="750"/>
              </a:spcBef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rganizational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behaviour – Definitions and Importance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685800">
              <a:spcBef>
                <a:spcPts val="750"/>
              </a:spcBef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field map of the organizational behaviour terrain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basic HRM model</a:t>
            </a:r>
          </a:p>
          <a:p>
            <a:pPr lvl="1" defTabSz="685800">
              <a:spcBef>
                <a:spcPts val="750"/>
              </a:spcBef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Discretionary behaviour</a:t>
            </a:r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MS Teams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 shared whiteboard for your engagement and reactions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brainstorming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ideas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for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sharing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answers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completed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by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quizzes in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lang="en-US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vox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the link is always in the presentation.</a:t>
            </a:r>
            <a:endParaRPr kumimoji="0" lang="en-GB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65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5974344" cy="27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goals pursued by individual members of an organization can be quite different from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collective purpose of their organized activity.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creates an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dilemma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how to design organizations that are effective in achieving overall objectives, while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meeting the needs of those who work for them.</a:t>
            </a:r>
            <a:endParaRPr lang="en-US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Organizational Behaviour – Definitions and Importance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B10A4B6-975E-4A8F-B30F-A7A8620D94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62" t="34600" r="9050" b="30400"/>
          <a:stretch/>
        </p:blipFill>
        <p:spPr>
          <a:xfrm>
            <a:off x="6660232" y="1419622"/>
            <a:ext cx="2304256" cy="2304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FB71FF-B486-4223-A20A-8E849EA434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0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188641" y="873640"/>
            <a:ext cx="4131900" cy="38021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Vevox</a:t>
            </a:r>
            <a:r>
              <a:rPr kumimoji="0" lang="cs-CZ" alt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</a:t>
            </a: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770A4-31AB-4C6E-8AE5-6B29195FF478}"/>
              </a:ext>
            </a:extLst>
          </p:cNvPr>
          <p:cNvSpPr/>
          <p:nvPr/>
        </p:nvSpPr>
        <p:spPr>
          <a:xfrm>
            <a:off x="406413" y="4766553"/>
            <a:ext cx="3398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/>
            <a:r>
              <a:rPr lang="en-GB" sz="1000" dirty="0">
                <a:solidFill>
                  <a:prstClr val="black"/>
                </a:solidFill>
              </a:rPr>
              <a:t>https://silesianuniversity.vevox.com/#/meeting/450409/polls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DF87E8-8530-47D1-955A-36D8609E7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93" y="2185388"/>
            <a:ext cx="3675900" cy="2067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6B0C5E-DB65-429D-B220-B6DD881D4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193" y="1563638"/>
            <a:ext cx="3923928" cy="220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endParaRPr lang="cs-CZ" sz="45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4" y="540454"/>
            <a:ext cx="3402377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cs-CZ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2</a:t>
            </a:r>
          </a:p>
          <a:p>
            <a:pPr algn="l" defTabSz="685800"/>
            <a:endParaRPr lang="cs-CZ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/>
            <a:endParaRPr lang="cs-CZ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/>
            <a:r>
              <a:rPr lang="en-GB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field map of the organizational behaviour terrain</a:t>
            </a:r>
            <a:endParaRPr lang="cs-CZ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/>
            <a:endParaRPr lang="cs-CZ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/>
            <a:r>
              <a:rPr lang="cs-CZ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Basim</a:t>
            </a:r>
            <a:r>
              <a:rPr lang="cs-CZ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HRM model</a:t>
            </a:r>
            <a:endParaRPr lang="en-GB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02578" y="1505159"/>
            <a:ext cx="3222810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endParaRPr lang="en-GB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499992" y="1579233"/>
            <a:ext cx="3604568" cy="34034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 to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environment that shapes HRM in an organization and introducing the basic MRM model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0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27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behaviour in organizations be explained? </a:t>
            </a:r>
            <a:endParaRPr lang="cs-CZ" altLang="cs-CZ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answer this question systematically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a ‘field map’ of the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behaviour terrain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map shows that we want to explain two sets of outcomes: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effectiveness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of working life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and their members have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plans for the future which influence actions today.</a:t>
            </a:r>
            <a:endParaRPr lang="en-US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A field map of the organizational behaviour terrain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B6A84B-B781-4F36-9D6D-77649097BA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6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Organizational Behaviour – Definitions and Importance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6254782-76A2-4D0B-BC32-907A384DC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1" t="13672" r="12988" b="6601"/>
          <a:stretch/>
        </p:blipFill>
        <p:spPr>
          <a:xfrm>
            <a:off x="164312" y="51470"/>
            <a:ext cx="8800176" cy="50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19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846552" cy="40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the rude and unhelpful person serving in your café?</a:t>
            </a:r>
            <a:endParaRPr lang="cs-CZ" alt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Consequences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map of the Organizational behaviour…</a:t>
            </a:r>
          </a:p>
          <a:p>
            <a:pPr marL="0" indent="0">
              <a:buNone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 factors (PESTLE):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Maybe the store is facing competition, sales have collapsed,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store is closing next month, and the loyal shop assistant is bitter about being made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redundant (economic factors). Perhaps closure is threatened because the local population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falling, and reducing sales (social issues).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factors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Maybe the shop assistant is not coping with the demands of the job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training has not been provided (learning deficit). Maybe this assistant is not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uited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work that involves interaction with a demanding public (personality traits).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perhaps the shop assistant finds the job boring and lacks challenge (motivation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problem).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A field map of the organizational behaviour terrain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09D00C-412C-40DE-A217-286F2F22A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3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846552" cy="40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the rude and unhelpful person serving in your café?</a:t>
            </a:r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Consequences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map of the Organizational behaviour…</a:t>
            </a:r>
          </a:p>
          <a:p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factors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Maybe the employees in this part of the organization have not formed </a:t>
            </a:r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cohesive team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(group formation issues). Maybe this shop assistant is </a:t>
            </a:r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excluded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the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for some reason (a newcomer, perhaps) and is </a:t>
            </a:r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unhappy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(group structure problems).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informal </a:t>
            </a:r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 for dealing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awkward customers like you is to be awkward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return, and this assistant is just ‘playing by the rules’ (group norms).</a:t>
            </a: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factors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Perhaps the organization is bureaucratic and slow, and our assistant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anxiously </a:t>
            </a:r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waiting for a long-standing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to be resolved (hierarchy problems). Maybe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concern about the way in which </a:t>
            </a:r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is allocated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(work design problems).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Perhaps the unit </a:t>
            </a:r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 cannot deal with problems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referring them to a regional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 who doesn’t understand local issues (decision-making issues).</a:t>
            </a: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process factors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Maybe the shop assistant is annoyed at the autocratic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 of the unit manager (inappropriate leadership style), or is suffering ‘</a:t>
            </a:r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following organizational changes (change problems). Perhaps the assistant feels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management has made decisions </a:t>
            </a:r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consulting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 who have useful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and ideas (management decision-making problems).</a:t>
            </a: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A field map of the organizational behaviour terrain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EEBF5-FC5F-4146-AEFF-A8416B6B9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7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846552" cy="40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term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rganizational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controversial, because different stakeholders have different ideas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what counts as ‘effective’. A stakeholder is anyone with an interest, or stake, in the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 compa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nies,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usually means ‘profit’, but this raises other issues.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forgo profit temporarily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order to increase market share, which contributes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corporate survival and growth. 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Shareholders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want a return on investment; customers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 quality products or services at reasonable prices; managers want high-flying careers;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employees want decent pay, good working conditions, development and promotion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opportunities, and job security. 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groups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 organizations to protect wildlife,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carbon dioxide emissions and other forms of pollution, reduce traffic and noise levels,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so on.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16676" y="119831"/>
            <a:ext cx="7776864" cy="507703"/>
          </a:xfrm>
        </p:spPr>
        <p:txBody>
          <a:bodyPr/>
          <a:lstStyle/>
          <a:p>
            <a:r>
              <a:rPr lang="en-GB" dirty="0"/>
              <a:t>A field map of the organizational behaviour terrain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AA4AE-F6EE-478F-AB36-20FE6794AB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0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846552" cy="40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of working life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linked to organizational effectiveness,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also to most of the other factors on the left-hand side of our map.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difficult to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about quality of working life without considering an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individual’s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assessment of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with their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job,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conditions,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pay,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colleagues,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style,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culture,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work-life balance,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training, development,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career opportunities.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A field map of the organizational behaviour terrain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7280-D282-4309-986B-2ED8E82E6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4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4390168" cy="40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area where organizational behaviour (OB) contributes to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evidence-based practice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 management (HRM – or personnel management)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 is concerned with understanding micro- and macro-organizational issues, at individual,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group, corporate, and contextual levels of analysis. 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HRM develops and implements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enhance the quality of working life and encourage commitment, engagement, flexibility,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high performance from employees in the context of corporate strategy.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HRM can be seen as ‘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behaviour in practice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’, and this applies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all stages of the employment cycle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Human resource management: OB in action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6B7A4FE-9642-4FE9-94FA-F4165877B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51" t="40200" r="16926" b="16400"/>
          <a:stretch/>
        </p:blipFill>
        <p:spPr>
          <a:xfrm>
            <a:off x="4249776" y="1601466"/>
            <a:ext cx="4894224" cy="223224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B7F99E4-70B0-4524-AC60-364330C5C84E}"/>
              </a:ext>
            </a:extLst>
          </p:cNvPr>
          <p:cNvSpPr txBox="1"/>
          <p:nvPr/>
        </p:nvSpPr>
        <p:spPr>
          <a:xfrm>
            <a:off x="5652120" y="113159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The </a:t>
            </a:r>
            <a:r>
              <a:rPr lang="cs-CZ" dirty="0" err="1"/>
              <a:t>employment</a:t>
            </a:r>
            <a:r>
              <a:rPr lang="cs-CZ" dirty="0"/>
              <a:t> </a:t>
            </a:r>
            <a:r>
              <a:rPr lang="cs-CZ" dirty="0" err="1"/>
              <a:t>cycle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3B5EEC-0A64-49D0-A4F6-B5408E2BDF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8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8641" y="337003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Contents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1064795"/>
            <a:ext cx="7271211" cy="33989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(35 min.)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behaviour – Definitions and Importance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PART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min.)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field map of the organizational behaviour terrain, basic HRM model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PART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(15 min.)</a:t>
            </a:r>
            <a:endParaRPr kumimoji="0" lang="en-GB" alt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Discretionary behaviour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47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 management and organizational behaviour</a:t>
            </a: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5FD36C2-EADE-4452-9218-6F87C69BF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19201" r="23226" b="17800"/>
          <a:stretch/>
        </p:blipFill>
        <p:spPr>
          <a:xfrm>
            <a:off x="179512" y="19016"/>
            <a:ext cx="7776864" cy="49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09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basic model of HRM</a:t>
            </a: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63D96F3-70E1-4D5F-A555-3FEDE21A74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29000" r="12988" b="40200"/>
          <a:stretch/>
        </p:blipFill>
        <p:spPr>
          <a:xfrm>
            <a:off x="251520" y="1419622"/>
            <a:ext cx="8379113" cy="2304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1B7A5A-A520-41B6-9EF9-6B41086C33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32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846552" cy="40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approach focuses on the processes through which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 policies influence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 behaviour and performance. </a:t>
            </a:r>
            <a:endParaRPr lang="cs-CZ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model argues that, for people to perform beyond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minimum requirements of a job, three factors,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Ability, Motivation and Opportunity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(AMO)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necessary: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altLang="cs-CZ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Bath</a:t>
            </a: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of HRM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72359DE-D819-4AF3-B89F-588CD3C314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38800" r="12201" b="37400"/>
          <a:stretch/>
        </p:blipFill>
        <p:spPr>
          <a:xfrm>
            <a:off x="615613" y="2899656"/>
            <a:ext cx="7340763" cy="1540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D65EE9-858E-42B9-9465-13865D1EE4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96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altLang="cs-CZ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Bath</a:t>
            </a: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of HRM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A7E2354-2ABF-42C8-97AC-D9D8272C0B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13671" r="14189" b="16401"/>
          <a:stretch/>
        </p:blipFill>
        <p:spPr>
          <a:xfrm>
            <a:off x="179512" y="694047"/>
            <a:ext cx="8784976" cy="4449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C2BEBC-EE9C-4060-89A3-9734504193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38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846552" cy="40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policies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to this model are:</a:t>
            </a:r>
            <a:endParaRPr lang="cs-CZ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recruitment and selection that is careful and sophisticated;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and development that equips employees for their job roles;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 opportunities provided;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that is two-way, and information-sharing;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involvement of employees in management decision-making;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teamworking;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appraisal and development for individuals;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that is regarded as equitable and motivating;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security;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 and autonomy in jobs;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work-life balance.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altLang="cs-CZ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Bath</a:t>
            </a: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of HRM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F1AD43-8C72-4C52-A003-77EC4AA88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9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188641" y="873640"/>
            <a:ext cx="4131900" cy="38021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Vevox</a:t>
            </a:r>
            <a:r>
              <a:rPr kumimoji="0" lang="cs-CZ" alt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</a:t>
            </a: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770A4-31AB-4C6E-8AE5-6B29195FF478}"/>
              </a:ext>
            </a:extLst>
          </p:cNvPr>
          <p:cNvSpPr/>
          <p:nvPr/>
        </p:nvSpPr>
        <p:spPr>
          <a:xfrm>
            <a:off x="406413" y="4766553"/>
            <a:ext cx="3398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/>
            <a:r>
              <a:rPr lang="en-GB" sz="1000" dirty="0">
                <a:solidFill>
                  <a:prstClr val="black"/>
                </a:solidFill>
              </a:rPr>
              <a:t>https://silesianuniversity.vevox.com/#/meeting/450409/polls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EFAEE-779A-4B73-B21E-F479F8B0C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19" y="2211710"/>
            <a:ext cx="4059943" cy="2283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EEF310-3F3E-4188-8F3C-30A4AB18D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01565"/>
            <a:ext cx="3805100" cy="214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3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endParaRPr lang="cs-CZ" sz="45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4" y="540454"/>
            <a:ext cx="3402377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cs-CZ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3</a:t>
            </a:r>
          </a:p>
          <a:p>
            <a:pPr algn="l" defTabSz="685800"/>
            <a:endParaRPr lang="cs-CZ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/>
            <a:endParaRPr lang="cs-CZ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/>
            <a:r>
              <a:rPr lang="en-GB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Discretionary behaviour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02578" y="1505159"/>
            <a:ext cx="3222810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endParaRPr lang="en-GB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499992" y="1579233"/>
            <a:ext cx="3604568" cy="34034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employees have some choice over how, and how well, they perform their jobs. This is known as discretionary behaviour. </a:t>
            </a:r>
          </a:p>
        </p:txBody>
      </p:sp>
    </p:spTree>
    <p:extLst>
      <p:ext uri="{BB962C8B-B14F-4D97-AF65-F5344CB8AC3E}">
        <p14:creationId xmlns:p14="http://schemas.microsoft.com/office/powerpoint/2010/main" val="16630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558520" cy="40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employees have some choice over how, and how well, they perform their jobs. This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known as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discretionary behaviour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assistants, for example, can decide to adopt a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casual and unsympathetic tone, or they can make customers feel that their concerns have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 handled in a competent and friendly way.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Negative, uncaring behaviours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often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response to an employee’s perception that the organization no longer cares about them.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one member of staff annoys a customer, and management finds out, then that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 has a problem.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altLang="cs-CZ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Discretionary</a:t>
            </a: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behaviour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5CE89A-9E64-4FE6-A7D0-9E31B850F5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8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846552" cy="40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encourages employees to ‘go the extra mile’? </a:t>
            </a:r>
            <a:endParaRPr lang="cs-CZ" alt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answer lies in the model’s process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theory, which explains performance outcomes in terms of a combination of factors: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 policies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required to produce the Ability, Motivation and Opportunity central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any level of performance.</a:t>
            </a:r>
          </a:p>
          <a:p>
            <a:pPr>
              <a:buFont typeface="+mj-lt"/>
              <a:buAutoNum type="arabicPeriod"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managers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‘bring these policies to life’ have to communicate trust, respect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encouragement. This is achieved through the way that they give directions, and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 to suggestions.</a:t>
            </a:r>
          </a:p>
          <a:p>
            <a:pPr>
              <a:buFont typeface="+mj-lt"/>
              <a:buAutoNum type="arabicPeriod"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HR policies with line management behaviours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lead to feelings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job satisfaction and employee commitment. Otherwise, the policies themselves will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little impact on behaviour and performance.</a:t>
            </a:r>
          </a:p>
          <a:p>
            <a:pPr>
              <a:buFont typeface="+mj-lt"/>
              <a:buAutoNum type="arabicPeriod"/>
            </a:pP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tend to use positive discretionary behaviours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they experience pride in their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organization, and want to stay there. Commitment and job satisfaction thus encourage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 to use discretionary behaviour to perform better.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altLang="cs-CZ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Discretionary</a:t>
            </a: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behaviour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F26E0E-4447-4E05-9BD4-0AF234062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2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5758320" cy="40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 does HR work in this situation?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human resource (HR) function is traditionally the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‘employees’ champion’, but it is also responsible for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ensuring that employment practices fit the company’s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 strategy. These roles involve the use of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‘hard’ and ‘soft’ HR practices. 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HR aims to control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reduce costs. 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HR aims to maintain motivation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commitment.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recession, a company’s need to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costs can conflict with its employees’ desire for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security.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‘hard’ and ‘soft’ HR practices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C734EA2-FC28-42D2-8D8B-2EDED2A4E8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8" t="26200" r="52363" b="29000"/>
          <a:stretch/>
        </p:blipFill>
        <p:spPr>
          <a:xfrm>
            <a:off x="5796136" y="1347613"/>
            <a:ext cx="3304000" cy="24029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33F7933B-4EE5-450B-A5BB-1D6917813EBD}"/>
                  </a:ext>
                </a:extLst>
              </p14:cNvPr>
              <p14:cNvContentPartPr/>
              <p14:nvPr/>
            </p14:nvContentPartPr>
            <p14:xfrm>
              <a:off x="5709960" y="670224"/>
              <a:ext cx="981720" cy="61020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33F7933B-4EE5-450B-A5BB-1D6917813E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0963" y="661584"/>
                <a:ext cx="999354" cy="62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28A95D1E-4AEA-4967-9CEC-9EAE81A4676E}"/>
                  </a:ext>
                </a:extLst>
              </p14:cNvPr>
              <p14:cNvContentPartPr/>
              <p14:nvPr/>
            </p14:nvContentPartPr>
            <p14:xfrm>
              <a:off x="7521120" y="743304"/>
              <a:ext cx="182880" cy="42912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28A95D1E-4AEA-4967-9CEC-9EAE81A467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12480" y="734304"/>
                <a:ext cx="20052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916A866E-023C-465B-A6A7-9DE56F45BB0F}"/>
                  </a:ext>
                </a:extLst>
              </p14:cNvPr>
              <p14:cNvContentPartPr/>
              <p14:nvPr/>
            </p14:nvContentPartPr>
            <p14:xfrm>
              <a:off x="7801560" y="966504"/>
              <a:ext cx="149400" cy="15408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916A866E-023C-465B-A6A7-9DE56F45BB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92560" y="957504"/>
                <a:ext cx="1670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E3B3B767-C83C-4471-B325-1D8FED6E6508}"/>
                  </a:ext>
                </a:extLst>
              </p14:cNvPr>
              <p14:cNvContentPartPr/>
              <p14:nvPr/>
            </p14:nvContentPartPr>
            <p14:xfrm>
              <a:off x="8034120" y="1011504"/>
              <a:ext cx="185040" cy="144720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E3B3B767-C83C-4471-B325-1D8FED6E65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25120" y="1002504"/>
                <a:ext cx="202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C71891A7-01B5-43B3-8EDE-0C1ABD4480F9}"/>
                  </a:ext>
                </a:extLst>
              </p14:cNvPr>
              <p14:cNvContentPartPr/>
              <p14:nvPr/>
            </p14:nvContentPartPr>
            <p14:xfrm>
              <a:off x="8312400" y="1023024"/>
              <a:ext cx="286200" cy="41724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C71891A7-01B5-43B3-8EDE-0C1ABD4480F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03400" y="1014024"/>
                <a:ext cx="30384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C8676722-3F53-49AB-A51A-3F9C91DFC695}"/>
                  </a:ext>
                </a:extLst>
              </p14:cNvPr>
              <p14:cNvContentPartPr/>
              <p14:nvPr/>
            </p14:nvContentPartPr>
            <p14:xfrm>
              <a:off x="7948800" y="-500136"/>
              <a:ext cx="360" cy="36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C8676722-3F53-49AB-A51A-3F9C91DFC69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40160" y="-5087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E84DF6F6-93FB-4FD4-9A7D-33644F257379}"/>
                  </a:ext>
                </a:extLst>
              </p14:cNvPr>
              <p14:cNvContentPartPr/>
              <p14:nvPr/>
            </p14:nvContentPartPr>
            <p14:xfrm>
              <a:off x="5693040" y="4535184"/>
              <a:ext cx="360" cy="36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E84DF6F6-93FB-4FD4-9A7D-33644F25737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84400" y="452618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1C502573-3973-4902-A21C-A001FA9E7FCA}"/>
                  </a:ext>
                </a:extLst>
              </p14:cNvPr>
              <p14:cNvContentPartPr/>
              <p14:nvPr/>
            </p14:nvContentPartPr>
            <p14:xfrm>
              <a:off x="2035800" y="2376624"/>
              <a:ext cx="360" cy="12600"/>
            </p14:xfrm>
          </p:contentPart>
        </mc:Choice>
        <mc:Fallback xmlns=""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1C502573-3973-4902-A21C-A001FA9E7F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27160" y="2367984"/>
                <a:ext cx="180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EA676495-D81E-4F44-8EC5-F0FF63D1C57A}"/>
                  </a:ext>
                </a:extLst>
              </p14:cNvPr>
              <p14:cNvContentPartPr/>
              <p14:nvPr/>
            </p14:nvContentPartPr>
            <p14:xfrm>
              <a:off x="1621080" y="3413424"/>
              <a:ext cx="5400" cy="36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EA676495-D81E-4F44-8EC5-F0FF63D1C57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12440" y="3404784"/>
                <a:ext cx="230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67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96652" y="333536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873640"/>
            <a:ext cx="7384308" cy="35900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 studying this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topic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you should be able to: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 to analyse the environment that shapes HRM in an organization and introducing the basic MRM model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define organisational behaviour and identify the factors influencing it.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the basic model of HRM and its components and interrelationships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defTabSz="685800">
              <a:spcBef>
                <a:spcPts val="750"/>
              </a:spcBef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the differences associated with discretionary behaviour</a:t>
            </a: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925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188641" y="873640"/>
            <a:ext cx="4131900" cy="38021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Vevox</a:t>
            </a:r>
            <a:r>
              <a:rPr kumimoji="0" lang="cs-CZ" alt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</a:t>
            </a: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770A4-31AB-4C6E-8AE5-6B29195FF478}"/>
              </a:ext>
            </a:extLst>
          </p:cNvPr>
          <p:cNvSpPr/>
          <p:nvPr/>
        </p:nvSpPr>
        <p:spPr>
          <a:xfrm>
            <a:off x="406413" y="4766553"/>
            <a:ext cx="3398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/>
            <a:r>
              <a:rPr lang="en-GB" sz="1000" dirty="0">
                <a:solidFill>
                  <a:prstClr val="black"/>
                </a:solidFill>
              </a:rPr>
              <a:t>https://silesianuniversity.vevox.com/#/meeting/450409/polls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297A0B-5382-4537-812B-5D63BF763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9" y="2087752"/>
            <a:ext cx="3879303" cy="2182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C0C436-D514-41BA-805C-CEE6822EE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537903"/>
            <a:ext cx="3675900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3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745F959-0C3F-41D3-B30A-974369724120}"/>
              </a:ext>
            </a:extLst>
          </p:cNvPr>
          <p:cNvSpPr txBox="1"/>
          <p:nvPr/>
        </p:nvSpPr>
        <p:spPr>
          <a:xfrm>
            <a:off x="7812360" y="123478"/>
            <a:ext cx="1224136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703189"/>
            <a:ext cx="8496944" cy="3812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the importance of an understanding of</a:t>
            </a:r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behaviour.</a:t>
            </a:r>
          </a:p>
          <a:p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influence almost every aspect of our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lives in a multitude of ways.</a:t>
            </a:r>
          </a:p>
          <a:p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eventually destroy this planet, the cause will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lie with technology or weaponry, but with ineffective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and management practices.</a:t>
            </a:r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and illustrate the central dilemma of</a:t>
            </a:r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design.</a:t>
            </a:r>
          </a:p>
          <a:p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organizational dilemma concerns how to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reconcile the inconsistency between individual needs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aspirations, and the collective purpose of the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organization.</a:t>
            </a:r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need for explanations of behaviour</a:t>
            </a:r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organizations that take account of relationships</a:t>
            </a:r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factors at different levels of analysis.</a:t>
            </a: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organizational behaviour is multidisciplinary,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drawing in particular from psychology,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psychology, sociology, economics and political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science.</a:t>
            </a:r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behaviour involves a multi-level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 the external environment, the internal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structure, functioning, and performance of organizations,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behaviour of groups and individuals.</a:t>
            </a:r>
          </a:p>
          <a:p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effectiveness and quality of working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are explained by a combination of contextual,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individual, group, structural, process, and managerial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factors.</a:t>
            </a:r>
          </a:p>
          <a:p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considering explanations of Organizational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behaviour, systemic thinking is required, avoiding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explanations based on single causes, and considering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range of interrelated factors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RECAP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B31874-3931-42AF-8CA1-EBB6FEBF87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6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05740" y="257176"/>
            <a:ext cx="6155055" cy="4612004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259632" y="1347614"/>
            <a:ext cx="3833813" cy="161925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defRPr/>
            </a:pP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share our thoughts 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question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Podnadpis 2"/>
          <p:cNvSpPr txBox="1">
            <a:spLocks/>
          </p:cNvSpPr>
          <p:nvPr/>
        </p:nvSpPr>
        <p:spPr bwMode="auto">
          <a:xfrm>
            <a:off x="6444208" y="864820"/>
            <a:ext cx="2584968" cy="21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96652" y="333536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readings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873640"/>
            <a:ext cx="6657601" cy="35900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can find support in the following sources: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Book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Jones, G. R. and J. M. George (2019). 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Essentials of </a:t>
            </a:r>
            <a:r>
              <a:rPr kumimoji="0" lang="cs-CZ" altLang="cs-CZ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Contemporary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Management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Chapter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Twelve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p. 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394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8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endParaRPr lang="cs-CZ" sz="45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4" y="540454"/>
            <a:ext cx="3402377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cs-CZ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1</a:t>
            </a:r>
          </a:p>
          <a:p>
            <a:pPr algn="l" defTabSz="685800"/>
            <a:endParaRPr lang="cs-CZ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/>
            <a:r>
              <a:rPr lang="en-GB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behaviour – Definitions and Importance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02578" y="1505159"/>
            <a:ext cx="3222810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endParaRPr lang="en-GB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499992" y="1579233"/>
            <a:ext cx="3604568" cy="34034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 to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environment that shapes HRM in an organization and introducing the basic MRM model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6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257710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What´s </a:t>
            </a: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behaviour?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 the study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structure and</a:t>
            </a:r>
          </a:p>
          <a:p>
            <a:pPr marL="0" indent="0" algn="ctr">
              <a:buNone/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organizations, their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environments, and the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and interactions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their individual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and groups.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136904" cy="507703"/>
          </a:xfrm>
        </p:spPr>
        <p:txBody>
          <a:bodyPr/>
          <a:lstStyle/>
          <a:p>
            <a:r>
              <a:rPr lang="cs-CZ" dirty="0"/>
              <a:t>Organizational behaviour – Definitions and Importance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D861BE4-68B1-48C6-BF2D-35ABE92F30E7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14011A-52DA-499A-AE61-7962BEE8D6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4680520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affect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you do – sleeping, eating, travelling, working,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relaxing, studying – everything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behaviour covers environmental (macro) issues and group and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(micro) factors. We live in an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world.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a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your clothes, food, computer – we are affected in many ways by organizations of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kinds.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Organizational Behaviour – Definitions and Importance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5519D3-5D36-4071-AE7E-9B7C9BFB7B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20600" r="39762" b="17801"/>
          <a:stretch/>
        </p:blipFill>
        <p:spPr>
          <a:xfrm>
            <a:off x="5148064" y="1167593"/>
            <a:ext cx="3667303" cy="3227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D0E1F2-72B6-4153-BD91-8761D61545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3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151216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FORBES</a:t>
            </a:r>
          </a:p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WORLD'S BEST EMPLOYERS 2019 LIST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GB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https://www.forbes.com/lists/worlds-best-employers/#628ddc1a1e0c</a:t>
            </a:r>
            <a:endParaRPr lang="en-US" altLang="cs-CZ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B464203-F806-46C7-9518-BBBBB03E1D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0" t="10800" r="24013" b="8001"/>
          <a:stretch/>
        </p:blipFill>
        <p:spPr>
          <a:xfrm>
            <a:off x="2339752" y="18222"/>
            <a:ext cx="6804248" cy="512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22463</TotalTime>
  <Words>3179</Words>
  <Application>Microsoft Office PowerPoint</Application>
  <PresentationFormat>On-screen Show (16:9)</PresentationFormat>
  <Paragraphs>354</Paragraphs>
  <Slides>42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Wingdings</vt:lpstr>
      <vt:lpstr>SLU</vt:lpstr>
      <vt:lpstr>Motiv Office</vt:lpstr>
      <vt:lpstr>3. TOPIC   Introducing  Organizational behaviour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Organizational behaviour – Definitions and Importance</vt:lpstr>
      <vt:lpstr>Organizational Behaviour – Definitions and Importance</vt:lpstr>
      <vt:lpstr>PowerPoint Presentation</vt:lpstr>
      <vt:lpstr>Organizational Behaviour – Definitions and Importance</vt:lpstr>
      <vt:lpstr>Organizational Behaviour – Definitions and Importance</vt:lpstr>
      <vt:lpstr>Organizational Behaviour – Definitions and Importance</vt:lpstr>
      <vt:lpstr>PowerPoint Presentation</vt:lpstr>
      <vt:lpstr>Organizational Behaviour – Definitions and Importance</vt:lpstr>
      <vt:lpstr>Organizational Behaviour – Definitions and Importance</vt:lpstr>
      <vt:lpstr>Think!</vt:lpstr>
      <vt:lpstr>Organizational Behaviour – Definitions and Importance</vt:lpstr>
      <vt:lpstr>Organizational Behaviour – Definitions and Importance</vt:lpstr>
      <vt:lpstr>Organizational Behaviour – Definitions and Importance</vt:lpstr>
      <vt:lpstr>Organizational Behaviour – Definitions and Importance</vt:lpstr>
      <vt:lpstr>PowerPoint Presentation</vt:lpstr>
      <vt:lpstr>PowerPoint Presentation</vt:lpstr>
      <vt:lpstr>A field map of the organizational behaviour terrain</vt:lpstr>
      <vt:lpstr>Organizational Behaviour – Definitions and Importance</vt:lpstr>
      <vt:lpstr>A field map of the organizational behaviour terrain</vt:lpstr>
      <vt:lpstr>A field map of the organizational behaviour terrain</vt:lpstr>
      <vt:lpstr>A field map of the organizational behaviour terrain</vt:lpstr>
      <vt:lpstr>A field map of the organizational behaviour terrain</vt:lpstr>
      <vt:lpstr>Human resource management: OB in action</vt:lpstr>
      <vt:lpstr>Human resource management and organizational behaviour</vt:lpstr>
      <vt:lpstr>The basic model of HRM</vt:lpstr>
      <vt:lpstr>The Bath model of HRM</vt:lpstr>
      <vt:lpstr>The Bath model of HRM</vt:lpstr>
      <vt:lpstr>The Bath model of HRM</vt:lpstr>
      <vt:lpstr>PowerPoint Presentation</vt:lpstr>
      <vt:lpstr>PowerPoint Presentation</vt:lpstr>
      <vt:lpstr>Discretionary behaviour</vt:lpstr>
      <vt:lpstr>Discretionary behaviour</vt:lpstr>
      <vt:lpstr>The ‘hard’ and ‘soft’ HR practices</vt:lpstr>
      <vt:lpstr>PowerPoint Presentation</vt:lpstr>
      <vt:lpstr>RECAP</vt:lpstr>
      <vt:lpstr> We can share our thoughts and ask questions 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408</cp:revision>
  <cp:lastPrinted>2018-10-04T06:50:24Z</cp:lastPrinted>
  <dcterms:created xsi:type="dcterms:W3CDTF">2016-07-06T15:42:34Z</dcterms:created>
  <dcterms:modified xsi:type="dcterms:W3CDTF">2023-06-30T11:05:31Z</dcterms:modified>
</cp:coreProperties>
</file>