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7" r:id="rId3"/>
  </p:sldMasterIdLst>
  <p:notesMasterIdLst>
    <p:notesMasterId r:id="rId40"/>
  </p:notesMasterIdLst>
  <p:handoutMasterIdLst>
    <p:handoutMasterId r:id="rId41"/>
  </p:handoutMasterIdLst>
  <p:sldIdLst>
    <p:sldId id="256" r:id="rId4"/>
    <p:sldId id="361" r:id="rId5"/>
    <p:sldId id="320" r:id="rId6"/>
    <p:sldId id="321" r:id="rId7"/>
    <p:sldId id="291" r:id="rId8"/>
    <p:sldId id="322" r:id="rId9"/>
    <p:sldId id="597" r:id="rId10"/>
    <p:sldId id="422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598" r:id="rId27"/>
    <p:sldId id="596" r:id="rId28"/>
    <p:sldId id="587" r:id="rId29"/>
    <p:sldId id="588" r:id="rId30"/>
    <p:sldId id="589" r:id="rId31"/>
    <p:sldId id="590" r:id="rId32"/>
    <p:sldId id="592" r:id="rId33"/>
    <p:sldId id="593" r:id="rId34"/>
    <p:sldId id="591" r:id="rId35"/>
    <p:sldId id="594" r:id="rId36"/>
    <p:sldId id="599" r:id="rId37"/>
    <p:sldId id="571" r:id="rId38"/>
    <p:sldId id="274" r:id="rId3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8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6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75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6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98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22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206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03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10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9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60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63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81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71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23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915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267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408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3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92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43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10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72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0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71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12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6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8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1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55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8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53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6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3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8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06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16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48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19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9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1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6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and teams in the 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McGrath’s circumplex model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reflects the four major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 by groups, and classifies eight different group tasks.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generate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and ideas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solutions, strategies);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 tasks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operations, military missions);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in negotiations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in labour–management conflicts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company–government disputes); and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between options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ppointment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decisions, investment decisions).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0EEF3-F0CD-4EE4-833F-D4BF2D487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McGrath’s circumplex model of group tasks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D6D6156-AA3B-4F81-8989-A226F6A45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6471" r="22439" b="15001"/>
          <a:stretch/>
        </p:blipFill>
        <p:spPr>
          <a:xfrm>
            <a:off x="1191808" y="627534"/>
            <a:ext cx="5256584" cy="4514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0898C-6A7F-48C9-A177-C5D22D6FE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thus reserved for people who consider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 to be part of an identifiable unit, who relate to each other in a meaningful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fashion, and who share dispositions through their shared sense of collective identity.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often refer to these as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groups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more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people, in face-to-face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interaction, each aware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group membership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interdependence, as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strive to achieve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goals.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dynamics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operating within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that affect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and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members’ satisfaction.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8139-73EA-4009-9294-CF96583D4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4AC19D-7373-4C2F-BC6A-5FC4A964B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34600" r="22439" b="30400"/>
          <a:stretch/>
        </p:blipFill>
        <p:spPr>
          <a:xfrm>
            <a:off x="755576" y="1142924"/>
            <a:ext cx="7344816" cy="3221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25359-3C5A-46A3-BEF6-0C13761D7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would only one of the following be considered to be a group? In what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 could one of the other aggregates become a group?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people riding on a bus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blonde women between 20 and 30 years of age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members of a football team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audience in a theatre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 people sheltering in a shop doorway from the rain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STOP AND THINK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49AE7-5C93-47C8-9C0B-1DBD4253B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differ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degree to which they possess the five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listed below.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minimum membership of two people.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range from two people to over 30.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greater the number of group members, the higher the number of possible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between them, the greater the level of communication that is required,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complex the structure needed to operate the group successfully.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communication network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Each group member must be capable of communicating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other member. In this communication process, the aims and purposes of the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exchanged. The mere process of interaction satisfies some of our social needs, and it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to set and enforce standards of group behaviour.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shared sense of collective identity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Each member must identify with the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group, and not see themselves as an individual acting independently. They must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believe themselves to be participants in the group which itself is distinct from other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E2D9B-DEA4-4621-AAA8-D67F59383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differ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degree to which they possess the five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listed below.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goals.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have individual objectives which can only be met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membership of and participation in the group. Their goals may differ but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sufficiently complementary that members feel able to achieve them through participation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group. They recognize the need to work collectively and not as individuals.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Individuals in the group will have different roles, e.g. initiator/ideas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person, suggestion-provider, compromiser. These roles, which tend to become fixed,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 what members expect of each other. Norms or rules exist which indicate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 are acceptable in the group and which are not (e.g. smoking, swearing, late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CFB23-EB24-4215-8520-E07EDE8D0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Issues facing any work group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66E7FD-80DC-44FB-949E-5D6A99284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17800" r="21651" b="12201"/>
          <a:stretch/>
        </p:blipFill>
        <p:spPr>
          <a:xfrm>
            <a:off x="755575" y="724268"/>
            <a:ext cx="5187907" cy="4511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F59739-AB37-498B-ACCE-DE7E6B6D2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70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group working: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allow organizations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and deliver products and services quickly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cost-effectively while maintaining quality.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enable organizations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to retain learning, more effectively.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Cross-functional groups promote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quality management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Cross-functional design groups can undertake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process re-engineering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time can be reduced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tasks currently performed consecutively by individuals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performed concurrently by people in groups.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7AFE4-202A-434C-B0B8-287E7DF66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9982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Borrill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West (2005) reported research estimating that 88% of the variation in a group’s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could be explained with reference to the task that it was asked to perform.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(1972) classified group tasks 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the type of interdependence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required between their members.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additive task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 group members do basically the same job, and the final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or outcome (group performance) is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of all their individual contributions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is roughly proportional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number of individuals contributing. There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low interdependency between these people.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working together will norm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than the same number of individuals working alone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provided that all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make their contribution.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tasks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3DDCA-73BF-4C06-AAEF-7E111BD3A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key characteristics of a group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of group tasks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ormal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 informal group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(1972) classified group tasks 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the type of interdependence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required between their members.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disjunctive task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member’s performance depends on another’s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Again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high interdependency. However, this time, the group’s most capable member determines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performance.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better than their average member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disjunctive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tasks, since even the best performer will not know all the answers, and working with others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to improve overall group performance.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disjunctive task performers are quiz teams (University Challenge, pub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quiz) and a maintenance team in a nuclear power generating plant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tasks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48224-AA95-43D8-B390-006B91801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famous psychologist, 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Rensis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Likert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(1903–1981)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echoed the idea that organizations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viewed and managed as a collection of groups rather than individuals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argued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groups are important sources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individuals’ need satisfaction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in organizations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 this psychological function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also more productive;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management’s task is therefore to create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work groups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developing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effective organizational structure consists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democratic-participative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groups,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linked to the organization as a whole through overlapping memberships;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is achieved by individuals who carry out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functions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Group-</a:t>
            </a:r>
            <a:r>
              <a:rPr lang="cs-CZ" dirty="0" err="1"/>
              <a:t>oriented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organizations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FF30C-34D7-433C-97E1-4F5F24148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41764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around groups rather than individuals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improves communications;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co-operation;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more team member commitment;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faster decision-making.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Group-</a:t>
            </a:r>
            <a:r>
              <a:rPr lang="cs-CZ" dirty="0" err="1"/>
              <a:t>oriented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organizations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9B75D5-30C5-434F-B0BD-2A1EA8CE7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7" t="20600" r="22438" b="28673"/>
          <a:stretch/>
        </p:blipFill>
        <p:spPr>
          <a:xfrm>
            <a:off x="4211960" y="1451269"/>
            <a:ext cx="4549256" cy="284199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6EACFAC-A551-41E2-862E-C2DC605B0512}"/>
              </a:ext>
            </a:extLst>
          </p:cNvPr>
          <p:cNvSpPr/>
          <p:nvPr/>
        </p:nvSpPr>
        <p:spPr>
          <a:xfrm>
            <a:off x="5007200" y="892563"/>
            <a:ext cx="339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Rensis</a:t>
            </a:r>
            <a:r>
              <a:rPr lang="en-GB" dirty="0"/>
              <a:t> Likert’s linking pin model</a:t>
            </a:r>
          </a:p>
        </p:txBody>
      </p:sp>
    </p:spTree>
    <p:extLst>
      <p:ext uri="{BB962C8B-B14F-4D97-AF65-F5344CB8AC3E}">
        <p14:creationId xmlns:p14="http://schemas.microsoft.com/office/powerpoint/2010/main" val="27517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accepted a job and your new employer tells you that you will become ‘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team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and a ‘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of one big happy family here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How do you feel about the organization as your ‘psychological home’ in this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respect?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When managers say that they want you ‘to belong’ what do they really mean?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Why do you think teamworking has been so consistently popular with managers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improving employees’ performance?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STOP AND THINK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57C2F-4387-4BDB-8B31-FBADBE39F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https://silesianuniversity.vevox.com/#/meeting/450463/polls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B352F5-6371-4C8A-9566-DF59067C9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93" y="1981641"/>
            <a:ext cx="4067944" cy="2288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BF9BE-7246-45B4-A481-0ADBF8072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625" y="1347614"/>
            <a:ext cx="35478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325543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Formal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Informal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779650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 behaviour can be considered as varying along a continuum from formally to informally organized. </a:t>
            </a:r>
          </a:p>
        </p:txBody>
      </p:sp>
    </p:spTree>
    <p:extLst>
      <p:ext uri="{BB962C8B-B14F-4D97-AF65-F5344CB8AC3E}">
        <p14:creationId xmlns:p14="http://schemas.microsoft.com/office/powerpoint/2010/main" val="3328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Formal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that has been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consciously created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management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a defined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that contributes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organization’s goal.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have certain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characteristics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task-orientated.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tend to be permanent.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a formal structure.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consciously organized by management to achieve organizational goals.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activities contribute directly to the organization’s collective purpose.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F2727-7B3D-48F6-8C29-EE40467B4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Informal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individuals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become a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develop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one another’s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mutual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satisfaction.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Self-interest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self-identity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 and reciprocate. These processes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implications for the behaviour of the groups concerned. This phenomenon is termed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self-organization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self-organization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tendency of groups to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interests,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autonomy,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identities.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236AF-752A-4752-AFCF-756C75DE6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social network in an 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69221F-3E80-4E02-95A3-B5DB193B5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9200" r="20863" b="26201"/>
          <a:stretch/>
        </p:blipFill>
        <p:spPr>
          <a:xfrm>
            <a:off x="467544" y="765789"/>
            <a:ext cx="7488832" cy="3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00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do not suddenly appear out of nowhere.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being able and willing to contribute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part of a collective, individuals who were previously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strangers have to become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each other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establish how best to work together to achieve the common task.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formation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5C335D-665D-4DCA-91B0-596FDBE12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40200" r="12988" b="33201"/>
          <a:stretch/>
        </p:blipFill>
        <p:spPr>
          <a:xfrm>
            <a:off x="827584" y="2499742"/>
            <a:ext cx="7272808" cy="1842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EF426-F689-445A-B878-871812BAE3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20672" y="987574"/>
            <a:ext cx="6994485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lecture is divided into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blocks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where each block introduces an issue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associated with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formation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characteristics of a group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group tasks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and Informal group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brainstorming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for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sharing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created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management’s decisions in three areas: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These are the actual surroundings within which a group functions. It includes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arrangement of physical objects and location of human activities, e.g.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and work furniture; placement of workers on an assembly line.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includes both material technology (the tools, machinery, and equipment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seen, touched, and heard) that group members use to do their jobs,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technology (the methods which order their behaviour and relationships).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encompasses the norms and values of the group itself; of its managers (e.g.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as motivated solely by money) and of the organization culture (stressing mutual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and collaboration or competition, distrust and backstabbing).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formation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8346C-0499-4721-A455-6BABB6E29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xternal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broadly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concept of the formal organization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require individuals to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erform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activities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certain interactions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others; and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certain sentiments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feelings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their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 a supermarket, the physical/technological/social environment is represented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design and positioning of the checkout stations, the choice of scanning equipment,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company’s ‘the customer is always right’ policy. The supermarket management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 its checkout operators to scan customers’ purchases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greet them, offer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 their bags, and say goodbye to them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They are also expected to have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attitudes and feelings towards their customers and their employer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of these elements with the term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(required activities,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interactions, and required sentiments) and referred to them collectively as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system.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formation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04C16-F703-44AA-ADD7-2A7CBD7CE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development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439780-2794-4A92-9F74-49DB68C30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t="13672" r="25588" b="9401"/>
          <a:stretch/>
        </p:blipFill>
        <p:spPr>
          <a:xfrm>
            <a:off x="202360" y="-31520"/>
            <a:ext cx="5724128" cy="5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32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Groups</a:t>
            </a:r>
            <a:r>
              <a:rPr lang="cs-CZ" dirty="0"/>
              <a:t> and </a:t>
            </a:r>
            <a:r>
              <a:rPr lang="cs-CZ" dirty="0" err="1"/>
              <a:t>teams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B396CF-8F9A-4F84-BAEF-EA165683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4241" r="23226" b="16401"/>
          <a:stretch/>
        </p:blipFill>
        <p:spPr>
          <a:xfrm>
            <a:off x="251520" y="607356"/>
            <a:ext cx="5940152" cy="4497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FE3E4-9CB2-418E-9ECB-36CA8071D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34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https://silesianuniversity.vevox.com/#/meeting/450463/polls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99F7D-E360-43B3-A912-8BBCB16E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41" y="2121866"/>
            <a:ext cx="3805100" cy="2140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22F76-53DF-448E-A4E9-74005A594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941" y="1275606"/>
            <a:ext cx="4187957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consists of two or more people, in face-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toface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interaction, each aware of his or her membership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group, each aware of the others who belong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group, and each aware of their positive interdependence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they strive to achieve mutual goals.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be assigned many different tasks, many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which can be categorized under the headings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additive, conjunctive, and disjunctive.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groups can be distinguished from informal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in terms of who creates them and the purposes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serve.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Homans’s theory of group formation distinguishes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background factors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and emergent activities, interactions,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sentiments, to explain how individuals come to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groups.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five stages through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groups typically proceed, which they name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forming, storming, norming, performing,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adjourning.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ontrast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team with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single-leader working group on the dimensions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of: who runs it; who sets the goals; performance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evaluation; work style; business context; speed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efficiency; primary end products; and accountability.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59456-E895-4A09-90A6-07EA3CA3C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1" y="337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7271211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(45 min.)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formation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characteristics of a group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group tasks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(45 min.)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 and distinctions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GB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ormal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Informal group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7384308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studying this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topic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you should be able to: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group formation and group building, you will be able to recognise the key characteristics of groups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defTabSz="685800">
              <a:spcBef>
                <a:spcPts val="750"/>
              </a:spcBef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distinguish between typologies and types of groups according to formality and degree of development, which can then be applied in practical team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Huczynski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A. (2013).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Organizational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Behaviour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p.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325543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Group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formation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key characteristics of a group</a:t>
            </a:r>
          </a:p>
          <a:p>
            <a:pPr lvl="0" algn="l" defTabSz="685800">
              <a:defRPr/>
            </a:pPr>
            <a:endParaRPr lang="en-GB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types of group tasks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779650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groups and teams have become a nearly ubiquitous part of contemporary management practice in the majority of prominent organizations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26085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embody many important cultural values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Western society: teamwork, cooperation,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collective that is greater than the sum of its parts, informality, egalitarianism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even the indispensability of the individual member.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are seen as having a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motivating, inspiring influence on the individual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drawing the best out of him or her,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him or her to perform feats that would be beyond him or herself as a detached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have a healing effect on individuals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bolstering their self-esteem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filling their lives with meaning.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European Foundation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per cent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EU workers perform all or part of their work in teams;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teamworking is to be found in the UK and Estonia (81 per cent) and the least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Lithuania (38 per cent) and Italy (41 per cent);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 occurs in industrial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service industries;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 is most often found in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EDAAB-F850-48B9-903E-4B88C46BF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23552" y="202732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583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30601</TotalTime>
  <Words>2504</Words>
  <Application>Microsoft Office PowerPoint</Application>
  <PresentationFormat>On-screen Show (16:9)</PresentationFormat>
  <Paragraphs>302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SLU</vt:lpstr>
      <vt:lpstr>1_SLU</vt:lpstr>
      <vt:lpstr>Motiv Office</vt:lpstr>
      <vt:lpstr>8. TOPIC  Groups and teams in the organization  group formation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study groups?</vt:lpstr>
      <vt:lpstr>Why study groups?</vt:lpstr>
      <vt:lpstr>Why study groups?</vt:lpstr>
      <vt:lpstr>McGrath’s circumplex model of group tasks</vt:lpstr>
      <vt:lpstr>Definitions of groups</vt:lpstr>
      <vt:lpstr>Definitions of groups</vt:lpstr>
      <vt:lpstr>STOP AND THINK</vt:lpstr>
      <vt:lpstr>Definitions of groups</vt:lpstr>
      <vt:lpstr>Definitions of groups</vt:lpstr>
      <vt:lpstr>Issues facing any work group</vt:lpstr>
      <vt:lpstr>Definitions of groups</vt:lpstr>
      <vt:lpstr>Types of group tasks</vt:lpstr>
      <vt:lpstr>Types of group tasks</vt:lpstr>
      <vt:lpstr>Group-oriented view of organizations</vt:lpstr>
      <vt:lpstr>Group-oriented view of organizations</vt:lpstr>
      <vt:lpstr>STOP AND THINK</vt:lpstr>
      <vt:lpstr>PowerPoint Presentation</vt:lpstr>
      <vt:lpstr>PowerPoint Presentation</vt:lpstr>
      <vt:lpstr>Formal and informal groups</vt:lpstr>
      <vt:lpstr>Formal and informal groups</vt:lpstr>
      <vt:lpstr>A social network in an organization</vt:lpstr>
      <vt:lpstr>Group formation</vt:lpstr>
      <vt:lpstr>Group formation</vt:lpstr>
      <vt:lpstr>Group formation</vt:lpstr>
      <vt:lpstr>Group development</vt:lpstr>
      <vt:lpstr>Groups and teams</vt:lpstr>
      <vt:lpstr>PowerPoint Presentation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572</cp:revision>
  <cp:lastPrinted>2018-10-04T06:50:24Z</cp:lastPrinted>
  <dcterms:created xsi:type="dcterms:W3CDTF">2016-07-06T15:42:34Z</dcterms:created>
  <dcterms:modified xsi:type="dcterms:W3CDTF">2023-06-30T23:36:07Z</dcterms:modified>
</cp:coreProperties>
</file>