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1"/>
  </p:notesMasterIdLst>
  <p:handoutMasterIdLst>
    <p:handoutMasterId r:id="rId32"/>
  </p:handoutMasterIdLst>
  <p:sldIdLst>
    <p:sldId id="256" r:id="rId3"/>
    <p:sldId id="320" r:id="rId4"/>
    <p:sldId id="321" r:id="rId5"/>
    <p:sldId id="291" r:id="rId6"/>
    <p:sldId id="322" r:id="rId7"/>
    <p:sldId id="572" r:id="rId8"/>
    <p:sldId id="573" r:id="rId9"/>
    <p:sldId id="574" r:id="rId10"/>
    <p:sldId id="575" r:id="rId11"/>
    <p:sldId id="576" r:id="rId12"/>
    <p:sldId id="598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9" r:id="rId27"/>
    <p:sldId id="591" r:id="rId28"/>
    <p:sldId id="571" r:id="rId29"/>
    <p:sldId id="274" r:id="rId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77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1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107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976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0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05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30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830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0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54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95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68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3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41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9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10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929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5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8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85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71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09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381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65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6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9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9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87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4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7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5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41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and teams in the 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971600" y="737407"/>
            <a:ext cx="6820200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of these are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power;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status;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role;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structure and </a:t>
            </a:r>
            <a:r>
              <a:rPr lang="cs-CZ" dirty="0" err="1"/>
              <a:t>process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5A15D-2470-4356-9931-8387DDA4A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https://silesianuniversity.vevox.com/#/meeting/450586/polls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09C88-DEA5-4DA9-9065-DE0D0FFE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9" y="2067694"/>
            <a:ext cx="3379791" cy="190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1764D7-4908-4DD0-8158-AE3BE92EB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541" y="1468145"/>
            <a:ext cx="3923928" cy="22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group’s structure will be affected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process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refers to the group activity which occurs over time, specifically to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and non-verbal contributions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group members. Examples of a group’s process include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 talks to whom);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(number of times each group member speaks);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(type of oral utterance made);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sty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(how decisions are made in the group);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style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 problems are approached and solved).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does a group have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37275-3753-400C-9CF0-52B353A4D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members of a group differ in terms of how much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each possess,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in their ability to direct the behaviour of other members.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it becomes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the group to have established control relations between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to overcome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on the part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to exert their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will, and to produce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consistent with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interests and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is an aspect not only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relationships between individuals within a group, but also in leadership relations and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issues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Power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F5E93-0996-454D-8124-A358FDA8F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types of power: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access to valued rewards which will be dispensed in return for compliance;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coercive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administer unwelcome penalties or sanctions;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referent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desirable abilities and personality traits that can and should be copied;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legitimate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authority to issue orders which they in turn have an obligation to accept;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superior knowledge relevant to the situation and the task.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Power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1E861-A207-4B77-86EB-C4B4D405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is a prestige ranking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group that is independent of formal status or position.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closely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leadership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if an individual’s higher status is accepted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within the group, they can influence, control, or command those around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organization,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value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ascribed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formal organization to a position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officer, vice-president, or supervisor, and this can be labelled formal status.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Formal status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rights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obligations associate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position,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from the person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may occupy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status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ranking that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holds and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that person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by a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Status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87AA1-4EA5-467F-B9C2-2BE306AD6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any group, individual members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like, dislike,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be indifferent to other members,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varying degrees.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combined feelings towards each other represent their group’s 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 This can be studied using the technique of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sociometry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Sociometry maps the emotional relationships between individual members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their personal choices of selection and rejection of other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using a few standard symbols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Sociogram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chart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shows the 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(social attraction)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members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Liking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07C934-4622-4476-AB71-0D266ECF1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Liking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565760-A8F6-4674-A662-24BC424E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3400" r="27163" b="31800"/>
          <a:stretch/>
        </p:blipFill>
        <p:spPr>
          <a:xfrm>
            <a:off x="179512" y="1347614"/>
            <a:ext cx="4176464" cy="310806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5AC62F6-21EF-43D1-B10F-40B91E761BD1}"/>
              </a:ext>
            </a:extLst>
          </p:cNvPr>
          <p:cNvSpPr/>
          <p:nvPr/>
        </p:nvSpPr>
        <p:spPr>
          <a:xfrm>
            <a:off x="1187624" y="97828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Sociogram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B309-3A64-41F7-B62E-1E95DD735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55600" r="27163" b="24801"/>
          <a:stretch/>
        </p:blipFill>
        <p:spPr>
          <a:xfrm>
            <a:off x="3635896" y="2139702"/>
            <a:ext cx="5431461" cy="158417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C173B51-4137-40CD-BDD7-B88A5BA992CB}"/>
              </a:ext>
            </a:extLst>
          </p:cNvPr>
          <p:cNvSpPr/>
          <p:nvPr/>
        </p:nvSpPr>
        <p:spPr>
          <a:xfrm>
            <a:off x="4601262" y="148698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Sociometric positions within a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25F22B-DBF8-446C-9783-7B0DE2D2E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group, it is necessary to know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positions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is,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and status of every member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and direction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from position to position.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group member depends on information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by others. Solving a problem, making a decision, or reaching agreement all require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exchange between individuals.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members of a group may work closely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together, interacting frequently, and attending regular meetings.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outcome is a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communigram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 that indicates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source, direction,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quantity of oral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members during a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Communication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45CC4-CD32-4E19-8701-31D45DB89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D08692-06F5-4AC1-A07F-0CB63A39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3672" r="23226" b="5200"/>
          <a:stretch/>
        </p:blipFill>
        <p:spPr>
          <a:xfrm>
            <a:off x="3142231" y="51470"/>
            <a:ext cx="6001769" cy="496855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DDE4FAB-8C6F-4B81-9520-33985501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2B327-F7BD-49AF-8BA7-48DDDE7E1CD5}"/>
              </a:ext>
            </a:extLst>
          </p:cNvPr>
          <p:cNvSpPr/>
          <p:nvPr/>
        </p:nvSpPr>
        <p:spPr>
          <a:xfrm>
            <a:off x="395536" y="22125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Communigram showing </a:t>
            </a:r>
            <a:br>
              <a:rPr lang="cs-CZ" dirty="0"/>
            </a:br>
            <a:r>
              <a:rPr lang="en-GB" dirty="0"/>
              <a:t>participation at a meeting</a:t>
            </a:r>
          </a:p>
        </p:txBody>
      </p:sp>
    </p:spTree>
    <p:extLst>
      <p:ext uri="{BB962C8B-B14F-4D97-AF65-F5344CB8AC3E}">
        <p14:creationId xmlns:p14="http://schemas.microsoft.com/office/powerpoint/2010/main" val="295892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20672" y="987574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E4FAB-8C6F-4B81-9520-33985501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2B327-F7BD-49AF-8BA7-48DDDE7E1CD5}"/>
              </a:ext>
            </a:extLst>
          </p:cNvPr>
          <p:cNvSpPr/>
          <p:nvPr/>
        </p:nvSpPr>
        <p:spPr>
          <a:xfrm>
            <a:off x="323528" y="1851670"/>
            <a:ext cx="161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Task type and communication network performance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53C88C-8C11-481E-9B54-7010DF6E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3671" r="22439" b="13601"/>
          <a:stretch/>
        </p:blipFill>
        <p:spPr>
          <a:xfrm>
            <a:off x="2245194" y="1"/>
            <a:ext cx="6898806" cy="51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2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3114584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role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concept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relates the individual to the prescriptive dictates of the group.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behaviour within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is structured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various ways. An understanding of role helps 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how this happens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group activity, such as a staff meeting or a tutorial discussion, some people will show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consistent preference for certain oral behaviours and not for others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Role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3E0996-C2A2-4753-8CC7-0FBE888BB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3401" r="10625" b="9400"/>
          <a:stretch/>
        </p:blipFill>
        <p:spPr>
          <a:xfrm>
            <a:off x="3239344" y="1137043"/>
            <a:ext cx="5904656" cy="345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B17926-65B4-4CC7-BA3C-429CB2D1A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624" y="2255648"/>
            <a:ext cx="7776864" cy="507703"/>
          </a:xfrm>
        </p:spPr>
        <p:txBody>
          <a:bodyPr/>
          <a:lstStyle/>
          <a:p>
            <a:r>
              <a:rPr lang="en-GB" dirty="0"/>
              <a:t>Belbin’s team roles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BED1B6-09C1-47BC-BA29-9EAB34B4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2" t="16471" r="24013" b="6602"/>
          <a:stretch/>
        </p:blipFill>
        <p:spPr>
          <a:xfrm>
            <a:off x="2699792" y="9038"/>
            <a:ext cx="6156176" cy="5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jobs to be done in a group if it is to be both productive and satisfying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members.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a leader within any group is a function of its structure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makes a leader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person who has some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capacity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coping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group’s particular problems.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possess physical strength, shrewdness,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relevant attribute.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Leadership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D2F8F-5F8E-4784-9603-C8928EFDD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Leadership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98A91E-3E41-4929-916E-62F167DE5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9201" r="20863" b="9400"/>
          <a:stretch/>
        </p:blipFill>
        <p:spPr>
          <a:xfrm>
            <a:off x="1835696" y="862490"/>
            <a:ext cx="5184576" cy="3672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A0D57-3972-4EFD-B0A2-3E6003E2C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4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https://silesianuniversity.vevox.com/#/meeting/450586/polls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119BF-812B-4015-A933-78E5E8AB1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33" y="2110340"/>
            <a:ext cx="3803915" cy="2139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AA0A0B-4FDD-47AB-AA0F-C24D4DCC7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540" y="1496782"/>
            <a:ext cx="3803915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mechanism to bring together different employee expertise and skills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required to complete increasingly complex work tasks in ever shorter time frames.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has therefore been a worldwide trend among firms to introduce newer forms of teamworking.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teams, possessing national, cultural, and linguistic heterogeneity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operating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multinational organizations, often virtually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virtual teams, which operate outside the formal organization structure, whose members reach across company boundaries to forge networks of connection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groups, self-forming teams seeking to achieve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groundbreaking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study teamworking?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DBFB-82FC-4F7D-B27D-254E02EB2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9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six main dimensions along which the members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 differ are power, status, liking, communication,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role, and leadership. A person may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placed high on one dimension and simultaneously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on another.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bases or types of power – reward,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coercive, referent, legitimate, and expert.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status structure of a group is determined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status an individual member possesses.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formal status and social status.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liking (emotional) structure of a group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 through the use of sociometry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communication network analysis maps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and quantity of oral communication 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group. It is depicted on a communigram.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structure of a group can differentiate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members who perform task-focused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roles, relations-oriented roles, and self-oriented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Meredith Belbin’s team role theory distinguishes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roles played by the members of a team. They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plant, resource investigator, coordinator,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shaper, monitor-evaluator,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teamworker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implementer,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completer-finisher, and specialist.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04B51-20C2-4F0E-8A6F-D5B8AC8E0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and teamworking – key terms and learning outcomes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and process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Power, status, liking structure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structure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structure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Definitions and distinctions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ormal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Informal group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9924" y="296559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7384308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spcBef>
                <a:spcPts val="750"/>
              </a:spcBef>
              <a:buNone/>
              <a:defRPr/>
            </a:pP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studying this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topic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be able to define those</a:t>
            </a:r>
          </a:p>
          <a:p>
            <a:pPr marL="0" lvl="0" indent="0" defTabSz="685800">
              <a:spcBef>
                <a:spcPts val="750"/>
              </a:spcBef>
              <a:buNone/>
              <a:defRPr/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terms in your own words, and you should also be able to</a:t>
            </a:r>
            <a:r>
              <a:rPr kumimoji="0" lang="en-US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six dimensions of group structure.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sources of power within the group. </a:t>
            </a: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two common uses of the concept of status.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communication network analysis,</a:t>
            </a:r>
            <a:r>
              <a:rPr lang="cs-CZ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pattern analysis, and Interaction Process Analysis.</a:t>
            </a: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Huczynski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A. (2013).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Organizational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Behaviour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11., p. 355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from a function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marketing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delegated to participate in various teams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b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face-to-face, project, ad hoc, virtual, cross-cultural, or a combination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by Pam Jones of teamworking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600 organizations around the world revealed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 were dispersed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spread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time zones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were ‘virtual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and rarely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(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Tieman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Companies’ need for collaboration skills among employees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heightened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team player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is the person who is humble, does not pursue personal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glory, values the performance of the group over individual recognition, and is committed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common goal and to achieving it selflessly.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Team player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works willingly in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others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the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team.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</a:t>
            </a:r>
            <a:r>
              <a:rPr lang="cs-CZ" dirty="0"/>
              <a:t>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75F0D-A141-4EAA-978D-251AFD49D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33306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so much work in organizations is now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in groups and teams, companies invest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deal of time and effort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selection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applicants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good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players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</a:t>
            </a:r>
            <a:r>
              <a:rPr lang="cs-CZ" dirty="0"/>
              <a:t>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93042A-271C-4062-B4DC-E63400F1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31800"/>
          <a:stretch/>
        </p:blipFill>
        <p:spPr>
          <a:xfrm>
            <a:off x="3275856" y="987202"/>
            <a:ext cx="5863568" cy="342041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5AABE29-F837-4F11-8054-D48AC3384613}"/>
              </a:ext>
            </a:extLst>
          </p:cNvPr>
          <p:cNvSpPr/>
          <p:nvPr/>
        </p:nvSpPr>
        <p:spPr>
          <a:xfrm>
            <a:off x="4139952" y="7238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Knowledge, skills, and abilities possessed by team players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A3F578-7D4E-4813-A16F-F50C785D6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four team members named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Everybody,</a:t>
            </a:r>
            <a:r>
              <a:rPr 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Somebody, Anybody, and Nobody.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important job to do and Everybody was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to do it.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was sure Somebody would do it.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Anybody could have done it, but Nobody did.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was angry about that, because it was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Somebody’s job.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thought Anybody could do it, but Nobody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 that Everybody wouldn’t.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end, Everybody blamed Somebody when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did what Anybody could have done.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Team problem!!!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47EB00-9914-4A98-8308-A42E7A89E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way in which members of a group relate to one another.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group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basic aspects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development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relatively stable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of relationships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different group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the members of a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to occur as soon as it is formed.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group’s structure is determined by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efficient group performance;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abilities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group members;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psychological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structure and </a:t>
            </a:r>
            <a:r>
              <a:rPr lang="cs-CZ" dirty="0" err="1"/>
              <a:t>process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94ED6-3873-4578-AFB8-1AF25D70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40352" y="128931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31848</TotalTime>
  <Words>1888</Words>
  <Application>Microsoft Office PowerPoint</Application>
  <PresentationFormat>On-screen Show (16:9)</PresentationFormat>
  <Paragraphs>214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SLU</vt:lpstr>
      <vt:lpstr>Motiv Office</vt:lpstr>
      <vt:lpstr>9. TOPIC  Groups and teams in the organization  Group Structure</vt:lpstr>
      <vt:lpstr>PowerPoint Presentation</vt:lpstr>
      <vt:lpstr>PowerPoint Presentation</vt:lpstr>
      <vt:lpstr>PowerPoint Presentation</vt:lpstr>
      <vt:lpstr>PowerPoint Presentation</vt:lpstr>
      <vt:lpstr>Why study group structure?</vt:lpstr>
      <vt:lpstr>Why study group structure?</vt:lpstr>
      <vt:lpstr>Team problem!!!</vt:lpstr>
      <vt:lpstr>Group structure and process</vt:lpstr>
      <vt:lpstr>Group structure and process</vt:lpstr>
      <vt:lpstr>PowerPoint Presentation</vt:lpstr>
      <vt:lpstr>Why does a group have structure?</vt:lpstr>
      <vt:lpstr>Power structure</vt:lpstr>
      <vt:lpstr>Power structure</vt:lpstr>
      <vt:lpstr>Status structure</vt:lpstr>
      <vt:lpstr>Liking structure</vt:lpstr>
      <vt:lpstr>Liking structure</vt:lpstr>
      <vt:lpstr>Communication structure</vt:lpstr>
      <vt:lpstr>PowerPoint Presentation</vt:lpstr>
      <vt:lpstr>PowerPoint Presentation</vt:lpstr>
      <vt:lpstr>Role structure</vt:lpstr>
      <vt:lpstr>Belbin’s team roles</vt:lpstr>
      <vt:lpstr>Leadership structure</vt:lpstr>
      <vt:lpstr>Leadership structure</vt:lpstr>
      <vt:lpstr>PowerPoint Presentation</vt:lpstr>
      <vt:lpstr>Why study teamworking?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599</cp:revision>
  <cp:lastPrinted>2018-10-04T06:50:24Z</cp:lastPrinted>
  <dcterms:created xsi:type="dcterms:W3CDTF">2016-07-06T15:42:34Z</dcterms:created>
  <dcterms:modified xsi:type="dcterms:W3CDTF">2023-06-30T23:31:50Z</dcterms:modified>
</cp:coreProperties>
</file>