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256" r:id="rId3"/>
    <p:sldId id="392" r:id="rId4"/>
    <p:sldId id="395" r:id="rId5"/>
    <p:sldId id="396" r:id="rId6"/>
    <p:sldId id="357" r:id="rId7"/>
    <p:sldId id="399" r:id="rId8"/>
    <p:sldId id="358" r:id="rId9"/>
    <p:sldId id="361" r:id="rId10"/>
    <p:sldId id="359" r:id="rId11"/>
    <p:sldId id="360" r:id="rId12"/>
    <p:sldId id="342" r:id="rId13"/>
    <p:sldId id="343" r:id="rId14"/>
    <p:sldId id="370" r:id="rId15"/>
    <p:sldId id="388" r:id="rId16"/>
    <p:sldId id="389" r:id="rId17"/>
  </p:sldIdLst>
  <p:sldSz cx="12192000" cy="6858000"/>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8F291C6E-8C11-4C63-B6A7-41152987D890}" type="datetimeFigureOut">
              <a:rPr lang="cs-CZ" smtClean="0"/>
              <a:t>11.02.2022</a:t>
            </a:fld>
            <a:endParaRPr lang="cs-CZ" dirty="0"/>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359E297A-3969-4687-A305-E76BC2BDE3BE}" type="slidenum">
              <a:rPr lang="cs-CZ" smtClean="0"/>
              <a:t>‹#›</a:t>
            </a:fld>
            <a:endParaRPr lang="cs-CZ" dirty="0"/>
          </a:p>
        </p:txBody>
      </p:sp>
    </p:spTree>
    <p:extLst>
      <p:ext uri="{BB962C8B-B14F-4D97-AF65-F5344CB8AC3E}">
        <p14:creationId xmlns:p14="http://schemas.microsoft.com/office/powerpoint/2010/main" val="1858284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F988D40A-5051-4A30-8E5D-41588DAD2BAF}" type="datetimeFigureOut">
              <a:rPr lang="cs-CZ" smtClean="0"/>
              <a:t>11.02.2022</a:t>
            </a:fld>
            <a:endParaRPr lang="cs-CZ" dirty="0"/>
          </a:p>
        </p:txBody>
      </p:sp>
      <p:sp>
        <p:nvSpPr>
          <p:cNvPr id="4" name="Zástupný symbol pro obrázek snímk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90E54C59-2E3D-4B63-B506-2D0AEC0A3AB3}" type="slidenum">
              <a:rPr lang="cs-CZ" smtClean="0"/>
              <a:t>‹#›</a:t>
            </a:fld>
            <a:endParaRPr lang="cs-CZ" dirty="0"/>
          </a:p>
        </p:txBody>
      </p:sp>
    </p:spTree>
    <p:extLst>
      <p:ext uri="{BB962C8B-B14F-4D97-AF65-F5344CB8AC3E}">
        <p14:creationId xmlns:p14="http://schemas.microsoft.com/office/powerpoint/2010/main" val="301014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267D411A-99D2-459F-9165-C384EDF5D9C1}"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A2E942-73C2-4678-A549-EFA4A652CB1D}"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C114D0-C4DE-4A06-908C-0A051B5E3B47}"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801717-6F00-47A4-89A4-2D31C00BB221}"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9096F23A-5E44-4355-BDBA-0CD1D889F9F4}"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4CE28C8-8361-4463-BF79-DCF564F49157}" type="datetime1">
              <a:rPr lang="cs-CZ" smtClean="0"/>
              <a:t>11.02.2022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6796837-8DE1-4CFC-9C50-AE27EB2E8617}" type="datetime1">
              <a:rPr lang="cs-CZ" smtClean="0"/>
              <a:t>11.02.2022</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F02FAEF-2463-4E9E-9D95-373285ED2593}" type="datetime1">
              <a:rPr lang="cs-CZ" smtClean="0"/>
              <a:t>11.02.2022</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698496-6B4F-479A-BFFD-E018E5ED3B0C}" type="datetime1">
              <a:rPr lang="cs-CZ" smtClean="0"/>
              <a:t>11.02.2022</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0C2D42-8B5E-4E2C-AAA1-9AE5F63CE90C}" type="datetime1">
              <a:rPr lang="cs-CZ" smtClean="0"/>
              <a:t>11.02.2022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D31E011-EFA6-42D4-8CF7-2EE207E3B124}" type="datetime1">
              <a:rPr lang="cs-CZ" smtClean="0"/>
              <a:t>11.02.2022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5AFF6-7CD4-4070-9395-955DB9142D54}" type="datetime1">
              <a:rPr lang="cs-CZ" smtClean="0"/>
              <a:t>11.02.2022</a:t>
            </a:fld>
            <a:endParaRPr lang="cs-CZ" dirty="0"/>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dirty="0"/>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722811" y="356659"/>
            <a:ext cx="6130835"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174172" y="932723"/>
            <a:ext cx="7265978" cy="2880320"/>
          </a:xfrm>
          <a:prstGeom prst="rect">
            <a:avLst/>
          </a:prstGeom>
        </p:spPr>
        <p:txBody>
          <a:bodyPr anchor="t">
            <a:normAutofit/>
          </a:bodyPr>
          <a:lstStyle/>
          <a:p>
            <a:pPr algn="ctr"/>
            <a:r>
              <a:rPr lang="cs-CZ" sz="5333" b="1" dirty="0" smtClean="0">
                <a:solidFill>
                  <a:schemeClr val="bg1"/>
                </a:solidFill>
                <a:latin typeface="Times New Roman" panose="02020603050405020304" pitchFamily="18" charset="0"/>
                <a:cs typeface="Times New Roman" panose="02020603050405020304" pitchFamily="18" charset="0"/>
              </a:rPr>
              <a:t>Managerial skills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3648622"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7114903" y="3988527"/>
            <a:ext cx="4848126" cy="2512816"/>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cs-CZ" altLang="cs-CZ" sz="2400" b="1" dirty="0" smtClean="0">
                <a:solidFill>
                  <a:srgbClr val="307871"/>
                </a:solidFill>
                <a:latin typeface="Times New Roman" panose="02020603050405020304" pitchFamily="18" charset="0"/>
                <a:cs typeface="Times New Roman" panose="02020603050405020304" pitchFamily="18" charset="0"/>
              </a:rPr>
              <a:t>Ing. Žaneta Rylková, Ph.D.</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l">
              <a:defRPr/>
            </a:pPr>
            <a:r>
              <a:rPr lang="cs-CZ" altLang="cs-CZ" sz="1400" dirty="0">
                <a:latin typeface="Times New Roman" panose="02020603050405020304" pitchFamily="18" charset="0"/>
                <a:cs typeface="Times New Roman" panose="02020603050405020304" pitchFamily="18" charset="0"/>
              </a:rPr>
              <a:t>Silesian Univerzity in Opava, School of Business Administration in Karvina</a:t>
            </a:r>
          </a:p>
          <a:p>
            <a:pPr algn="l">
              <a:defRPr/>
            </a:pPr>
            <a:r>
              <a:rPr lang="cs-CZ" altLang="cs-CZ" sz="1400" dirty="0">
                <a:latin typeface="Times New Roman" panose="02020603050405020304" pitchFamily="18" charset="0"/>
                <a:cs typeface="Times New Roman" panose="02020603050405020304" pitchFamily="18" charset="0"/>
              </a:rPr>
              <a:t>Czech Republic</a:t>
            </a:r>
          </a:p>
          <a:p>
            <a:pPr algn="l">
              <a:defRPr/>
            </a:pPr>
            <a:r>
              <a:rPr lang="cs-CZ" altLang="cs-CZ" sz="1400" dirty="0">
                <a:latin typeface="Times New Roman" panose="02020603050405020304" pitchFamily="18" charset="0"/>
                <a:cs typeface="Times New Roman" panose="02020603050405020304" pitchFamily="18" charset="0"/>
              </a:rPr>
              <a:t>Department of Business Economics and Management</a:t>
            </a:r>
          </a:p>
          <a:p>
            <a:pPr algn="l">
              <a:defRPr/>
            </a:pPr>
            <a:r>
              <a:rPr lang="cs-CZ" altLang="cs-CZ" sz="1400" dirty="0">
                <a:latin typeface="Times New Roman" panose="02020603050405020304" pitchFamily="18" charset="0"/>
                <a:cs typeface="Times New Roman" panose="02020603050405020304" pitchFamily="18" charset="0"/>
              </a:rPr>
              <a:t>rylkova@opf.slu.cz</a:t>
            </a:r>
          </a:p>
          <a:p>
            <a:pPr algn="r"/>
            <a:endParaRPr lang="en-GB" altLang="cs-CZ" sz="24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68195" cy="523220"/>
          </a:xfrm>
          <a:prstGeom prst="rect">
            <a:avLst/>
          </a:prstGeom>
        </p:spPr>
        <p:txBody>
          <a:bodyPr wrap="none">
            <a:spAutoFit/>
          </a:bodyPr>
          <a:lstStyle/>
          <a:p>
            <a:pPr lvl="0">
              <a:defRPr/>
            </a:pPr>
            <a:r>
              <a:rPr lang="cs-CZ" sz="2800" b="1" kern="0" dirty="0" smtClean="0">
                <a:solidFill>
                  <a:srgbClr val="307871"/>
                </a:solidFill>
                <a:latin typeface="Times New Roman"/>
              </a:rPr>
              <a:t>People skills</a:t>
            </a:r>
            <a:endParaRPr lang="en-GB" sz="2800" b="1" kern="0" dirty="0">
              <a:solidFill>
                <a:sysClr val="windowText" lastClr="000000"/>
              </a:solidFill>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154984"/>
          </a:xfrm>
          <a:prstGeom prst="rect">
            <a:avLst/>
          </a:prstGeom>
        </p:spPr>
        <p:txBody>
          <a:bodyPr wrap="square">
            <a:spAutoFit/>
          </a:bodyPr>
          <a:lstStyle/>
          <a:p>
            <a:r>
              <a:rPr lang="cs-CZ" altLang="cs-CZ" sz="2400" b="1" dirty="0">
                <a:solidFill>
                  <a:srgbClr val="008080"/>
                </a:solidFill>
                <a:latin typeface="Times New Roman" panose="02020603050405020304" pitchFamily="18" charset="0"/>
                <a:cs typeface="Times New Roman" panose="02020603050405020304" pitchFamily="18" charset="0"/>
              </a:rPr>
              <a:t>A great sense of humor </a:t>
            </a:r>
            <a:r>
              <a:rPr lang="cs-CZ" altLang="cs-CZ" sz="2400" dirty="0">
                <a:solidFill>
                  <a:srgbClr val="008080"/>
                </a:solidFill>
                <a:latin typeface="Times New Roman" panose="02020603050405020304" pitchFamily="18" charset="0"/>
                <a:cs typeface="Times New Roman" panose="02020603050405020304" pitchFamily="18" charset="0"/>
              </a:rPr>
              <a:t>– laughing is the great diffuser of tension (stess) and conflict</a:t>
            </a:r>
          </a:p>
          <a:p>
            <a:r>
              <a:rPr lang="cs-CZ" altLang="cs-CZ" sz="2400" b="1" dirty="0">
                <a:solidFill>
                  <a:srgbClr val="008080"/>
                </a:solidFill>
                <a:latin typeface="Times New Roman" panose="02020603050405020304" pitchFamily="18" charset="0"/>
                <a:cs typeface="Times New Roman" panose="02020603050405020304" pitchFamily="18" charset="0"/>
              </a:rPr>
              <a:t>Knowing the audience </a:t>
            </a:r>
            <a:r>
              <a:rPr lang="cs-CZ" altLang="cs-CZ" sz="2400" dirty="0">
                <a:solidFill>
                  <a:srgbClr val="008080"/>
                </a:solidFill>
                <a:latin typeface="Times New Roman" panose="02020603050405020304" pitchFamily="18" charset="0"/>
                <a:cs typeface="Times New Roman" panose="02020603050405020304" pitchFamily="18" charset="0"/>
              </a:rPr>
              <a:t>– knowing what, how and when to say things to </a:t>
            </a:r>
            <a:r>
              <a:rPr lang="cs-CZ" altLang="cs-CZ" sz="2400" dirty="0" smtClean="0">
                <a:solidFill>
                  <a:srgbClr val="008080"/>
                </a:solidFill>
                <a:latin typeface="Times New Roman" panose="02020603050405020304" pitchFamily="18" charset="0"/>
                <a:cs typeface="Times New Roman" panose="02020603050405020304" pitchFamily="18" charset="0"/>
              </a:rPr>
              <a:t>others </a:t>
            </a:r>
            <a:r>
              <a:rPr lang="cs-CZ" altLang="cs-CZ" sz="2400" dirty="0">
                <a:solidFill>
                  <a:srgbClr val="008080"/>
                </a:solidFill>
                <a:latin typeface="Times New Roman" panose="02020603050405020304" pitchFamily="18" charset="0"/>
                <a:cs typeface="Times New Roman" panose="02020603050405020304" pitchFamily="18" charset="0"/>
              </a:rPr>
              <a:t>is critical.</a:t>
            </a:r>
          </a:p>
          <a:p>
            <a:r>
              <a:rPr lang="cs-CZ" altLang="cs-CZ" sz="2400" b="1" dirty="0">
                <a:solidFill>
                  <a:srgbClr val="008080"/>
                </a:solidFill>
                <a:latin typeface="Times New Roman" panose="02020603050405020304" pitchFamily="18" charset="0"/>
                <a:cs typeface="Times New Roman" panose="02020603050405020304" pitchFamily="18" charset="0"/>
              </a:rPr>
              <a:t>Honesty</a:t>
            </a:r>
            <a:r>
              <a:rPr lang="cs-CZ" altLang="cs-CZ" sz="2400" dirty="0">
                <a:solidFill>
                  <a:srgbClr val="008080"/>
                </a:solidFill>
                <a:latin typeface="Times New Roman" panose="02020603050405020304" pitchFamily="18" charset="0"/>
                <a:cs typeface="Times New Roman" panose="02020603050405020304" pitchFamily="18" charset="0"/>
              </a:rPr>
              <a:t> – essential skills in building trust among colleagues, it is formation of any realationship, particularly in business</a:t>
            </a:r>
          </a:p>
          <a:p>
            <a:r>
              <a:rPr lang="cs-CZ" altLang="cs-CZ" sz="2400" b="1" dirty="0">
                <a:solidFill>
                  <a:srgbClr val="008080"/>
                </a:solidFill>
                <a:latin typeface="Times New Roman" panose="02020603050405020304" pitchFamily="18" charset="0"/>
                <a:cs typeface="Times New Roman" panose="02020603050405020304" pitchFamily="18" charset="0"/>
              </a:rPr>
              <a:t>Awareness of body language </a:t>
            </a:r>
            <a:r>
              <a:rPr lang="cs-CZ" altLang="cs-CZ" sz="2400" dirty="0">
                <a:solidFill>
                  <a:srgbClr val="008080"/>
                </a:solidFill>
                <a:latin typeface="Times New Roman" panose="02020603050405020304" pitchFamily="18" charset="0"/>
                <a:cs typeface="Times New Roman" panose="02020603050405020304" pitchFamily="18" charset="0"/>
              </a:rPr>
              <a:t>– the reality is that we are communicating with people all the time even when we do not speak, you should know that our gestions, expressions, voices, appearance can greatly help or harm our personality.</a:t>
            </a:r>
            <a:r>
              <a:rPr lang="en-US" sz="2400" dirty="0">
                <a:solidFill>
                  <a:srgbClr val="008080"/>
                </a:solidFill>
                <a:latin typeface="Times New Roman" panose="02020603050405020304" pitchFamily="18" charset="0"/>
                <a:cs typeface="Times New Roman" panose="02020603050405020304" pitchFamily="18" charset="0"/>
              </a:rPr>
              <a:t/>
            </a:r>
            <a:br>
              <a:rPr lang="en-US" sz="2400" dirty="0">
                <a:solidFill>
                  <a:srgbClr val="008080"/>
                </a:solidFill>
                <a:latin typeface="Times New Roman" panose="02020603050405020304" pitchFamily="18" charset="0"/>
                <a:cs typeface="Times New Roman" panose="02020603050405020304" pitchFamily="18" charset="0"/>
              </a:rPr>
            </a:br>
            <a:endParaRPr lang="en-GB" altLang="cs-CZ" sz="2400" dirty="0">
              <a:solidFill>
                <a:srgbClr val="008080"/>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10</a:t>
            </a:fld>
            <a:endParaRPr lang="cs-CZ" dirty="0"/>
          </a:p>
        </p:txBody>
      </p:sp>
    </p:spTree>
    <p:extLst>
      <p:ext uri="{BB962C8B-B14F-4D97-AF65-F5344CB8AC3E}">
        <p14:creationId xmlns:p14="http://schemas.microsoft.com/office/powerpoint/2010/main" val="588072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68195" cy="523220"/>
          </a:xfrm>
          <a:prstGeom prst="rect">
            <a:avLst/>
          </a:prstGeom>
        </p:spPr>
        <p:txBody>
          <a:bodyPr wrap="none">
            <a:spAutoFit/>
          </a:bodyPr>
          <a:lstStyle/>
          <a:p>
            <a:pPr lvl="0">
              <a:defRPr/>
            </a:pPr>
            <a:r>
              <a:rPr lang="cs-CZ" sz="2800" b="1" kern="0" dirty="0" smtClean="0">
                <a:solidFill>
                  <a:srgbClr val="307871"/>
                </a:solidFill>
                <a:latin typeface="Times New Roman"/>
              </a:rPr>
              <a:t>People skills</a:t>
            </a:r>
            <a:endParaRPr lang="en-GB" sz="2800" b="1" kern="0" dirty="0">
              <a:solidFill>
                <a:sysClr val="windowText" lastClr="000000"/>
              </a:solidFill>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785652"/>
          </a:xfrm>
          <a:prstGeom prst="rect">
            <a:avLst/>
          </a:prstGeom>
        </p:spPr>
        <p:txBody>
          <a:bodyPr wrap="square">
            <a:spAutoFit/>
          </a:bodyPr>
          <a:lstStyle/>
          <a:p>
            <a:r>
              <a:rPr lang="cs-CZ" altLang="cs-CZ" sz="2400" b="1" dirty="0">
                <a:solidFill>
                  <a:srgbClr val="008080"/>
                </a:solidFill>
                <a:latin typeface="Times New Roman" panose="02020603050405020304" pitchFamily="18" charset="0"/>
                <a:cs typeface="Times New Roman" panose="02020603050405020304" pitchFamily="18" charset="0"/>
              </a:rPr>
              <a:t>Proactive problem solving </a:t>
            </a:r>
            <a:r>
              <a:rPr lang="cs-CZ" altLang="cs-CZ" sz="2400" dirty="0">
                <a:solidFill>
                  <a:srgbClr val="008080"/>
                </a:solidFill>
                <a:latin typeface="Times New Roman" panose="02020603050405020304" pitchFamily="18" charset="0"/>
                <a:cs typeface="Times New Roman" panose="02020603050405020304" pitchFamily="18" charset="0"/>
              </a:rPr>
              <a:t>– work is a series of problem solving situations but if you are proactive, if you are able to manage your time than you can avoid stress and other problems.</a:t>
            </a:r>
          </a:p>
          <a:p>
            <a:r>
              <a:rPr lang="cs-CZ" altLang="cs-CZ" sz="2400" b="1" dirty="0">
                <a:solidFill>
                  <a:srgbClr val="008080"/>
                </a:solidFill>
                <a:latin typeface="Times New Roman" panose="02020603050405020304" pitchFamily="18" charset="0"/>
                <a:cs typeface="Times New Roman" panose="02020603050405020304" pitchFamily="18" charset="0"/>
              </a:rPr>
              <a:t>Leadership skills </a:t>
            </a:r>
            <a:r>
              <a:rPr lang="cs-CZ" altLang="cs-CZ" sz="2400" dirty="0">
                <a:solidFill>
                  <a:srgbClr val="008080"/>
                </a:solidFill>
                <a:latin typeface="Times New Roman" panose="02020603050405020304" pitchFamily="18" charset="0"/>
                <a:cs typeface="Times New Roman" panose="02020603050405020304" pitchFamily="18" charset="0"/>
              </a:rPr>
              <a:t>– if you are able to motivate team and help people around you to do their work, you will be more successful even if you are not in management, to be able to support people, support their loyalty (faitfulness) and contribution.</a:t>
            </a:r>
          </a:p>
          <a:p>
            <a:r>
              <a:rPr lang="cs-CZ" altLang="cs-CZ" sz="2400" b="1" dirty="0">
                <a:solidFill>
                  <a:srgbClr val="008080"/>
                </a:solidFill>
                <a:latin typeface="Times New Roman" panose="02020603050405020304" pitchFamily="18" charset="0"/>
                <a:cs typeface="Times New Roman" panose="02020603050405020304" pitchFamily="18" charset="0"/>
              </a:rPr>
              <a:t>Good manners (behavior) </a:t>
            </a:r>
            <a:r>
              <a:rPr lang="cs-CZ" altLang="cs-CZ" sz="2400" dirty="0">
                <a:solidFill>
                  <a:srgbClr val="008080"/>
                </a:solidFill>
                <a:latin typeface="Times New Roman" panose="02020603050405020304" pitchFamily="18" charset="0"/>
                <a:cs typeface="Times New Roman" panose="02020603050405020304" pitchFamily="18" charset="0"/>
              </a:rPr>
              <a:t>– to be assertive, to be able using please and thank you is very </a:t>
            </a:r>
            <a:r>
              <a:rPr lang="cs-CZ" altLang="cs-CZ" sz="2400" dirty="0" err="1">
                <a:solidFill>
                  <a:srgbClr val="008080"/>
                </a:solidFill>
                <a:latin typeface="Times New Roman" panose="02020603050405020304" pitchFamily="18" charset="0"/>
                <a:cs typeface="Times New Roman" panose="02020603050405020304" pitchFamily="18" charset="0"/>
              </a:rPr>
              <a:t>needed</a:t>
            </a:r>
            <a:r>
              <a:rPr lang="cs-CZ" altLang="cs-CZ" sz="2400" dirty="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ability</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r>
              <a:rPr lang="cs-CZ" altLang="cs-CZ" sz="2400" b="1" dirty="0" err="1" smtClean="0">
                <a:solidFill>
                  <a:srgbClr val="008080"/>
                </a:solidFill>
                <a:latin typeface="Times New Roman" panose="02020603050405020304" pitchFamily="18" charset="0"/>
                <a:cs typeface="Times New Roman" panose="02020603050405020304" pitchFamily="18" charset="0"/>
              </a:rPr>
              <a:t>The</a:t>
            </a:r>
            <a:r>
              <a:rPr lang="cs-CZ" altLang="cs-CZ" sz="2400" b="1" dirty="0" smtClean="0">
                <a:solidFill>
                  <a:srgbClr val="008080"/>
                </a:solidFill>
                <a:latin typeface="Times New Roman" panose="02020603050405020304" pitchFamily="18" charset="0"/>
                <a:cs typeface="Times New Roman" panose="02020603050405020304" pitchFamily="18" charset="0"/>
              </a:rPr>
              <a:t> </a:t>
            </a:r>
            <a:r>
              <a:rPr lang="cs-CZ" altLang="cs-CZ" sz="2400" b="1" dirty="0" err="1" smtClean="0">
                <a:solidFill>
                  <a:srgbClr val="008080"/>
                </a:solidFill>
                <a:latin typeface="Times New Roman" panose="02020603050405020304" pitchFamily="18" charset="0"/>
                <a:cs typeface="Times New Roman" panose="02020603050405020304" pitchFamily="18" charset="0"/>
              </a:rPr>
              <a:t>ability</a:t>
            </a:r>
            <a:r>
              <a:rPr lang="cs-CZ" altLang="cs-CZ" sz="2400" b="1" dirty="0" smtClean="0">
                <a:solidFill>
                  <a:srgbClr val="008080"/>
                </a:solidFill>
                <a:latin typeface="Times New Roman" panose="02020603050405020304" pitchFamily="18" charset="0"/>
                <a:cs typeface="Times New Roman" panose="02020603050405020304" pitchFamily="18" charset="0"/>
              </a:rPr>
              <a:t> to </a:t>
            </a:r>
            <a:r>
              <a:rPr lang="cs-CZ" altLang="cs-CZ" sz="2400" b="1" dirty="0" err="1" smtClean="0">
                <a:solidFill>
                  <a:srgbClr val="008080"/>
                </a:solidFill>
                <a:latin typeface="Times New Roman" panose="02020603050405020304" pitchFamily="18" charset="0"/>
                <a:cs typeface="Times New Roman" panose="02020603050405020304" pitchFamily="18" charset="0"/>
              </a:rPr>
              <a:t>be</a:t>
            </a:r>
            <a:r>
              <a:rPr lang="cs-CZ" altLang="cs-CZ" sz="2400" b="1" dirty="0" smtClean="0">
                <a:solidFill>
                  <a:srgbClr val="008080"/>
                </a:solidFill>
                <a:latin typeface="Times New Roman" panose="02020603050405020304" pitchFamily="18" charset="0"/>
                <a:cs typeface="Times New Roman" panose="02020603050405020304" pitchFamily="18" charset="0"/>
              </a:rPr>
              <a:t> </a:t>
            </a:r>
            <a:r>
              <a:rPr lang="cs-CZ" altLang="cs-CZ" sz="2400" b="1" dirty="0" err="1" smtClean="0">
                <a:solidFill>
                  <a:srgbClr val="008080"/>
                </a:solidFill>
                <a:latin typeface="Times New Roman" panose="02020603050405020304" pitchFamily="18" charset="0"/>
                <a:cs typeface="Times New Roman" panose="02020603050405020304" pitchFamily="18" charset="0"/>
              </a:rPr>
              <a:t>supportive</a:t>
            </a:r>
            <a:r>
              <a:rPr lang="cs-CZ" altLang="cs-CZ" sz="2400" b="1" dirty="0" smtClean="0">
                <a:solidFill>
                  <a:srgbClr val="008080"/>
                </a:solidFill>
                <a:latin typeface="Times New Roman" panose="02020603050405020304" pitchFamily="18" charset="0"/>
                <a:cs typeface="Times New Roman" panose="02020603050405020304" pitchFamily="18" charset="0"/>
              </a:rPr>
              <a:t> and </a:t>
            </a:r>
            <a:r>
              <a:rPr lang="cs-CZ" altLang="cs-CZ" sz="2400" b="1" dirty="0" err="1" smtClean="0">
                <a:solidFill>
                  <a:srgbClr val="008080"/>
                </a:solidFill>
                <a:latin typeface="Times New Roman" panose="02020603050405020304" pitchFamily="18" charset="0"/>
                <a:cs typeface="Times New Roman" panose="02020603050405020304" pitchFamily="18" charset="0"/>
              </a:rPr>
              <a:t>motivate</a:t>
            </a:r>
            <a:r>
              <a:rPr lang="cs-CZ" altLang="cs-CZ" sz="2400" b="1" dirty="0" smtClean="0">
                <a:solidFill>
                  <a:srgbClr val="008080"/>
                </a:solidFill>
                <a:latin typeface="Times New Roman" panose="02020603050405020304" pitchFamily="18" charset="0"/>
                <a:cs typeface="Times New Roman" panose="02020603050405020304" pitchFamily="18" charset="0"/>
              </a:rPr>
              <a:t> </a:t>
            </a:r>
            <a:r>
              <a:rPr lang="cs-CZ" altLang="cs-CZ" sz="2400" b="1" dirty="0" err="1" smtClean="0">
                <a:solidFill>
                  <a:srgbClr val="008080"/>
                </a:solidFill>
                <a:latin typeface="Times New Roman" panose="02020603050405020304" pitchFamily="18" charset="0"/>
                <a:cs typeface="Times New Roman" panose="02020603050405020304" pitchFamily="18" charset="0"/>
              </a:rPr>
              <a:t>others</a:t>
            </a:r>
            <a:endParaRPr lang="cs-CZ" altLang="cs-CZ" sz="2400" b="1" dirty="0">
              <a:solidFill>
                <a:srgbClr val="008080"/>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11</a:t>
            </a:fld>
            <a:endParaRPr lang="cs-CZ" dirty="0"/>
          </a:p>
        </p:txBody>
      </p:sp>
    </p:spTree>
    <p:extLst>
      <p:ext uri="{BB962C8B-B14F-4D97-AF65-F5344CB8AC3E}">
        <p14:creationId xmlns:p14="http://schemas.microsoft.com/office/powerpoint/2010/main" val="3961547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48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Managerial skills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830997"/>
          </a:xfrm>
          <a:prstGeom prst="rect">
            <a:avLst/>
          </a:prstGeom>
        </p:spPr>
        <p:txBody>
          <a:bodyPr wrap="square">
            <a:spAutoFit/>
          </a:bodyPr>
          <a:lstStyle/>
          <a:p>
            <a:r>
              <a:rPr lang="en-US" sz="2400" b="1" dirty="0">
                <a:solidFill>
                  <a:srgbClr val="008080"/>
                </a:solidFill>
                <a:latin typeface="Times New Roman" panose="02020603050405020304" pitchFamily="18" charset="0"/>
                <a:cs typeface="Times New Roman" panose="02020603050405020304" pitchFamily="18" charset="0"/>
              </a:rPr>
              <a:t>Management skills</a:t>
            </a:r>
            <a:r>
              <a:rPr lang="en-US" sz="2400" dirty="0">
                <a:solidFill>
                  <a:srgbClr val="008080"/>
                </a:solidFill>
                <a:latin typeface="Times New Roman" panose="02020603050405020304" pitchFamily="18" charset="0"/>
                <a:cs typeface="Times New Roman" panose="02020603050405020304" pitchFamily="18" charset="0"/>
              </a:rPr>
              <a:t> are </a:t>
            </a:r>
            <a:r>
              <a:rPr lang="en-US" sz="2400" b="1" dirty="0">
                <a:solidFill>
                  <a:srgbClr val="008080"/>
                </a:solidFill>
                <a:latin typeface="Times New Roman" panose="02020603050405020304" pitchFamily="18" charset="0"/>
                <a:cs typeface="Times New Roman" panose="02020603050405020304" pitchFamily="18" charset="0"/>
              </a:rPr>
              <a:t>important</a:t>
            </a:r>
            <a:r>
              <a:rPr lang="en-US" sz="2400" dirty="0">
                <a:solidFill>
                  <a:srgbClr val="008080"/>
                </a:solidFill>
                <a:latin typeface="Times New Roman" panose="02020603050405020304" pitchFamily="18" charset="0"/>
                <a:cs typeface="Times New Roman" panose="02020603050405020304" pitchFamily="18" charset="0"/>
              </a:rPr>
              <a:t> for many reasons. They position you to act as an </a:t>
            </a:r>
            <a:r>
              <a:rPr lang="en-US" sz="2400" dirty="0" smtClean="0">
                <a:solidFill>
                  <a:srgbClr val="008080"/>
                </a:solidFill>
                <a:latin typeface="Times New Roman" panose="02020603050405020304" pitchFamily="18" charset="0"/>
                <a:cs typeface="Times New Roman" panose="02020603050405020304" pitchFamily="18" charset="0"/>
              </a:rPr>
              <a:t>effective</a:t>
            </a:r>
            <a:r>
              <a:rPr lang="cs-CZ" sz="2400" dirty="0" smtClean="0">
                <a:solidFill>
                  <a:srgbClr val="008080"/>
                </a:solidFill>
                <a:latin typeface="Times New Roman" panose="02020603050405020304" pitchFamily="18" charset="0"/>
                <a:cs typeface="Times New Roman" panose="02020603050405020304" pitchFamily="18" charset="0"/>
              </a:rPr>
              <a:t> manager and</a:t>
            </a:r>
            <a:r>
              <a:rPr lang="en-US" sz="2400" dirty="0" smtClean="0">
                <a:solidFill>
                  <a:srgbClr val="008080"/>
                </a:solidFill>
                <a:latin typeface="Times New Roman" panose="02020603050405020304" pitchFamily="18" charset="0"/>
                <a:cs typeface="Times New Roman" panose="02020603050405020304" pitchFamily="18" charset="0"/>
              </a:rPr>
              <a:t> </a:t>
            </a:r>
            <a:r>
              <a:rPr lang="en-US" sz="2400" dirty="0">
                <a:solidFill>
                  <a:srgbClr val="008080"/>
                </a:solidFill>
                <a:latin typeface="Times New Roman" panose="02020603050405020304" pitchFamily="18" charset="0"/>
                <a:cs typeface="Times New Roman" panose="02020603050405020304" pitchFamily="18" charset="0"/>
              </a:rPr>
              <a:t>leader and problem-solver in so many situations. </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12</a:t>
            </a:fld>
            <a:endParaRPr lang="cs-CZ" dirty="0"/>
          </a:p>
        </p:txBody>
      </p:sp>
    </p:spTree>
    <p:extLst>
      <p:ext uri="{BB962C8B-B14F-4D97-AF65-F5344CB8AC3E}">
        <p14:creationId xmlns:p14="http://schemas.microsoft.com/office/powerpoint/2010/main" val="3178431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48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Managerial skills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215991"/>
          </a:xfrm>
          <a:prstGeom prst="rect">
            <a:avLst/>
          </a:prstGeom>
        </p:spPr>
        <p:txBody>
          <a:bodyPr wrap="square">
            <a:spAutoFit/>
          </a:bodyPr>
          <a:lstStyle/>
          <a:p>
            <a:pPr>
              <a:buClr>
                <a:schemeClr val="tx1"/>
              </a:buClr>
              <a:buSzPct val="85000"/>
              <a:buFont typeface="Wingdings" panose="05000000000000000000" pitchFamily="2" charset="2"/>
              <a:buChar char="n"/>
            </a:pPr>
            <a:r>
              <a:rPr lang="en-US" altLang="cs-CZ" sz="2400" b="1" dirty="0">
                <a:solidFill>
                  <a:srgbClr val="008080"/>
                </a:solidFill>
                <a:latin typeface="Times New Roman" panose="02020603050405020304" pitchFamily="18" charset="0"/>
                <a:cs typeface="Times New Roman" panose="02020603050405020304" pitchFamily="18" charset="0"/>
              </a:rPr>
              <a:t>Technical </a:t>
            </a:r>
            <a:r>
              <a:rPr lang="en-US" altLang="cs-CZ" sz="2400" b="1" dirty="0" smtClean="0">
                <a:solidFill>
                  <a:srgbClr val="008080"/>
                </a:solidFill>
                <a:latin typeface="Times New Roman" panose="02020603050405020304" pitchFamily="18" charset="0"/>
                <a:cs typeface="Times New Roman" panose="02020603050405020304" pitchFamily="18" charset="0"/>
              </a:rPr>
              <a:t>skills</a:t>
            </a:r>
            <a:endParaRPr lang="cs-CZ" altLang="cs-CZ" sz="2400" b="1" dirty="0" smtClean="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endParaRPr lang="en-US" altLang="cs-CZ" sz="2400" b="1" dirty="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r>
              <a:rPr lang="en-US" altLang="cs-CZ" sz="2400" b="1" dirty="0" smtClean="0">
                <a:solidFill>
                  <a:srgbClr val="008080"/>
                </a:solidFill>
                <a:latin typeface="Times New Roman" panose="02020603050405020304" pitchFamily="18" charset="0"/>
                <a:cs typeface="Times New Roman" panose="02020603050405020304" pitchFamily="18" charset="0"/>
              </a:rPr>
              <a:t>Interpersonal skills</a:t>
            </a:r>
            <a:endParaRPr lang="cs-CZ" altLang="cs-CZ" sz="2400" b="1" dirty="0" smtClean="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pPr>
            <a:endParaRPr lang="en-US" altLang="cs-CZ" dirty="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r>
              <a:rPr lang="en-US" altLang="cs-CZ" sz="2400" b="1" dirty="0">
                <a:solidFill>
                  <a:srgbClr val="008080"/>
                </a:solidFill>
                <a:latin typeface="Times New Roman" panose="02020603050405020304" pitchFamily="18" charset="0"/>
                <a:cs typeface="Times New Roman" panose="02020603050405020304" pitchFamily="18" charset="0"/>
              </a:rPr>
              <a:t>Conceptual skills</a:t>
            </a: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13</a:t>
            </a:fld>
            <a:endParaRPr lang="cs-CZ" dirty="0"/>
          </a:p>
        </p:txBody>
      </p:sp>
    </p:spTree>
    <p:extLst>
      <p:ext uri="{BB962C8B-B14F-4D97-AF65-F5344CB8AC3E}">
        <p14:creationId xmlns:p14="http://schemas.microsoft.com/office/powerpoint/2010/main" val="2318252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48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Managerial skills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062651"/>
          </a:xfrm>
          <a:prstGeom prst="rect">
            <a:avLst/>
          </a:prstGeom>
        </p:spPr>
        <p:txBody>
          <a:bodyPr wrap="square">
            <a:spAutoFit/>
          </a:bodyPr>
          <a:lstStyle/>
          <a:p>
            <a:pPr>
              <a:buClr>
                <a:schemeClr val="tx1"/>
              </a:buClr>
              <a:buSzPct val="85000"/>
              <a:buFont typeface="Wingdings" panose="05000000000000000000" pitchFamily="2" charset="2"/>
              <a:buChar char="n"/>
            </a:pPr>
            <a:r>
              <a:rPr lang="cs-CZ" altLang="cs-CZ" sz="2400" b="1" dirty="0" smtClean="0">
                <a:solidFill>
                  <a:srgbClr val="008080"/>
                </a:solidFill>
                <a:latin typeface="Times New Roman" panose="02020603050405020304" pitchFamily="18" charset="0"/>
                <a:cs typeface="Times New Roman" panose="02020603050405020304" pitchFamily="18" charset="0"/>
              </a:rPr>
              <a:t>In the area of:</a:t>
            </a:r>
          </a:p>
          <a:p>
            <a:pPr lvl="1">
              <a:buClr>
                <a:schemeClr val="tx1"/>
              </a:buClr>
              <a:buSzPct val="85000"/>
              <a:buFont typeface="Wingdings" panose="05000000000000000000" pitchFamily="2" charset="2"/>
              <a:buChar char="n"/>
            </a:pPr>
            <a:r>
              <a:rPr lang="cs-CZ" altLang="cs-CZ" sz="2400" dirty="0" smtClean="0">
                <a:solidFill>
                  <a:srgbClr val="008080"/>
                </a:solidFill>
                <a:latin typeface="Times New Roman" panose="02020603050405020304" pitchFamily="18" charset="0"/>
                <a:cs typeface="Times New Roman" panose="02020603050405020304" pitchFamily="18" charset="0"/>
              </a:rPr>
              <a:t>Motivation</a:t>
            </a:r>
          </a:p>
          <a:p>
            <a:pPr lvl="1">
              <a:buClr>
                <a:schemeClr val="tx1"/>
              </a:buClr>
              <a:buSzPct val="85000"/>
              <a:buFont typeface="Wingdings" panose="05000000000000000000" pitchFamily="2" charset="2"/>
              <a:buChar char="n"/>
            </a:pPr>
            <a:r>
              <a:rPr lang="cs-CZ" altLang="cs-CZ" sz="2400" dirty="0" smtClean="0">
                <a:solidFill>
                  <a:srgbClr val="008080"/>
                </a:solidFill>
                <a:latin typeface="Times New Roman" panose="02020603050405020304" pitchFamily="18" charset="0"/>
                <a:cs typeface="Times New Roman" panose="02020603050405020304" pitchFamily="18" charset="0"/>
              </a:rPr>
              <a:t>Problem solving</a:t>
            </a:r>
          </a:p>
          <a:p>
            <a:pPr lvl="1">
              <a:buClr>
                <a:schemeClr val="tx1"/>
              </a:buClr>
              <a:buSzPct val="85000"/>
              <a:buFont typeface="Wingdings" panose="05000000000000000000" pitchFamily="2" charset="2"/>
              <a:buChar char="n"/>
            </a:pPr>
            <a:r>
              <a:rPr lang="cs-CZ" altLang="cs-CZ" sz="2400" dirty="0" smtClean="0">
                <a:solidFill>
                  <a:srgbClr val="008080"/>
                </a:solidFill>
                <a:latin typeface="Times New Roman" panose="02020603050405020304" pitchFamily="18" charset="0"/>
                <a:cs typeface="Times New Roman" panose="02020603050405020304" pitchFamily="18" charset="0"/>
              </a:rPr>
              <a:t>Professionalism</a:t>
            </a:r>
          </a:p>
          <a:p>
            <a:pPr lvl="1">
              <a:buClr>
                <a:schemeClr val="tx1"/>
              </a:buClr>
              <a:buSzPct val="85000"/>
              <a:buFont typeface="Wingdings" panose="05000000000000000000" pitchFamily="2" charset="2"/>
              <a:buChar char="n"/>
            </a:pPr>
            <a:r>
              <a:rPr lang="cs-CZ" altLang="cs-CZ" sz="2400" dirty="0" smtClean="0">
                <a:solidFill>
                  <a:srgbClr val="008080"/>
                </a:solidFill>
                <a:latin typeface="Times New Roman" panose="02020603050405020304" pitchFamily="18" charset="0"/>
                <a:cs typeface="Times New Roman" panose="02020603050405020304" pitchFamily="18" charset="0"/>
              </a:rPr>
              <a:t>Communication</a:t>
            </a:r>
          </a:p>
          <a:p>
            <a:pPr lvl="1">
              <a:buClr>
                <a:schemeClr val="tx1"/>
              </a:buClr>
              <a:buSzPct val="85000"/>
              <a:buFont typeface="Wingdings" panose="05000000000000000000" pitchFamily="2" charset="2"/>
              <a:buChar char="n"/>
            </a:pPr>
            <a:r>
              <a:rPr lang="cs-CZ" altLang="cs-CZ" sz="2400" dirty="0" smtClean="0">
                <a:solidFill>
                  <a:srgbClr val="008080"/>
                </a:solidFill>
                <a:latin typeface="Times New Roman" panose="02020603050405020304" pitchFamily="18" charset="0"/>
                <a:cs typeface="Times New Roman" panose="02020603050405020304" pitchFamily="18" charset="0"/>
              </a:rPr>
              <a:t>Technical</a:t>
            </a:r>
          </a:p>
          <a:p>
            <a:pPr lvl="1">
              <a:buClr>
                <a:schemeClr val="tx1"/>
              </a:buClr>
              <a:buSzPct val="85000"/>
              <a:buFont typeface="Wingdings" panose="05000000000000000000" pitchFamily="2" charset="2"/>
              <a:buChar char="n"/>
            </a:pPr>
            <a:r>
              <a:rPr lang="cs-CZ" altLang="cs-CZ" sz="2400" dirty="0" smtClean="0">
                <a:solidFill>
                  <a:srgbClr val="008080"/>
                </a:solidFill>
                <a:latin typeface="Times New Roman" panose="02020603050405020304" pitchFamily="18" charset="0"/>
                <a:cs typeface="Times New Roman" panose="02020603050405020304" pitchFamily="18" charset="0"/>
              </a:rPr>
              <a:t>Innovation</a:t>
            </a:r>
          </a:p>
          <a:p>
            <a:pPr lvl="1">
              <a:buClr>
                <a:schemeClr val="tx1"/>
              </a:buClr>
              <a:buSzPct val="85000"/>
              <a:buFont typeface="Wingdings" panose="05000000000000000000" pitchFamily="2" charset="2"/>
              <a:buChar char="n"/>
            </a:pPr>
            <a:r>
              <a:rPr lang="cs-CZ" altLang="cs-CZ" sz="2400" dirty="0" smtClean="0">
                <a:solidFill>
                  <a:srgbClr val="008080"/>
                </a:solidFill>
                <a:latin typeface="Times New Roman" panose="02020603050405020304" pitchFamily="18" charset="0"/>
                <a:cs typeface="Times New Roman" panose="02020603050405020304" pitchFamily="18" charset="0"/>
              </a:rPr>
              <a:t>Project management</a:t>
            </a:r>
          </a:p>
          <a:p>
            <a:pPr>
              <a:buClr>
                <a:schemeClr val="tx1"/>
              </a:buClr>
              <a:buSzPct val="85000"/>
              <a:buFont typeface="Wingdings" panose="05000000000000000000" pitchFamily="2" charset="2"/>
              <a:buChar char="n"/>
            </a:pPr>
            <a:endParaRPr lang="cs-CZ" altLang="cs-CZ" sz="2400" b="1" dirty="0" smtClean="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endParaRPr lang="en-US" altLang="cs-CZ" dirty="0">
              <a:solidFill>
                <a:srgbClr val="008080"/>
              </a:solidFill>
              <a:latin typeface="Times New Roman" panose="02020603050405020304" pitchFamily="18" charset="0"/>
              <a:cs typeface="Times New Roman" panose="02020603050405020304" pitchFamily="18" charset="0"/>
            </a:endParaRP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14</a:t>
            </a:fld>
            <a:endParaRPr lang="cs-CZ" dirty="0"/>
          </a:p>
        </p:txBody>
      </p:sp>
    </p:spTree>
    <p:extLst>
      <p:ext uri="{BB962C8B-B14F-4D97-AF65-F5344CB8AC3E}">
        <p14:creationId xmlns:p14="http://schemas.microsoft.com/office/powerpoint/2010/main" val="3044207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806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Motivation</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893647"/>
          </a:xfrm>
          <a:prstGeom prst="rect">
            <a:avLst/>
          </a:prstGeom>
        </p:spPr>
        <p:txBody>
          <a:bodyPr wrap="square">
            <a:spAutoFit/>
          </a:bodyPr>
          <a:lstStyle/>
          <a:p>
            <a:r>
              <a:rPr lang="cs-CZ" altLang="cs-CZ" sz="2400" dirty="0">
                <a:latin typeface="Times New Roman" panose="02020603050405020304" pitchFamily="18" charset="0"/>
                <a:cs typeface="Times New Roman" panose="02020603050405020304" pitchFamily="18" charset="0"/>
              </a:rPr>
              <a:t>Rank the things that demotivate you at work from the most (1) to the least (10) significant and compare them:</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Boredom</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Lack of recognition</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Lack of fairness</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Cancelling projects</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Lack of empowerment</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Too much workload</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Lack of progress</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No confidence in company leadership</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Poor communication</a:t>
            </a:r>
          </a:p>
          <a:p>
            <a:pPr marL="800100" lvl="1"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Unfriendly coworkers</a:t>
            </a: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15</a:t>
            </a:fld>
            <a:endParaRPr lang="cs-CZ" dirty="0"/>
          </a:p>
        </p:txBody>
      </p:sp>
    </p:spTree>
    <p:extLst>
      <p:ext uri="{BB962C8B-B14F-4D97-AF65-F5344CB8AC3E}">
        <p14:creationId xmlns:p14="http://schemas.microsoft.com/office/powerpoint/2010/main" val="1923079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806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Motivation</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5262979"/>
          </a:xfrm>
          <a:prstGeom prst="rect">
            <a:avLst/>
          </a:prstGeom>
        </p:spPr>
        <p:txBody>
          <a:bodyPr wrap="square">
            <a:spAutoFit/>
          </a:bodyPr>
          <a:lstStyle/>
          <a:p>
            <a:pPr>
              <a:defRPr/>
            </a:pPr>
            <a:r>
              <a:rPr lang="cs-CZ" altLang="cs-CZ" sz="2400" dirty="0">
                <a:latin typeface="Times New Roman" panose="02020603050405020304" pitchFamily="18" charset="0"/>
                <a:cs typeface="Times New Roman" panose="02020603050405020304" pitchFamily="18" charset="0"/>
              </a:rPr>
              <a:t>How bosses demoralize their employees by Dan </a:t>
            </a:r>
            <a:r>
              <a:rPr lang="cs-CZ" altLang="cs-CZ" sz="2400" dirty="0" err="1" smtClean="0">
                <a:latin typeface="Times New Roman" panose="02020603050405020304" pitchFamily="18" charset="0"/>
                <a:cs typeface="Times New Roman" panose="02020603050405020304" pitchFamily="18" charset="0"/>
              </a:rPr>
              <a:t>Ariely</a:t>
            </a:r>
            <a:endParaRPr lang="cs-CZ" altLang="cs-CZ" sz="2400" dirty="0" smtClean="0">
              <a:latin typeface="Times New Roman" panose="02020603050405020304" pitchFamily="18" charset="0"/>
              <a:cs typeface="Times New Roman" panose="02020603050405020304" pitchFamily="18" charset="0"/>
            </a:endParaRPr>
          </a:p>
          <a:p>
            <a:pPr>
              <a:defRPr/>
            </a:pPr>
            <a:endParaRPr lang="cs-CZ" altLang="cs-CZ" sz="2400" dirty="0">
              <a:latin typeface="Times New Roman" panose="02020603050405020304" pitchFamily="18" charset="0"/>
              <a:cs typeface="Times New Roman" panose="02020603050405020304" pitchFamily="18" charset="0"/>
            </a:endParaRPr>
          </a:p>
          <a:p>
            <a:pPr>
              <a:defRPr/>
            </a:pPr>
            <a:r>
              <a:rPr lang="cs-CZ" altLang="cs-CZ" sz="2400" dirty="0" err="1" smtClean="0">
                <a:latin typeface="Times New Roman" panose="02020603050405020304" pitchFamily="18" charset="0"/>
                <a:cs typeface="Times New Roman" panose="02020603050405020304" pitchFamily="18" charset="0"/>
              </a:rPr>
              <a:t>Duke</a:t>
            </a:r>
            <a:r>
              <a:rPr lang="cs-CZ" altLang="cs-CZ" sz="2400" dirty="0" smtClean="0">
                <a:latin typeface="Times New Roman" panose="02020603050405020304" pitchFamily="18" charset="0"/>
                <a:cs typeface="Times New Roman" panose="02020603050405020304" pitchFamily="18" charset="0"/>
              </a:rPr>
              <a:t> psychology </a:t>
            </a:r>
            <a:r>
              <a:rPr lang="cs-CZ" altLang="cs-CZ" sz="2400" dirty="0" err="1" smtClean="0">
                <a:latin typeface="Times New Roman" panose="02020603050405020304" pitchFamily="18" charset="0"/>
                <a:cs typeface="Times New Roman" panose="02020603050405020304" pitchFamily="18" charset="0"/>
              </a:rPr>
              <a:t>professor</a:t>
            </a:r>
            <a:r>
              <a:rPr lang="cs-CZ" altLang="cs-CZ" sz="2400" dirty="0" smtClean="0">
                <a:latin typeface="Times New Roman" panose="02020603050405020304" pitchFamily="18" charset="0"/>
                <a:cs typeface="Times New Roman" panose="02020603050405020304" pitchFamily="18" charset="0"/>
              </a:rPr>
              <a:t> and </a:t>
            </a:r>
            <a:r>
              <a:rPr lang="cs-CZ" altLang="cs-CZ" sz="2400" dirty="0" err="1" smtClean="0">
                <a:latin typeface="Times New Roman" panose="02020603050405020304" pitchFamily="18" charset="0"/>
                <a:cs typeface="Times New Roman" panose="02020603050405020304" pitchFamily="18" charset="0"/>
              </a:rPr>
              <a:t>behavioral</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economist</a:t>
            </a:r>
            <a:r>
              <a:rPr lang="cs-CZ" altLang="cs-CZ" sz="2400" dirty="0" smtClean="0">
                <a:latin typeface="Times New Roman" panose="02020603050405020304" pitchFamily="18" charset="0"/>
                <a:cs typeface="Times New Roman" panose="02020603050405020304" pitchFamily="18" charset="0"/>
              </a:rPr>
              <a:t> Dan </a:t>
            </a:r>
            <a:r>
              <a:rPr lang="cs-CZ" altLang="cs-CZ" sz="2400" dirty="0" err="1" smtClean="0">
                <a:latin typeface="Times New Roman" panose="02020603050405020304" pitchFamily="18" charset="0"/>
                <a:cs typeface="Times New Roman" panose="02020603050405020304" pitchFamily="18" charset="0"/>
              </a:rPr>
              <a:t>Ariely</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says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when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comes</a:t>
            </a:r>
            <a:r>
              <a:rPr lang="cs-CZ" altLang="cs-CZ" sz="2400" dirty="0" smtClean="0">
                <a:latin typeface="Times New Roman" panose="02020603050405020304" pitchFamily="18" charset="0"/>
                <a:cs typeface="Times New Roman" panose="02020603050405020304" pitchFamily="18" charset="0"/>
              </a:rPr>
              <a:t> to </a:t>
            </a:r>
            <a:r>
              <a:rPr lang="cs-CZ" altLang="cs-CZ" sz="2400" dirty="0" err="1" smtClean="0">
                <a:latin typeface="Times New Roman" panose="02020603050405020304" pitchFamily="18" charset="0"/>
                <a:cs typeface="Times New Roman" panose="02020603050405020304" pitchFamily="18" charset="0"/>
              </a:rPr>
              <a:t>increasing</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motivation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there´s</a:t>
            </a:r>
            <a:r>
              <a:rPr lang="cs-CZ" altLang="cs-CZ" sz="2400" dirty="0" smtClean="0">
                <a:latin typeface="Times New Roman" panose="02020603050405020304" pitchFamily="18" charset="0"/>
                <a:cs typeface="Times New Roman" panose="02020603050405020304" pitchFamily="18" charset="0"/>
              </a:rPr>
              <a:t> a </a:t>
            </a:r>
            <a:r>
              <a:rPr lang="cs-CZ" altLang="cs-CZ" sz="2400" dirty="0" err="1" smtClean="0">
                <a:latin typeface="Times New Roman" panose="02020603050405020304" pitchFamily="18" charset="0"/>
                <a:cs typeface="Times New Roman" panose="02020603050405020304" pitchFamily="18" charset="0"/>
              </a:rPr>
              <a:t>precursor</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lesson</a:t>
            </a:r>
            <a:r>
              <a:rPr lang="cs-CZ" altLang="cs-CZ" sz="2400" dirty="0" smtClean="0">
                <a:latin typeface="Times New Roman" panose="02020603050405020304" pitchFamily="18" charset="0"/>
                <a:cs typeface="Times New Roman" panose="02020603050405020304" pitchFamily="18" charset="0"/>
              </a:rPr>
              <a:t> many </a:t>
            </a:r>
            <a:r>
              <a:rPr lang="cs-CZ" altLang="cs-CZ" sz="2400" dirty="0" err="1" smtClean="0">
                <a:latin typeface="Times New Roman" panose="02020603050405020304" pitchFamily="18" charset="0"/>
                <a:cs typeface="Times New Roman" panose="02020603050405020304" pitchFamily="18" charset="0"/>
              </a:rPr>
              <a:t>managers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teachers</a:t>
            </a:r>
            <a:r>
              <a:rPr lang="cs-CZ" altLang="cs-CZ" sz="2400" dirty="0" smtClean="0">
                <a:latin typeface="Times New Roman" panose="02020603050405020304" pitchFamily="18" charset="0"/>
                <a:cs typeface="Times New Roman" panose="02020603050405020304" pitchFamily="18" charset="0"/>
              </a:rPr>
              <a:t> and </a:t>
            </a:r>
            <a:r>
              <a:rPr lang="cs-CZ" altLang="cs-CZ" sz="2400" dirty="0" err="1" smtClean="0">
                <a:latin typeface="Times New Roman" panose="02020603050405020304" pitchFamily="18" charset="0"/>
                <a:cs typeface="Times New Roman" panose="02020603050405020304" pitchFamily="18" charset="0"/>
              </a:rPr>
              <a:t>parents</a:t>
            </a:r>
            <a:r>
              <a:rPr lang="cs-CZ" altLang="cs-CZ" sz="2400" dirty="0" smtClean="0">
                <a:latin typeface="Times New Roman" panose="02020603050405020304" pitchFamily="18" charset="0"/>
                <a:cs typeface="Times New Roman" panose="02020603050405020304" pitchFamily="18" charset="0"/>
              </a:rPr>
              <a:t> miss: stop </a:t>
            </a:r>
            <a:r>
              <a:rPr lang="cs-CZ" altLang="cs-CZ" sz="2400" dirty="0" err="1" smtClean="0">
                <a:latin typeface="Times New Roman" panose="02020603050405020304" pitchFamily="18" charset="0"/>
                <a:cs typeface="Times New Roman" panose="02020603050405020304" pitchFamily="18" charset="0"/>
              </a:rPr>
              <a:t>crushing</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spirits</a:t>
            </a:r>
            <a:r>
              <a:rPr lang="cs-CZ" altLang="cs-CZ" sz="2400" dirty="0" smtClean="0">
                <a:latin typeface="Times New Roman" panose="02020603050405020304" pitchFamily="18" charset="0"/>
                <a:cs typeface="Times New Roman" panose="02020603050405020304" pitchFamily="18" charset="0"/>
              </a:rPr>
              <a:t>.</a:t>
            </a:r>
          </a:p>
          <a:p>
            <a:pPr>
              <a:defRPr/>
            </a:pPr>
            <a:r>
              <a:rPr lang="cs-CZ" altLang="cs-CZ" sz="2400" dirty="0" err="1" smtClean="0">
                <a:latin typeface="Times New Roman" panose="02020603050405020304" pitchFamily="18" charset="0"/>
                <a:cs typeface="Times New Roman" panose="02020603050405020304" pitchFamily="18" charset="0"/>
              </a:rPr>
              <a:t>It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sounds</a:t>
            </a:r>
            <a:r>
              <a:rPr lang="cs-CZ" altLang="cs-CZ" sz="2400" dirty="0" smtClean="0">
                <a:latin typeface="Times New Roman" panose="02020603050405020304" pitchFamily="18" charset="0"/>
                <a:cs typeface="Times New Roman" panose="02020603050405020304" pitchFamily="18" charset="0"/>
              </a:rPr>
              <a:t> so </a:t>
            </a:r>
            <a:r>
              <a:rPr lang="cs-CZ" altLang="cs-CZ" sz="2400" dirty="0" err="1" smtClean="0">
                <a:latin typeface="Times New Roman" panose="02020603050405020304" pitchFamily="18" charset="0"/>
                <a:cs typeface="Times New Roman" panose="02020603050405020304" pitchFamily="18" charset="0"/>
              </a:rPr>
              <a:t>obvious</a:t>
            </a:r>
            <a:r>
              <a:rPr lang="cs-CZ" altLang="cs-CZ" sz="2400" dirty="0" smtClean="0">
                <a:latin typeface="Times New Roman" panose="02020603050405020304" pitchFamily="18" charset="0"/>
                <a:cs typeface="Times New Roman" panose="02020603050405020304" pitchFamily="18" charset="0"/>
              </a:rPr>
              <a:t> but </a:t>
            </a:r>
            <a:r>
              <a:rPr lang="cs-CZ" altLang="cs-CZ" sz="2400" dirty="0" err="1" smtClean="0">
                <a:latin typeface="Times New Roman" panose="02020603050405020304" pitchFamily="18" charset="0"/>
                <a:cs typeface="Times New Roman" panose="02020603050405020304" pitchFamily="18" charset="0"/>
              </a:rPr>
              <a:t>perhaps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that´s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why</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it´s</a:t>
            </a:r>
            <a:r>
              <a:rPr lang="cs-CZ" altLang="cs-CZ" sz="2400" dirty="0" smtClean="0">
                <a:latin typeface="Times New Roman" panose="02020603050405020304" pitchFamily="18" charset="0"/>
                <a:cs typeface="Times New Roman" panose="02020603050405020304" pitchFamily="18" charset="0"/>
              </a:rPr>
              <a:t> such </a:t>
            </a:r>
            <a:r>
              <a:rPr lang="cs-CZ" altLang="cs-CZ" sz="2400" dirty="0" err="1" smtClean="0">
                <a:latin typeface="Times New Roman" panose="02020603050405020304" pitchFamily="18" charset="0"/>
                <a:cs typeface="Times New Roman" panose="02020603050405020304" pitchFamily="18" charset="0"/>
              </a:rPr>
              <a:t>an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overlooked</a:t>
            </a:r>
            <a:r>
              <a:rPr lang="cs-CZ" altLang="cs-CZ" sz="2400" dirty="0" smtClean="0">
                <a:latin typeface="Times New Roman" panose="02020603050405020304" pitchFamily="18" charset="0"/>
                <a:cs typeface="Times New Roman" panose="02020603050405020304" pitchFamily="18" charset="0"/>
              </a:rPr>
              <a:t> facet </a:t>
            </a:r>
            <a:r>
              <a:rPr lang="cs-CZ" altLang="cs-CZ" sz="2400" dirty="0" err="1" smtClean="0">
                <a:latin typeface="Times New Roman" panose="02020603050405020304" pitchFamily="18" charset="0"/>
                <a:cs typeface="Times New Roman" panose="02020603050405020304" pitchFamily="18" charset="0"/>
              </a:rPr>
              <a:t>of</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motivation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Bosses</a:t>
            </a:r>
            <a:r>
              <a:rPr lang="cs-CZ" altLang="cs-CZ" sz="2400" dirty="0" smtClean="0">
                <a:latin typeface="Times New Roman" panose="02020603050405020304" pitchFamily="18" charset="0"/>
                <a:cs typeface="Times New Roman" panose="02020603050405020304" pitchFamily="18" charset="0"/>
              </a:rPr>
              <a:t> and </a:t>
            </a:r>
            <a:r>
              <a:rPr lang="cs-CZ" altLang="cs-CZ" sz="2400" dirty="0" err="1" smtClean="0">
                <a:latin typeface="Times New Roman" panose="02020603050405020304" pitchFamily="18" charset="0"/>
                <a:cs typeface="Times New Roman" panose="02020603050405020304" pitchFamily="18" charset="0"/>
              </a:rPr>
              <a:t>people</a:t>
            </a:r>
            <a:r>
              <a:rPr lang="cs-CZ" altLang="cs-CZ" sz="2400" dirty="0" smtClean="0">
                <a:latin typeface="Times New Roman" panose="02020603050405020304" pitchFamily="18" charset="0"/>
                <a:cs typeface="Times New Roman" panose="02020603050405020304" pitchFamily="18" charset="0"/>
              </a:rPr>
              <a:t> in </a:t>
            </a:r>
            <a:r>
              <a:rPr lang="cs-CZ" altLang="cs-CZ" sz="2400" dirty="0" err="1" smtClean="0">
                <a:latin typeface="Times New Roman" panose="02020603050405020304" pitchFamily="18" charset="0"/>
                <a:cs typeface="Times New Roman" panose="02020603050405020304" pitchFamily="18" charset="0"/>
              </a:rPr>
              <a:t>authority</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positions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often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unknowingly</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demoralize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those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around</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them</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We</a:t>
            </a:r>
            <a:r>
              <a:rPr lang="cs-CZ" altLang="cs-CZ" sz="2400" dirty="0" smtClean="0">
                <a:latin typeface="Times New Roman" panose="02020603050405020304" pitchFamily="18" charset="0"/>
                <a:cs typeface="Times New Roman" panose="02020603050405020304" pitchFamily="18" charset="0"/>
              </a:rPr>
              <a:t> do </a:t>
            </a:r>
            <a:r>
              <a:rPr lang="cs-CZ" altLang="cs-CZ" sz="2400" dirty="0" err="1" smtClean="0">
                <a:latin typeface="Times New Roman" panose="02020603050405020304" pitchFamily="18" charset="0"/>
                <a:cs typeface="Times New Roman" panose="02020603050405020304" pitchFamily="18" charset="0"/>
              </a:rPr>
              <a:t>lots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of</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those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things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says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Ariely</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get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people</a:t>
            </a:r>
            <a:r>
              <a:rPr lang="cs-CZ" altLang="cs-CZ" sz="2400" dirty="0" smtClean="0">
                <a:latin typeface="Times New Roman" panose="02020603050405020304" pitchFamily="18" charset="0"/>
                <a:cs typeface="Times New Roman" panose="02020603050405020304" pitchFamily="18" charset="0"/>
              </a:rPr>
              <a:t> to start </a:t>
            </a:r>
            <a:r>
              <a:rPr lang="cs-CZ" altLang="cs-CZ" sz="2400" dirty="0" err="1" smtClean="0">
                <a:latin typeface="Times New Roman" panose="02020603050405020304" pitchFamily="18" charset="0"/>
                <a:cs typeface="Times New Roman" panose="02020603050405020304" pitchFamily="18" charset="0"/>
              </a:rPr>
              <a:t>projects</a:t>
            </a:r>
            <a:r>
              <a:rPr lang="cs-CZ" altLang="cs-CZ" sz="2400" dirty="0" smtClean="0">
                <a:latin typeface="Times New Roman" panose="02020603050405020304" pitchFamily="18" charset="0"/>
                <a:cs typeface="Times New Roman" panose="02020603050405020304" pitchFamily="18" charset="0"/>
              </a:rPr>
              <a:t> and </a:t>
            </a:r>
            <a:r>
              <a:rPr lang="cs-CZ" altLang="cs-CZ" sz="2400" dirty="0" err="1" smtClean="0">
                <a:latin typeface="Times New Roman" panose="02020603050405020304" pitchFamily="18" charset="0"/>
                <a:cs typeface="Times New Roman" panose="02020603050405020304" pitchFamily="18" charset="0"/>
              </a:rPr>
              <a:t>we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cut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it</a:t>
            </a:r>
            <a:r>
              <a:rPr lang="cs-CZ" altLang="cs-CZ" sz="2400" dirty="0" smtClean="0">
                <a:latin typeface="Times New Roman" panose="02020603050405020304" pitchFamily="18" charset="0"/>
                <a:cs typeface="Times New Roman" panose="02020603050405020304" pitchFamily="18" charset="0"/>
              </a:rPr>
              <a:t> in </a:t>
            </a:r>
            <a:r>
              <a:rPr lang="cs-CZ" altLang="cs-CZ" sz="2400" dirty="0" err="1" smtClean="0">
                <a:latin typeface="Times New Roman" panose="02020603050405020304" pitchFamily="18" charset="0"/>
                <a:cs typeface="Times New Roman" panose="02020603050405020304" pitchFamily="18" charset="0"/>
              </a:rPr>
              <a:t>the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middle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get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people</a:t>
            </a:r>
            <a:r>
              <a:rPr lang="cs-CZ" altLang="cs-CZ" sz="2400" dirty="0" smtClean="0">
                <a:latin typeface="Times New Roman" panose="02020603050405020304" pitchFamily="18" charset="0"/>
                <a:cs typeface="Times New Roman" panose="02020603050405020304" pitchFamily="18" charset="0"/>
              </a:rPr>
              <a:t> to </a:t>
            </a:r>
            <a:r>
              <a:rPr lang="cs-CZ" altLang="cs-CZ" sz="2400" dirty="0" err="1" smtClean="0">
                <a:latin typeface="Times New Roman" panose="02020603050405020304" pitchFamily="18" charset="0"/>
                <a:cs typeface="Times New Roman" panose="02020603050405020304" pitchFamily="18" charset="0"/>
              </a:rPr>
              <a:t>prepare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presentations</a:t>
            </a:r>
            <a:r>
              <a:rPr lang="cs-CZ" altLang="cs-CZ" sz="2400" dirty="0" smtClean="0">
                <a:latin typeface="Times New Roman" panose="02020603050405020304" pitchFamily="18" charset="0"/>
                <a:cs typeface="Times New Roman" panose="02020603050405020304" pitchFamily="18" charset="0"/>
              </a:rPr>
              <a:t> and </a:t>
            </a:r>
            <a:r>
              <a:rPr lang="cs-CZ" altLang="cs-CZ" sz="2400" dirty="0" err="1" smtClean="0">
                <a:latin typeface="Times New Roman" panose="02020603050405020304" pitchFamily="18" charset="0"/>
                <a:cs typeface="Times New Roman" panose="02020603050405020304" pitchFamily="18" charset="0"/>
              </a:rPr>
              <a:t>they</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never</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get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delivered</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We</a:t>
            </a:r>
            <a:r>
              <a:rPr lang="cs-CZ" altLang="cs-CZ" sz="2400" dirty="0" smtClean="0">
                <a:latin typeface="Times New Roman" panose="02020603050405020304" pitchFamily="18" charset="0"/>
                <a:cs typeface="Times New Roman" panose="02020603050405020304" pitchFamily="18" charset="0"/>
              </a:rPr>
              <a:t> do </a:t>
            </a:r>
            <a:r>
              <a:rPr lang="cs-CZ" altLang="cs-CZ" sz="2400" dirty="0" err="1" smtClean="0">
                <a:latin typeface="Times New Roman" panose="02020603050405020304" pitchFamily="18" charset="0"/>
                <a:cs typeface="Times New Roman" panose="02020603050405020304" pitchFamily="18" charset="0"/>
              </a:rPr>
              <a:t>all</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kinds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of</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things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that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eliminate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motivation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lots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of</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people</a:t>
            </a:r>
            <a:r>
              <a:rPr lang="cs-CZ" altLang="cs-CZ" sz="2400" dirty="0" smtClean="0">
                <a:latin typeface="Times New Roman" panose="02020603050405020304" pitchFamily="18" charset="0"/>
                <a:cs typeface="Times New Roman" panose="02020603050405020304" pitchFamily="18" charset="0"/>
              </a:rPr>
              <a:t> are </a:t>
            </a:r>
            <a:r>
              <a:rPr lang="cs-CZ" altLang="cs-CZ" sz="2400" dirty="0" err="1" smtClean="0">
                <a:latin typeface="Times New Roman" panose="02020603050405020304" pitchFamily="18" charset="0"/>
                <a:cs typeface="Times New Roman" panose="02020603050405020304" pitchFamily="18" charset="0"/>
              </a:rPr>
              <a:t>working</a:t>
            </a:r>
            <a:r>
              <a:rPr lang="cs-CZ" altLang="cs-CZ" sz="2400" dirty="0" smtClean="0">
                <a:latin typeface="Times New Roman" panose="02020603050405020304" pitchFamily="18" charset="0"/>
                <a:cs typeface="Times New Roman" panose="02020603050405020304" pitchFamily="18" charset="0"/>
              </a:rPr>
              <a:t> in </a:t>
            </a:r>
            <a:r>
              <a:rPr lang="cs-CZ" altLang="cs-CZ" sz="2400" dirty="0" err="1" smtClean="0">
                <a:latin typeface="Times New Roman" panose="02020603050405020304" pitchFamily="18" charset="0"/>
                <a:cs typeface="Times New Roman" panose="02020603050405020304" pitchFamily="18" charset="0"/>
              </a:rPr>
              <a:t>an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environment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like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that</a:t>
            </a:r>
            <a:r>
              <a:rPr lang="cs-CZ" altLang="cs-CZ" sz="2400" dirty="0" smtClean="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a:defRPr/>
            </a:pPr>
            <a:endParaRPr lang="cs-CZ" altLang="cs-CZ" sz="2400" dirty="0">
              <a:latin typeface="Times New Roman" panose="02020603050405020304" pitchFamily="18" charset="0"/>
              <a:cs typeface="Times New Roman" panose="02020603050405020304" pitchFamily="18" charset="0"/>
            </a:endParaRPr>
          </a:p>
          <a:p>
            <a:pPr>
              <a:defRPr/>
            </a:pPr>
            <a:r>
              <a:rPr lang="cs-CZ" altLang="cs-CZ" sz="2400" dirty="0">
                <a:latin typeface="Times New Roman" panose="02020603050405020304" pitchFamily="18" charset="0"/>
                <a:cs typeface="Times New Roman" panose="02020603050405020304" pitchFamily="18" charset="0"/>
              </a:rPr>
              <a:t>https://eslbrains.com/how-bosses-demoralize-their-employees/</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16</a:t>
            </a:fld>
            <a:endParaRPr lang="cs-CZ" dirty="0"/>
          </a:p>
        </p:txBody>
      </p:sp>
    </p:spTree>
    <p:extLst>
      <p:ext uri="{BB962C8B-B14F-4D97-AF65-F5344CB8AC3E}">
        <p14:creationId xmlns:p14="http://schemas.microsoft.com/office/powerpoint/2010/main" val="228846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9347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err="1" smtClean="0">
                <a:solidFill>
                  <a:srgbClr val="307871"/>
                </a:solidFill>
                <a:latin typeface="Times New Roman" panose="02020603050405020304" pitchFamily="18" charset="0"/>
                <a:cs typeface="Times New Roman" panose="02020603050405020304" pitchFamily="18" charset="0"/>
              </a:rPr>
              <a:t>Introverts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Extroverts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People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skills</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Managerial</a:t>
            </a:r>
            <a:r>
              <a:rPr lang="cs-CZ" altLang="cs-CZ" sz="2400" dirty="0" smtClean="0">
                <a:solidFill>
                  <a:srgbClr val="307871"/>
                </a:solidFill>
                <a:latin typeface="Times New Roman" panose="02020603050405020304" pitchFamily="18" charset="0"/>
                <a:cs typeface="Times New Roman" panose="02020603050405020304" pitchFamily="18" charset="0"/>
              </a:rPr>
              <a:t> skills</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dirty="0"/>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65400" cy="523220"/>
          </a:xfrm>
          <a:prstGeom prst="rect">
            <a:avLst/>
          </a:prstGeom>
        </p:spPr>
        <p:txBody>
          <a:bodyPr wrap="none">
            <a:spAutoFit/>
          </a:bodyPr>
          <a:lstStyle/>
          <a:p>
            <a:pPr lvl="0">
              <a:defRPr/>
            </a:pPr>
            <a:r>
              <a:rPr lang="cs-CZ" sz="2800" b="1" kern="0" dirty="0" smtClean="0">
                <a:solidFill>
                  <a:srgbClr val="307871"/>
                </a:solidFill>
                <a:latin typeface="Times New Roman"/>
              </a:rPr>
              <a:t>Personal development</a:t>
            </a:r>
            <a:endParaRPr lang="en-GB" sz="2800" b="1" kern="0" dirty="0">
              <a:solidFill>
                <a:sysClr val="windowText" lastClr="000000"/>
              </a:solidFill>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416320"/>
          </a:xfrm>
          <a:prstGeom prst="rect">
            <a:avLst/>
          </a:prstGeom>
        </p:spPr>
        <p:txBody>
          <a:bodyPr wrap="square">
            <a:spAutoFit/>
          </a:bodyPr>
          <a:lstStyle/>
          <a:p>
            <a:r>
              <a:rPr lang="cs-CZ" altLang="cs-CZ" sz="2400" b="1" dirty="0" smtClean="0">
                <a:solidFill>
                  <a:srgbClr val="008080"/>
                </a:solidFill>
                <a:latin typeface="Times New Roman" panose="02020603050405020304" pitchFamily="18" charset="0"/>
                <a:cs typeface="Times New Roman" panose="02020603050405020304" pitchFamily="18" charset="0"/>
              </a:rPr>
              <a:t>Example:</a:t>
            </a:r>
          </a:p>
          <a:p>
            <a:endParaRPr lang="cs-CZ" altLang="cs-CZ" sz="2400" b="1" dirty="0">
              <a:solidFill>
                <a:srgbClr val="008080"/>
              </a:solidFill>
              <a:latin typeface="Times New Roman" panose="02020603050405020304" pitchFamily="18" charset="0"/>
              <a:cs typeface="Times New Roman" panose="02020603050405020304" pitchFamily="18" charset="0"/>
            </a:endParaRPr>
          </a:p>
          <a:p>
            <a:r>
              <a:rPr lang="cs-CZ" altLang="cs-CZ" sz="2400" b="1" dirty="0" smtClean="0">
                <a:solidFill>
                  <a:srgbClr val="008080"/>
                </a:solidFill>
                <a:latin typeface="Times New Roman" panose="02020603050405020304" pitchFamily="18" charset="0"/>
                <a:cs typeface="Times New Roman" panose="02020603050405020304" pitchFamily="18" charset="0"/>
              </a:rPr>
              <a:t>Best subjects: </a:t>
            </a:r>
            <a:r>
              <a:rPr lang="cs-CZ" altLang="cs-CZ" sz="2400" dirty="0" smtClean="0">
                <a:solidFill>
                  <a:srgbClr val="008080"/>
                </a:solidFill>
                <a:latin typeface="Times New Roman" panose="02020603050405020304" pitchFamily="18" charset="0"/>
                <a:cs typeface="Times New Roman" panose="02020603050405020304" pitchFamily="18" charset="0"/>
              </a:rPr>
              <a:t>History, Economics, Art</a:t>
            </a:r>
          </a:p>
          <a:p>
            <a:r>
              <a:rPr lang="cs-CZ" altLang="cs-CZ" sz="2400" b="1" dirty="0" smtClean="0">
                <a:solidFill>
                  <a:srgbClr val="008080"/>
                </a:solidFill>
                <a:latin typeface="Times New Roman" panose="02020603050405020304" pitchFamily="18" charset="0"/>
                <a:cs typeface="Times New Roman" panose="02020603050405020304" pitchFamily="18" charset="0"/>
              </a:rPr>
              <a:t>Activities: </a:t>
            </a:r>
            <a:r>
              <a:rPr lang="cs-CZ" altLang="cs-CZ" sz="2400" dirty="0" smtClean="0">
                <a:solidFill>
                  <a:srgbClr val="008080"/>
                </a:solidFill>
                <a:latin typeface="Times New Roman" panose="02020603050405020304" pitchFamily="18" charset="0"/>
                <a:cs typeface="Times New Roman" panose="02020603050405020304" pitchFamily="18" charset="0"/>
              </a:rPr>
              <a:t>Climbing mountains, Football (college team captain)</a:t>
            </a:r>
          </a:p>
          <a:p>
            <a:r>
              <a:rPr lang="cs-CZ" altLang="cs-CZ" sz="2400" b="1" dirty="0" smtClean="0">
                <a:solidFill>
                  <a:srgbClr val="008080"/>
                </a:solidFill>
                <a:latin typeface="Times New Roman" panose="02020603050405020304" pitchFamily="18" charset="0"/>
                <a:cs typeface="Times New Roman" panose="02020603050405020304" pitchFamily="18" charset="0"/>
              </a:rPr>
              <a:t>Likes: </a:t>
            </a:r>
            <a:r>
              <a:rPr lang="cs-CZ" altLang="cs-CZ" sz="2400" dirty="0" smtClean="0">
                <a:solidFill>
                  <a:srgbClr val="008080"/>
                </a:solidFill>
                <a:latin typeface="Times New Roman" panose="02020603050405020304" pitchFamily="18" charset="0"/>
                <a:cs typeface="Times New Roman" panose="02020603050405020304" pitchFamily="18" charset="0"/>
              </a:rPr>
              <a:t>Helping people to achieve their goals, ambitious people</a:t>
            </a:r>
          </a:p>
          <a:p>
            <a:r>
              <a:rPr lang="cs-CZ" altLang="cs-CZ" sz="2400" b="1" dirty="0" smtClean="0">
                <a:solidFill>
                  <a:srgbClr val="008080"/>
                </a:solidFill>
                <a:latin typeface="Times New Roman" panose="02020603050405020304" pitchFamily="18" charset="0"/>
                <a:cs typeface="Times New Roman" panose="02020603050405020304" pitchFamily="18" charset="0"/>
              </a:rPr>
              <a:t>Dislikes: </a:t>
            </a:r>
            <a:r>
              <a:rPr lang="cs-CZ" altLang="cs-CZ" sz="2400" dirty="0" smtClean="0">
                <a:solidFill>
                  <a:srgbClr val="008080"/>
                </a:solidFill>
                <a:latin typeface="Times New Roman" panose="02020603050405020304" pitchFamily="18" charset="0"/>
                <a:cs typeface="Times New Roman" panose="02020603050405020304" pitchFamily="18" charset="0"/>
              </a:rPr>
              <a:t>being bored, arguing with people</a:t>
            </a:r>
          </a:p>
          <a:p>
            <a:r>
              <a:rPr lang="cs-CZ" altLang="cs-CZ" sz="2400" b="1" dirty="0" smtClean="0">
                <a:solidFill>
                  <a:srgbClr val="008080"/>
                </a:solidFill>
                <a:latin typeface="Times New Roman" panose="02020603050405020304" pitchFamily="18" charset="0"/>
                <a:cs typeface="Times New Roman" panose="02020603050405020304" pitchFamily="18" charset="0"/>
              </a:rPr>
              <a:t>Something people don´t know about me: </a:t>
            </a:r>
            <a:r>
              <a:rPr lang="cs-CZ" altLang="cs-CZ" sz="2400" dirty="0" smtClean="0">
                <a:solidFill>
                  <a:srgbClr val="008080"/>
                </a:solidFill>
                <a:latin typeface="Times New Roman" panose="02020603050405020304" pitchFamily="18" charset="0"/>
                <a:cs typeface="Times New Roman" panose="02020603050405020304" pitchFamily="18" charset="0"/>
              </a:rPr>
              <a:t>I am afraid of flying. I once saved somebody´s life.</a:t>
            </a:r>
          </a:p>
          <a:p>
            <a:r>
              <a:rPr lang="cs-CZ" altLang="cs-CZ" sz="2400" b="1" dirty="0" smtClean="0">
                <a:solidFill>
                  <a:srgbClr val="008080"/>
                </a:solidFill>
                <a:latin typeface="Times New Roman" panose="02020603050405020304" pitchFamily="18" charset="0"/>
                <a:cs typeface="Times New Roman" panose="02020603050405020304" pitchFamily="18" charset="0"/>
              </a:rPr>
              <a:t>Ambition: </a:t>
            </a:r>
            <a:r>
              <a:rPr lang="cs-CZ" altLang="cs-CZ" sz="2400" dirty="0" smtClean="0">
                <a:solidFill>
                  <a:srgbClr val="008080"/>
                </a:solidFill>
                <a:latin typeface="Times New Roman" panose="02020603050405020304" pitchFamily="18" charset="0"/>
                <a:cs typeface="Times New Roman" panose="02020603050405020304" pitchFamily="18" charset="0"/>
              </a:rPr>
              <a:t>to make the world a better place, to make people remember me</a:t>
            </a:r>
            <a:endParaRPr lang="cs-CZ" altLang="cs-CZ" sz="2400" dirty="0">
              <a:solidFill>
                <a:srgbClr val="008080"/>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a:t>
            </a:fld>
            <a:endParaRPr lang="cs-CZ" dirty="0"/>
          </a:p>
        </p:txBody>
      </p:sp>
    </p:spTree>
    <p:extLst>
      <p:ext uri="{BB962C8B-B14F-4D97-AF65-F5344CB8AC3E}">
        <p14:creationId xmlns:p14="http://schemas.microsoft.com/office/powerpoint/2010/main" val="1965875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3286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Introverts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and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Extroverts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9347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err="1" smtClean="0">
                <a:solidFill>
                  <a:srgbClr val="307871"/>
                </a:solidFill>
                <a:latin typeface="Times New Roman" panose="02020603050405020304" pitchFamily="18" charset="0"/>
                <a:cs typeface="Times New Roman" panose="02020603050405020304" pitchFamily="18" charset="0"/>
              </a:rPr>
              <a:t>An</a:t>
            </a:r>
            <a:r>
              <a:rPr lang="cs-CZ" altLang="cs-CZ" sz="2400" b="1" dirty="0" smtClean="0">
                <a:solidFill>
                  <a:srgbClr val="307871"/>
                </a:solidFill>
                <a:latin typeface="Times New Roman" panose="02020603050405020304" pitchFamily="18" charset="0"/>
                <a:cs typeface="Times New Roman" panose="02020603050405020304" pitchFamily="18" charset="0"/>
              </a:rPr>
              <a:t> introvert </a:t>
            </a:r>
            <a:r>
              <a:rPr lang="cs-CZ" altLang="cs-CZ" sz="2400" dirty="0" smtClean="0">
                <a:solidFill>
                  <a:srgbClr val="307871"/>
                </a:solidFill>
                <a:latin typeface="Times New Roman" panose="02020603050405020304" pitchFamily="18" charset="0"/>
                <a:cs typeface="Times New Roman" panose="02020603050405020304" pitchFamily="18" charset="0"/>
              </a:rPr>
              <a:t>– a person </a:t>
            </a:r>
            <a:r>
              <a:rPr lang="cs-CZ" altLang="cs-CZ" sz="2400" dirty="0" err="1" smtClean="0">
                <a:solidFill>
                  <a:srgbClr val="307871"/>
                </a:solidFill>
                <a:latin typeface="Times New Roman" panose="02020603050405020304" pitchFamily="18" charset="0"/>
                <a:cs typeface="Times New Roman" panose="02020603050405020304" pitchFamily="18" charset="0"/>
              </a:rPr>
              <a:t>who</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enjoys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spending</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time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alone</a:t>
            </a:r>
            <a:r>
              <a:rPr lang="cs-CZ" altLang="cs-CZ" sz="2400" dirty="0" smtClean="0">
                <a:solidFill>
                  <a:srgbClr val="307871"/>
                </a:solidFill>
                <a:latin typeface="Times New Roman" panose="02020603050405020304" pitchFamily="18" charset="0"/>
                <a:cs typeface="Times New Roman" panose="02020603050405020304" pitchFamily="18" charset="0"/>
              </a:rPr>
              <a:t> more </a:t>
            </a:r>
            <a:r>
              <a:rPr lang="cs-CZ" altLang="cs-CZ" sz="2400" dirty="0" err="1" smtClean="0">
                <a:solidFill>
                  <a:srgbClr val="307871"/>
                </a:solidFill>
                <a:latin typeface="Times New Roman" panose="02020603050405020304" pitchFamily="18" charset="0"/>
                <a:cs typeface="Times New Roman" panose="02020603050405020304" pitchFamily="18" charset="0"/>
              </a:rPr>
              <a:t>than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being</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with</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other</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people</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b="1" dirty="0" err="1" smtClean="0">
                <a:solidFill>
                  <a:srgbClr val="307871"/>
                </a:solidFill>
                <a:latin typeface="Times New Roman" panose="02020603050405020304" pitchFamily="18" charset="0"/>
                <a:cs typeface="Times New Roman" panose="02020603050405020304" pitchFamily="18" charset="0"/>
              </a:rPr>
              <a:t>An</a:t>
            </a:r>
            <a:r>
              <a:rPr lang="cs-CZ" altLang="cs-CZ" sz="2400" b="1" dirty="0" smtClean="0">
                <a:solidFill>
                  <a:srgbClr val="307871"/>
                </a:solidFill>
                <a:latin typeface="Times New Roman" panose="02020603050405020304" pitchFamily="18" charset="0"/>
                <a:cs typeface="Times New Roman" panose="02020603050405020304" pitchFamily="18" charset="0"/>
              </a:rPr>
              <a:t> extrovert </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outgoing</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sociable</a:t>
            </a:r>
            <a:r>
              <a:rPr lang="cs-CZ" altLang="cs-CZ" sz="2400" dirty="0" smtClean="0">
                <a:solidFill>
                  <a:srgbClr val="307871"/>
                </a:solidFill>
                <a:latin typeface="Times New Roman" panose="02020603050405020304" pitchFamily="18" charset="0"/>
                <a:cs typeface="Times New Roman" panose="02020603050405020304" pitchFamily="18" charset="0"/>
              </a:rPr>
              <a:t> person</a:t>
            </a:r>
          </a:p>
          <a:p>
            <a:endParaRPr lang="cs-CZ" altLang="cs-CZ" sz="1600" dirty="0">
              <a:solidFill>
                <a:srgbClr val="307871"/>
              </a:solidFill>
              <a:latin typeface="Times New Roman" panose="02020603050405020304" pitchFamily="18" charset="0"/>
              <a:cs typeface="Times New Roman" panose="02020603050405020304" pitchFamily="18" charset="0"/>
            </a:endParaRPr>
          </a:p>
          <a:p>
            <a:r>
              <a:rPr lang="cs-CZ" altLang="cs-CZ" sz="1800" dirty="0" err="1" smtClean="0">
                <a:solidFill>
                  <a:srgbClr val="307871"/>
                </a:solidFill>
                <a:latin typeface="Times New Roman" panose="02020603050405020304" pitchFamily="18" charset="0"/>
                <a:cs typeface="Times New Roman" panose="02020603050405020304" pitchFamily="18" charset="0"/>
              </a:rPr>
              <a:t>Get</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the</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best</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grades</a:t>
            </a:r>
            <a:r>
              <a:rPr lang="cs-CZ" altLang="cs-CZ" sz="1800" dirty="0" smtClean="0">
                <a:solidFill>
                  <a:srgbClr val="307871"/>
                </a:solidFill>
                <a:latin typeface="Times New Roman" panose="02020603050405020304" pitchFamily="18" charset="0"/>
                <a:cs typeface="Times New Roman" panose="02020603050405020304" pitchFamily="18" charset="0"/>
              </a:rPr>
              <a:t> in </a:t>
            </a:r>
            <a:r>
              <a:rPr lang="cs-CZ" altLang="cs-CZ" sz="1800" dirty="0" err="1" smtClean="0">
                <a:solidFill>
                  <a:srgbClr val="307871"/>
                </a:solidFill>
                <a:latin typeface="Times New Roman" panose="02020603050405020304" pitchFamily="18" charset="0"/>
                <a:cs typeface="Times New Roman" panose="02020603050405020304" pitchFamily="18" charset="0"/>
              </a:rPr>
              <a:t>school</a:t>
            </a:r>
            <a:endParaRPr lang="cs-CZ" altLang="cs-CZ" sz="1800" dirty="0" smtClean="0">
              <a:solidFill>
                <a:srgbClr val="307871"/>
              </a:solidFill>
              <a:latin typeface="Times New Roman" panose="02020603050405020304" pitchFamily="18" charset="0"/>
              <a:cs typeface="Times New Roman" panose="02020603050405020304" pitchFamily="18" charset="0"/>
            </a:endParaRPr>
          </a:p>
          <a:p>
            <a:r>
              <a:rPr lang="cs-CZ" altLang="cs-CZ" sz="1800" dirty="0" smtClean="0">
                <a:solidFill>
                  <a:srgbClr val="307871"/>
                </a:solidFill>
                <a:latin typeface="Times New Roman" panose="02020603050405020304" pitchFamily="18" charset="0"/>
                <a:cs typeface="Times New Roman" panose="02020603050405020304" pitchFamily="18" charset="0"/>
              </a:rPr>
              <a:t>Are </a:t>
            </a:r>
            <a:r>
              <a:rPr lang="cs-CZ" altLang="cs-CZ" sz="1800" dirty="0" err="1" smtClean="0">
                <a:solidFill>
                  <a:srgbClr val="307871"/>
                </a:solidFill>
                <a:latin typeface="Times New Roman" panose="02020603050405020304" pitchFamily="18" charset="0"/>
                <a:cs typeface="Times New Roman" panose="02020603050405020304" pitchFamily="18" charset="0"/>
              </a:rPr>
              <a:t>seen</a:t>
            </a:r>
            <a:r>
              <a:rPr lang="cs-CZ" altLang="cs-CZ" sz="1800" dirty="0" smtClean="0">
                <a:solidFill>
                  <a:srgbClr val="307871"/>
                </a:solidFill>
                <a:latin typeface="Times New Roman" panose="02020603050405020304" pitchFamily="18" charset="0"/>
                <a:cs typeface="Times New Roman" panose="02020603050405020304" pitchFamily="18" charset="0"/>
              </a:rPr>
              <a:t> as a </a:t>
            </a:r>
            <a:r>
              <a:rPr lang="cs-CZ" altLang="cs-CZ" sz="1800" dirty="0" err="1" smtClean="0">
                <a:solidFill>
                  <a:srgbClr val="307871"/>
                </a:solidFill>
                <a:latin typeface="Times New Roman" panose="02020603050405020304" pitchFamily="18" charset="0"/>
                <a:cs typeface="Times New Roman" panose="02020603050405020304" pitchFamily="18" charset="0"/>
              </a:rPr>
              <a:t>problem</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at</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school</a:t>
            </a:r>
            <a:endParaRPr lang="cs-CZ" altLang="cs-CZ" sz="1800" dirty="0" smtClean="0">
              <a:solidFill>
                <a:srgbClr val="307871"/>
              </a:solidFill>
              <a:latin typeface="Times New Roman" panose="02020603050405020304" pitchFamily="18" charset="0"/>
              <a:cs typeface="Times New Roman" panose="02020603050405020304" pitchFamily="18" charset="0"/>
            </a:endParaRPr>
          </a:p>
          <a:p>
            <a:r>
              <a:rPr lang="cs-CZ" altLang="cs-CZ" sz="1800" dirty="0" err="1" smtClean="0">
                <a:solidFill>
                  <a:srgbClr val="307871"/>
                </a:solidFill>
                <a:latin typeface="Times New Roman" panose="02020603050405020304" pitchFamily="18" charset="0"/>
                <a:cs typeface="Times New Roman" panose="02020603050405020304" pitchFamily="18" charset="0"/>
              </a:rPr>
              <a:t>Can</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be</a:t>
            </a:r>
            <a:r>
              <a:rPr lang="cs-CZ" altLang="cs-CZ" sz="1800" dirty="0" smtClean="0">
                <a:solidFill>
                  <a:srgbClr val="307871"/>
                </a:solidFill>
                <a:latin typeface="Times New Roman" panose="02020603050405020304" pitchFamily="18" charset="0"/>
                <a:cs typeface="Times New Roman" panose="02020603050405020304" pitchFamily="18" charset="0"/>
              </a:rPr>
              <a:t> very </a:t>
            </a:r>
            <a:r>
              <a:rPr lang="cs-CZ" altLang="cs-CZ" sz="1800" dirty="0" err="1" smtClean="0">
                <a:solidFill>
                  <a:srgbClr val="307871"/>
                </a:solidFill>
                <a:latin typeface="Times New Roman" panose="02020603050405020304" pitchFamily="18" charset="0"/>
                <a:cs typeface="Times New Roman" panose="02020603050405020304" pitchFamily="18" charset="0"/>
              </a:rPr>
              <a:t>creative</a:t>
            </a:r>
            <a:endParaRPr lang="cs-CZ" altLang="cs-CZ" sz="1800" dirty="0" smtClean="0">
              <a:solidFill>
                <a:srgbClr val="307871"/>
              </a:solidFill>
              <a:latin typeface="Times New Roman" panose="02020603050405020304" pitchFamily="18" charset="0"/>
              <a:cs typeface="Times New Roman" panose="02020603050405020304" pitchFamily="18" charset="0"/>
            </a:endParaRPr>
          </a:p>
          <a:p>
            <a:r>
              <a:rPr lang="cs-CZ" altLang="cs-CZ" sz="1800" dirty="0" err="1" smtClean="0">
                <a:solidFill>
                  <a:srgbClr val="307871"/>
                </a:solidFill>
                <a:latin typeface="Times New Roman" panose="02020603050405020304" pitchFamily="18" charset="0"/>
                <a:cs typeface="Times New Roman" panose="02020603050405020304" pitchFamily="18" charset="0"/>
              </a:rPr>
              <a:t>Prefer</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days</a:t>
            </a:r>
            <a:r>
              <a:rPr lang="cs-CZ" altLang="cs-CZ" sz="1800" dirty="0" smtClean="0">
                <a:solidFill>
                  <a:srgbClr val="307871"/>
                </a:solidFill>
                <a:latin typeface="Times New Roman" panose="02020603050405020304" pitchFamily="18" charset="0"/>
                <a:cs typeface="Times New Roman" panose="02020603050405020304" pitchFamily="18" charset="0"/>
              </a:rPr>
              <a:t> in </a:t>
            </a:r>
            <a:r>
              <a:rPr lang="cs-CZ" altLang="cs-CZ" sz="1800" dirty="0" err="1" smtClean="0">
                <a:solidFill>
                  <a:srgbClr val="307871"/>
                </a:solidFill>
                <a:latin typeface="Times New Roman" panose="02020603050405020304" pitchFamily="18" charset="0"/>
                <a:cs typeface="Times New Roman" panose="02020603050405020304" pitchFamily="18" charset="0"/>
              </a:rPr>
              <a:t>the</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wilderness</a:t>
            </a:r>
            <a:endParaRPr lang="cs-CZ" altLang="cs-CZ" sz="1800" dirty="0" smtClean="0">
              <a:solidFill>
                <a:srgbClr val="307871"/>
              </a:solidFill>
              <a:latin typeface="Times New Roman" panose="02020603050405020304" pitchFamily="18" charset="0"/>
              <a:cs typeface="Times New Roman" panose="02020603050405020304" pitchFamily="18" charset="0"/>
            </a:endParaRPr>
          </a:p>
          <a:p>
            <a:r>
              <a:rPr lang="cs-CZ" altLang="cs-CZ" sz="1800" dirty="0" err="1" smtClean="0">
                <a:solidFill>
                  <a:srgbClr val="307871"/>
                </a:solidFill>
                <a:latin typeface="Times New Roman" panose="02020603050405020304" pitchFamily="18" charset="0"/>
                <a:cs typeface="Times New Roman" panose="02020603050405020304" pitchFamily="18" charset="0"/>
              </a:rPr>
              <a:t>Like</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group</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collaboration</a:t>
            </a:r>
            <a:endParaRPr lang="cs-CZ" altLang="cs-CZ" sz="1800" dirty="0" smtClean="0">
              <a:solidFill>
                <a:srgbClr val="307871"/>
              </a:solidFill>
              <a:latin typeface="Times New Roman" panose="02020603050405020304" pitchFamily="18" charset="0"/>
              <a:cs typeface="Times New Roman" panose="02020603050405020304" pitchFamily="18" charset="0"/>
            </a:endParaRPr>
          </a:p>
          <a:p>
            <a:r>
              <a:rPr lang="cs-CZ" altLang="cs-CZ" sz="1800" dirty="0" err="1" smtClean="0">
                <a:solidFill>
                  <a:srgbClr val="307871"/>
                </a:solidFill>
                <a:latin typeface="Times New Roman" panose="02020603050405020304" pitchFamily="18" charset="0"/>
                <a:cs typeface="Times New Roman" panose="02020603050405020304" pitchFamily="18" charset="0"/>
              </a:rPr>
              <a:t>Like</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giving</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instructions</a:t>
            </a:r>
            <a:endParaRPr lang="cs-CZ" altLang="cs-CZ" sz="1800" dirty="0" smtClean="0">
              <a:solidFill>
                <a:srgbClr val="307871"/>
              </a:solidFill>
              <a:latin typeface="Times New Roman" panose="02020603050405020304" pitchFamily="18" charset="0"/>
              <a:cs typeface="Times New Roman" panose="02020603050405020304" pitchFamily="18" charset="0"/>
            </a:endParaRPr>
          </a:p>
          <a:p>
            <a:r>
              <a:rPr lang="cs-CZ" altLang="cs-CZ" sz="1800" dirty="0" smtClean="0">
                <a:solidFill>
                  <a:srgbClr val="307871"/>
                </a:solidFill>
                <a:latin typeface="Times New Roman" panose="02020603050405020304" pitchFamily="18" charset="0"/>
                <a:cs typeface="Times New Roman" panose="02020603050405020304" pitchFamily="18" charset="0"/>
              </a:rPr>
              <a:t>Are </a:t>
            </a:r>
            <a:r>
              <a:rPr lang="cs-CZ" altLang="cs-CZ" sz="1800" dirty="0" err="1" smtClean="0">
                <a:solidFill>
                  <a:srgbClr val="307871"/>
                </a:solidFill>
                <a:latin typeface="Times New Roman" panose="02020603050405020304" pitchFamily="18" charset="0"/>
                <a:cs typeface="Times New Roman" panose="02020603050405020304" pitchFamily="18" charset="0"/>
              </a:rPr>
              <a:t>usually</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charming</a:t>
            </a:r>
            <a:r>
              <a:rPr lang="cs-CZ" altLang="cs-CZ" sz="1800" dirty="0" smtClean="0">
                <a:solidFill>
                  <a:srgbClr val="307871"/>
                </a:solidFill>
                <a:latin typeface="Times New Roman" panose="02020603050405020304" pitchFamily="18" charset="0"/>
                <a:cs typeface="Times New Roman" panose="02020603050405020304" pitchFamily="18" charset="0"/>
              </a:rPr>
              <a:t> and </a:t>
            </a:r>
            <a:r>
              <a:rPr lang="cs-CZ" altLang="cs-CZ" sz="1800" dirty="0" err="1" smtClean="0">
                <a:solidFill>
                  <a:srgbClr val="307871"/>
                </a:solidFill>
                <a:latin typeface="Times New Roman" panose="02020603050405020304" pitchFamily="18" charset="0"/>
                <a:cs typeface="Times New Roman" panose="02020603050405020304" pitchFamily="18" charset="0"/>
              </a:rPr>
              <a:t>persuasive</a:t>
            </a:r>
            <a:endParaRPr lang="cs-CZ" altLang="cs-CZ" sz="1800" dirty="0" smtClean="0">
              <a:solidFill>
                <a:srgbClr val="307871"/>
              </a:solidFill>
              <a:latin typeface="Times New Roman" panose="02020603050405020304" pitchFamily="18" charset="0"/>
              <a:cs typeface="Times New Roman" panose="02020603050405020304" pitchFamily="18" charset="0"/>
            </a:endParaRPr>
          </a:p>
          <a:p>
            <a:r>
              <a:rPr lang="cs-CZ" altLang="cs-CZ" sz="1800" dirty="0" smtClean="0">
                <a:solidFill>
                  <a:srgbClr val="307871"/>
                </a:solidFill>
                <a:latin typeface="Times New Roman" panose="02020603050405020304" pitchFamily="18" charset="0"/>
                <a:cs typeface="Times New Roman" panose="02020603050405020304" pitchFamily="18" charset="0"/>
              </a:rPr>
              <a:t>Are </a:t>
            </a:r>
            <a:r>
              <a:rPr lang="cs-CZ" altLang="cs-CZ" sz="1800" dirty="0" err="1" smtClean="0">
                <a:solidFill>
                  <a:srgbClr val="307871"/>
                </a:solidFill>
                <a:latin typeface="Times New Roman" panose="02020603050405020304" pitchFamily="18" charset="0"/>
                <a:cs typeface="Times New Roman" panose="02020603050405020304" pitchFamily="18" charset="0"/>
              </a:rPr>
              <a:t>well</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suited</a:t>
            </a:r>
            <a:r>
              <a:rPr lang="cs-CZ" altLang="cs-CZ" sz="1800" dirty="0" smtClean="0">
                <a:solidFill>
                  <a:srgbClr val="307871"/>
                </a:solidFill>
                <a:latin typeface="Times New Roman" panose="02020603050405020304" pitchFamily="18" charset="0"/>
                <a:cs typeface="Times New Roman" panose="02020603050405020304" pitchFamily="18" charset="0"/>
              </a:rPr>
              <a:t> to </a:t>
            </a:r>
            <a:r>
              <a:rPr lang="cs-CZ" altLang="cs-CZ" sz="1800" dirty="0" err="1" smtClean="0">
                <a:solidFill>
                  <a:srgbClr val="307871"/>
                </a:solidFill>
                <a:latin typeface="Times New Roman" panose="02020603050405020304" pitchFamily="18" charset="0"/>
                <a:cs typeface="Times New Roman" panose="02020603050405020304" pitchFamily="18" charset="0"/>
              </a:rPr>
              <a:t>the</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way</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we</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teach</a:t>
            </a:r>
            <a:r>
              <a:rPr lang="cs-CZ" altLang="cs-CZ" sz="1800" dirty="0" smtClean="0">
                <a:solidFill>
                  <a:srgbClr val="307871"/>
                </a:solidFill>
                <a:latin typeface="Times New Roman" panose="02020603050405020304" pitchFamily="18" charset="0"/>
                <a:cs typeface="Times New Roman" panose="02020603050405020304" pitchFamily="18" charset="0"/>
              </a:rPr>
              <a:t> and </a:t>
            </a:r>
            <a:r>
              <a:rPr lang="cs-CZ" altLang="cs-CZ" sz="1800" dirty="0" err="1" smtClean="0">
                <a:solidFill>
                  <a:srgbClr val="307871"/>
                </a:solidFill>
                <a:latin typeface="Times New Roman" panose="02020603050405020304" pitchFamily="18" charset="0"/>
                <a:cs typeface="Times New Roman" panose="02020603050405020304" pitchFamily="18" charset="0"/>
              </a:rPr>
              <a:t>work</a:t>
            </a:r>
            <a:r>
              <a:rPr lang="cs-CZ" altLang="cs-CZ" sz="1800" dirty="0" smtClean="0">
                <a:solidFill>
                  <a:srgbClr val="307871"/>
                </a:solidFill>
                <a:latin typeface="Times New Roman" panose="02020603050405020304" pitchFamily="18" charset="0"/>
                <a:cs typeface="Times New Roman" panose="02020603050405020304" pitchFamily="18" charset="0"/>
              </a:rPr>
              <a:t> </a:t>
            </a:r>
            <a:r>
              <a:rPr lang="cs-CZ" altLang="cs-CZ" sz="1800" dirty="0" err="1" smtClean="0">
                <a:solidFill>
                  <a:srgbClr val="307871"/>
                </a:solidFill>
                <a:latin typeface="Times New Roman" panose="02020603050405020304" pitchFamily="18" charset="0"/>
                <a:cs typeface="Times New Roman" panose="02020603050405020304" pitchFamily="18" charset="0"/>
              </a:rPr>
              <a:t>nowadays</a:t>
            </a:r>
            <a:endParaRPr lang="cs-CZ" altLang="cs-CZ" sz="1800" dirty="0" smtClean="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4</a:t>
            </a:fld>
            <a:endParaRPr lang="cs-CZ" dirty="0"/>
          </a:p>
        </p:txBody>
      </p:sp>
    </p:spTree>
    <p:extLst>
      <p:ext uri="{BB962C8B-B14F-4D97-AF65-F5344CB8AC3E}">
        <p14:creationId xmlns:p14="http://schemas.microsoft.com/office/powerpoint/2010/main" val="169577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3286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Introverts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and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Extroverts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9347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smtClean="0">
                <a:solidFill>
                  <a:srgbClr val="307871"/>
                </a:solidFill>
                <a:latin typeface="Times New Roman" panose="02020603050405020304" pitchFamily="18" charset="0"/>
                <a:cs typeface="Times New Roman" panose="02020603050405020304" pitchFamily="18" charset="0"/>
              </a:rPr>
              <a:t>Are </a:t>
            </a:r>
            <a:r>
              <a:rPr lang="cs-CZ" altLang="cs-CZ" sz="2400" b="1" dirty="0" err="1" smtClean="0">
                <a:solidFill>
                  <a:srgbClr val="307871"/>
                </a:solidFill>
                <a:latin typeface="Times New Roman" panose="02020603050405020304" pitchFamily="18" charset="0"/>
                <a:cs typeface="Times New Roman" panose="02020603050405020304" pitchFamily="18" charset="0"/>
              </a:rPr>
              <a:t>the</a:t>
            </a:r>
            <a:r>
              <a:rPr lang="cs-CZ" altLang="cs-CZ" sz="2400" b="1" dirty="0" smtClean="0">
                <a:solidFill>
                  <a:srgbClr val="307871"/>
                </a:solidFill>
                <a:latin typeface="Times New Roman" panose="02020603050405020304" pitchFamily="18" charset="0"/>
                <a:cs typeface="Times New Roman" panose="02020603050405020304" pitchFamily="18" charset="0"/>
              </a:rPr>
              <a:t> </a:t>
            </a:r>
            <a:r>
              <a:rPr lang="cs-CZ" altLang="cs-CZ" sz="2400" b="1" dirty="0" err="1" smtClean="0">
                <a:solidFill>
                  <a:srgbClr val="307871"/>
                </a:solidFill>
                <a:latin typeface="Times New Roman" panose="02020603050405020304" pitchFamily="18" charset="0"/>
                <a:cs typeface="Times New Roman" panose="02020603050405020304" pitchFamily="18" charset="0"/>
              </a:rPr>
              <a:t>sentences</a:t>
            </a:r>
            <a:r>
              <a:rPr lang="cs-CZ" altLang="cs-CZ" sz="2400" b="1" dirty="0" smtClean="0">
                <a:solidFill>
                  <a:srgbClr val="307871"/>
                </a:solidFill>
                <a:latin typeface="Times New Roman" panose="02020603050405020304" pitchFamily="18" charset="0"/>
                <a:cs typeface="Times New Roman" panose="02020603050405020304" pitchFamily="18" charset="0"/>
              </a:rPr>
              <a:t> </a:t>
            </a:r>
            <a:r>
              <a:rPr lang="cs-CZ" altLang="cs-CZ" sz="2400" b="1" dirty="0" err="1" smtClean="0">
                <a:solidFill>
                  <a:srgbClr val="307871"/>
                </a:solidFill>
                <a:latin typeface="Times New Roman" panose="02020603050405020304" pitchFamily="18" charset="0"/>
                <a:cs typeface="Times New Roman" panose="02020603050405020304" pitchFamily="18" charset="0"/>
              </a:rPr>
              <a:t>true</a:t>
            </a:r>
            <a:r>
              <a:rPr lang="cs-CZ" altLang="cs-CZ" sz="2400" b="1" dirty="0" smtClean="0">
                <a:solidFill>
                  <a:srgbClr val="307871"/>
                </a:solidFill>
                <a:latin typeface="Times New Roman" panose="02020603050405020304" pitchFamily="18" charset="0"/>
                <a:cs typeface="Times New Roman" panose="02020603050405020304" pitchFamily="18" charset="0"/>
              </a:rPr>
              <a:t> </a:t>
            </a:r>
            <a:r>
              <a:rPr lang="cs-CZ" altLang="cs-CZ" sz="2400" b="1" dirty="0" err="1" smtClean="0">
                <a:solidFill>
                  <a:srgbClr val="307871"/>
                </a:solidFill>
                <a:latin typeface="Times New Roman" panose="02020603050405020304" pitchFamily="18" charset="0"/>
                <a:cs typeface="Times New Roman" panose="02020603050405020304" pitchFamily="18" charset="0"/>
              </a:rPr>
              <a:t>or</a:t>
            </a:r>
            <a:r>
              <a:rPr lang="cs-CZ" altLang="cs-CZ" sz="2400" b="1" dirty="0" smtClean="0">
                <a:solidFill>
                  <a:srgbClr val="307871"/>
                </a:solidFill>
                <a:latin typeface="Times New Roman" panose="02020603050405020304" pitchFamily="18" charset="0"/>
                <a:cs typeface="Times New Roman" panose="02020603050405020304" pitchFamily="18" charset="0"/>
              </a:rPr>
              <a:t> </a:t>
            </a:r>
            <a:r>
              <a:rPr lang="cs-CZ" altLang="cs-CZ" sz="2400" b="1" dirty="0" err="1" smtClean="0">
                <a:solidFill>
                  <a:srgbClr val="307871"/>
                </a:solidFill>
                <a:latin typeface="Times New Roman" panose="02020603050405020304" pitchFamily="18" charset="0"/>
                <a:cs typeface="Times New Roman" panose="02020603050405020304" pitchFamily="18" charset="0"/>
              </a:rPr>
              <a:t>false</a:t>
            </a:r>
            <a:r>
              <a:rPr lang="cs-CZ" altLang="cs-CZ" sz="2400" b="1" dirty="0" smtClean="0">
                <a:solidFill>
                  <a:srgbClr val="307871"/>
                </a:solidFill>
                <a:latin typeface="Times New Roman" panose="02020603050405020304" pitchFamily="18" charset="0"/>
                <a:cs typeface="Times New Roman" panose="02020603050405020304" pitchFamily="18" charset="0"/>
              </a:rPr>
              <a:t>?</a:t>
            </a:r>
          </a:p>
          <a:p>
            <a:r>
              <a:rPr lang="cs-CZ" altLang="cs-CZ" sz="2000" dirty="0" err="1" smtClean="0">
                <a:solidFill>
                  <a:srgbClr val="307871"/>
                </a:solidFill>
                <a:latin typeface="Times New Roman" panose="02020603050405020304" pitchFamily="18" charset="0"/>
                <a:cs typeface="Times New Roman" panose="02020603050405020304" pitchFamily="18" charset="0"/>
              </a:rPr>
              <a:t>We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usually</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underestimate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introverts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when</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we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think</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great</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leaders</a:t>
            </a:r>
            <a:r>
              <a:rPr lang="cs-CZ" altLang="cs-CZ" sz="2000" dirty="0" smtClean="0">
                <a:solidFill>
                  <a:srgbClr val="307871"/>
                </a:solidFill>
                <a:latin typeface="Times New Roman" panose="02020603050405020304" pitchFamily="18" charset="0"/>
                <a:cs typeface="Times New Roman" panose="02020603050405020304" pitchFamily="18" charset="0"/>
              </a:rPr>
              <a:t>.</a:t>
            </a:r>
          </a:p>
          <a:p>
            <a:r>
              <a:rPr lang="cs-CZ" altLang="cs-CZ" sz="2000" dirty="0" err="1" smtClean="0">
                <a:solidFill>
                  <a:srgbClr val="307871"/>
                </a:solidFill>
                <a:latin typeface="Times New Roman" panose="02020603050405020304" pitchFamily="18" charset="0"/>
                <a:cs typeface="Times New Roman" panose="02020603050405020304" pitchFamily="18" charset="0"/>
              </a:rPr>
              <a:t>Introverts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only</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become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leaders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because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something</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external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makes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them</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feel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they</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should</a:t>
            </a:r>
            <a:r>
              <a:rPr lang="cs-CZ" altLang="cs-CZ" sz="2000" dirty="0" smtClean="0">
                <a:solidFill>
                  <a:srgbClr val="307871"/>
                </a:solidFill>
                <a:latin typeface="Times New Roman" panose="02020603050405020304" pitchFamily="18" charset="0"/>
                <a:cs typeface="Times New Roman" panose="02020603050405020304" pitchFamily="18" charset="0"/>
              </a:rPr>
              <a:t>.</a:t>
            </a:r>
          </a:p>
          <a:p>
            <a:r>
              <a:rPr lang="cs-CZ" altLang="cs-CZ" sz="2000" dirty="0" err="1" smtClean="0">
                <a:solidFill>
                  <a:srgbClr val="307871"/>
                </a:solidFill>
                <a:latin typeface="Times New Roman" panose="02020603050405020304" pitchFamily="18" charset="0"/>
                <a:cs typeface="Times New Roman" panose="02020603050405020304" pitchFamily="18" charset="0"/>
              </a:rPr>
              <a:t>Thinking</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good</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ideas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is</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easier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when</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you´re</a:t>
            </a:r>
            <a:r>
              <a:rPr lang="cs-CZ" altLang="cs-CZ" sz="2000" dirty="0" smtClean="0">
                <a:solidFill>
                  <a:srgbClr val="307871"/>
                </a:solidFill>
                <a:latin typeface="Times New Roman" panose="02020603050405020304" pitchFamily="18" charset="0"/>
                <a:cs typeface="Times New Roman" panose="02020603050405020304" pitchFamily="18" charset="0"/>
              </a:rPr>
              <a:t> not </a:t>
            </a:r>
            <a:r>
              <a:rPr lang="cs-CZ" altLang="cs-CZ" sz="2000" dirty="0" err="1" smtClean="0">
                <a:solidFill>
                  <a:srgbClr val="307871"/>
                </a:solidFill>
                <a:latin typeface="Times New Roman" panose="02020603050405020304" pitchFamily="18" charset="0"/>
                <a:cs typeface="Times New Roman" panose="02020603050405020304" pitchFamily="18" charset="0"/>
              </a:rPr>
              <a:t>interacting</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with</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other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people</a:t>
            </a:r>
            <a:r>
              <a:rPr lang="cs-CZ" altLang="cs-CZ" sz="2000" dirty="0" smtClean="0">
                <a:solidFill>
                  <a:srgbClr val="307871"/>
                </a:solidFill>
                <a:latin typeface="Times New Roman" panose="02020603050405020304" pitchFamily="18" charset="0"/>
                <a:cs typeface="Times New Roman" panose="02020603050405020304" pitchFamily="18" charset="0"/>
              </a:rPr>
              <a:t>.</a:t>
            </a:r>
          </a:p>
          <a:p>
            <a:r>
              <a:rPr lang="cs-CZ" altLang="cs-CZ" sz="2000" dirty="0" err="1" smtClean="0">
                <a:solidFill>
                  <a:srgbClr val="307871"/>
                </a:solidFill>
                <a:latin typeface="Times New Roman" panose="02020603050405020304" pitchFamily="18" charset="0"/>
                <a:cs typeface="Times New Roman" panose="02020603050405020304" pitchFamily="18" charset="0"/>
              </a:rPr>
              <a:t>We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should</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encourage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all</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children</a:t>
            </a:r>
            <a:r>
              <a:rPr lang="cs-CZ" altLang="cs-CZ" sz="2000" dirty="0" smtClean="0">
                <a:solidFill>
                  <a:srgbClr val="307871"/>
                </a:solidFill>
                <a:latin typeface="Times New Roman" panose="02020603050405020304" pitchFamily="18" charset="0"/>
                <a:cs typeface="Times New Roman" panose="02020603050405020304" pitchFamily="18" charset="0"/>
              </a:rPr>
              <a:t> to </a:t>
            </a:r>
            <a:r>
              <a:rPr lang="cs-CZ" altLang="cs-CZ" sz="2000" dirty="0" err="1" smtClean="0">
                <a:solidFill>
                  <a:srgbClr val="307871"/>
                </a:solidFill>
                <a:latin typeface="Times New Roman" panose="02020603050405020304" pitchFamily="18" charset="0"/>
                <a:cs typeface="Times New Roman" panose="02020603050405020304" pitchFamily="18" charset="0"/>
              </a:rPr>
              <a:t>work</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alone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sometimes</a:t>
            </a:r>
            <a:r>
              <a:rPr lang="cs-CZ" altLang="cs-CZ" sz="2000" dirty="0" smtClean="0">
                <a:solidFill>
                  <a:srgbClr val="307871"/>
                </a:solidFill>
                <a:latin typeface="Times New Roman" panose="02020603050405020304" pitchFamily="18" charset="0"/>
                <a:cs typeface="Times New Roman" panose="02020603050405020304" pitchFamily="18" charset="0"/>
              </a:rPr>
              <a:t>.</a:t>
            </a:r>
          </a:p>
          <a:p>
            <a:r>
              <a:rPr lang="cs-CZ" altLang="cs-CZ" sz="2000" dirty="0" smtClean="0">
                <a:solidFill>
                  <a:srgbClr val="307871"/>
                </a:solidFill>
                <a:latin typeface="Times New Roman" panose="02020603050405020304" pitchFamily="18" charset="0"/>
                <a:cs typeface="Times New Roman" panose="02020603050405020304" pitchFamily="18" charset="0"/>
              </a:rPr>
              <a:t>Open-</a:t>
            </a:r>
            <a:r>
              <a:rPr lang="cs-CZ" altLang="cs-CZ" sz="2000" dirty="0" err="1" smtClean="0">
                <a:solidFill>
                  <a:srgbClr val="307871"/>
                </a:solidFill>
                <a:latin typeface="Times New Roman" panose="02020603050405020304" pitchFamily="18" charset="0"/>
                <a:cs typeface="Times New Roman" panose="02020603050405020304" pitchFamily="18" charset="0"/>
              </a:rPr>
              <a:t>plan</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offices</a:t>
            </a:r>
            <a:r>
              <a:rPr lang="cs-CZ" altLang="cs-CZ" sz="2000" dirty="0" smtClean="0">
                <a:solidFill>
                  <a:srgbClr val="307871"/>
                </a:solidFill>
                <a:latin typeface="Times New Roman" panose="02020603050405020304" pitchFamily="18" charset="0"/>
                <a:cs typeface="Times New Roman" panose="02020603050405020304" pitchFamily="18" charset="0"/>
              </a:rPr>
              <a:t> are </a:t>
            </a:r>
            <a:r>
              <a:rPr lang="cs-CZ" altLang="cs-CZ" sz="2000" dirty="0" err="1" smtClean="0">
                <a:solidFill>
                  <a:srgbClr val="307871"/>
                </a:solidFill>
                <a:latin typeface="Times New Roman" panose="02020603050405020304" pitchFamily="18" charset="0"/>
                <a:cs typeface="Times New Roman" panose="02020603050405020304" pitchFamily="18" charset="0"/>
              </a:rPr>
              <a:t>designed</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for</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extroverts</a:t>
            </a:r>
            <a:r>
              <a:rPr lang="cs-CZ" altLang="cs-CZ" sz="2000" dirty="0" smtClean="0">
                <a:solidFill>
                  <a:srgbClr val="307871"/>
                </a:solidFill>
                <a:latin typeface="Times New Roman" panose="02020603050405020304" pitchFamily="18" charset="0"/>
                <a:cs typeface="Times New Roman" panose="02020603050405020304" pitchFamily="18" charset="0"/>
              </a:rPr>
              <a:t>.</a:t>
            </a:r>
          </a:p>
          <a:p>
            <a:r>
              <a:rPr lang="cs-CZ" altLang="cs-CZ" sz="2000" dirty="0" err="1" smtClean="0">
                <a:solidFill>
                  <a:srgbClr val="307871"/>
                </a:solidFill>
                <a:latin typeface="Times New Roman" panose="02020603050405020304" pitchFamily="18" charset="0"/>
                <a:cs typeface="Times New Roman" panose="02020603050405020304" pitchFamily="18" charset="0"/>
              </a:rPr>
              <a:t>We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should</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encourage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extroverts</a:t>
            </a:r>
            <a:r>
              <a:rPr lang="cs-CZ" altLang="cs-CZ" sz="2000" dirty="0" smtClean="0">
                <a:solidFill>
                  <a:srgbClr val="307871"/>
                </a:solidFill>
                <a:latin typeface="Times New Roman" panose="02020603050405020304" pitchFamily="18" charset="0"/>
                <a:cs typeface="Times New Roman" panose="02020603050405020304" pitchFamily="18" charset="0"/>
              </a:rPr>
              <a:t> to </a:t>
            </a:r>
            <a:r>
              <a:rPr lang="cs-CZ" altLang="cs-CZ" sz="2000" dirty="0" err="1" smtClean="0">
                <a:solidFill>
                  <a:srgbClr val="307871"/>
                </a:solidFill>
                <a:latin typeface="Times New Roman" panose="02020603050405020304" pitchFamily="18" charset="0"/>
                <a:cs typeface="Times New Roman" panose="02020603050405020304" pitchFamily="18" charset="0"/>
              </a:rPr>
              <a:t>work</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like</a:t>
            </a:r>
            <a:r>
              <a:rPr lang="cs-CZ" altLang="cs-CZ" sz="2000" dirty="0" smtClean="0">
                <a:solidFill>
                  <a:srgbClr val="307871"/>
                </a:solidFill>
                <a:latin typeface="Times New Roman" panose="02020603050405020304" pitchFamily="18" charset="0"/>
                <a:cs typeface="Times New Roman" panose="02020603050405020304" pitchFamily="18" charset="0"/>
              </a:rPr>
              <a:t> </a:t>
            </a:r>
            <a:r>
              <a:rPr lang="cs-CZ" altLang="cs-CZ" sz="2000" dirty="0" err="1" smtClean="0">
                <a:solidFill>
                  <a:srgbClr val="307871"/>
                </a:solidFill>
                <a:latin typeface="Times New Roman" panose="02020603050405020304" pitchFamily="18" charset="0"/>
                <a:cs typeface="Times New Roman" panose="02020603050405020304" pitchFamily="18" charset="0"/>
              </a:rPr>
              <a:t>introverts</a:t>
            </a:r>
            <a:r>
              <a:rPr lang="cs-CZ" altLang="cs-CZ" sz="2000" dirty="0" smtClean="0">
                <a:solidFill>
                  <a:srgbClr val="307871"/>
                </a:solidFill>
                <a:latin typeface="Times New Roman" panose="02020603050405020304" pitchFamily="18" charset="0"/>
                <a:cs typeface="Times New Roman" panose="02020603050405020304" pitchFamily="18" charset="0"/>
              </a:rPr>
              <a:t> and vice versa.</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5</a:t>
            </a:fld>
            <a:endParaRPr lang="cs-CZ" dirty="0"/>
          </a:p>
        </p:txBody>
      </p:sp>
    </p:spTree>
    <p:extLst>
      <p:ext uri="{BB962C8B-B14F-4D97-AF65-F5344CB8AC3E}">
        <p14:creationId xmlns:p14="http://schemas.microsoft.com/office/powerpoint/2010/main" val="461444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58409" cy="523220"/>
          </a:xfrm>
          <a:prstGeom prst="rect">
            <a:avLst/>
          </a:prstGeom>
        </p:spPr>
        <p:txBody>
          <a:bodyPr wrap="none">
            <a:spAutoFit/>
          </a:bodyPr>
          <a:lstStyle/>
          <a:p>
            <a:pPr lvl="0">
              <a:defRPr/>
            </a:pPr>
            <a:r>
              <a:rPr lang="cs-CZ" sz="2800" b="1" kern="0" dirty="0" smtClean="0">
                <a:solidFill>
                  <a:srgbClr val="307871"/>
                </a:solidFill>
                <a:latin typeface="Times New Roman"/>
              </a:rPr>
              <a:t>Personality </a:t>
            </a:r>
            <a:r>
              <a:rPr lang="cs-CZ" sz="2800" b="1" kern="0" dirty="0" err="1" smtClean="0">
                <a:solidFill>
                  <a:srgbClr val="307871"/>
                </a:solidFill>
                <a:latin typeface="Times New Roman"/>
              </a:rPr>
              <a:t>Traits</a:t>
            </a:r>
            <a:r>
              <a:rPr lang="cs-CZ" sz="2800" b="1" kern="0" dirty="0" smtClean="0">
                <a:solidFill>
                  <a:srgbClr val="307871"/>
                </a:solidFill>
                <a:latin typeface="Times New Roman"/>
              </a:rPr>
              <a:t> </a:t>
            </a:r>
            <a:r>
              <a:rPr lang="cs-CZ" sz="2800" b="1" kern="0" dirty="0" err="1" smtClean="0">
                <a:solidFill>
                  <a:srgbClr val="307871"/>
                </a:solidFill>
                <a:latin typeface="Times New Roman"/>
              </a:rPr>
              <a:t>of</a:t>
            </a:r>
            <a:r>
              <a:rPr lang="cs-CZ" sz="2800" b="1" kern="0" dirty="0" smtClean="0">
                <a:solidFill>
                  <a:srgbClr val="307871"/>
                </a:solidFill>
                <a:latin typeface="Times New Roman"/>
              </a:rPr>
              <a:t> </a:t>
            </a:r>
            <a:r>
              <a:rPr lang="cs-CZ" sz="2800" b="1" kern="0" dirty="0" err="1" smtClean="0">
                <a:solidFill>
                  <a:srgbClr val="307871"/>
                </a:solidFill>
                <a:latin typeface="Times New Roman"/>
              </a:rPr>
              <a:t>Managers</a:t>
            </a:r>
            <a:endParaRPr lang="en-GB" sz="2800" b="1" kern="0" dirty="0">
              <a:solidFill>
                <a:sysClr val="windowText" lastClr="000000"/>
              </a:solidFill>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416320"/>
          </a:xfrm>
          <a:prstGeom prst="rect">
            <a:avLst/>
          </a:prstGeom>
        </p:spPr>
        <p:txBody>
          <a:bodyPr wrap="square">
            <a:spAutoFit/>
          </a:bodyPr>
          <a:lstStyle/>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are team </a:t>
            </a:r>
            <a:r>
              <a:rPr lang="cs-CZ" altLang="cs-CZ" sz="2400" dirty="0" err="1" smtClean="0">
                <a:solidFill>
                  <a:srgbClr val="008080"/>
                </a:solidFill>
                <a:latin typeface="Times New Roman" panose="02020603050405020304" pitchFamily="18" charset="0"/>
                <a:cs typeface="Times New Roman" panose="02020603050405020304" pitchFamily="18" charset="0"/>
              </a:rPr>
              <a:t>oriented</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know</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how</a:t>
            </a:r>
            <a:r>
              <a:rPr lang="cs-CZ" altLang="cs-CZ" sz="2400" dirty="0" smtClean="0">
                <a:solidFill>
                  <a:srgbClr val="008080"/>
                </a:solidFill>
                <a:latin typeface="Times New Roman" panose="02020603050405020304" pitchFamily="18" charset="0"/>
                <a:cs typeface="Times New Roman" panose="02020603050405020304" pitchFamily="18" charset="0"/>
              </a:rPr>
              <a:t> to </a:t>
            </a:r>
            <a:r>
              <a:rPr lang="cs-CZ" altLang="cs-CZ" sz="2400" dirty="0" err="1" smtClean="0">
                <a:solidFill>
                  <a:srgbClr val="008080"/>
                </a:solidFill>
                <a:latin typeface="Times New Roman" panose="02020603050405020304" pitchFamily="18" charset="0"/>
                <a:cs typeface="Times New Roman" panose="02020603050405020304" pitchFamily="18" charset="0"/>
              </a:rPr>
              <a:t>communicate</a:t>
            </a:r>
            <a:r>
              <a:rPr lang="cs-CZ" altLang="cs-CZ" sz="2400" dirty="0" smtClean="0">
                <a:solidFill>
                  <a:srgbClr val="008080"/>
                </a:solidFill>
                <a:latin typeface="Times New Roman" panose="02020603050405020304" pitchFamily="18" charset="0"/>
                <a:cs typeface="Times New Roman" panose="02020603050405020304" pitchFamily="18" charset="0"/>
              </a:rPr>
              <a:t>, listen </a:t>
            </a:r>
            <a:r>
              <a:rPr lang="cs-CZ" altLang="cs-CZ" sz="2400" dirty="0" err="1" smtClean="0">
                <a:solidFill>
                  <a:srgbClr val="008080"/>
                </a:solidFill>
                <a:latin typeface="Times New Roman" panose="02020603050405020304" pitchFamily="18" charset="0"/>
                <a:cs typeface="Times New Roman" panose="02020603050405020304" pitchFamily="18" charset="0"/>
              </a:rPr>
              <a:t>well</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have</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an</a:t>
            </a:r>
            <a:r>
              <a:rPr lang="cs-CZ" altLang="cs-CZ" sz="2400" dirty="0" smtClean="0">
                <a:solidFill>
                  <a:srgbClr val="008080"/>
                </a:solidFill>
                <a:latin typeface="Times New Roman" panose="02020603050405020304" pitchFamily="18" charset="0"/>
                <a:cs typeface="Times New Roman" panose="02020603050405020304" pitchFamily="18" charset="0"/>
              </a:rPr>
              <a:t> open mind</a:t>
            </a:r>
          </a:p>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are transparent</a:t>
            </a:r>
          </a:p>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encourage</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dialogue</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show </a:t>
            </a:r>
            <a:r>
              <a:rPr lang="cs-CZ" altLang="cs-CZ" sz="2400" dirty="0" err="1" smtClean="0">
                <a:solidFill>
                  <a:srgbClr val="008080"/>
                </a:solidFill>
                <a:latin typeface="Times New Roman" panose="02020603050405020304" pitchFamily="18" charset="0"/>
                <a:cs typeface="Times New Roman" panose="02020603050405020304" pitchFamily="18" charset="0"/>
              </a:rPr>
              <a:t>compassion</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are </a:t>
            </a:r>
            <a:r>
              <a:rPr lang="cs-CZ" altLang="cs-CZ" sz="2400" dirty="0" err="1" smtClean="0">
                <a:solidFill>
                  <a:srgbClr val="008080"/>
                </a:solidFill>
                <a:latin typeface="Times New Roman" panose="02020603050405020304" pitchFamily="18" charset="0"/>
                <a:cs typeface="Times New Roman" panose="02020603050405020304" pitchFamily="18" charset="0"/>
              </a:rPr>
              <a:t>adaptable</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are </a:t>
            </a:r>
            <a:r>
              <a:rPr lang="cs-CZ" altLang="cs-CZ" sz="2400" dirty="0" err="1" smtClean="0">
                <a:solidFill>
                  <a:srgbClr val="008080"/>
                </a:solidFill>
                <a:latin typeface="Times New Roman" panose="02020603050405020304" pitchFamily="18" charset="0"/>
                <a:cs typeface="Times New Roman" panose="02020603050405020304" pitchFamily="18" charset="0"/>
              </a:rPr>
              <a:t>self-aware</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err="1" smtClean="0">
                <a:solidFill>
                  <a:srgbClr val="008080"/>
                </a:solidFill>
                <a:latin typeface="Times New Roman" panose="02020603050405020304" pitchFamily="18" charset="0"/>
                <a:cs typeface="Times New Roman" panose="02020603050405020304" pitchFamily="18" charset="0"/>
              </a:rPr>
              <a:t>They</a:t>
            </a:r>
            <a:r>
              <a:rPr lang="cs-CZ" altLang="cs-CZ" sz="2400" dirty="0" smtClean="0">
                <a:solidFill>
                  <a:srgbClr val="008080"/>
                </a:solidFill>
                <a:latin typeface="Times New Roman" panose="02020603050405020304" pitchFamily="18" charset="0"/>
                <a:cs typeface="Times New Roman" panose="02020603050405020304" pitchFamily="18" charset="0"/>
              </a:rPr>
              <a:t> are </a:t>
            </a:r>
            <a:r>
              <a:rPr lang="cs-CZ" altLang="cs-CZ" sz="2400" dirty="0" err="1" smtClean="0">
                <a:solidFill>
                  <a:srgbClr val="008080"/>
                </a:solidFill>
                <a:latin typeface="Times New Roman" panose="02020603050405020304" pitchFamily="18" charset="0"/>
                <a:cs typeface="Times New Roman" panose="02020603050405020304" pitchFamily="18" charset="0"/>
              </a:rPr>
              <a:t>dependable</a:t>
            </a:r>
            <a:endParaRPr lang="cs-CZ" altLang="cs-CZ" sz="2400" dirty="0">
              <a:solidFill>
                <a:srgbClr val="008080"/>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6</a:t>
            </a:fld>
            <a:endParaRPr lang="cs-CZ" dirty="0"/>
          </a:p>
        </p:txBody>
      </p:sp>
    </p:spTree>
    <p:extLst>
      <p:ext uri="{BB962C8B-B14F-4D97-AF65-F5344CB8AC3E}">
        <p14:creationId xmlns:p14="http://schemas.microsoft.com/office/powerpoint/2010/main" val="3972198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68195" cy="523220"/>
          </a:xfrm>
          <a:prstGeom prst="rect">
            <a:avLst/>
          </a:prstGeom>
        </p:spPr>
        <p:txBody>
          <a:bodyPr wrap="none">
            <a:spAutoFit/>
          </a:bodyPr>
          <a:lstStyle/>
          <a:p>
            <a:pPr lvl="0">
              <a:defRPr/>
            </a:pPr>
            <a:r>
              <a:rPr lang="cs-CZ" sz="2800" b="1" kern="0" dirty="0" smtClean="0">
                <a:solidFill>
                  <a:srgbClr val="307871"/>
                </a:solidFill>
                <a:latin typeface="Times New Roman"/>
              </a:rPr>
              <a:t>People skills</a:t>
            </a:r>
            <a:endParaRPr lang="en-GB" sz="2800" b="1" kern="0" dirty="0">
              <a:solidFill>
                <a:sysClr val="windowText" lastClr="000000"/>
              </a:solidFill>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r>
              <a:rPr lang="cs-CZ" altLang="cs-CZ" sz="2400" b="1" dirty="0">
                <a:solidFill>
                  <a:srgbClr val="008080"/>
                </a:solidFill>
                <a:latin typeface="Times New Roman" panose="02020603050405020304" pitchFamily="18" charset="0"/>
                <a:cs typeface="Times New Roman" panose="02020603050405020304" pitchFamily="18" charset="0"/>
              </a:rPr>
              <a:t>The ability to relate to others </a:t>
            </a:r>
            <a:r>
              <a:rPr lang="cs-CZ" altLang="cs-CZ" sz="2400" dirty="0">
                <a:solidFill>
                  <a:srgbClr val="008080"/>
                </a:solidFill>
                <a:latin typeface="Times New Roman" panose="02020603050405020304" pitchFamily="18" charset="0"/>
                <a:cs typeface="Times New Roman" panose="02020603050405020304" pitchFamily="18" charset="0"/>
              </a:rPr>
              <a:t>– simply means that you are willing to agree to disagree with mutual respect</a:t>
            </a:r>
          </a:p>
          <a:p>
            <a:r>
              <a:rPr lang="cs-CZ" altLang="cs-CZ" sz="2400" b="1" dirty="0">
                <a:solidFill>
                  <a:srgbClr val="008080"/>
                </a:solidFill>
                <a:latin typeface="Times New Roman" panose="02020603050405020304" pitchFamily="18" charset="0"/>
                <a:cs typeface="Times New Roman" panose="02020603050405020304" pitchFamily="18" charset="0"/>
              </a:rPr>
              <a:t>Strong communication skills</a:t>
            </a:r>
            <a:r>
              <a:rPr lang="cs-CZ" altLang="cs-CZ" sz="2400" dirty="0">
                <a:solidFill>
                  <a:srgbClr val="008080"/>
                </a:solidFill>
                <a:latin typeface="Times New Roman" panose="02020603050405020304" pitchFamily="18" charset="0"/>
                <a:cs typeface="Times New Roman" panose="02020603050405020304" pitchFamily="18" charset="0"/>
              </a:rPr>
              <a:t> – the ability to get along with other people, todays business requires constant communication</a:t>
            </a:r>
          </a:p>
          <a:p>
            <a:r>
              <a:rPr lang="cs-CZ" altLang="cs-CZ" sz="2400" b="1" dirty="0">
                <a:solidFill>
                  <a:srgbClr val="008080"/>
                </a:solidFill>
                <a:latin typeface="Times New Roman" panose="02020603050405020304" pitchFamily="18" charset="0"/>
                <a:cs typeface="Times New Roman" panose="02020603050405020304" pitchFamily="18" charset="0"/>
              </a:rPr>
              <a:t>Patience with others </a:t>
            </a:r>
            <a:r>
              <a:rPr lang="cs-CZ" altLang="cs-CZ" sz="2400" dirty="0">
                <a:solidFill>
                  <a:srgbClr val="008080"/>
                </a:solidFill>
                <a:latin typeface="Times New Roman" panose="02020603050405020304" pitchFamily="18" charset="0"/>
                <a:cs typeface="Times New Roman" panose="02020603050405020304" pitchFamily="18" charset="0"/>
              </a:rPr>
              <a:t>– not to punish but to help with troubles</a:t>
            </a:r>
          </a:p>
          <a:p>
            <a:r>
              <a:rPr lang="cs-CZ" altLang="cs-CZ" sz="2400" b="1" dirty="0">
                <a:solidFill>
                  <a:srgbClr val="008080"/>
                </a:solidFill>
                <a:latin typeface="Times New Roman" panose="02020603050405020304" pitchFamily="18" charset="0"/>
                <a:cs typeface="Times New Roman" panose="02020603050405020304" pitchFamily="18" charset="0"/>
              </a:rPr>
              <a:t>The ability to trust others </a:t>
            </a:r>
            <a:r>
              <a:rPr lang="cs-CZ" altLang="cs-CZ" sz="2400" dirty="0">
                <a:solidFill>
                  <a:srgbClr val="008080"/>
                </a:solidFill>
                <a:latin typeface="Times New Roman" panose="02020603050405020304" pitchFamily="18" charset="0"/>
                <a:cs typeface="Times New Roman" panose="02020603050405020304" pitchFamily="18" charset="0"/>
              </a:rPr>
              <a:t>– without trusting others you can´t do project or cooperate</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7</a:t>
            </a:fld>
            <a:endParaRPr lang="cs-CZ" dirty="0"/>
          </a:p>
        </p:txBody>
      </p:sp>
    </p:spTree>
    <p:extLst>
      <p:ext uri="{BB962C8B-B14F-4D97-AF65-F5344CB8AC3E}">
        <p14:creationId xmlns:p14="http://schemas.microsoft.com/office/powerpoint/2010/main" val="3456366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68195" cy="523220"/>
          </a:xfrm>
          <a:prstGeom prst="rect">
            <a:avLst/>
          </a:prstGeom>
        </p:spPr>
        <p:txBody>
          <a:bodyPr wrap="none">
            <a:spAutoFit/>
          </a:bodyPr>
          <a:lstStyle/>
          <a:p>
            <a:pPr lvl="0">
              <a:defRPr/>
            </a:pPr>
            <a:r>
              <a:rPr lang="cs-CZ" sz="2800" b="1" kern="0" dirty="0" smtClean="0">
                <a:solidFill>
                  <a:srgbClr val="307871"/>
                </a:solidFill>
                <a:latin typeface="Times New Roman"/>
              </a:rPr>
              <a:t>People skills</a:t>
            </a:r>
            <a:endParaRPr lang="en-GB" sz="2800" b="1" kern="0" dirty="0">
              <a:solidFill>
                <a:sysClr val="windowText" lastClr="000000"/>
              </a:solidFill>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046988"/>
          </a:xfrm>
          <a:prstGeom prst="rect">
            <a:avLst/>
          </a:prstGeom>
        </p:spPr>
        <p:txBody>
          <a:bodyPr wrap="square">
            <a:spAutoFit/>
          </a:bodyPr>
          <a:lstStyle/>
          <a:p>
            <a:r>
              <a:rPr lang="cs-CZ" altLang="cs-CZ" sz="2400" b="1" dirty="0">
                <a:solidFill>
                  <a:srgbClr val="008080"/>
                </a:solidFill>
                <a:latin typeface="Times New Roman" panose="02020603050405020304" pitchFamily="18" charset="0"/>
                <a:cs typeface="Times New Roman" panose="02020603050405020304" pitchFamily="18" charset="0"/>
              </a:rPr>
              <a:t>Knowing how and when to show empathy </a:t>
            </a:r>
            <a:r>
              <a:rPr lang="cs-CZ" altLang="cs-CZ" sz="2400" dirty="0">
                <a:solidFill>
                  <a:srgbClr val="008080"/>
                </a:solidFill>
                <a:latin typeface="Times New Roman" panose="02020603050405020304" pitchFamily="18" charset="0"/>
                <a:cs typeface="Times New Roman" panose="02020603050405020304" pitchFamily="18" charset="0"/>
              </a:rPr>
              <a:t>– which can help to create relationships with others</a:t>
            </a:r>
          </a:p>
          <a:p>
            <a:r>
              <a:rPr lang="cs-CZ" altLang="cs-CZ" sz="2400" b="1" dirty="0">
                <a:solidFill>
                  <a:srgbClr val="008080"/>
                </a:solidFill>
                <a:latin typeface="Times New Roman" panose="02020603050405020304" pitchFamily="18" charset="0"/>
                <a:cs typeface="Times New Roman" panose="02020603050405020304" pitchFamily="18" charset="0"/>
              </a:rPr>
              <a:t>Active listening skills </a:t>
            </a:r>
            <a:r>
              <a:rPr lang="cs-CZ" altLang="cs-CZ" sz="2400" dirty="0">
                <a:solidFill>
                  <a:srgbClr val="008080"/>
                </a:solidFill>
                <a:latin typeface="Times New Roman" panose="02020603050405020304" pitchFamily="18" charset="0"/>
                <a:cs typeface="Times New Roman" panose="02020603050405020304" pitchFamily="18" charset="0"/>
              </a:rPr>
              <a:t>– takes more time but can produce better results</a:t>
            </a:r>
          </a:p>
          <a:p>
            <a:r>
              <a:rPr lang="cs-CZ" altLang="cs-CZ" sz="2400" b="1" dirty="0">
                <a:solidFill>
                  <a:srgbClr val="008080"/>
                </a:solidFill>
                <a:latin typeface="Times New Roman" panose="02020603050405020304" pitchFamily="18" charset="0"/>
                <a:cs typeface="Times New Roman" panose="02020603050405020304" pitchFamily="18" charset="0"/>
              </a:rPr>
              <a:t>Genuine (real) interest in others </a:t>
            </a:r>
            <a:r>
              <a:rPr lang="cs-CZ" altLang="cs-CZ" sz="2400" dirty="0">
                <a:solidFill>
                  <a:srgbClr val="008080"/>
                </a:solidFill>
                <a:latin typeface="Times New Roman" panose="02020603050405020304" pitchFamily="18" charset="0"/>
                <a:cs typeface="Times New Roman" panose="02020603050405020304" pitchFamily="18" charset="0"/>
              </a:rPr>
              <a:t>– asking questions, considering answers, be helpful</a:t>
            </a:r>
          </a:p>
          <a:p>
            <a:r>
              <a:rPr lang="cs-CZ" altLang="cs-CZ" sz="2400" b="1" dirty="0">
                <a:solidFill>
                  <a:srgbClr val="008080"/>
                </a:solidFill>
                <a:latin typeface="Times New Roman" panose="02020603050405020304" pitchFamily="18" charset="0"/>
                <a:cs typeface="Times New Roman" panose="02020603050405020304" pitchFamily="18" charset="0"/>
              </a:rPr>
              <a:t>Flexibility</a:t>
            </a:r>
            <a:r>
              <a:rPr lang="cs-CZ" altLang="cs-CZ" sz="2400" dirty="0">
                <a:solidFill>
                  <a:srgbClr val="008080"/>
                </a:solidFill>
                <a:latin typeface="Times New Roman" panose="02020603050405020304" pitchFamily="18" charset="0"/>
                <a:cs typeface="Times New Roman" panose="02020603050405020304" pitchFamily="18" charset="0"/>
              </a:rPr>
              <a:t> – the ability to adapt (to rules, beliefs)</a:t>
            </a:r>
          </a:p>
          <a:p>
            <a:r>
              <a:rPr lang="cs-CZ" altLang="cs-CZ" sz="2400" b="1" dirty="0">
                <a:solidFill>
                  <a:srgbClr val="008080"/>
                </a:solidFill>
                <a:latin typeface="Times New Roman" panose="02020603050405020304" pitchFamily="18" charset="0"/>
                <a:cs typeface="Times New Roman" panose="02020603050405020304" pitchFamily="18" charset="0"/>
              </a:rPr>
              <a:t>Good judgement </a:t>
            </a:r>
            <a:r>
              <a:rPr lang="cs-CZ" altLang="cs-CZ" sz="2400" dirty="0">
                <a:solidFill>
                  <a:srgbClr val="008080"/>
                </a:solidFill>
                <a:latin typeface="Times New Roman" panose="02020603050405020304" pitchFamily="18" charset="0"/>
                <a:cs typeface="Times New Roman" panose="02020603050405020304" pitchFamily="18" charset="0"/>
              </a:rPr>
              <a:t>– skills that comes directly from learning, listening to others and observing the world around you</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8</a:t>
            </a:fld>
            <a:endParaRPr lang="cs-CZ" dirty="0"/>
          </a:p>
        </p:txBody>
      </p:sp>
    </p:spTree>
    <p:extLst>
      <p:ext uri="{BB962C8B-B14F-4D97-AF65-F5344CB8AC3E}">
        <p14:creationId xmlns:p14="http://schemas.microsoft.com/office/powerpoint/2010/main" val="2349724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68195" cy="523220"/>
          </a:xfrm>
          <a:prstGeom prst="rect">
            <a:avLst/>
          </a:prstGeom>
        </p:spPr>
        <p:txBody>
          <a:bodyPr wrap="none">
            <a:spAutoFit/>
          </a:bodyPr>
          <a:lstStyle/>
          <a:p>
            <a:pPr lvl="0">
              <a:defRPr/>
            </a:pPr>
            <a:r>
              <a:rPr lang="cs-CZ" sz="2800" b="1" kern="0" dirty="0" smtClean="0">
                <a:solidFill>
                  <a:srgbClr val="307871"/>
                </a:solidFill>
                <a:latin typeface="Times New Roman"/>
              </a:rPr>
              <a:t>People skills</a:t>
            </a:r>
            <a:endParaRPr lang="en-GB" sz="2800" b="1" kern="0" dirty="0">
              <a:solidFill>
                <a:sysClr val="windowText" lastClr="000000"/>
              </a:solidFill>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r>
              <a:rPr lang="cs-CZ" altLang="cs-CZ" sz="2400" b="1" dirty="0">
                <a:solidFill>
                  <a:srgbClr val="008080"/>
                </a:solidFill>
                <a:latin typeface="Times New Roman" panose="02020603050405020304" pitchFamily="18" charset="0"/>
                <a:cs typeface="Times New Roman" panose="02020603050405020304" pitchFamily="18" charset="0"/>
              </a:rPr>
              <a:t>The ability to persuade others </a:t>
            </a:r>
            <a:r>
              <a:rPr lang="cs-CZ" altLang="cs-CZ" sz="2400" dirty="0">
                <a:solidFill>
                  <a:srgbClr val="008080"/>
                </a:solidFill>
                <a:latin typeface="Times New Roman" panose="02020603050405020304" pitchFamily="18" charset="0"/>
                <a:cs typeface="Times New Roman" panose="02020603050405020304" pitchFamily="18" charset="0"/>
              </a:rPr>
              <a:t>– selling clothing in a retail store, you need to be able to form a strong, convincing argument for why you, or your products, are the very best, or the right one.</a:t>
            </a:r>
          </a:p>
          <a:p>
            <a:r>
              <a:rPr lang="cs-CZ" altLang="cs-CZ" sz="2400" b="1" dirty="0">
                <a:solidFill>
                  <a:srgbClr val="008080"/>
                </a:solidFill>
                <a:latin typeface="Times New Roman" panose="02020603050405020304" pitchFamily="18" charset="0"/>
                <a:cs typeface="Times New Roman" panose="02020603050405020304" pitchFamily="18" charset="0"/>
              </a:rPr>
              <a:t>Negotiation skills </a:t>
            </a:r>
            <a:r>
              <a:rPr lang="cs-CZ" altLang="cs-CZ" sz="2400" dirty="0">
                <a:solidFill>
                  <a:srgbClr val="008080"/>
                </a:solidFill>
                <a:latin typeface="Times New Roman" panose="02020603050405020304" pitchFamily="18" charset="0"/>
                <a:cs typeface="Times New Roman" panose="02020603050405020304" pitchFamily="18" charset="0"/>
              </a:rPr>
              <a:t>– customers often require negotiations (discounts)</a:t>
            </a:r>
          </a:p>
          <a:p>
            <a:r>
              <a:rPr lang="cs-CZ" altLang="cs-CZ" sz="2400" b="1" dirty="0">
                <a:solidFill>
                  <a:srgbClr val="008080"/>
                </a:solidFill>
                <a:latin typeface="Times New Roman" panose="02020603050405020304" pitchFamily="18" charset="0"/>
                <a:cs typeface="Times New Roman" panose="02020603050405020304" pitchFamily="18" charset="0"/>
              </a:rPr>
              <a:t>The ability to keep an open mind </a:t>
            </a:r>
            <a:r>
              <a:rPr lang="cs-CZ" altLang="cs-CZ" sz="2400" dirty="0">
                <a:solidFill>
                  <a:srgbClr val="008080"/>
                </a:solidFill>
                <a:latin typeface="Times New Roman" panose="02020603050405020304" pitchFamily="18" charset="0"/>
                <a:cs typeface="Times New Roman" panose="02020603050405020304" pitchFamily="18" charset="0"/>
              </a:rPr>
              <a:t>– someone who keeps an open mind also makes you more approachable and easier to work with, be open to </a:t>
            </a:r>
            <a:r>
              <a:rPr lang="cs-CZ" altLang="cs-CZ" sz="2400" dirty="0" err="1" smtClean="0">
                <a:solidFill>
                  <a:srgbClr val="008080"/>
                </a:solidFill>
                <a:latin typeface="Times New Roman" panose="02020603050405020304" pitchFamily="18" charset="0"/>
                <a:cs typeface="Times New Roman" panose="02020603050405020304" pitchFamily="18" charset="0"/>
              </a:rPr>
              <a:t>experience</a:t>
            </a:r>
            <a:endParaRPr lang="cs-CZ" altLang="cs-CZ" sz="2400" dirty="0">
              <a:solidFill>
                <a:srgbClr val="008080"/>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9</a:t>
            </a:fld>
            <a:endParaRPr lang="cs-CZ" dirty="0"/>
          </a:p>
        </p:txBody>
      </p:sp>
    </p:spTree>
    <p:extLst>
      <p:ext uri="{BB962C8B-B14F-4D97-AF65-F5344CB8AC3E}">
        <p14:creationId xmlns:p14="http://schemas.microsoft.com/office/powerpoint/2010/main" val="3634157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2519</TotalTime>
  <Words>1006</Words>
  <Application>Microsoft Office PowerPoint</Application>
  <PresentationFormat>Širokoúhlá obrazovka</PresentationFormat>
  <Paragraphs>126</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Calibri Light</vt:lpstr>
      <vt:lpstr>Times New Roman</vt:lpstr>
      <vt:lpstr>Wingdings</vt:lpstr>
      <vt:lpstr>Motiv Office</vt:lpstr>
      <vt:lpstr>Managerial skills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ryl0001</cp:lastModifiedBy>
  <cp:revision>380</cp:revision>
  <cp:lastPrinted>2019-09-16T06:57:19Z</cp:lastPrinted>
  <dcterms:created xsi:type="dcterms:W3CDTF">2016-11-25T20:36:16Z</dcterms:created>
  <dcterms:modified xsi:type="dcterms:W3CDTF">2022-02-11T09:00:12Z</dcterms:modified>
</cp:coreProperties>
</file>