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80" r:id="rId4"/>
    <p:sldId id="281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63" r:id="rId1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730" y="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06987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2643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9797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7888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00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508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5372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269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0407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813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5260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6856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1039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04173" y="3003798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technologie v podnikové praxi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84168" y="3723878"/>
            <a:ext cx="288810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</a:t>
            </a:r>
            <a:r>
              <a:rPr lang="cs-CZ" altLang="cs-CZ" sz="11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Michal Halaška, </a:t>
            </a:r>
            <a:r>
              <a:rPr lang="cs-CZ" altLang="cs-CZ" sz="11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cs-CZ" altLang="cs-CZ" sz="11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Re-</a:t>
            </a:r>
            <a:r>
              <a:rPr lang="cs-CZ" dirty="0" err="1"/>
              <a:t>engineering</a:t>
            </a:r>
            <a:r>
              <a:rPr lang="cs-CZ" dirty="0"/>
              <a:t> procesů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002060"/>
                </a:solidFill>
              </a:rPr>
              <a:t>Představuje optimalizaci podnikových procesů pro zvýšení efektivity jejich průběhu z pohledu času a nákladů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002060"/>
                </a:solidFill>
              </a:rPr>
              <a:t>Vyplývá z požadované konzistence IS s podnikovými procesy</a:t>
            </a:r>
          </a:p>
          <a:p>
            <a:pPr>
              <a:lnSpc>
                <a:spcPct val="90000"/>
              </a:lnSpc>
            </a:pPr>
            <a:r>
              <a:rPr lang="cs-CZ" sz="2800" dirty="0">
                <a:solidFill>
                  <a:srgbClr val="002060"/>
                </a:solidFill>
              </a:rPr>
              <a:t>Většinou je součástí implementace rozsáhlejších IT systémů, které podporují nově navržené procesy 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10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829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Outsourcing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Zatímco v minulosti byla dávána přednost vlastnímu vývoji IS, v současnosti vidíme trend využívání dodavatelských řešení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případě outsourcingu jde o převedení provozu části nebo celé </a:t>
            </a:r>
            <a:r>
              <a:rPr lang="cs-CZ" sz="2400" b="1" dirty="0">
                <a:solidFill>
                  <a:srgbClr val="002060"/>
                </a:solidFill>
              </a:rPr>
              <a:t>IT infrastruktury</a:t>
            </a:r>
            <a:r>
              <a:rPr lang="cs-CZ" sz="2400" dirty="0">
                <a:solidFill>
                  <a:srgbClr val="002060"/>
                </a:solidFill>
              </a:rPr>
              <a:t> na externí organizaci, která dodává IT původní organizaci formou zpoplatňovaných služeb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Tento přístup k řešení problémů je jistě výhodný, vzhledem k tomu, že organizace může své kapacity soustředit na svou hlavní činnost a podnikový IS spravuje odborná firma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11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8418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Důraz na kvalitu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Důraz na kvalitu můžeme vnímat v rámci tří dimenzí</a:t>
            </a:r>
            <a:endParaRPr lang="cs-CZ" sz="2000" dirty="0">
              <a:solidFill>
                <a:srgbClr val="00206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Kvalita IS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Kvalita dat a informací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Podpora systému řízení jakosti</a:t>
            </a:r>
            <a:endParaRPr lang="cs-CZ" sz="16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Proto musí moderní IS zvládat metody analýzy podnikových procesů, sledující jejich podíl na plnění strategických cílů a způsob jejich podpory IT systémy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Benchmarking</a:t>
            </a:r>
            <a:r>
              <a:rPr lang="cs-CZ" sz="2400" dirty="0">
                <a:solidFill>
                  <a:srgbClr val="002060"/>
                </a:solidFill>
              </a:rPr>
              <a:t>, TQM (</a:t>
            </a:r>
            <a:r>
              <a:rPr lang="cs-CZ" sz="2400" dirty="0" err="1">
                <a:solidFill>
                  <a:srgbClr val="002060"/>
                </a:solidFill>
              </a:rPr>
              <a:t>Total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Quality</a:t>
            </a:r>
            <a:r>
              <a:rPr lang="cs-CZ" sz="2400" dirty="0">
                <a:solidFill>
                  <a:srgbClr val="002060"/>
                </a:solidFill>
              </a:rPr>
              <a:t> Management)</a:t>
            </a: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718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 err="1"/>
              <a:t>Machine</a:t>
            </a:r>
            <a:r>
              <a:rPr lang="cs-CZ" dirty="0"/>
              <a:t> </a:t>
            </a:r>
            <a:r>
              <a:rPr lang="cs-CZ" dirty="0" err="1"/>
              <a:t>learning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Zabývá výzkumem toho, jak mohou počítačové programy zlepšovat svou výkonnost, aniž by bylo nutno toto explicitně programovat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Součástí disciplíny zvané umělá inteligence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Vybrané </a:t>
            </a:r>
            <a:r>
              <a:rPr lang="cs-CZ" sz="2400" dirty="0" err="1">
                <a:solidFill>
                  <a:srgbClr val="002060"/>
                </a:solidFill>
              </a:rPr>
              <a:t>machine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learninigové</a:t>
            </a:r>
            <a:r>
              <a:rPr lang="cs-CZ" sz="2400" dirty="0">
                <a:solidFill>
                  <a:srgbClr val="002060"/>
                </a:solidFill>
              </a:rPr>
              <a:t> metody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Neuronové sítě (klasifikace, predikce, finanční analýzy, kontrola a optimalizace)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Genetické algoritmy</a:t>
            </a:r>
            <a:br>
              <a:rPr lang="cs-CZ" sz="2000" dirty="0"/>
            </a:br>
            <a:br>
              <a:rPr lang="cs-CZ" sz="2000" dirty="0"/>
            </a:b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81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Systémy umělé inteligence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Mezi tyto systémy můžeme zařadit například </a:t>
            </a:r>
            <a:r>
              <a:rPr lang="cs-CZ" sz="2400" b="1" dirty="0">
                <a:solidFill>
                  <a:srgbClr val="002060"/>
                </a:solidFill>
              </a:rPr>
              <a:t>inteligentní agenty</a:t>
            </a:r>
            <a:r>
              <a:rPr lang="cs-CZ" sz="2400" dirty="0">
                <a:solidFill>
                  <a:srgbClr val="002060"/>
                </a:solidFill>
              </a:rPr>
              <a:t>, kteří umožňují procházet velké množství firemních dat a hledat v nich důležité informace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Můžeme se s nimi setkat v operačních systémech, softwarových aplikacích, emailových systémech atd.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Genetické algoritmy, fuzzy logika, neuronové sítě a expertní systémy, atd., všechny tyto metody mohou být integrovány do jediné aplikace a využít tak nejlepších vlastností každé jedné této technologie</a:t>
            </a: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62418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 err="1"/>
              <a:t>Quantum</a:t>
            </a:r>
            <a:r>
              <a:rPr lang="cs-CZ" dirty="0"/>
              <a:t> </a:t>
            </a:r>
            <a:r>
              <a:rPr lang="cs-CZ" dirty="0" err="1"/>
              <a:t>computing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Výpočty prováděné na kvantových počítačích (</a:t>
            </a:r>
            <a:r>
              <a:rPr lang="cs-CZ" sz="2400" i="1" dirty="0" err="1">
                <a:solidFill>
                  <a:srgbClr val="002060"/>
                </a:solidFill>
              </a:rPr>
              <a:t>quantum</a:t>
            </a:r>
            <a:r>
              <a:rPr lang="cs-CZ" sz="2400" i="1" dirty="0">
                <a:solidFill>
                  <a:srgbClr val="002060"/>
                </a:solidFill>
              </a:rPr>
              <a:t> </a:t>
            </a:r>
            <a:r>
              <a:rPr lang="cs-CZ" sz="2400" i="1" dirty="0" err="1">
                <a:solidFill>
                  <a:srgbClr val="002060"/>
                </a:solidFill>
              </a:rPr>
              <a:t>computer</a:t>
            </a:r>
            <a:r>
              <a:rPr lang="cs-CZ" sz="2400" dirty="0">
                <a:solidFill>
                  <a:srgbClr val="002060"/>
                </a:solidFill>
              </a:rPr>
              <a:t>), namísto klasických počítačů, které mají značný potenciál v posunutí možností, které technologie nabízí a to zejména v době, kdy klasické počítače začínají dosahovat limitu svých možností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Kvantové počítače jsou založené na principech kvantové fyziky respektive mechaniky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Quantum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computing</a:t>
            </a:r>
            <a:r>
              <a:rPr lang="cs-CZ" sz="2400" dirty="0">
                <a:solidFill>
                  <a:srgbClr val="002060"/>
                </a:solidFill>
              </a:rPr>
              <a:t> má potenciál v rámci optimalizačních úloh (logistické úlohy, plánování, optimalizace portfolia), simulací, </a:t>
            </a:r>
            <a:r>
              <a:rPr lang="cs-CZ" sz="2400" dirty="0" err="1">
                <a:solidFill>
                  <a:srgbClr val="002060"/>
                </a:solidFill>
              </a:rPr>
              <a:t>machine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learningu</a:t>
            </a:r>
            <a:r>
              <a:rPr lang="cs-CZ" sz="2400" dirty="0">
                <a:solidFill>
                  <a:srgbClr val="002060"/>
                </a:solidFill>
              </a:rPr>
              <a:t>, kryptografii a dalších</a:t>
            </a:r>
            <a:br>
              <a:rPr lang="cs-CZ" sz="2000" dirty="0"/>
            </a:br>
            <a:br>
              <a:rPr lang="cs-CZ" sz="2000" dirty="0"/>
            </a:br>
            <a:br>
              <a:rPr lang="cs-CZ" sz="2000" dirty="0"/>
            </a:br>
            <a:endParaRPr lang="cs-CZ" sz="20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15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18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712" y="2067694"/>
            <a:ext cx="4536504" cy="507703"/>
          </a:xfrm>
        </p:spPr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31540" y="987574"/>
            <a:ext cx="8280920" cy="295232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informačních technologií v podnikové praxi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Pojem podniková informatika</a:t>
            </a:r>
          </a:p>
          <a:p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Současné a budoucí trendy v </a:t>
            </a:r>
            <a:r>
              <a:rPr lang="cs-CZ" sz="1800" b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informačních technologiích</a:t>
            </a:r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Obsah prezentace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7E400C85-A396-4174-AB0D-0E3FE9C4189D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2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760640" cy="507703"/>
          </a:xfrm>
        </p:spPr>
        <p:txBody>
          <a:bodyPr/>
          <a:lstStyle/>
          <a:p>
            <a:r>
              <a:rPr lang="cs-CZ" dirty="0"/>
              <a:t>Informační technologie v podnikové praxi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Informační technologie jsou nástrojem pro jednodušší, rychlejší a efektivnější dosažení konkrétních řešení a cílů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Informační a komunikační technologie (ICT) zaznamenaly v posledních letech bouřlivý rozvoj nejen v podnikatelské a obchodní sféře, ale státní správě atp.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ICT se staly významným nástrojem pro úspěšné naplňování strategických záměrů a cílů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3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649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Podniková informatika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cs-CZ" sz="2400" b="1" dirty="0">
                <a:solidFill>
                  <a:srgbClr val="002060"/>
                </a:solidFill>
              </a:rPr>
              <a:t>Podniková informatika </a:t>
            </a:r>
            <a:r>
              <a:rPr lang="cs-CZ" sz="2400" dirty="0">
                <a:solidFill>
                  <a:srgbClr val="002060"/>
                </a:solidFill>
              </a:rPr>
              <a:t>je široký pojem, který přesahuje působnost specializovaných útvarů. Rychle roste komplexnost problematiky a pochopení role IT je nutné u většiny pracovníků na různých úrovních. ICT se stávají součástí řízení společnosti na nižších, středních i nejvyšších úrovních. </a:t>
            </a:r>
            <a:br>
              <a:rPr lang="cs-CZ" sz="2400" dirty="0">
                <a:solidFill>
                  <a:srgbClr val="002060"/>
                </a:solidFill>
              </a:rPr>
            </a:br>
            <a:endParaRPr lang="cs-CZ" sz="2400" dirty="0">
              <a:solidFill>
                <a:srgbClr val="00206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cs-CZ" sz="2400" dirty="0">
                <a:solidFill>
                  <a:srgbClr val="002060"/>
                </a:solidFill>
              </a:rPr>
              <a:t>S ohledem na rozvoj globální ekonomiky je oblast podnikové informatiky klíčovou pro efektivnost a konkurenceschopnost každé firmy. S tím koresponduje i tzv. </a:t>
            </a:r>
            <a:r>
              <a:rPr lang="cs-CZ" sz="2400" b="1" dirty="0">
                <a:solidFill>
                  <a:srgbClr val="002060"/>
                </a:solidFill>
              </a:rPr>
              <a:t>počítačová a informační gramotnost</a:t>
            </a:r>
            <a:r>
              <a:rPr lang="cs-CZ" sz="2400" dirty="0">
                <a:solidFill>
                  <a:srgbClr val="002060"/>
                </a:solidFill>
              </a:rPr>
              <a:t> jako základní kvalifikační vybavení manažera. </a:t>
            </a: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4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15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Trendy v informačních technologiích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Digitalizace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Rozvoj managementu znalostí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Komunikace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Rozvoj informační infrastruktury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Re-</a:t>
            </a:r>
            <a:r>
              <a:rPr lang="cs-CZ" sz="2400" dirty="0" err="1">
                <a:solidFill>
                  <a:srgbClr val="002060"/>
                </a:solidFill>
              </a:rPr>
              <a:t>engineering</a:t>
            </a:r>
            <a:r>
              <a:rPr lang="cs-CZ" sz="2400" dirty="0">
                <a:solidFill>
                  <a:srgbClr val="002060"/>
                </a:solidFill>
              </a:rPr>
              <a:t> procesů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5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4283968" y="753503"/>
            <a:ext cx="4097604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Outsourcing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Důraz na jakost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Umělá inteligence</a:t>
            </a: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Machine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learning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 err="1">
                <a:solidFill>
                  <a:srgbClr val="002060"/>
                </a:solidFill>
              </a:rPr>
              <a:t>Quantum</a:t>
            </a:r>
            <a:r>
              <a:rPr lang="cs-CZ" sz="2400" dirty="0">
                <a:solidFill>
                  <a:srgbClr val="002060"/>
                </a:solidFill>
              </a:rPr>
              <a:t> </a:t>
            </a:r>
            <a:r>
              <a:rPr lang="cs-CZ" sz="2400" dirty="0" err="1">
                <a:solidFill>
                  <a:srgbClr val="002060"/>
                </a:solidFill>
              </a:rPr>
              <a:t>computing</a:t>
            </a:r>
            <a:endParaRPr lang="cs-CZ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601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Digitalizace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Postupně se všechny formy zpracování údajů o přítomnosti i minulosti zachycují a zpracovávají </a:t>
            </a:r>
            <a:r>
              <a:rPr lang="cs-CZ" sz="2400" b="1" dirty="0">
                <a:solidFill>
                  <a:srgbClr val="002060"/>
                </a:solidFill>
              </a:rPr>
              <a:t>digitálně</a:t>
            </a: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Digitálně jsou zpracovány nejen klasické oblasti, jako jsou texty a číselné údaje, ale také o oblast zvuku, obrazu a animací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Postupně dochází rovněž k propojení výpočetní techniky s technikou komunikační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Na digitálním principu pracuje i celá řada prezentačních zařízení 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6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143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Rozvoj managementu znalostí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Moderní programové vybavení umožňuje uživatelům umožňuje přímo získávat odpovědi na otázky, tedy informace a znalosti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Tyto programy jsou schopny formou otázek dovést uživatele k poznání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Dochází k tomu jelikož tyto systémy kromě bází dat pracují také s bázemi znalostí</a:t>
            </a: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7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7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V současnosti je vybudovaná </a:t>
            </a:r>
            <a:r>
              <a:rPr lang="cs-CZ" sz="2400" b="1" dirty="0">
                <a:solidFill>
                  <a:srgbClr val="002060"/>
                </a:solidFill>
              </a:rPr>
              <a:t>komunikační infrastruktura</a:t>
            </a:r>
            <a:r>
              <a:rPr lang="cs-CZ" sz="2400" dirty="0">
                <a:solidFill>
                  <a:srgbClr val="002060"/>
                </a:solidFill>
              </a:rPr>
              <a:t>, která umožňuje veřejnými i neveřejnými komunikačními kanály komunikaci různých objektů ve světě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Na podnikové úrovni rozlišujeme 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Vertikální komunikaci (mezi jednotlivými úrovněmi řízení)</a:t>
            </a:r>
          </a:p>
          <a:p>
            <a:pPr lvl="1">
              <a:lnSpc>
                <a:spcPct val="90000"/>
              </a:lnSpc>
            </a:pPr>
            <a:r>
              <a:rPr lang="cs-CZ" sz="2000" dirty="0">
                <a:solidFill>
                  <a:srgbClr val="002060"/>
                </a:solidFill>
              </a:rPr>
              <a:t>Horizontální komunikaci (mezi jednotlivými podnikovými útvary na stejné úrovni)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Umožněno je i extérní informační propojení (obchodní partneři, banky, státní a místní správa atd.)</a:t>
            </a: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8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807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616624" cy="507703"/>
          </a:xfrm>
        </p:spPr>
        <p:txBody>
          <a:bodyPr/>
          <a:lstStyle/>
          <a:p>
            <a:r>
              <a:rPr lang="cs-CZ" dirty="0"/>
              <a:t>Rozvoj informační infrastruktury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186364" y="728346"/>
            <a:ext cx="7770012" cy="385962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endParaRPr lang="cs-CZ" sz="2400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Informační systém není tvořen pouze hardwarem a softwarem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Aktivními komponentami jsou i lidé a správná data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Celý IS musí být začleněn do podnikového systému tak, aby podporoval řízení a konzistentní s podnikovými procesy</a:t>
            </a:r>
          </a:p>
          <a:p>
            <a:pPr>
              <a:lnSpc>
                <a:spcPct val="90000"/>
              </a:lnSpc>
            </a:pPr>
            <a:r>
              <a:rPr lang="cs-CZ" sz="2400" dirty="0">
                <a:solidFill>
                  <a:srgbClr val="002060"/>
                </a:solidFill>
              </a:rPr>
              <a:t>Celková úroveň IS je závislá na úrovni všech prvků, kterými je IS tvořen</a:t>
            </a:r>
            <a:br>
              <a:rPr lang="cs-CZ" sz="2400" dirty="0"/>
            </a:br>
            <a:br>
              <a:rPr lang="cs-CZ" sz="2400" dirty="0"/>
            </a:br>
            <a:endParaRPr lang="cs-CZ" sz="2400" dirty="0">
              <a:solidFill>
                <a:srgbClr val="002060"/>
              </a:solidFill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8428620" y="4783466"/>
            <a:ext cx="56768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fld id="{FFD00B30-3549-4D54-BB9C-CBAFAB7A7657}" type="slidenum">
              <a:rPr lang="cs-CZ" sz="1100" smtClean="0">
                <a:solidFill>
                  <a:srgbClr val="307871"/>
                </a:solidFill>
                <a:latin typeface="Enriqueta" panose="02000000000000000000" pitchFamily="2" charset="0"/>
              </a:rPr>
              <a:t>9</a:t>
            </a:fld>
            <a:r>
              <a:rPr lang="cs-CZ" sz="1100" dirty="0">
                <a:solidFill>
                  <a:srgbClr val="307871"/>
                </a:solidFill>
                <a:latin typeface="Enriqueta" panose="02000000000000000000" pitchFamily="2" charset="0"/>
              </a:rPr>
              <a:t>/15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podpora činnosti firmy – informační technologie v podnikové praxi</a:t>
            </a: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89417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6671</TotalTime>
  <Words>994</Words>
  <Application>Microsoft Office PowerPoint</Application>
  <PresentationFormat>Předvádění na obrazovce (16:9)</PresentationFormat>
  <Paragraphs>142</Paragraphs>
  <Slides>16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Enriqueta</vt:lpstr>
      <vt:lpstr>Times New Roman</vt:lpstr>
      <vt:lpstr>SLU</vt:lpstr>
      <vt:lpstr>Informační podpora činnosti firmy</vt:lpstr>
      <vt:lpstr>Obsah prezentace</vt:lpstr>
      <vt:lpstr>Informační technologie v podnikové praxi</vt:lpstr>
      <vt:lpstr>Podniková informatika</vt:lpstr>
      <vt:lpstr>Trendy v informačních technologiích</vt:lpstr>
      <vt:lpstr>Digitalizace</vt:lpstr>
      <vt:lpstr>Rozvoj managementu znalostí</vt:lpstr>
      <vt:lpstr>Komunikace</vt:lpstr>
      <vt:lpstr>Rozvoj informační infrastruktury</vt:lpstr>
      <vt:lpstr>Re-engineering procesů</vt:lpstr>
      <vt:lpstr>Outsourcing</vt:lpstr>
      <vt:lpstr>Důraz na kvalitu</vt:lpstr>
      <vt:lpstr>Machine learning</vt:lpstr>
      <vt:lpstr>Systémy umělé inteligence</vt:lpstr>
      <vt:lpstr>Quantum computing</vt:lpstr>
      <vt:lpstr>Děkuji za pozornost</vt:lpstr>
    </vt:vector>
  </TitlesOfParts>
  <Company>SU OPF v Karviné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podnikových procesů</dc:title>
  <dc:creator>Roman Šperka</dc:creator>
  <cp:lastModifiedBy>Michal Halaška</cp:lastModifiedBy>
  <cp:revision>129</cp:revision>
  <dcterms:created xsi:type="dcterms:W3CDTF">2016-07-06T15:42:34Z</dcterms:created>
  <dcterms:modified xsi:type="dcterms:W3CDTF">2022-03-24T21:17:07Z</dcterms:modified>
</cp:coreProperties>
</file>