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80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263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4833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7834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5684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9834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79265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5088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498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22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8568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2738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066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1147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7414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04173" y="3003798"/>
            <a:ext cx="3888432" cy="72008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Životní cyklus IS II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84168" y="3723878"/>
            <a:ext cx="2888103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1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et Ing. Michal Halaška, Ph.D.</a:t>
            </a:r>
          </a:p>
          <a:p>
            <a:pPr algn="r"/>
            <a:r>
              <a:rPr lang="cs-CZ" altLang="cs-CZ" sz="11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Provoz a údržba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</a:rPr>
              <a:t>Přechodná etapa mezi implementací a provozem je předání do provozu</a:t>
            </a:r>
          </a:p>
          <a:p>
            <a:r>
              <a:rPr lang="cs-CZ" sz="2000" dirty="0">
                <a:solidFill>
                  <a:srgbClr val="002060"/>
                </a:solidFill>
              </a:rPr>
              <a:t>Stanovení postupů pro testování informačního systému v provozním prostředí</a:t>
            </a:r>
          </a:p>
          <a:p>
            <a:r>
              <a:rPr lang="cs-CZ" sz="2000" dirty="0">
                <a:solidFill>
                  <a:srgbClr val="002060"/>
                </a:solidFill>
              </a:rPr>
              <a:t>Nezbytná podpora uživatele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Migrace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Etapy ve fázi provozu a údržby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Rutinní provoz systému (podpora procesů v běžném podnikovém provozu, včetně činností a úloh provozovatele)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Údržba systému (probíhá souběžně s provozem)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Provozní podpora uživatelů</a:t>
            </a:r>
          </a:p>
          <a:p>
            <a:pPr lvl="1"/>
            <a:endParaRPr lang="cs-CZ" sz="1600" dirty="0">
              <a:solidFill>
                <a:srgbClr val="002060"/>
              </a:solidFill>
            </a:endParaRP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10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909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Ukončení provozu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>
                <a:solidFill>
                  <a:srgbClr val="002060"/>
                </a:solidFill>
              </a:rPr>
              <a:t>Většinou se tak děje na žádost provozovatele systému</a:t>
            </a:r>
          </a:p>
          <a:p>
            <a:r>
              <a:rPr lang="cs-CZ" sz="2800" dirty="0">
                <a:solidFill>
                  <a:srgbClr val="002060"/>
                </a:solidFill>
              </a:rPr>
              <a:t>Postupně se ukončují procesy vyřazovaného systému a podpora ze strany organizací zabezpečujících údržbu</a:t>
            </a:r>
          </a:p>
          <a:p>
            <a:r>
              <a:rPr lang="cs-CZ" sz="2800" dirty="0">
                <a:solidFill>
                  <a:srgbClr val="002060"/>
                </a:solidFill>
              </a:rPr>
              <a:t>Zajištěn souběžný provoz vyřazovaného a nového informačního systému</a:t>
            </a: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11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380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54" y="0"/>
            <a:ext cx="8768246" cy="5071498"/>
          </a:xfrm>
          <a:prstGeom prst="rect">
            <a:avLst/>
          </a:prstGeom>
        </p:spPr>
      </p:pic>
      <p:grpSp>
        <p:nvGrpSpPr>
          <p:cNvPr id="10" name="Group 3"/>
          <p:cNvGrpSpPr>
            <a:grpSpLocks/>
          </p:cNvGrpSpPr>
          <p:nvPr/>
        </p:nvGrpSpPr>
        <p:grpSpPr bwMode="auto">
          <a:xfrm>
            <a:off x="863600" y="497748"/>
            <a:ext cx="7416800" cy="4248150"/>
            <a:chOff x="1778" y="1125"/>
            <a:chExt cx="8751" cy="7875"/>
          </a:xfrm>
        </p:grpSpPr>
        <p:sp>
          <p:nvSpPr>
            <p:cNvPr id="11" name="AutoShape 4"/>
            <p:cNvSpPr>
              <a:spLocks noChangeArrowheads="1"/>
            </p:cNvSpPr>
            <p:nvPr/>
          </p:nvSpPr>
          <p:spPr bwMode="auto">
            <a:xfrm>
              <a:off x="1965" y="1125"/>
              <a:ext cx="2654" cy="103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cs-CZ" sz="1200" b="1">
                  <a:solidFill>
                    <a:srgbClr val="FFFFFF"/>
                  </a:solidFill>
                  <a:latin typeface="Calibri" pitchFamily="34" charset="0"/>
                </a:rPr>
                <a:t>Strategie a plánování</a:t>
              </a:r>
              <a:endParaRPr lang="cs-CZ">
                <a:latin typeface="Arial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844" y="2791"/>
              <a:ext cx="2656" cy="1033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cs-CZ" sz="1200" b="1">
                  <a:solidFill>
                    <a:srgbClr val="FFFFFF"/>
                  </a:solidFill>
                  <a:latin typeface="Calibri" pitchFamily="34" charset="0"/>
                </a:rPr>
                <a:t>Akvizice</a:t>
              </a:r>
              <a:endParaRPr lang="cs-CZ">
                <a:latin typeface="Arial" pitchFamily="34" charset="0"/>
              </a:endParaRPr>
            </a:p>
          </p:txBody>
        </p:sp>
        <p:sp>
          <p:nvSpPr>
            <p:cNvPr id="13" name="AutoShape 6"/>
            <p:cNvSpPr>
              <a:spLocks noChangeArrowheads="1"/>
            </p:cNvSpPr>
            <p:nvPr/>
          </p:nvSpPr>
          <p:spPr bwMode="auto">
            <a:xfrm>
              <a:off x="3059" y="2941"/>
              <a:ext cx="1135" cy="1133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8DB3E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 rot="5400000">
              <a:off x="8332" y="2941"/>
              <a:ext cx="1133" cy="1133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B6DDE8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 rot="10800000">
              <a:off x="8195" y="6075"/>
              <a:ext cx="1135" cy="1133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B6DDE8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6" name="AutoShape 9"/>
            <p:cNvSpPr>
              <a:spLocks noChangeArrowheads="1"/>
            </p:cNvSpPr>
            <p:nvPr/>
          </p:nvSpPr>
          <p:spPr bwMode="auto">
            <a:xfrm rot="16200000">
              <a:off x="2917" y="6060"/>
              <a:ext cx="1133" cy="1133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8DB3E2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AutoShape 10"/>
            <p:cNvSpPr>
              <a:spLocks noChangeArrowheads="1"/>
            </p:cNvSpPr>
            <p:nvPr/>
          </p:nvSpPr>
          <p:spPr bwMode="auto">
            <a:xfrm rot="5400000">
              <a:off x="5354" y="1321"/>
              <a:ext cx="1136" cy="1133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B6DDE8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AutoShape 11"/>
            <p:cNvSpPr>
              <a:spLocks noChangeArrowheads="1"/>
            </p:cNvSpPr>
            <p:nvPr/>
          </p:nvSpPr>
          <p:spPr bwMode="auto">
            <a:xfrm rot="10800000" flipH="1">
              <a:off x="5736" y="7755"/>
              <a:ext cx="1135" cy="1133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B6DDE8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AutoShape 12"/>
            <p:cNvSpPr>
              <a:spLocks noChangeArrowheads="1"/>
            </p:cNvSpPr>
            <p:nvPr/>
          </p:nvSpPr>
          <p:spPr bwMode="auto">
            <a:xfrm>
              <a:off x="7875" y="4356"/>
              <a:ext cx="2654" cy="1033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cs-CZ" sz="1200" b="1" dirty="0">
                  <a:solidFill>
                    <a:srgbClr val="FFFFFF"/>
                  </a:solidFill>
                  <a:latin typeface="Calibri" pitchFamily="34" charset="0"/>
                </a:rPr>
                <a:t>Implementace</a:t>
              </a:r>
              <a:endParaRPr lang="cs-CZ" dirty="0">
                <a:latin typeface="Arial" pitchFamily="34" charset="0"/>
              </a:endParaRPr>
            </a:p>
          </p:txBody>
        </p:sp>
        <p:sp>
          <p:nvSpPr>
            <p:cNvPr id="20" name="AutoShape 13"/>
            <p:cNvSpPr>
              <a:spLocks noChangeArrowheads="1"/>
            </p:cNvSpPr>
            <p:nvPr/>
          </p:nvSpPr>
          <p:spPr bwMode="auto">
            <a:xfrm>
              <a:off x="4929" y="6313"/>
              <a:ext cx="2654" cy="103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cs-CZ" sz="1200" b="1">
                  <a:solidFill>
                    <a:srgbClr val="FFFFFF"/>
                  </a:solidFill>
                  <a:latin typeface="Calibri" pitchFamily="34" charset="0"/>
                </a:rPr>
                <a:t>Provoz/údržba</a:t>
              </a:r>
              <a:endParaRPr lang="cs-CZ">
                <a:latin typeface="Arial" pitchFamily="34" charset="0"/>
              </a:endParaRPr>
            </a:p>
          </p:txBody>
        </p:sp>
        <p:sp>
          <p:nvSpPr>
            <p:cNvPr id="21" name="AutoShape 14"/>
            <p:cNvSpPr>
              <a:spLocks noChangeArrowheads="1"/>
            </p:cNvSpPr>
            <p:nvPr/>
          </p:nvSpPr>
          <p:spPr bwMode="auto">
            <a:xfrm>
              <a:off x="1778" y="4439"/>
              <a:ext cx="2654" cy="1036"/>
            </a:xfrm>
            <a:prstGeom prst="roundRect">
              <a:avLst>
                <a:gd name="adj" fmla="val 16667"/>
              </a:avLst>
            </a:prstGeom>
            <a:solidFill>
              <a:srgbClr val="4F81BD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cs-CZ" sz="1200" b="1">
                  <a:solidFill>
                    <a:srgbClr val="FFFFFF"/>
                  </a:solidFill>
                  <a:latin typeface="Calibri" pitchFamily="34" charset="0"/>
                </a:rPr>
                <a:t>Inovace/upgrade</a:t>
              </a:r>
              <a:endParaRPr lang="cs-CZ">
                <a:latin typeface="Arial" pitchFamily="34" charset="0"/>
              </a:endParaRPr>
            </a:p>
          </p:txBody>
        </p:sp>
        <p:sp>
          <p:nvSpPr>
            <p:cNvPr id="22" name="AutoShape 15"/>
            <p:cNvSpPr>
              <a:spLocks noChangeArrowheads="1"/>
            </p:cNvSpPr>
            <p:nvPr/>
          </p:nvSpPr>
          <p:spPr bwMode="auto">
            <a:xfrm>
              <a:off x="7583" y="7964"/>
              <a:ext cx="2656" cy="1036"/>
            </a:xfrm>
            <a:prstGeom prst="roundRect">
              <a:avLst>
                <a:gd name="adj" fmla="val 16667"/>
              </a:avLst>
            </a:prstGeom>
            <a:solidFill>
              <a:srgbClr val="4BACC6"/>
            </a:solidFill>
            <a:ln w="38100">
              <a:solidFill>
                <a:srgbClr val="F2F2F2"/>
              </a:solidFill>
              <a:round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anchor="ctr"/>
            <a:lstStyle/>
            <a:p>
              <a:pPr algn="ctr">
                <a:defRPr/>
              </a:pPr>
              <a:r>
                <a:rPr lang="cs-CZ" sz="1200" b="1">
                  <a:solidFill>
                    <a:srgbClr val="FFFFFF"/>
                  </a:solidFill>
                  <a:latin typeface="Calibri" pitchFamily="34" charset="0"/>
                </a:rPr>
                <a:t>Ukončení provozu</a:t>
              </a:r>
              <a:endParaRPr lang="cs-CZ">
                <a:latin typeface="Arial" pitchFamily="34" charset="0"/>
              </a:endParaRPr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>
              <a:off x="2306" y="2361"/>
              <a:ext cx="607" cy="1822"/>
            </a:xfrm>
            <a:prstGeom prst="upDownArrow">
              <a:avLst>
                <a:gd name="adj1" fmla="val 50000"/>
                <a:gd name="adj2" fmla="val 60066"/>
              </a:avLst>
            </a:prstGeom>
            <a:solidFill>
              <a:srgbClr val="548DD4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vert="eaVert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4" name="AutoShape 17" descr="Šachovnice"/>
            <p:cNvSpPr>
              <a:spLocks noChangeArrowheads="1"/>
            </p:cNvSpPr>
            <p:nvPr/>
          </p:nvSpPr>
          <p:spPr bwMode="auto">
            <a:xfrm>
              <a:off x="5749" y="3997"/>
              <a:ext cx="895" cy="2089"/>
            </a:xfrm>
            <a:prstGeom prst="downArrow">
              <a:avLst>
                <a:gd name="adj1" fmla="val 50000"/>
                <a:gd name="adj2" fmla="val 58278"/>
              </a:avLst>
            </a:prstGeom>
            <a:pattFill prst="lgCheck">
              <a:fgClr>
                <a:srgbClr val="DAEEF3">
                  <a:alpha val="32001"/>
                </a:srgbClr>
              </a:fgClr>
              <a:bgClr>
                <a:srgbClr val="FFFFFF">
                  <a:alpha val="32001"/>
                </a:srgbClr>
              </a:bgClr>
            </a:pattFill>
            <a:ln w="38100">
              <a:solidFill>
                <a:srgbClr val="F2F2F2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>
                  <a:alpha val="50000"/>
                </a:srgbClr>
              </a:outerShdw>
            </a:effectLst>
          </p:spPr>
          <p:txBody>
            <a:bodyPr vert="eaVert" anchor="ctr"/>
            <a:lstStyle/>
            <a:p>
              <a:pPr algn="ctr">
                <a:defRPr/>
              </a:pPr>
              <a:r>
                <a:rPr lang="cs-CZ" sz="1200" b="1" dirty="0">
                  <a:latin typeface="Calibri" pitchFamily="34" charset="0"/>
                </a:rPr>
                <a:t>Outsourcing</a:t>
              </a:r>
              <a:endParaRPr lang="cs-CZ" dirty="0"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06363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Systémová integrace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</a:rPr>
              <a:t>Jeden z hlavních principů modelu řízení vývoje, provozu a užití IS</a:t>
            </a:r>
          </a:p>
          <a:p>
            <a:r>
              <a:rPr lang="cs-CZ" sz="2000" dirty="0">
                <a:solidFill>
                  <a:srgbClr val="002060"/>
                </a:solidFill>
              </a:rPr>
              <a:t>Cílem je komplexní a integrovaný informační systém organizace</a:t>
            </a:r>
          </a:p>
          <a:p>
            <a:r>
              <a:rPr lang="cs-CZ" sz="2000" dirty="0">
                <a:solidFill>
                  <a:srgbClr val="002060"/>
                </a:solidFill>
              </a:rPr>
              <a:t>Úrovně systémové integrace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Integrace vizí (vedení organizace v oblasti IS)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Integrace podniku s okolím (integrace obchodních a finančních procesů mezi obchodními partnery, finančními institucemi a státní správou)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Integrace interních podnikových procesů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Horizontální integrace (na jedné organizační úrovni)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Vertikální integrace (mezi několika organizačními úrovněmi)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Technologická integrace (datová, hardwarová a softwarová)</a:t>
            </a:r>
          </a:p>
          <a:p>
            <a:pPr lvl="2"/>
            <a:r>
              <a:rPr lang="cs-CZ" sz="1600" dirty="0">
                <a:solidFill>
                  <a:srgbClr val="002060"/>
                </a:solidFill>
              </a:rPr>
              <a:t>Metodologická integrace (má průřezový charakter a promítá se do všech předchozích úrovní integrace)</a:t>
            </a:r>
          </a:p>
          <a:p>
            <a:endParaRPr lang="cs-CZ" sz="24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663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Systémový integrátor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Právnická nebo fyzická osoba, která byla gestorem na základě smlouvy pověřena komplexním řešením nebo dodávkou IS</a:t>
            </a:r>
          </a:p>
          <a:p>
            <a:r>
              <a:rPr lang="cs-CZ" sz="2400" dirty="0">
                <a:solidFill>
                  <a:srgbClr val="002060"/>
                </a:solidFill>
              </a:rPr>
              <a:t>K zajištění dodávky může uzavírat smlouvy s jinými dodavateli a řešiteli</a:t>
            </a:r>
          </a:p>
          <a:p>
            <a:r>
              <a:rPr lang="cs-CZ" sz="2400" dirty="0">
                <a:solidFill>
                  <a:srgbClr val="002060"/>
                </a:solidFill>
              </a:rPr>
              <a:t>Přechází na něj zodpovědnost za koordinaci práce všech dodavatelů a řešitelů, s nimiž uzavřel smlouvy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985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Služby softwarového integrátora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</a:rPr>
              <a:t>Projekční služby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Analýza, design, implementace a instalace jednotlivých komponent IS</a:t>
            </a:r>
          </a:p>
          <a:p>
            <a:r>
              <a:rPr lang="cs-CZ" sz="2000" dirty="0">
                <a:solidFill>
                  <a:srgbClr val="002060"/>
                </a:solidFill>
              </a:rPr>
              <a:t>Výběr vhodných produktů pro realizaci projektů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Od aplikačního softwaru až po dílčí technické prostředky</a:t>
            </a:r>
          </a:p>
          <a:p>
            <a:r>
              <a:rPr lang="cs-CZ" sz="2000" dirty="0">
                <a:solidFill>
                  <a:srgbClr val="002060"/>
                </a:solidFill>
              </a:rPr>
              <a:t>Instalační služby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Technických prostředků, kabeláže, základního softwaru</a:t>
            </a:r>
          </a:p>
          <a:p>
            <a:r>
              <a:rPr lang="cs-CZ" sz="2000" dirty="0">
                <a:solidFill>
                  <a:srgbClr val="002060"/>
                </a:solidFill>
              </a:rPr>
              <a:t>Školící služby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Pro všechny typy komponent IS a skupiny uživatelů</a:t>
            </a:r>
          </a:p>
          <a:p>
            <a:r>
              <a:rPr lang="cs-CZ" sz="2000" dirty="0">
                <a:solidFill>
                  <a:srgbClr val="002060"/>
                </a:solidFill>
              </a:rPr>
              <a:t>Podíl na řízení projektů a provozu IS</a:t>
            </a:r>
          </a:p>
          <a:p>
            <a:r>
              <a:rPr lang="cs-CZ" sz="2000" dirty="0">
                <a:solidFill>
                  <a:srgbClr val="002060"/>
                </a:solidFill>
              </a:rPr>
              <a:t>Zajišťování permanentního rozvoje IS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 souvislosti s novými funkčními požadavky, datovými zdroji, atd.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15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976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9712" y="2067694"/>
            <a:ext cx="4536504" cy="507703"/>
          </a:xfrm>
        </p:spPr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8280920" cy="2952328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akvizice životního cyklu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implementace životního cyklu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provozu a údržby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Fáze ukončení provozu IS</a:t>
            </a:r>
          </a:p>
          <a:p>
            <a:r>
              <a:rPr 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Systémová integrace a systémová integrátor</a:t>
            </a:r>
          </a:p>
          <a:p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prezentace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7E400C85-A396-4174-AB0D-0E3FE9C4189D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2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Akvizice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endParaRPr lang="cs-CZ" sz="24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Proces získávání systému, softwarového produktu nebo softwarové služby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Akvizitér, subjekt, který tento proces zabezpečuje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IS můžeme získat nebo vybudovat dvěma základními přístupy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Nákup hotového systému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Vývoj na zakázku</a:t>
            </a:r>
          </a:p>
          <a:p>
            <a:pPr lvl="1"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Je možné použít i kombinaci těchto přístupů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3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64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264696" cy="507703"/>
          </a:xfrm>
        </p:spPr>
        <p:txBody>
          <a:bodyPr/>
          <a:lstStyle/>
          <a:p>
            <a:r>
              <a:rPr lang="cs-CZ" dirty="0"/>
              <a:t>Etapy ve fázi akvizice – hotový produkt 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Zahájení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</a:rPr>
              <a:t>Popsat potřeby akvizice a definovat a analyzovat systémové požadavky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Výběr alternativy akvizice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</a:rPr>
              <a:t>Analyzováním vhodných kritérií zahrnujících riziko, náklady a zisky pro každou alternativu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Proces výběrového řízení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Poptávka</a:t>
            </a:r>
          </a:p>
          <a:p>
            <a:pPr lvl="1"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</a:rPr>
              <a:t>Zpřesnění požadavků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Vyhlášení veřejného nebo neveřejného výběrového řízení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Příprava smlouvy</a:t>
            </a:r>
          </a:p>
          <a:p>
            <a:pPr>
              <a:lnSpc>
                <a:spcPct val="90000"/>
              </a:lnSpc>
            </a:pPr>
            <a:r>
              <a:rPr lang="cs-CZ" sz="2000" dirty="0">
                <a:solidFill>
                  <a:srgbClr val="002060"/>
                </a:solidFill>
              </a:rPr>
              <a:t>Monitorování dodavatele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4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0946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400600" cy="507703"/>
          </a:xfrm>
        </p:spPr>
        <p:txBody>
          <a:bodyPr/>
          <a:lstStyle/>
          <a:p>
            <a:r>
              <a:rPr lang="cs-CZ" dirty="0"/>
              <a:t>Hodnotící kritéria pro výběr dodavatele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Funkčnost aplikace IS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Renomé dodavatele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Cena pořízení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Cena provozu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Použité informační technologie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Perspektivy dalšího rozvoje</a:t>
            </a:r>
          </a:p>
          <a:p>
            <a:pPr>
              <a:lnSpc>
                <a:spcPct val="90000"/>
              </a:lnSpc>
            </a:pPr>
            <a:r>
              <a:rPr lang="cs-CZ" sz="2400" dirty="0">
                <a:solidFill>
                  <a:srgbClr val="002060"/>
                </a:solidFill>
              </a:rPr>
              <a:t>Možnost integrace se stávajícími prvky informační infrastruktury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5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3062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Faktory ovlivňující pracnost, dobu vývoje a cenu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Rozsah programu – pracnost roste progresivně s velikostí programu (konzistence a integrita)</a:t>
            </a:r>
          </a:p>
          <a:p>
            <a:pPr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Charakter aplikace – nároky na funkce a vlastnosti jako rychlost, spolehlivost, zdroje, </a:t>
            </a:r>
            <a:r>
              <a:rPr lang="cs-CZ" sz="2200" dirty="0" err="1">
                <a:solidFill>
                  <a:srgbClr val="002060"/>
                </a:solidFill>
              </a:rPr>
              <a:t>distribuovanost</a:t>
            </a:r>
            <a:r>
              <a:rPr lang="cs-CZ" sz="2200" dirty="0">
                <a:solidFill>
                  <a:srgbClr val="002060"/>
                </a:solidFill>
              </a:rPr>
              <a:t>, online </a:t>
            </a:r>
            <a:r>
              <a:rPr lang="cs-CZ" sz="2200" dirty="0" err="1">
                <a:solidFill>
                  <a:srgbClr val="002060"/>
                </a:solidFill>
              </a:rPr>
              <a:t>vs</a:t>
            </a:r>
            <a:r>
              <a:rPr lang="cs-CZ" sz="2200" dirty="0">
                <a:solidFill>
                  <a:srgbClr val="002060"/>
                </a:solidFill>
              </a:rPr>
              <a:t> </a:t>
            </a:r>
            <a:r>
              <a:rPr lang="cs-CZ" sz="2200" dirty="0" err="1">
                <a:solidFill>
                  <a:srgbClr val="002060"/>
                </a:solidFill>
              </a:rPr>
              <a:t>offline</a:t>
            </a:r>
            <a:r>
              <a:rPr lang="cs-CZ" sz="2200" dirty="0">
                <a:solidFill>
                  <a:srgbClr val="002060"/>
                </a:solidFill>
              </a:rPr>
              <a:t> atd.</a:t>
            </a:r>
          </a:p>
          <a:p>
            <a:pPr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Doba potřebná pro vývoj přímo ovlivňuje nároky na personální zabezpečení</a:t>
            </a:r>
          </a:p>
          <a:p>
            <a:pPr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Složitost programu a možnosti dekompozice do tzv. modulů</a:t>
            </a:r>
          </a:p>
          <a:p>
            <a:pPr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Velikost vývojového týmu – velké týmy jsou náročnější na řízení, komunikaci a koordinaci</a:t>
            </a:r>
          </a:p>
          <a:p>
            <a:pPr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Zkušenosti a znalosti vývojového týmu</a:t>
            </a:r>
          </a:p>
          <a:p>
            <a:pPr>
              <a:lnSpc>
                <a:spcPct val="90000"/>
              </a:lnSpc>
            </a:pPr>
            <a:r>
              <a:rPr lang="cs-CZ" sz="2200" dirty="0">
                <a:solidFill>
                  <a:srgbClr val="002060"/>
                </a:solidFill>
              </a:rPr>
              <a:t>Využívání moderních vývojových postupů</a:t>
            </a:r>
          </a:p>
          <a:p>
            <a:pPr>
              <a:lnSpc>
                <a:spcPct val="90000"/>
              </a:lnSpc>
            </a:pPr>
            <a:endParaRPr lang="cs-CZ" sz="22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6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728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Etapy ve fázi akvizice – vlastní vývoj IS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</a:rPr>
              <a:t>Odpovědi na metodické otázky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Výběr modelu životního cyklu IS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Výběr metodiky</a:t>
            </a:r>
          </a:p>
          <a:p>
            <a:pPr lvl="1"/>
            <a:r>
              <a:rPr lang="cs-CZ" sz="1600" dirty="0">
                <a:solidFill>
                  <a:srgbClr val="002060"/>
                </a:solidFill>
              </a:rPr>
              <a:t>Výběr norem</a:t>
            </a:r>
          </a:p>
          <a:p>
            <a:r>
              <a:rPr lang="cs-CZ" sz="1800" dirty="0">
                <a:solidFill>
                  <a:srgbClr val="002060"/>
                </a:solidFill>
              </a:rPr>
              <a:t>Analýza způsobu použití vyvíjeného systému a specifikace systémových požadavků</a:t>
            </a:r>
          </a:p>
          <a:p>
            <a:r>
              <a:rPr lang="cs-CZ" sz="1800" dirty="0">
                <a:solidFill>
                  <a:srgbClr val="002060"/>
                </a:solidFill>
              </a:rPr>
              <a:t>Analýza softwarových požadavků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</a:rPr>
              <a:t>Návrhu architektury systému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</a:rPr>
              <a:t>Detailní návrhu softwaru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</a:rPr>
              <a:t>Integrace softwarových položek do výsledného systému spolu s hardwarovými položkami, neautomatizovanými činnostmi a jinými systémy, aby tvořily jeden konzistentní celek</a:t>
            </a:r>
          </a:p>
          <a:p>
            <a:pPr>
              <a:lnSpc>
                <a:spcPct val="90000"/>
              </a:lnSpc>
            </a:pPr>
            <a:r>
              <a:rPr lang="cs-CZ" sz="1800" dirty="0">
                <a:solidFill>
                  <a:srgbClr val="002060"/>
                </a:solidFill>
              </a:rPr>
              <a:t>Testování na shodu se systémovými požadavky</a:t>
            </a:r>
          </a:p>
          <a:p>
            <a:endParaRPr lang="cs-CZ" sz="2000" dirty="0"/>
          </a:p>
          <a:p>
            <a:pPr>
              <a:lnSpc>
                <a:spcPct val="90000"/>
              </a:lnSpc>
            </a:pPr>
            <a:endParaRPr lang="cs-CZ" sz="2000" dirty="0">
              <a:solidFill>
                <a:srgbClr val="002060"/>
              </a:solidFill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7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63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552728" cy="507703"/>
          </a:xfrm>
        </p:spPr>
        <p:txBody>
          <a:bodyPr/>
          <a:lstStyle/>
          <a:p>
            <a:r>
              <a:rPr lang="cs-CZ" dirty="0"/>
              <a:t>Implementace</a:t>
            </a: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86364" y="728346"/>
            <a:ext cx="7914028" cy="38596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dirty="0">
                <a:solidFill>
                  <a:srgbClr val="002060"/>
                </a:solidFill>
              </a:rPr>
              <a:t>Jsou uváděny nakoupené či vyvinuté moduly IS do reálného provozu podniku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Musí být zpracován plán instalace systému v cílovém prostředí</a:t>
            </a:r>
          </a:p>
          <a:p>
            <a:r>
              <a:rPr lang="cs-CZ" sz="2000" dirty="0">
                <a:solidFill>
                  <a:srgbClr val="002060"/>
                </a:solidFill>
              </a:rPr>
              <a:t>Musí se určit zdroje a informace nutné pro instalaci systému</a:t>
            </a:r>
          </a:p>
          <a:p>
            <a:r>
              <a:rPr lang="cs-CZ" sz="2000" dirty="0">
                <a:solidFill>
                  <a:srgbClr val="002060"/>
                </a:solidFill>
              </a:rPr>
              <a:t>Etapy ve fázi implementace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Instalace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Konfigurace (nastavení prostředků IT)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Akceptace systému (akceptační přezkoumání a testování systému, úvodní a další výcvik)</a:t>
            </a:r>
          </a:p>
          <a:p>
            <a:pPr lvl="1"/>
            <a:r>
              <a:rPr lang="cs-CZ" sz="1800" dirty="0">
                <a:solidFill>
                  <a:srgbClr val="002060"/>
                </a:solidFill>
              </a:rPr>
              <a:t>Testovací provoz (proces komplexního prověření připravenosti k rutinnímu provozu)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8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926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2"/>
          <p:cNvSpPr txBox="1">
            <a:spLocks/>
          </p:cNvSpPr>
          <p:nvPr/>
        </p:nvSpPr>
        <p:spPr>
          <a:xfrm>
            <a:off x="8428620" y="4783466"/>
            <a:ext cx="567680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FFD00B30-3549-4D54-BB9C-CBAFAB7A7657}" type="slidenum">
              <a:rPr lang="cs-CZ" sz="1100" smtClean="0">
                <a:solidFill>
                  <a:srgbClr val="307871"/>
                </a:solidFill>
                <a:latin typeface="Enriqueta" panose="02000000000000000000" pitchFamily="2" charset="0"/>
              </a:rPr>
              <a:t>9</a:t>
            </a:fld>
            <a:r>
              <a:rPr lang="cs-CZ" sz="1100" dirty="0">
                <a:solidFill>
                  <a:srgbClr val="307871"/>
                </a:solidFill>
                <a:latin typeface="Enriqueta" panose="02000000000000000000" pitchFamily="2" charset="0"/>
              </a:rPr>
              <a:t>/15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podpora činnosti firmy – životní cyklus IS II</a:t>
            </a: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4566"/>
            <a:ext cx="8996300" cy="5036932"/>
          </a:xfrm>
          <a:prstGeom prst="rect">
            <a:avLst/>
          </a:prstGeom>
        </p:spPr>
      </p:pic>
      <p:pic>
        <p:nvPicPr>
          <p:cNvPr id="1026" name="Picture 2" descr="Výsledek obrázku pro metodiky vývoje softwa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68536"/>
            <a:ext cx="5744734" cy="5443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Související obráz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1363" y="123478"/>
            <a:ext cx="3148648" cy="2061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ýsledek obrázku pro extrémní programování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9666" y="2367684"/>
            <a:ext cx="2742450" cy="2369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26572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6189</TotalTime>
  <Words>887</Words>
  <Application>Microsoft Office PowerPoint</Application>
  <PresentationFormat>Předvádění na obrazovce (16:9)</PresentationFormat>
  <Paragraphs>171</Paragraphs>
  <Slides>16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Informační podpora činnosti firmy</vt:lpstr>
      <vt:lpstr>Obsah prezentace</vt:lpstr>
      <vt:lpstr>Akvizice</vt:lpstr>
      <vt:lpstr>Etapy ve fázi akvizice – hotový produkt </vt:lpstr>
      <vt:lpstr>Hodnotící kritéria pro výběr dodavatele IS</vt:lpstr>
      <vt:lpstr>Faktory ovlivňující pracnost, dobu vývoje a cenu</vt:lpstr>
      <vt:lpstr>Etapy ve fázi akvizice – vlastní vývoj IS</vt:lpstr>
      <vt:lpstr>Implementace</vt:lpstr>
      <vt:lpstr>Prezentace aplikace PowerPoint</vt:lpstr>
      <vt:lpstr>Provoz a údržba</vt:lpstr>
      <vt:lpstr>Ukončení provozu IS</vt:lpstr>
      <vt:lpstr>Prezentace aplikace PowerPoint</vt:lpstr>
      <vt:lpstr>Systémová integrace</vt:lpstr>
      <vt:lpstr>Systémový integrátor</vt:lpstr>
      <vt:lpstr>Služby softwarového integrátora</vt:lpstr>
      <vt:lpstr>Děkuji za pozornost</vt:lpstr>
    </vt:vector>
  </TitlesOfParts>
  <Company>SU OPF v Karviné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podnikových procesů</dc:title>
  <dc:creator>Roman Šperka</dc:creator>
  <cp:lastModifiedBy>Michal Halaška</cp:lastModifiedBy>
  <cp:revision>103</cp:revision>
  <dcterms:created xsi:type="dcterms:W3CDTF">2016-07-06T15:42:34Z</dcterms:created>
  <dcterms:modified xsi:type="dcterms:W3CDTF">2022-03-14T23:38:34Z</dcterms:modified>
</cp:coreProperties>
</file>