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80" r:id="rId4"/>
    <p:sldId id="303" r:id="rId5"/>
    <p:sldId id="292" r:id="rId6"/>
    <p:sldId id="293" r:id="rId7"/>
    <p:sldId id="294" r:id="rId8"/>
    <p:sldId id="296" r:id="rId9"/>
    <p:sldId id="304" r:id="rId10"/>
    <p:sldId id="297" r:id="rId11"/>
    <p:sldId id="298" r:id="rId12"/>
    <p:sldId id="299" r:id="rId13"/>
    <p:sldId id="300" r:id="rId14"/>
    <p:sldId id="301" r:id="rId15"/>
    <p:sldId id="302" r:id="rId16"/>
    <p:sldId id="263" r:id="rId1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22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24.04.2022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71220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9389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901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9344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9776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50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456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88774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7034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90924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25167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1293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0868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Podpora výroby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</a:t>
            </a:r>
            <a:r>
              <a:rPr lang="cs-CZ" altLang="cs-CZ" sz="11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Michal Halaška, Ph.D.</a:t>
            </a:r>
          </a:p>
          <a:p>
            <a:pPr algn="r"/>
            <a:r>
              <a:rPr lang="cs-CZ" altLang="cs-CZ" sz="11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</a:t>
            </a:r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Systémy počítačem integrované výroby - CIM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400" dirty="0" err="1">
                <a:solidFill>
                  <a:srgbClr val="002060"/>
                </a:solidFill>
              </a:rPr>
              <a:t>Computer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Integrated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Manufacturing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defRPr/>
            </a:pPr>
            <a:r>
              <a:rPr lang="cs-CZ" sz="2400" dirty="0">
                <a:solidFill>
                  <a:srgbClr val="002060"/>
                </a:solidFill>
              </a:rPr>
              <a:t>CIM zajišťují integraci aplikací IS v rámci životního cyklu výrobku</a:t>
            </a:r>
          </a:p>
          <a:p>
            <a:pPr>
              <a:lnSpc>
                <a:spcPct val="120000"/>
              </a:lnSpc>
              <a:defRPr/>
            </a:pPr>
            <a:r>
              <a:rPr lang="cs-CZ" sz="2400" dirty="0">
                <a:solidFill>
                  <a:srgbClr val="002060"/>
                </a:solidFill>
              </a:rPr>
              <a:t>Tyto systémy zabezpečují plánování a řízení výrobních procesů včetně propojení s technologickými automatizovanými výrobními systémy</a:t>
            </a:r>
          </a:p>
          <a:p>
            <a:pPr>
              <a:lnSpc>
                <a:spcPct val="120000"/>
              </a:lnSpc>
              <a:defRPr/>
            </a:pPr>
            <a:r>
              <a:rPr lang="cs-CZ" sz="2400" dirty="0">
                <a:solidFill>
                  <a:srgbClr val="002060"/>
                </a:solidFill>
              </a:rPr>
              <a:t>Umožňují ta rychlou reakci na požadavky trhů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748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Počítačová podpora konstrukčních prací - CAD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  <a:defRPr/>
            </a:pPr>
            <a:r>
              <a:rPr lang="cs-CZ" sz="1900" dirty="0">
                <a:solidFill>
                  <a:srgbClr val="002060"/>
                </a:solidFill>
              </a:rPr>
              <a:t>Jsou budovány obvykle z dílčích automatizovaných systémů aplikací počítačových technologií do jednotlivých etap životního cyklu výrobku a jejich následnou integrací</a:t>
            </a:r>
          </a:p>
          <a:p>
            <a:pPr>
              <a:lnSpc>
                <a:spcPct val="110000"/>
              </a:lnSpc>
              <a:defRPr/>
            </a:pPr>
            <a:r>
              <a:rPr lang="cs-CZ" sz="1900" dirty="0">
                <a:solidFill>
                  <a:srgbClr val="002060"/>
                </a:solidFill>
              </a:rPr>
              <a:t>Jednotlivé komponenty CIM jsou obvykle označovány zkratkami anglických názvů začínajících písmeny CA. (</a:t>
            </a:r>
            <a:r>
              <a:rPr lang="cs-CZ" sz="1900" dirty="0" err="1">
                <a:solidFill>
                  <a:srgbClr val="002060"/>
                </a:solidFill>
              </a:rPr>
              <a:t>Computer</a:t>
            </a:r>
            <a:r>
              <a:rPr lang="cs-CZ" sz="1900" dirty="0">
                <a:solidFill>
                  <a:srgbClr val="002060"/>
                </a:solidFill>
              </a:rPr>
              <a:t> </a:t>
            </a:r>
            <a:r>
              <a:rPr lang="cs-CZ" sz="1900" dirty="0" err="1">
                <a:solidFill>
                  <a:srgbClr val="002060"/>
                </a:solidFill>
              </a:rPr>
              <a:t>Aided</a:t>
            </a:r>
            <a:r>
              <a:rPr lang="cs-CZ" sz="1900" dirty="0">
                <a:solidFill>
                  <a:srgbClr val="002060"/>
                </a:solidFill>
              </a:rPr>
              <a:t>)</a:t>
            </a:r>
          </a:p>
          <a:p>
            <a:pPr>
              <a:lnSpc>
                <a:spcPct val="110000"/>
              </a:lnSpc>
              <a:defRPr/>
            </a:pPr>
            <a:r>
              <a:rPr lang="cs-CZ" sz="1900" dirty="0" err="1">
                <a:solidFill>
                  <a:srgbClr val="002060"/>
                </a:solidFill>
              </a:rPr>
              <a:t>Computer</a:t>
            </a:r>
            <a:r>
              <a:rPr lang="cs-CZ" sz="1900" dirty="0">
                <a:solidFill>
                  <a:srgbClr val="002060"/>
                </a:solidFill>
              </a:rPr>
              <a:t> </a:t>
            </a:r>
            <a:r>
              <a:rPr lang="cs-CZ" sz="1900" dirty="0" err="1">
                <a:solidFill>
                  <a:srgbClr val="002060"/>
                </a:solidFill>
              </a:rPr>
              <a:t>Aided</a:t>
            </a:r>
            <a:r>
              <a:rPr lang="cs-CZ" sz="1900" dirty="0">
                <a:solidFill>
                  <a:srgbClr val="002060"/>
                </a:solidFill>
              </a:rPr>
              <a:t> Design – CAD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Aplikace pro počítačem podporovaný návrh výrobku a jeho konstrukční řešení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Zahrnuje často i tzv. počítačovou podporu kontrolních měření (</a:t>
            </a:r>
            <a:r>
              <a:rPr lang="cs-CZ" sz="1600" dirty="0" err="1">
                <a:solidFill>
                  <a:srgbClr val="002060"/>
                </a:solidFill>
              </a:rPr>
              <a:t>Computer</a:t>
            </a:r>
            <a:r>
              <a:rPr lang="cs-CZ" sz="1600" dirty="0">
                <a:solidFill>
                  <a:srgbClr val="002060"/>
                </a:solidFill>
              </a:rPr>
              <a:t> </a:t>
            </a:r>
            <a:r>
              <a:rPr lang="cs-CZ" sz="1600" dirty="0" err="1">
                <a:solidFill>
                  <a:srgbClr val="002060"/>
                </a:solidFill>
              </a:rPr>
              <a:t>Aided</a:t>
            </a:r>
            <a:r>
              <a:rPr lang="cs-CZ" sz="1600" dirty="0">
                <a:solidFill>
                  <a:srgbClr val="002060"/>
                </a:solidFill>
              </a:rPr>
              <a:t> </a:t>
            </a:r>
            <a:r>
              <a:rPr lang="cs-CZ" sz="1600" dirty="0" err="1">
                <a:solidFill>
                  <a:srgbClr val="002060"/>
                </a:solidFill>
              </a:rPr>
              <a:t>Testing</a:t>
            </a:r>
            <a:r>
              <a:rPr lang="cs-CZ" sz="1600" dirty="0">
                <a:solidFill>
                  <a:srgbClr val="002060"/>
                </a:solidFill>
              </a:rPr>
              <a:t> - CAT),</a:t>
            </a:r>
          </a:p>
          <a:p>
            <a:pPr lvl="1">
              <a:lnSpc>
                <a:spcPct val="11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To je reprezentováno širokou paletou počítačových programů pro matematické testování funkcí výrobků a modelování součástí a jejich vlastností v závislosti na použitých materiálech a v závislosti na různých provozních podmínkách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11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044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07703"/>
          </a:xfrm>
        </p:spPr>
        <p:txBody>
          <a:bodyPr/>
          <a:lstStyle/>
          <a:p>
            <a:r>
              <a:rPr lang="cs-CZ" dirty="0"/>
              <a:t>Systémy pro tvorbu technologických postupů - CAPP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 err="1">
                <a:solidFill>
                  <a:srgbClr val="002060"/>
                </a:solidFill>
              </a:rPr>
              <a:t>Computer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Aided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Process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Planning</a:t>
            </a:r>
            <a:r>
              <a:rPr lang="cs-CZ" dirty="0">
                <a:solidFill>
                  <a:srgbClr val="002060"/>
                </a:solidFill>
              </a:rPr>
              <a:t> – CAPP</a:t>
            </a:r>
          </a:p>
          <a:p>
            <a:pPr lvl="1"/>
            <a:r>
              <a:rPr lang="cs-CZ" dirty="0">
                <a:solidFill>
                  <a:srgbClr val="002060"/>
                </a:solidFill>
              </a:rPr>
              <a:t>Vycházejí</a:t>
            </a:r>
          </a:p>
          <a:p>
            <a:pPr lvl="2"/>
            <a:r>
              <a:rPr lang="cs-CZ" dirty="0">
                <a:solidFill>
                  <a:srgbClr val="002060"/>
                </a:solidFill>
              </a:rPr>
              <a:t>Z podobnosti součástí a typových postupů,</a:t>
            </a:r>
          </a:p>
          <a:p>
            <a:pPr lvl="2"/>
            <a:r>
              <a:rPr lang="cs-CZ" dirty="0">
                <a:solidFill>
                  <a:srgbClr val="002060"/>
                </a:solidFill>
              </a:rPr>
              <a:t>Resp. z principů tzv. skupinové technologie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11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128792" cy="507703"/>
          </a:xfrm>
        </p:spPr>
        <p:txBody>
          <a:bodyPr/>
          <a:lstStyle/>
          <a:p>
            <a:r>
              <a:rPr lang="cs-CZ" dirty="0"/>
              <a:t>Počítačová podpora řízení jakosti - CAQ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err="1">
                <a:solidFill>
                  <a:srgbClr val="002060"/>
                </a:solidFill>
              </a:rPr>
              <a:t>Computer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Aided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Quality</a:t>
            </a:r>
            <a:r>
              <a:rPr lang="cs-CZ" dirty="0">
                <a:solidFill>
                  <a:srgbClr val="002060"/>
                </a:solidFill>
              </a:rPr>
              <a:t> – CAQ</a:t>
            </a:r>
          </a:p>
          <a:p>
            <a:pPr lvl="1"/>
            <a:r>
              <a:rPr lang="cs-CZ" dirty="0">
                <a:solidFill>
                  <a:srgbClr val="002060"/>
                </a:solidFill>
              </a:rPr>
              <a:t>Představuje velmi důležitý prvek CIM</a:t>
            </a:r>
          </a:p>
          <a:p>
            <a:pPr lvl="1"/>
            <a:r>
              <a:rPr lang="cs-CZ" dirty="0">
                <a:solidFill>
                  <a:srgbClr val="002060"/>
                </a:solidFill>
              </a:rPr>
              <a:t>Umožňuje zjištění odchylek od požadované kvality výrobku a rychlou reakci všech ostatních komponent výrobního cyklu na toto zjištění</a:t>
            </a:r>
          </a:p>
          <a:p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5026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Počítačová podpora řízení výrobních strojů a robotů - CAM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>
              <a:solidFill>
                <a:srgbClr val="002060"/>
              </a:solidFill>
            </a:endParaRPr>
          </a:p>
          <a:p>
            <a:r>
              <a:rPr lang="cs-CZ" dirty="0" err="1">
                <a:solidFill>
                  <a:srgbClr val="002060"/>
                </a:solidFill>
              </a:rPr>
              <a:t>Computer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Aided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Manufacturing</a:t>
            </a:r>
            <a:r>
              <a:rPr lang="cs-CZ" dirty="0">
                <a:solidFill>
                  <a:srgbClr val="002060"/>
                </a:solidFill>
              </a:rPr>
              <a:t> – CAM</a:t>
            </a:r>
          </a:p>
          <a:p>
            <a:pPr lvl="1"/>
            <a:r>
              <a:rPr lang="cs-CZ" dirty="0">
                <a:solidFill>
                  <a:srgbClr val="002060"/>
                </a:solidFill>
              </a:rPr>
              <a:t>Jsou aplikace pro řízení a monitoring výrobních systémů, jako jsou např.:</a:t>
            </a:r>
          </a:p>
          <a:p>
            <a:pPr lvl="2"/>
            <a:r>
              <a:rPr lang="cs-CZ" dirty="0">
                <a:solidFill>
                  <a:srgbClr val="002060"/>
                </a:solidFill>
              </a:rPr>
              <a:t>Obráběcí stroje, což představuje širokou paletu automatizovaných výrobních a dopravních systémů, obyčejně numericky řízených počítačem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760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dirty="0"/>
              <a:t>Řídící systémy strojů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40036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600" dirty="0">
                <a:solidFill>
                  <a:srgbClr val="002060"/>
                </a:solidFill>
              </a:rPr>
              <a:t>Na nejnižší úrovni řízení technologických procesů</a:t>
            </a:r>
          </a:p>
          <a:p>
            <a:r>
              <a:rPr lang="cs-CZ" sz="2600" dirty="0">
                <a:solidFill>
                  <a:srgbClr val="002060"/>
                </a:solidFill>
              </a:rPr>
              <a:t>Jsou vlastní řídicí systémy strojů, dopravních prostředků a dalších automatizovaných nebo automatických zařízení</a:t>
            </a:r>
          </a:p>
          <a:p>
            <a:pPr lvl="1"/>
            <a:r>
              <a:rPr lang="cs-CZ" sz="2200" dirty="0" err="1">
                <a:solidFill>
                  <a:srgbClr val="002060"/>
                </a:solidFill>
              </a:rPr>
              <a:t>Computer</a:t>
            </a:r>
            <a:r>
              <a:rPr lang="cs-CZ" sz="2200" dirty="0">
                <a:solidFill>
                  <a:srgbClr val="002060"/>
                </a:solidFill>
              </a:rPr>
              <a:t> </a:t>
            </a:r>
            <a:r>
              <a:rPr lang="cs-CZ" sz="2200" dirty="0" err="1">
                <a:solidFill>
                  <a:srgbClr val="002060"/>
                </a:solidFill>
              </a:rPr>
              <a:t>Numeric</a:t>
            </a:r>
            <a:r>
              <a:rPr lang="cs-CZ" sz="2200" dirty="0">
                <a:solidFill>
                  <a:srgbClr val="002060"/>
                </a:solidFill>
              </a:rPr>
              <a:t> </a:t>
            </a:r>
            <a:r>
              <a:rPr lang="cs-CZ" sz="2200" dirty="0" err="1">
                <a:solidFill>
                  <a:srgbClr val="002060"/>
                </a:solidFill>
              </a:rPr>
              <a:t>Control</a:t>
            </a:r>
            <a:r>
              <a:rPr lang="cs-CZ" sz="2200" dirty="0">
                <a:solidFill>
                  <a:srgbClr val="002060"/>
                </a:solidFill>
              </a:rPr>
              <a:t> – CNC</a:t>
            </a:r>
          </a:p>
          <a:p>
            <a:pPr lvl="1"/>
            <a:r>
              <a:rPr lang="cs-CZ" sz="2200" dirty="0">
                <a:solidFill>
                  <a:srgbClr val="002060"/>
                </a:solidFill>
              </a:rPr>
              <a:t>Direct </a:t>
            </a:r>
            <a:r>
              <a:rPr lang="cs-CZ" sz="2200" dirty="0" err="1">
                <a:solidFill>
                  <a:srgbClr val="002060"/>
                </a:solidFill>
              </a:rPr>
              <a:t>Numerical</a:t>
            </a:r>
            <a:r>
              <a:rPr lang="cs-CZ" sz="2200" dirty="0">
                <a:solidFill>
                  <a:srgbClr val="002060"/>
                </a:solidFill>
              </a:rPr>
              <a:t> </a:t>
            </a:r>
            <a:r>
              <a:rPr lang="cs-CZ" sz="2200" dirty="0" err="1">
                <a:solidFill>
                  <a:srgbClr val="002060"/>
                </a:solidFill>
              </a:rPr>
              <a:t>Control</a:t>
            </a:r>
            <a:r>
              <a:rPr lang="cs-CZ" sz="2200" dirty="0">
                <a:solidFill>
                  <a:srgbClr val="002060"/>
                </a:solidFill>
              </a:rPr>
              <a:t> – DNC</a:t>
            </a:r>
          </a:p>
          <a:p>
            <a:pPr lvl="1"/>
            <a:r>
              <a:rPr lang="cs-CZ" sz="2200" dirty="0" err="1">
                <a:solidFill>
                  <a:srgbClr val="002060"/>
                </a:solidFill>
              </a:rPr>
              <a:t>Programmable</a:t>
            </a:r>
            <a:r>
              <a:rPr lang="cs-CZ" sz="2200" dirty="0">
                <a:solidFill>
                  <a:srgbClr val="002060"/>
                </a:solidFill>
              </a:rPr>
              <a:t> </a:t>
            </a:r>
            <a:r>
              <a:rPr lang="cs-CZ" sz="2200" dirty="0" err="1">
                <a:solidFill>
                  <a:srgbClr val="002060"/>
                </a:solidFill>
              </a:rPr>
              <a:t>Logic</a:t>
            </a:r>
            <a:r>
              <a:rPr lang="cs-CZ" sz="2200" dirty="0">
                <a:solidFill>
                  <a:srgbClr val="002060"/>
                </a:solidFill>
              </a:rPr>
              <a:t> </a:t>
            </a:r>
            <a:r>
              <a:rPr lang="cs-CZ" sz="2200" dirty="0" err="1">
                <a:solidFill>
                  <a:srgbClr val="002060"/>
                </a:solidFill>
              </a:rPr>
              <a:t>Controller</a:t>
            </a:r>
            <a:r>
              <a:rPr lang="cs-CZ" sz="2200" dirty="0">
                <a:solidFill>
                  <a:srgbClr val="002060"/>
                </a:solidFill>
              </a:rPr>
              <a:t> –  PLC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87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067694"/>
            <a:ext cx="4536504" cy="507703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řízení firmy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8280920" cy="29523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pro řízení výrobních procesů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pro plánování materiálových potřeb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pro plánování podnikových zdrojů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počítačem integrované výroby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Počítačová podpora řízení jakosti</a:t>
            </a:r>
          </a:p>
          <a:p>
            <a:endParaRPr 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prezentace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7E400C85-A396-4174-AB0D-0E3FE9C4189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0622"/>
            <a:ext cx="9143065" cy="5040876"/>
          </a:xfrm>
          <a:prstGeom prst="rect">
            <a:avLst/>
          </a:prstGeom>
        </p:spPr>
      </p:pic>
      <p:sp>
        <p:nvSpPr>
          <p:cNvPr id="42" name="Oval 49"/>
          <p:cNvSpPr>
            <a:spLocks noChangeArrowheads="1"/>
          </p:cNvSpPr>
          <p:nvPr/>
        </p:nvSpPr>
        <p:spPr bwMode="auto">
          <a:xfrm>
            <a:off x="2465970" y="963540"/>
            <a:ext cx="5962650" cy="3671887"/>
          </a:xfrm>
          <a:prstGeom prst="ellipse">
            <a:avLst/>
          </a:prstGeom>
          <a:solidFill>
            <a:schemeClr val="accent1">
              <a:lumMod val="50000"/>
              <a:alpha val="42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cs-CZ" dirty="0">
              <a:latin typeface="Arial" pitchFamily="34" charset="0"/>
            </a:endParaRPr>
          </a:p>
        </p:txBody>
      </p:sp>
      <p:grpSp>
        <p:nvGrpSpPr>
          <p:cNvPr id="43" name="Group 4"/>
          <p:cNvGrpSpPr>
            <a:grpSpLocks/>
          </p:cNvGrpSpPr>
          <p:nvPr/>
        </p:nvGrpSpPr>
        <p:grpSpPr bwMode="auto">
          <a:xfrm>
            <a:off x="5980695" y="1323902"/>
            <a:ext cx="1257300" cy="685800"/>
            <a:chOff x="2317" y="2677"/>
            <a:chExt cx="1980" cy="1080"/>
          </a:xfrm>
        </p:grpSpPr>
        <p:sp>
          <p:nvSpPr>
            <p:cNvPr id="44" name="Oval 5"/>
            <p:cNvSpPr>
              <a:spLocks noChangeArrowheads="1"/>
            </p:cNvSpPr>
            <p:nvPr/>
          </p:nvSpPr>
          <p:spPr bwMode="auto">
            <a:xfrm>
              <a:off x="2317" y="2677"/>
              <a:ext cx="1980" cy="1080"/>
            </a:xfrm>
            <a:prstGeom prst="ellipse">
              <a:avLst/>
            </a:prstGeom>
            <a:solidFill>
              <a:srgbClr val="DCEFF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 dirty="0">
                <a:latin typeface="Arial" pitchFamily="34" charset="0"/>
              </a:endParaRPr>
            </a:p>
          </p:txBody>
        </p:sp>
        <p:sp>
          <p:nvSpPr>
            <p:cNvPr id="45" name="Text Box 6"/>
            <p:cNvSpPr txBox="1">
              <a:spLocks noChangeArrowheads="1"/>
            </p:cNvSpPr>
            <p:nvPr/>
          </p:nvSpPr>
          <p:spPr bwMode="auto">
            <a:xfrm>
              <a:off x="2599" y="2992"/>
              <a:ext cx="1440" cy="540"/>
            </a:xfrm>
            <a:prstGeom prst="rect">
              <a:avLst/>
            </a:prstGeom>
            <a:solidFill>
              <a:srgbClr val="DCEFFC"/>
            </a:solidFill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eaLnBrk="0" hangingPunct="0">
                <a:defRPr/>
              </a:pPr>
              <a:r>
                <a:rPr lang="cs-CZ" sz="1200" b="1" dirty="0">
                  <a:solidFill>
                    <a:schemeClr val="accent4">
                      <a:lumMod val="50000"/>
                    </a:schemeClr>
                  </a:solidFill>
                  <a:latin typeface="Arial" charset="0"/>
                </a:rPr>
                <a:t>Kontraktace</a:t>
              </a:r>
            </a:p>
          </p:txBody>
        </p:sp>
      </p:grpSp>
      <p:grpSp>
        <p:nvGrpSpPr>
          <p:cNvPr id="46" name="Group 48"/>
          <p:cNvGrpSpPr>
            <a:grpSpLocks/>
          </p:cNvGrpSpPr>
          <p:nvPr/>
        </p:nvGrpSpPr>
        <p:grpSpPr bwMode="auto">
          <a:xfrm>
            <a:off x="6699832" y="2535165"/>
            <a:ext cx="1944688" cy="685800"/>
            <a:chOff x="4628" y="2296"/>
            <a:chExt cx="792" cy="432"/>
          </a:xfrm>
        </p:grpSpPr>
        <p:sp>
          <p:nvSpPr>
            <p:cNvPr id="47" name="Oval 8"/>
            <p:cNvSpPr>
              <a:spLocks noChangeArrowheads="1"/>
            </p:cNvSpPr>
            <p:nvPr/>
          </p:nvSpPr>
          <p:spPr bwMode="auto">
            <a:xfrm>
              <a:off x="4628" y="2296"/>
              <a:ext cx="792" cy="432"/>
            </a:xfrm>
            <a:prstGeom prst="ellipse">
              <a:avLst/>
            </a:prstGeom>
            <a:solidFill>
              <a:srgbClr val="B9DF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 b="1" dirty="0">
                <a:latin typeface="Arial" pitchFamily="34" charset="0"/>
              </a:endParaRPr>
            </a:p>
          </p:txBody>
        </p:sp>
        <p:sp>
          <p:nvSpPr>
            <p:cNvPr id="48" name="Text Box 9"/>
            <p:cNvSpPr txBox="1">
              <a:spLocks noChangeArrowheads="1"/>
            </p:cNvSpPr>
            <p:nvPr/>
          </p:nvSpPr>
          <p:spPr bwMode="auto">
            <a:xfrm>
              <a:off x="4734" y="2395"/>
              <a:ext cx="607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 eaLnBrk="0" hangingPunct="0">
                <a:defRPr/>
              </a:pPr>
              <a:r>
                <a:rPr lang="cs-CZ" sz="1200" b="1" dirty="0">
                  <a:solidFill>
                    <a:schemeClr val="accent4">
                      <a:lumMod val="50000"/>
                    </a:schemeClr>
                  </a:solidFill>
                  <a:latin typeface="Arial" charset="0"/>
                </a:rPr>
                <a:t>Technická příprava výroby</a:t>
              </a:r>
            </a:p>
          </p:txBody>
        </p:sp>
      </p:grpSp>
      <p:grpSp>
        <p:nvGrpSpPr>
          <p:cNvPr id="49" name="Group 10"/>
          <p:cNvGrpSpPr>
            <a:grpSpLocks/>
          </p:cNvGrpSpPr>
          <p:nvPr/>
        </p:nvGrpSpPr>
        <p:grpSpPr bwMode="auto">
          <a:xfrm>
            <a:off x="5980695" y="3930577"/>
            <a:ext cx="1257300" cy="685800"/>
            <a:chOff x="6097" y="5197"/>
            <a:chExt cx="1980" cy="1080"/>
          </a:xfrm>
        </p:grpSpPr>
        <p:sp>
          <p:nvSpPr>
            <p:cNvPr id="50" name="Oval 11"/>
            <p:cNvSpPr>
              <a:spLocks noChangeArrowheads="1"/>
            </p:cNvSpPr>
            <p:nvPr/>
          </p:nvSpPr>
          <p:spPr bwMode="auto">
            <a:xfrm>
              <a:off x="6097" y="5197"/>
              <a:ext cx="1980" cy="1080"/>
            </a:xfrm>
            <a:prstGeom prst="ellipse">
              <a:avLst/>
            </a:prstGeom>
            <a:solidFill>
              <a:srgbClr val="96CFF6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 dirty="0">
                <a:latin typeface="Arial" pitchFamily="34" charset="0"/>
              </a:endParaRPr>
            </a:p>
          </p:txBody>
        </p:sp>
        <p:sp>
          <p:nvSpPr>
            <p:cNvPr id="51" name="Text Box 12"/>
            <p:cNvSpPr txBox="1">
              <a:spLocks noChangeArrowheads="1"/>
            </p:cNvSpPr>
            <p:nvPr/>
          </p:nvSpPr>
          <p:spPr bwMode="auto">
            <a:xfrm>
              <a:off x="6379" y="5317"/>
              <a:ext cx="1440" cy="8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 eaLnBrk="0" hangingPunct="0"/>
              <a:r>
                <a:rPr lang="cs-CZ" sz="1200" b="1">
                  <a:latin typeface="Arial" charset="0"/>
                </a:rPr>
                <a:t>Zpracování výrobních zakázek</a:t>
              </a:r>
            </a:p>
          </p:txBody>
        </p:sp>
      </p:grpSp>
      <p:grpSp>
        <p:nvGrpSpPr>
          <p:cNvPr id="52" name="Group 13"/>
          <p:cNvGrpSpPr>
            <a:grpSpLocks/>
          </p:cNvGrpSpPr>
          <p:nvPr/>
        </p:nvGrpSpPr>
        <p:grpSpPr bwMode="auto">
          <a:xfrm>
            <a:off x="4037595" y="3930577"/>
            <a:ext cx="1257300" cy="685800"/>
            <a:chOff x="2317" y="2677"/>
            <a:chExt cx="1980" cy="1080"/>
          </a:xfrm>
        </p:grpSpPr>
        <p:sp>
          <p:nvSpPr>
            <p:cNvPr id="53" name="Oval 14"/>
            <p:cNvSpPr>
              <a:spLocks noChangeArrowheads="1"/>
            </p:cNvSpPr>
            <p:nvPr/>
          </p:nvSpPr>
          <p:spPr bwMode="auto">
            <a:xfrm>
              <a:off x="2317" y="2677"/>
              <a:ext cx="1980" cy="1080"/>
            </a:xfrm>
            <a:prstGeom prst="ellipse">
              <a:avLst/>
            </a:prstGeom>
            <a:solidFill>
              <a:srgbClr val="73BFF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 dirty="0">
                <a:latin typeface="Arial" pitchFamily="34" charset="0"/>
              </a:endParaRPr>
            </a:p>
          </p:txBody>
        </p:sp>
        <p:sp>
          <p:nvSpPr>
            <p:cNvPr id="54" name="Text Box 15"/>
            <p:cNvSpPr txBox="1">
              <a:spLocks noChangeArrowheads="1"/>
            </p:cNvSpPr>
            <p:nvPr/>
          </p:nvSpPr>
          <p:spPr bwMode="auto">
            <a:xfrm>
              <a:off x="2599" y="2992"/>
              <a:ext cx="14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 eaLnBrk="0" hangingPunct="0"/>
              <a:r>
                <a:rPr lang="cs-CZ" sz="1200" b="1">
                  <a:latin typeface="Arial" charset="0"/>
                </a:rPr>
                <a:t>Sledování výroby</a:t>
              </a:r>
            </a:p>
          </p:txBody>
        </p:sp>
      </p:grpSp>
      <p:grpSp>
        <p:nvGrpSpPr>
          <p:cNvPr id="55" name="Group 16"/>
          <p:cNvGrpSpPr>
            <a:grpSpLocks/>
          </p:cNvGrpSpPr>
          <p:nvPr/>
        </p:nvGrpSpPr>
        <p:grpSpPr bwMode="auto">
          <a:xfrm>
            <a:off x="2323095" y="2516115"/>
            <a:ext cx="1257300" cy="685800"/>
            <a:chOff x="1777" y="3412"/>
            <a:chExt cx="1980" cy="1080"/>
          </a:xfrm>
        </p:grpSpPr>
        <p:sp>
          <p:nvSpPr>
            <p:cNvPr id="56" name="Oval 17"/>
            <p:cNvSpPr>
              <a:spLocks noChangeArrowheads="1"/>
            </p:cNvSpPr>
            <p:nvPr/>
          </p:nvSpPr>
          <p:spPr bwMode="auto">
            <a:xfrm>
              <a:off x="1777" y="3412"/>
              <a:ext cx="1980" cy="1080"/>
            </a:xfrm>
            <a:prstGeom prst="ellipse">
              <a:avLst/>
            </a:prstGeom>
            <a:solidFill>
              <a:srgbClr val="54B1F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 dirty="0">
                <a:latin typeface="Arial" pitchFamily="34" charset="0"/>
              </a:endParaRPr>
            </a:p>
          </p:txBody>
        </p:sp>
        <p:sp>
          <p:nvSpPr>
            <p:cNvPr id="57" name="Text Box 18"/>
            <p:cNvSpPr txBox="1">
              <a:spLocks noChangeArrowheads="1"/>
            </p:cNvSpPr>
            <p:nvPr/>
          </p:nvSpPr>
          <p:spPr bwMode="auto">
            <a:xfrm>
              <a:off x="2047" y="3577"/>
              <a:ext cx="14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 eaLnBrk="0" hangingPunct="0"/>
              <a:r>
                <a:rPr lang="cs-CZ" sz="1200" b="1">
                  <a:latin typeface="Arial" charset="0"/>
                </a:rPr>
                <a:t>Nákup a řízení zásob</a:t>
              </a:r>
            </a:p>
          </p:txBody>
        </p:sp>
      </p:grpSp>
      <p:grpSp>
        <p:nvGrpSpPr>
          <p:cNvPr id="58" name="Group 19"/>
          <p:cNvGrpSpPr>
            <a:grpSpLocks/>
          </p:cNvGrpSpPr>
          <p:nvPr/>
        </p:nvGrpSpPr>
        <p:grpSpPr bwMode="auto">
          <a:xfrm>
            <a:off x="4037595" y="1346127"/>
            <a:ext cx="1257300" cy="685800"/>
            <a:chOff x="2317" y="2677"/>
            <a:chExt cx="1980" cy="1080"/>
          </a:xfrm>
        </p:grpSpPr>
        <p:sp>
          <p:nvSpPr>
            <p:cNvPr id="59" name="Oval 20"/>
            <p:cNvSpPr>
              <a:spLocks noChangeArrowheads="1"/>
            </p:cNvSpPr>
            <p:nvPr/>
          </p:nvSpPr>
          <p:spPr bwMode="auto">
            <a:xfrm>
              <a:off x="2317" y="2677"/>
              <a:ext cx="1980" cy="1080"/>
            </a:xfrm>
            <a:prstGeom prst="ellipse">
              <a:avLst/>
            </a:prstGeom>
            <a:solidFill>
              <a:srgbClr val="3AA5EE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cs-CZ" dirty="0">
                <a:latin typeface="Arial" pitchFamily="34" charset="0"/>
              </a:endParaRPr>
            </a:p>
          </p:txBody>
        </p:sp>
        <p:sp>
          <p:nvSpPr>
            <p:cNvPr id="60" name="Text Box 21"/>
            <p:cNvSpPr txBox="1">
              <a:spLocks noChangeArrowheads="1"/>
            </p:cNvSpPr>
            <p:nvPr/>
          </p:nvSpPr>
          <p:spPr bwMode="auto">
            <a:xfrm>
              <a:off x="2599" y="2992"/>
              <a:ext cx="144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8000" tIns="10800" rIns="18000" bIns="10800"/>
            <a:lstStyle/>
            <a:p>
              <a:pPr algn="ctr" eaLnBrk="0" hangingPunct="0"/>
              <a:r>
                <a:rPr lang="cs-CZ" sz="1400" b="1" dirty="0">
                  <a:latin typeface="Arial" pitchFamily="34" charset="0"/>
                  <a:ea typeface="Calibri" pitchFamily="34" charset="0"/>
                  <a:cs typeface="Arial" pitchFamily="34" charset="0"/>
                </a:rPr>
                <a:t>Expedice</a:t>
              </a:r>
            </a:p>
            <a:p>
              <a:pPr eaLnBrk="0" hangingPunct="0"/>
              <a:endParaRPr lang="cs-CZ" sz="1400" b="1" dirty="0">
                <a:latin typeface="Arial" pitchFamily="34" charset="0"/>
                <a:ea typeface="Calibri" pitchFamily="34" charset="0"/>
                <a:cs typeface="Arial" pitchFamily="34" charset="0"/>
              </a:endParaRPr>
            </a:p>
          </p:txBody>
        </p:sp>
      </p:grpSp>
      <p:sp>
        <p:nvSpPr>
          <p:cNvPr id="61" name="Freeform 22"/>
          <p:cNvSpPr>
            <a:spLocks/>
          </p:cNvSpPr>
          <p:nvPr/>
        </p:nvSpPr>
        <p:spPr bwMode="auto">
          <a:xfrm>
            <a:off x="7276095" y="1900165"/>
            <a:ext cx="547687" cy="573087"/>
          </a:xfrm>
          <a:custGeom>
            <a:avLst/>
            <a:gdLst>
              <a:gd name="T0" fmla="*/ 0 w 318"/>
              <a:gd name="T1" fmla="*/ 0 h 312"/>
              <a:gd name="T2" fmla="*/ 2147483647 w 318"/>
              <a:gd name="T3" fmla="*/ 2147483647 h 312"/>
              <a:gd name="T4" fmla="*/ 2147483647 w 318"/>
              <a:gd name="T5" fmla="*/ 2147483647 h 312"/>
              <a:gd name="T6" fmla="*/ 2147483647 w 318"/>
              <a:gd name="T7" fmla="*/ 2147483647 h 312"/>
              <a:gd name="T8" fmla="*/ 0 60000 65536"/>
              <a:gd name="T9" fmla="*/ 0 60000 65536"/>
              <a:gd name="T10" fmla="*/ 0 60000 65536"/>
              <a:gd name="T11" fmla="*/ 0 60000 65536"/>
              <a:gd name="T12" fmla="*/ 0 w 318"/>
              <a:gd name="T13" fmla="*/ 0 h 312"/>
              <a:gd name="T14" fmla="*/ 318 w 318"/>
              <a:gd name="T15" fmla="*/ 312 h 3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8" h="312">
                <a:moveTo>
                  <a:pt x="0" y="0"/>
                </a:moveTo>
                <a:cubicBezTo>
                  <a:pt x="19" y="12"/>
                  <a:pt x="75" y="41"/>
                  <a:pt x="115" y="71"/>
                </a:cubicBezTo>
                <a:cubicBezTo>
                  <a:pt x="155" y="101"/>
                  <a:pt x="184" y="116"/>
                  <a:pt x="238" y="182"/>
                </a:cubicBezTo>
                <a:cubicBezTo>
                  <a:pt x="292" y="248"/>
                  <a:pt x="301" y="285"/>
                  <a:pt x="318" y="312"/>
                </a:cubicBezTo>
              </a:path>
            </a:pathLst>
          </a:custGeom>
          <a:noFill/>
          <a:ln w="127000" cmpd="sng">
            <a:solidFill>
              <a:schemeClr val="bg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62" name="Freeform 23"/>
          <p:cNvSpPr>
            <a:spLocks/>
          </p:cNvSpPr>
          <p:nvPr/>
        </p:nvSpPr>
        <p:spPr bwMode="auto">
          <a:xfrm>
            <a:off x="2966032" y="3187627"/>
            <a:ext cx="1155700" cy="785813"/>
          </a:xfrm>
          <a:custGeom>
            <a:avLst/>
            <a:gdLst>
              <a:gd name="T0" fmla="*/ 2147483647 w 336"/>
              <a:gd name="T1" fmla="*/ 2147483647 h 306"/>
              <a:gd name="T2" fmla="*/ 2147483647 w 336"/>
              <a:gd name="T3" fmla="*/ 2147483647 h 306"/>
              <a:gd name="T4" fmla="*/ 2147483647 w 336"/>
              <a:gd name="T5" fmla="*/ 2147483647 h 306"/>
              <a:gd name="T6" fmla="*/ 2147483647 w 336"/>
              <a:gd name="T7" fmla="*/ 2147483647 h 306"/>
              <a:gd name="T8" fmla="*/ 0 w 336"/>
              <a:gd name="T9" fmla="*/ 0 h 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6"/>
              <a:gd name="T16" fmla="*/ 0 h 306"/>
              <a:gd name="T17" fmla="*/ 336 w 336"/>
              <a:gd name="T18" fmla="*/ 306 h 3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6" h="306">
                <a:moveTo>
                  <a:pt x="336" y="306"/>
                </a:moveTo>
                <a:cubicBezTo>
                  <a:pt x="318" y="298"/>
                  <a:pt x="265" y="280"/>
                  <a:pt x="230" y="260"/>
                </a:cubicBezTo>
                <a:cubicBezTo>
                  <a:pt x="195" y="238"/>
                  <a:pt x="156" y="214"/>
                  <a:pt x="128" y="188"/>
                </a:cubicBezTo>
                <a:cubicBezTo>
                  <a:pt x="100" y="162"/>
                  <a:pt x="80" y="135"/>
                  <a:pt x="59" y="104"/>
                </a:cubicBezTo>
                <a:cubicBezTo>
                  <a:pt x="38" y="73"/>
                  <a:pt x="12" y="22"/>
                  <a:pt x="0" y="0"/>
                </a:cubicBezTo>
              </a:path>
            </a:pathLst>
          </a:custGeom>
          <a:noFill/>
          <a:ln w="127000" cmpd="sng">
            <a:solidFill>
              <a:schemeClr val="bg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63" name="Freeform 24"/>
          <p:cNvSpPr>
            <a:spLocks/>
          </p:cNvSpPr>
          <p:nvPr/>
        </p:nvSpPr>
        <p:spPr bwMode="auto">
          <a:xfrm>
            <a:off x="7180845" y="3330502"/>
            <a:ext cx="642937" cy="714375"/>
          </a:xfrm>
          <a:custGeom>
            <a:avLst/>
            <a:gdLst>
              <a:gd name="T0" fmla="*/ 0 w 357"/>
              <a:gd name="T1" fmla="*/ 2147483647 h 290"/>
              <a:gd name="T2" fmla="*/ 2147483647 w 357"/>
              <a:gd name="T3" fmla="*/ 2147483647 h 290"/>
              <a:gd name="T4" fmla="*/ 2147483647 w 357"/>
              <a:gd name="T5" fmla="*/ 2147483647 h 290"/>
              <a:gd name="T6" fmla="*/ 2147483647 w 357"/>
              <a:gd name="T7" fmla="*/ 0 h 290"/>
              <a:gd name="T8" fmla="*/ 0 60000 65536"/>
              <a:gd name="T9" fmla="*/ 0 60000 65536"/>
              <a:gd name="T10" fmla="*/ 0 60000 65536"/>
              <a:gd name="T11" fmla="*/ 0 60000 65536"/>
              <a:gd name="T12" fmla="*/ 0 w 357"/>
              <a:gd name="T13" fmla="*/ 0 h 290"/>
              <a:gd name="T14" fmla="*/ 357 w 357"/>
              <a:gd name="T15" fmla="*/ 290 h 29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57" h="290">
                <a:moveTo>
                  <a:pt x="0" y="290"/>
                </a:moveTo>
                <a:cubicBezTo>
                  <a:pt x="31" y="274"/>
                  <a:pt x="133" y="228"/>
                  <a:pt x="184" y="193"/>
                </a:cubicBezTo>
                <a:cubicBezTo>
                  <a:pt x="236" y="156"/>
                  <a:pt x="275" y="114"/>
                  <a:pt x="304" y="82"/>
                </a:cubicBezTo>
                <a:cubicBezTo>
                  <a:pt x="333" y="50"/>
                  <a:pt x="346" y="17"/>
                  <a:pt x="357" y="0"/>
                </a:cubicBezTo>
              </a:path>
            </a:pathLst>
          </a:custGeom>
          <a:noFill/>
          <a:ln w="127000" cmpd="sng">
            <a:solidFill>
              <a:schemeClr val="bg2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64" name="Freeform 25"/>
          <p:cNvSpPr>
            <a:spLocks/>
          </p:cNvSpPr>
          <p:nvPr/>
        </p:nvSpPr>
        <p:spPr bwMode="auto">
          <a:xfrm>
            <a:off x="3037470" y="1687440"/>
            <a:ext cx="928687" cy="785812"/>
          </a:xfrm>
          <a:custGeom>
            <a:avLst/>
            <a:gdLst>
              <a:gd name="T0" fmla="*/ 2147483647 w 282"/>
              <a:gd name="T1" fmla="*/ 0 h 276"/>
              <a:gd name="T2" fmla="*/ 2147483647 w 282"/>
              <a:gd name="T3" fmla="*/ 2147483647 h 276"/>
              <a:gd name="T4" fmla="*/ 2147483647 w 282"/>
              <a:gd name="T5" fmla="*/ 2147483647 h 276"/>
              <a:gd name="T6" fmla="*/ 0 w 282"/>
              <a:gd name="T7" fmla="*/ 2147483647 h 276"/>
              <a:gd name="T8" fmla="*/ 0 60000 65536"/>
              <a:gd name="T9" fmla="*/ 0 60000 65536"/>
              <a:gd name="T10" fmla="*/ 0 60000 65536"/>
              <a:gd name="T11" fmla="*/ 0 60000 65536"/>
              <a:gd name="T12" fmla="*/ 0 w 282"/>
              <a:gd name="T13" fmla="*/ 0 h 276"/>
              <a:gd name="T14" fmla="*/ 282 w 282"/>
              <a:gd name="T15" fmla="*/ 276 h 27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2" h="276">
                <a:moveTo>
                  <a:pt x="282" y="0"/>
                </a:moveTo>
                <a:cubicBezTo>
                  <a:pt x="263" y="12"/>
                  <a:pt x="217" y="26"/>
                  <a:pt x="166" y="71"/>
                </a:cubicBezTo>
                <a:cubicBezTo>
                  <a:pt x="115" y="116"/>
                  <a:pt x="86" y="148"/>
                  <a:pt x="58" y="182"/>
                </a:cubicBezTo>
                <a:cubicBezTo>
                  <a:pt x="30" y="216"/>
                  <a:pt x="12" y="257"/>
                  <a:pt x="0" y="276"/>
                </a:cubicBezTo>
              </a:path>
            </a:pathLst>
          </a:custGeom>
          <a:noFill/>
          <a:ln w="127000" cmpd="sng">
            <a:solidFill>
              <a:schemeClr val="bg2"/>
            </a:solidFill>
            <a:round/>
            <a:headEnd type="triangle" w="med" len="med"/>
            <a:tailEnd type="none" w="med" len="med"/>
          </a:ln>
        </p:spPr>
        <p:txBody>
          <a:bodyPr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65" name="Freeform 26"/>
          <p:cNvSpPr>
            <a:spLocks/>
          </p:cNvSpPr>
          <p:nvPr/>
        </p:nvSpPr>
        <p:spPr bwMode="auto">
          <a:xfrm>
            <a:off x="5315532" y="4259190"/>
            <a:ext cx="647700" cy="19050"/>
          </a:xfrm>
          <a:custGeom>
            <a:avLst/>
            <a:gdLst>
              <a:gd name="T0" fmla="*/ 2147483647 w 1110"/>
              <a:gd name="T1" fmla="*/ 2147483647 h 30"/>
              <a:gd name="T2" fmla="*/ 2147483647 w 1110"/>
              <a:gd name="T3" fmla="*/ 2147483647 h 30"/>
              <a:gd name="T4" fmla="*/ 0 w 1110"/>
              <a:gd name="T5" fmla="*/ 0 h 30"/>
              <a:gd name="T6" fmla="*/ 0 60000 65536"/>
              <a:gd name="T7" fmla="*/ 0 60000 65536"/>
              <a:gd name="T8" fmla="*/ 0 60000 65536"/>
              <a:gd name="T9" fmla="*/ 0 w 1110"/>
              <a:gd name="T10" fmla="*/ 0 h 30"/>
              <a:gd name="T11" fmla="*/ 1110 w 1110"/>
              <a:gd name="T12" fmla="*/ 30 h 3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10" h="30">
                <a:moveTo>
                  <a:pt x="1110" y="15"/>
                </a:moveTo>
                <a:cubicBezTo>
                  <a:pt x="1018" y="17"/>
                  <a:pt x="840" y="30"/>
                  <a:pt x="555" y="30"/>
                </a:cubicBezTo>
                <a:cubicBezTo>
                  <a:pt x="270" y="30"/>
                  <a:pt x="116" y="6"/>
                  <a:pt x="0" y="0"/>
                </a:cubicBezTo>
              </a:path>
            </a:pathLst>
          </a:custGeom>
          <a:noFill/>
          <a:ln w="127000" cmpd="sng">
            <a:solidFill>
              <a:schemeClr val="bg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66" name="Line 27"/>
          <p:cNvSpPr>
            <a:spLocks noChangeShapeType="1"/>
          </p:cNvSpPr>
          <p:nvPr/>
        </p:nvSpPr>
        <p:spPr bwMode="auto">
          <a:xfrm>
            <a:off x="6483932" y="2043040"/>
            <a:ext cx="153988" cy="1858962"/>
          </a:xfrm>
          <a:prstGeom prst="line">
            <a:avLst/>
          </a:prstGeom>
          <a:noFill/>
          <a:ln w="1270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67" name="Line 28"/>
          <p:cNvSpPr>
            <a:spLocks noChangeShapeType="1"/>
          </p:cNvSpPr>
          <p:nvPr/>
        </p:nvSpPr>
        <p:spPr bwMode="auto">
          <a:xfrm flipH="1">
            <a:off x="5394907" y="1687440"/>
            <a:ext cx="571500" cy="0"/>
          </a:xfrm>
          <a:prstGeom prst="line">
            <a:avLst/>
          </a:prstGeom>
          <a:noFill/>
          <a:ln w="1270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68" name="Line 29"/>
          <p:cNvSpPr>
            <a:spLocks noChangeShapeType="1"/>
          </p:cNvSpPr>
          <p:nvPr/>
        </p:nvSpPr>
        <p:spPr bwMode="auto">
          <a:xfrm flipH="1" flipV="1">
            <a:off x="3537532" y="3044752"/>
            <a:ext cx="2500313" cy="1000125"/>
          </a:xfrm>
          <a:prstGeom prst="line">
            <a:avLst/>
          </a:prstGeom>
          <a:noFill/>
          <a:ln w="1270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4467807" y="115815"/>
            <a:ext cx="2641600" cy="666750"/>
          </a:xfrm>
          <a:prstGeom prst="rect">
            <a:avLst/>
          </a:prstGeom>
          <a:solidFill>
            <a:srgbClr val="0070C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cs-CZ" sz="800" b="1" dirty="0">
              <a:solidFill>
                <a:schemeClr val="bg2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cs-CZ" b="1" dirty="0">
                <a:solidFill>
                  <a:schemeClr val="bg2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Zákazník</a:t>
            </a:r>
          </a:p>
        </p:txBody>
      </p:sp>
      <p:sp>
        <p:nvSpPr>
          <p:cNvPr id="70" name="Line 32"/>
          <p:cNvSpPr>
            <a:spLocks noChangeShapeType="1"/>
          </p:cNvSpPr>
          <p:nvPr/>
        </p:nvSpPr>
        <p:spPr bwMode="auto">
          <a:xfrm flipV="1">
            <a:off x="4828170" y="819077"/>
            <a:ext cx="0" cy="431800"/>
          </a:xfrm>
          <a:prstGeom prst="line">
            <a:avLst/>
          </a:prstGeom>
          <a:noFill/>
          <a:ln w="101600">
            <a:solidFill>
              <a:srgbClr val="89E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71" name="Line 33"/>
          <p:cNvSpPr>
            <a:spLocks noChangeShapeType="1"/>
          </p:cNvSpPr>
          <p:nvPr/>
        </p:nvSpPr>
        <p:spPr bwMode="auto">
          <a:xfrm>
            <a:off x="6699832" y="819077"/>
            <a:ext cx="12700" cy="444500"/>
          </a:xfrm>
          <a:prstGeom prst="line">
            <a:avLst/>
          </a:prstGeom>
          <a:noFill/>
          <a:ln w="101600">
            <a:solidFill>
              <a:srgbClr val="89E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72" name="Text Box 34"/>
          <p:cNvSpPr txBox="1">
            <a:spLocks noChangeArrowheads="1"/>
          </p:cNvSpPr>
          <p:nvPr/>
        </p:nvSpPr>
        <p:spPr bwMode="auto">
          <a:xfrm rot="16200000">
            <a:off x="-50218" y="2346253"/>
            <a:ext cx="2071687" cy="754062"/>
          </a:xfrm>
          <a:prstGeom prst="rect">
            <a:avLst/>
          </a:prstGeom>
          <a:solidFill>
            <a:srgbClr val="00206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cs-CZ" sz="800" b="1" dirty="0">
              <a:solidFill>
                <a:schemeClr val="bg2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cs-CZ" b="1" dirty="0">
                <a:solidFill>
                  <a:schemeClr val="bg2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Dodavatel</a:t>
            </a:r>
          </a:p>
        </p:txBody>
      </p:sp>
      <p:sp>
        <p:nvSpPr>
          <p:cNvPr id="73" name="Line 35"/>
          <p:cNvSpPr>
            <a:spLocks noChangeShapeType="1"/>
          </p:cNvSpPr>
          <p:nvPr/>
        </p:nvSpPr>
        <p:spPr bwMode="auto">
          <a:xfrm flipH="1" flipV="1">
            <a:off x="1465845" y="3111427"/>
            <a:ext cx="647700" cy="0"/>
          </a:xfrm>
          <a:prstGeom prst="line">
            <a:avLst/>
          </a:prstGeom>
          <a:noFill/>
          <a:ln w="127000">
            <a:solidFill>
              <a:srgbClr val="89E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74" name="Line 36"/>
          <p:cNvSpPr>
            <a:spLocks noChangeShapeType="1"/>
          </p:cNvSpPr>
          <p:nvPr/>
        </p:nvSpPr>
        <p:spPr bwMode="auto">
          <a:xfrm flipH="1" flipV="1">
            <a:off x="1486482" y="2679627"/>
            <a:ext cx="647700" cy="0"/>
          </a:xfrm>
          <a:prstGeom prst="line">
            <a:avLst/>
          </a:prstGeom>
          <a:noFill/>
          <a:ln w="127000">
            <a:solidFill>
              <a:srgbClr val="89E0FF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cs-CZ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4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048672" cy="507703"/>
          </a:xfrm>
        </p:spPr>
        <p:txBody>
          <a:bodyPr/>
          <a:lstStyle/>
          <a:p>
            <a:r>
              <a:rPr lang="cs-CZ" dirty="0"/>
              <a:t>Systémy pro řízení výrobních procesů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200" dirty="0" err="1">
                <a:solidFill>
                  <a:srgbClr val="002060"/>
                </a:solidFill>
              </a:rPr>
              <a:t>Manufacturing</a:t>
            </a:r>
            <a:r>
              <a:rPr lang="cs-CZ" sz="2200" dirty="0">
                <a:solidFill>
                  <a:srgbClr val="002060"/>
                </a:solidFill>
              </a:rPr>
              <a:t> </a:t>
            </a:r>
            <a:r>
              <a:rPr lang="cs-CZ" sz="2200" dirty="0" err="1">
                <a:solidFill>
                  <a:srgbClr val="002060"/>
                </a:solidFill>
              </a:rPr>
              <a:t>Execution</a:t>
            </a:r>
            <a:r>
              <a:rPr lang="cs-CZ" sz="2200" dirty="0">
                <a:solidFill>
                  <a:srgbClr val="002060"/>
                </a:solidFill>
              </a:rPr>
              <a:t> </a:t>
            </a:r>
            <a:r>
              <a:rPr lang="cs-CZ" sz="2200" dirty="0" err="1">
                <a:solidFill>
                  <a:srgbClr val="002060"/>
                </a:solidFill>
              </a:rPr>
              <a:t>System</a:t>
            </a:r>
            <a:r>
              <a:rPr lang="cs-CZ" sz="2200" dirty="0">
                <a:solidFill>
                  <a:srgbClr val="002060"/>
                </a:solidFill>
              </a:rPr>
              <a:t> – MES</a:t>
            </a:r>
          </a:p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Představují kategorii prostředků softwarové podpory podnikových IS</a:t>
            </a:r>
          </a:p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Aplikace reprezentují výkonnou činnost na úrovni denních rozvrhů a plnění jednotlivých výrobních operací</a:t>
            </a:r>
          </a:p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Systémy zasahují do nejnižší úrovně řízení, čili spolupracují s řídicími systémy strojů, technologických linek, dopravních systémů a dalších zařízení obsahujících prvky úplné nebo částečné automatizace</a:t>
            </a:r>
          </a:p>
          <a:p>
            <a:pPr>
              <a:lnSpc>
                <a:spcPct val="90000"/>
              </a:lnSpc>
            </a:pPr>
            <a:endParaRPr lang="cs-CZ" sz="22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688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048672" cy="507703"/>
          </a:xfrm>
        </p:spPr>
        <p:txBody>
          <a:bodyPr/>
          <a:lstStyle/>
          <a:p>
            <a:r>
              <a:rPr lang="cs-CZ" dirty="0"/>
              <a:t>Systémy pro řízení výrobních procesů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Navazují také na vyšší vrstvy řízení, podporované systémy APS</a:t>
            </a:r>
          </a:p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Využívající informačních technologií</a:t>
            </a:r>
          </a:p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Je tradičním uplatněním IT v podnikové sféře</a:t>
            </a:r>
          </a:p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Obsahují celou řadu modulů, řešících problémy podnikové výroby</a:t>
            </a:r>
          </a:p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Cílem je maximálně efektivně alokovat omezené podnikové zdroje na základě aktuálního vývoje požadavků zákazníků pomocí komplexního systému plánujícího dynamicky výrobní kapacity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886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Moduly systémů pro řízení výrobních procesů 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Moduly technické přípravy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Pokrývají práci se vstupy a zobrazují strukturu výrobků z různých pohledů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Zahrnují také podporu konstrukce, projekce, evidenci norem, vývoj nových výrobků, evidenci a zpracování technologických postupů, specifikaci přípravků, zajištění nářadí</a:t>
            </a:r>
          </a:p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Moduly plánování výroby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Zahrnují především vytvoření a aktualizaci výrobních zakázek, zadání výrobních čísel zakázek, přímý rozpis zakázky na výrobní a nákupní objednávky, kapacitní propočty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561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Moduly systémů pro řízení výrobních procesů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Moduly operativního řízení a plánování výroby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Podporují hlavně rozpis výrobních objednávek do jednotlivých výrobních operací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Zpracování navazujících plánů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Obsahuje i přípravu tzv. průvodek a odběrních lístků na materiál, zpracování kalkulací, vytvoření plánu pro středisko</a:t>
            </a:r>
          </a:p>
          <a:p>
            <a:pPr>
              <a:lnSpc>
                <a:spcPct val="120000"/>
              </a:lnSpc>
              <a:defRPr/>
            </a:pPr>
            <a:r>
              <a:rPr lang="cs-CZ" sz="2200" dirty="0">
                <a:solidFill>
                  <a:srgbClr val="002060"/>
                </a:solidFill>
              </a:rPr>
              <a:t>Modul dílenského řízení výroby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800" dirty="0">
                <a:solidFill>
                  <a:srgbClr val="002060"/>
                </a:solidFill>
              </a:rPr>
              <a:t>Zahrnují především příjem rozpracované objednávky, příjem nářadí, odvedení objednávky, rozbory výrobních objednávek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812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552728" cy="507703"/>
          </a:xfrm>
        </p:spPr>
        <p:txBody>
          <a:bodyPr/>
          <a:lstStyle/>
          <a:p>
            <a:r>
              <a:rPr lang="cs-CZ" dirty="0"/>
              <a:t>MRP I a MRP II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Dva téměř totožné systémy plánování požadavků na materiál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Umožňují simulaci potřeby a testování běhu rozdílných aktivit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Vše se vztahuje ke změnám výrobního plánu a reakci na ně i ve vztahu k dispozici a možnostem zdroje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MRP 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dirty="0" err="1">
                <a:solidFill>
                  <a:srgbClr val="002060"/>
                </a:solidFill>
              </a:rPr>
              <a:t>Material</a:t>
            </a:r>
            <a:r>
              <a:rPr lang="cs-CZ" sz="1600" dirty="0">
                <a:solidFill>
                  <a:srgbClr val="002060"/>
                </a:solidFill>
              </a:rPr>
              <a:t> </a:t>
            </a:r>
            <a:r>
              <a:rPr lang="cs-CZ" sz="1600" dirty="0" err="1">
                <a:solidFill>
                  <a:srgbClr val="002060"/>
                </a:solidFill>
              </a:rPr>
              <a:t>Requirements</a:t>
            </a:r>
            <a:r>
              <a:rPr lang="cs-CZ" sz="1600" dirty="0">
                <a:solidFill>
                  <a:srgbClr val="002060"/>
                </a:solidFill>
              </a:rPr>
              <a:t> </a:t>
            </a:r>
            <a:r>
              <a:rPr lang="cs-CZ" sz="1600" dirty="0" err="1">
                <a:solidFill>
                  <a:srgbClr val="002060"/>
                </a:solidFill>
              </a:rPr>
              <a:t>Planning</a:t>
            </a:r>
            <a:r>
              <a:rPr lang="cs-CZ" sz="1600" dirty="0">
                <a:solidFill>
                  <a:srgbClr val="002060"/>
                </a:solidFill>
              </a:rPr>
              <a:t> - plánování materiálových potřeb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Systém zajištění přesné (přísné) kontroly a plánování výroby a odbytu</a:t>
            </a:r>
          </a:p>
          <a:p>
            <a:pPr>
              <a:lnSpc>
                <a:spcPct val="120000"/>
              </a:lnSpc>
              <a:defRPr/>
            </a:pPr>
            <a:r>
              <a:rPr lang="cs-CZ" sz="2000" dirty="0">
                <a:solidFill>
                  <a:srgbClr val="002060"/>
                </a:solidFill>
              </a:rPr>
              <a:t>MRP II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dirty="0" err="1">
                <a:solidFill>
                  <a:srgbClr val="002060"/>
                </a:solidFill>
              </a:rPr>
              <a:t>Manufacturing</a:t>
            </a:r>
            <a:r>
              <a:rPr lang="cs-CZ" sz="1600" dirty="0">
                <a:solidFill>
                  <a:srgbClr val="002060"/>
                </a:solidFill>
              </a:rPr>
              <a:t> </a:t>
            </a:r>
            <a:r>
              <a:rPr lang="cs-CZ" sz="1600" dirty="0" err="1">
                <a:solidFill>
                  <a:srgbClr val="002060"/>
                </a:solidFill>
              </a:rPr>
              <a:t>Resource</a:t>
            </a:r>
            <a:r>
              <a:rPr lang="cs-CZ" sz="1600" dirty="0">
                <a:solidFill>
                  <a:srgbClr val="002060"/>
                </a:solidFill>
              </a:rPr>
              <a:t> </a:t>
            </a:r>
            <a:r>
              <a:rPr lang="cs-CZ" sz="1600" dirty="0" err="1">
                <a:solidFill>
                  <a:srgbClr val="002060"/>
                </a:solidFill>
              </a:rPr>
              <a:t>Planning</a:t>
            </a:r>
            <a:r>
              <a:rPr lang="cs-CZ" sz="1600" dirty="0">
                <a:solidFill>
                  <a:srgbClr val="002060"/>
                </a:solidFill>
              </a:rPr>
              <a:t> – plánování podnikových zdrojů</a:t>
            </a:r>
          </a:p>
          <a:p>
            <a:pPr lvl="1">
              <a:lnSpc>
                <a:spcPct val="120000"/>
              </a:lnSpc>
              <a:defRPr/>
            </a:pPr>
            <a:r>
              <a:rPr lang="cs-CZ" sz="1600" dirty="0">
                <a:solidFill>
                  <a:srgbClr val="002060"/>
                </a:solidFill>
              </a:rPr>
              <a:t>Rozšiřuje použití na další funkce, jako nákup či finance nebo vývoj, apod.</a:t>
            </a:r>
          </a:p>
          <a:p>
            <a:pPr>
              <a:lnSpc>
                <a:spcPct val="120000"/>
              </a:lnSpc>
              <a:defRPr/>
            </a:pPr>
            <a:endParaRPr lang="cs-CZ" sz="20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398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podpora výroby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98" y="3284"/>
            <a:ext cx="8949402" cy="5068214"/>
          </a:xfrm>
          <a:prstGeom prst="rect">
            <a:avLst/>
          </a:prstGeom>
        </p:spPr>
      </p:pic>
      <p:sp>
        <p:nvSpPr>
          <p:cNvPr id="42" name="Rectangle 2"/>
          <p:cNvSpPr>
            <a:spLocks noChangeArrowheads="1"/>
          </p:cNvSpPr>
          <p:nvPr/>
        </p:nvSpPr>
        <p:spPr bwMode="auto">
          <a:xfrm>
            <a:off x="889724" y="3973691"/>
            <a:ext cx="5750433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>
              <a:solidFill>
                <a:schemeClr val="folHlink"/>
              </a:solidFill>
              <a:latin typeface="Arial" pitchFamily="34" charset="0"/>
            </a:endParaRPr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1346924" y="42653"/>
            <a:ext cx="4860485" cy="390716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cs-CZ" dirty="0">
              <a:latin typeface="Arial" pitchFamily="34" charset="0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185124" y="2806813"/>
            <a:ext cx="335441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2870924" y="1663813"/>
            <a:ext cx="212218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12" name="Line 7"/>
          <p:cNvSpPr>
            <a:spLocks noChangeShapeType="1"/>
          </p:cNvSpPr>
          <p:nvPr/>
        </p:nvSpPr>
        <p:spPr bwMode="auto">
          <a:xfrm>
            <a:off x="3556724" y="597013"/>
            <a:ext cx="88994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889724" y="4534647"/>
            <a:ext cx="5750433" cy="55816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 dirty="0">
                <a:solidFill>
                  <a:schemeClr val="bg1"/>
                </a:solidFill>
                <a:latin typeface="Arial" pitchFamily="34" charset="0"/>
              </a:rPr>
              <a:t>Technologický proces ( TP )</a:t>
            </a:r>
            <a:endParaRPr lang="cs-CZ" dirty="0">
              <a:latin typeface="Arial" pitchFamily="34" charset="0"/>
            </a:endParaRP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013446" y="2937546"/>
            <a:ext cx="35724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Přímé řízení </a:t>
            </a:r>
          </a:p>
          <a:p>
            <a:pPr algn="ctr"/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(</a:t>
            </a:r>
            <a:r>
              <a:rPr lang="cs-CZ" u="sng" dirty="0">
                <a:solidFill>
                  <a:srgbClr val="000000"/>
                </a:solidFill>
                <a:latin typeface="Arial" pitchFamily="34" charset="0"/>
              </a:rPr>
              <a:t>PLC</a:t>
            </a:r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, DCS, RTU, CNC, </a:t>
            </a:r>
            <a:r>
              <a:rPr lang="cs-CZ" dirty="0" err="1">
                <a:solidFill>
                  <a:srgbClr val="000000"/>
                </a:solidFill>
                <a:latin typeface="Arial" pitchFamily="34" charset="0"/>
              </a:rPr>
              <a:t>iPC</a:t>
            </a:r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 aj.)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3175166" y="1870746"/>
            <a:ext cx="12405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Supervize</a:t>
            </a:r>
            <a:br>
              <a:rPr lang="cs-CZ" dirty="0">
                <a:solidFill>
                  <a:srgbClr val="000000"/>
                </a:solidFill>
                <a:latin typeface="Arial" pitchFamily="34" charset="0"/>
              </a:rPr>
            </a:br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(SCADA)</a:t>
            </a:r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V="1">
            <a:off x="2489924" y="3994817"/>
            <a:ext cx="0" cy="4883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>
            <a:off x="6376124" y="3994817"/>
            <a:ext cx="0" cy="4883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5766524" y="3994817"/>
            <a:ext cx="0" cy="4883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5080724" y="3994817"/>
            <a:ext cx="0" cy="4883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>
            <a:off x="4547324" y="3994817"/>
            <a:ext cx="0" cy="4883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21" name="Line 18"/>
          <p:cNvSpPr>
            <a:spLocks noChangeShapeType="1"/>
          </p:cNvSpPr>
          <p:nvPr/>
        </p:nvSpPr>
        <p:spPr bwMode="auto">
          <a:xfrm flipV="1">
            <a:off x="1651724" y="3994817"/>
            <a:ext cx="0" cy="4883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V="1">
            <a:off x="2108924" y="3994817"/>
            <a:ext cx="0" cy="4883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 flipV="1">
            <a:off x="2870924" y="3994817"/>
            <a:ext cx="0" cy="4883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 flipV="1">
            <a:off x="3328124" y="3994817"/>
            <a:ext cx="0" cy="4883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3426549" y="4301209"/>
            <a:ext cx="16543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>
                <a:latin typeface="Arial" pitchFamily="34" charset="0"/>
              </a:rPr>
              <a:t>….</a:t>
            </a:r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>
            <a:off x="3404325" y="4057175"/>
            <a:ext cx="75347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latin typeface="Arial" pitchFamily="34" charset="0"/>
              </a:rPr>
              <a:t>……...</a:t>
            </a:r>
          </a:p>
        </p:txBody>
      </p:sp>
      <p:sp>
        <p:nvSpPr>
          <p:cNvPr id="27" name="Line 24"/>
          <p:cNvSpPr>
            <a:spLocks noChangeShapeType="1"/>
          </p:cNvSpPr>
          <p:nvPr/>
        </p:nvSpPr>
        <p:spPr bwMode="auto">
          <a:xfrm flipH="1">
            <a:off x="6873931" y="3568812"/>
            <a:ext cx="367967" cy="4883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3534905" y="856775"/>
            <a:ext cx="78944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MES</a:t>
            </a: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3229121" y="94775"/>
            <a:ext cx="12858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MRP/ERP</a:t>
            </a: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6420759" y="-20664"/>
            <a:ext cx="261247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Plánování výrobních</a:t>
            </a:r>
            <a:br>
              <a:rPr lang="cs-CZ" dirty="0">
                <a:solidFill>
                  <a:srgbClr val="000000"/>
                </a:solidFill>
                <a:latin typeface="Arial" pitchFamily="34" charset="0"/>
              </a:rPr>
            </a:br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 (podnikových) zdrojů</a:t>
            </a:r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5909924" y="660620"/>
            <a:ext cx="23779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Řízení/sledování výroby</a:t>
            </a:r>
          </a:p>
        </p:txBody>
      </p:sp>
      <p:sp>
        <p:nvSpPr>
          <p:cNvPr id="32" name="Text Box 29"/>
          <p:cNvSpPr txBox="1">
            <a:spLocks noChangeArrowheads="1"/>
          </p:cNvSpPr>
          <p:nvPr/>
        </p:nvSpPr>
        <p:spPr bwMode="auto">
          <a:xfrm>
            <a:off x="6783453" y="1386089"/>
            <a:ext cx="198682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Řízení/sledování</a:t>
            </a:r>
            <a:br>
              <a:rPr lang="cs-CZ" dirty="0">
                <a:solidFill>
                  <a:srgbClr val="000000"/>
                </a:solidFill>
                <a:latin typeface="Arial" pitchFamily="34" charset="0"/>
              </a:rPr>
            </a:br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 výrobní buňky</a:t>
            </a:r>
          </a:p>
        </p:txBody>
      </p:sp>
      <p:sp>
        <p:nvSpPr>
          <p:cNvPr id="33" name="Line 30"/>
          <p:cNvSpPr>
            <a:spLocks noChangeShapeType="1"/>
          </p:cNvSpPr>
          <p:nvPr/>
        </p:nvSpPr>
        <p:spPr bwMode="auto">
          <a:xfrm flipV="1">
            <a:off x="4728300" y="216012"/>
            <a:ext cx="1611682" cy="7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34" name="Line 31"/>
          <p:cNvSpPr>
            <a:spLocks noChangeShapeType="1"/>
          </p:cNvSpPr>
          <p:nvPr/>
        </p:nvSpPr>
        <p:spPr bwMode="auto">
          <a:xfrm flipV="1">
            <a:off x="4775924" y="857759"/>
            <a:ext cx="1026863" cy="3488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 flipV="1">
            <a:off x="5537924" y="1734535"/>
            <a:ext cx="1300693" cy="7674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36" name="Text Box 33"/>
          <p:cNvSpPr txBox="1">
            <a:spLocks noChangeArrowheads="1"/>
          </p:cNvSpPr>
          <p:nvPr/>
        </p:nvSpPr>
        <p:spPr bwMode="auto">
          <a:xfrm>
            <a:off x="7446931" y="2213750"/>
            <a:ext cx="163014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Řízení stroje/</a:t>
            </a:r>
            <a:br>
              <a:rPr lang="cs-CZ" dirty="0">
                <a:solidFill>
                  <a:srgbClr val="000000"/>
                </a:solidFill>
                <a:latin typeface="Arial" pitchFamily="34" charset="0"/>
              </a:rPr>
            </a:br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zařízení</a:t>
            </a:r>
            <a:br>
              <a:rPr lang="cs-CZ" dirty="0">
                <a:solidFill>
                  <a:srgbClr val="000000"/>
                </a:solidFill>
                <a:latin typeface="Arial" pitchFamily="34" charset="0"/>
              </a:rPr>
            </a:br>
            <a:endParaRPr lang="cs-CZ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37" name="Line 34"/>
          <p:cNvSpPr>
            <a:spLocks noChangeShapeType="1"/>
          </p:cNvSpPr>
          <p:nvPr/>
        </p:nvSpPr>
        <p:spPr bwMode="auto">
          <a:xfrm flipH="1">
            <a:off x="6376124" y="2522251"/>
            <a:ext cx="1095321" cy="104656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 dirty="0">
              <a:latin typeface="Arial" pitchFamily="34" charset="0"/>
            </a:endParaRPr>
          </a:p>
        </p:txBody>
      </p:sp>
      <p:sp>
        <p:nvSpPr>
          <p:cNvPr id="38" name="Text Box 35"/>
          <p:cNvSpPr txBox="1">
            <a:spLocks noChangeArrowheads="1"/>
          </p:cNvSpPr>
          <p:nvPr/>
        </p:nvSpPr>
        <p:spPr bwMode="auto">
          <a:xfrm>
            <a:off x="860813" y="3120297"/>
            <a:ext cx="3387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latin typeface="Arial" pitchFamily="34" charset="0"/>
              </a:rPr>
              <a:t>1</a:t>
            </a:r>
          </a:p>
        </p:txBody>
      </p:sp>
      <p:sp>
        <p:nvSpPr>
          <p:cNvPr id="39" name="Text Box 36"/>
          <p:cNvSpPr txBox="1">
            <a:spLocks noChangeArrowheads="1"/>
          </p:cNvSpPr>
          <p:nvPr/>
        </p:nvSpPr>
        <p:spPr bwMode="auto">
          <a:xfrm>
            <a:off x="1536423" y="1996233"/>
            <a:ext cx="3387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latin typeface="Arial" pitchFamily="34" charset="0"/>
              </a:rPr>
              <a:t>2</a:t>
            </a:r>
          </a:p>
        </p:txBody>
      </p:sp>
      <p:sp>
        <p:nvSpPr>
          <p:cNvPr id="40" name="Text Box 37"/>
          <p:cNvSpPr txBox="1">
            <a:spLocks noChangeArrowheads="1"/>
          </p:cNvSpPr>
          <p:nvPr/>
        </p:nvSpPr>
        <p:spPr bwMode="auto">
          <a:xfrm>
            <a:off x="2271556" y="892740"/>
            <a:ext cx="3387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latin typeface="Arial" pitchFamily="34" charset="0"/>
              </a:rPr>
              <a:t>3</a:t>
            </a:r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2743010" y="90377"/>
            <a:ext cx="33871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dirty="0">
                <a:latin typeface="Arial" pitchFamily="34" charset="0"/>
              </a:rPr>
              <a:t>4</a:t>
            </a:r>
          </a:p>
        </p:txBody>
      </p:sp>
      <p:sp>
        <p:nvSpPr>
          <p:cNvPr id="43" name="Text Box 10"/>
          <p:cNvSpPr txBox="1">
            <a:spLocks noChangeArrowheads="1"/>
          </p:cNvSpPr>
          <p:nvPr/>
        </p:nvSpPr>
        <p:spPr bwMode="auto">
          <a:xfrm>
            <a:off x="7278836" y="2953337"/>
            <a:ext cx="2286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„Pole“ - polní </a:t>
            </a:r>
            <a:br>
              <a:rPr lang="cs-CZ" dirty="0">
                <a:solidFill>
                  <a:srgbClr val="000000"/>
                </a:solidFill>
                <a:latin typeface="Arial" pitchFamily="34" charset="0"/>
              </a:rPr>
            </a:br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instrumentace</a:t>
            </a:r>
            <a:br>
              <a:rPr lang="cs-CZ" dirty="0">
                <a:solidFill>
                  <a:srgbClr val="000000"/>
                </a:solidFill>
                <a:latin typeface="Arial" pitchFamily="34" charset="0"/>
              </a:rPr>
            </a:br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 (senzory, </a:t>
            </a:r>
            <a:r>
              <a:rPr lang="cs-CZ" dirty="0" err="1">
                <a:solidFill>
                  <a:srgbClr val="000000"/>
                </a:solidFill>
                <a:latin typeface="Arial" pitchFamily="34" charset="0"/>
              </a:rPr>
              <a:t>aktory</a:t>
            </a:r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, </a:t>
            </a:r>
            <a:br>
              <a:rPr lang="cs-CZ" dirty="0">
                <a:solidFill>
                  <a:srgbClr val="000000"/>
                </a:solidFill>
                <a:latin typeface="Arial" pitchFamily="34" charset="0"/>
              </a:rPr>
            </a:br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speciální měřicí </a:t>
            </a:r>
            <a:br>
              <a:rPr lang="cs-CZ" dirty="0">
                <a:solidFill>
                  <a:srgbClr val="000000"/>
                </a:solidFill>
                <a:latin typeface="Arial" pitchFamily="34" charset="0"/>
              </a:rPr>
            </a:br>
            <a:r>
              <a:rPr lang="cs-CZ" dirty="0">
                <a:solidFill>
                  <a:srgbClr val="000000"/>
                </a:solidFill>
                <a:latin typeface="Arial" pitchFamily="34" charset="0"/>
              </a:rPr>
              <a:t>přístroje)</a:t>
            </a:r>
          </a:p>
        </p:txBody>
      </p:sp>
    </p:spTree>
    <p:extLst>
      <p:ext uri="{BB962C8B-B14F-4D97-AF65-F5344CB8AC3E}">
        <p14:creationId xmlns:p14="http://schemas.microsoft.com/office/powerpoint/2010/main" val="3288571089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6714</TotalTime>
  <Words>920</Words>
  <Application>Microsoft Office PowerPoint</Application>
  <PresentationFormat>Předvádění na obrazovce (16:9)</PresentationFormat>
  <Paragraphs>162</Paragraphs>
  <Slides>16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Enriqueta</vt:lpstr>
      <vt:lpstr>Times New Roman</vt:lpstr>
      <vt:lpstr>SLU</vt:lpstr>
      <vt:lpstr>Informační podpora činnosti firmy</vt:lpstr>
      <vt:lpstr>Obsah prezentace</vt:lpstr>
      <vt:lpstr>Prezentace aplikace PowerPoint</vt:lpstr>
      <vt:lpstr>Systémy pro řízení výrobních procesů I</vt:lpstr>
      <vt:lpstr>Systémy pro řízení výrobních procesů II</vt:lpstr>
      <vt:lpstr>Moduly systémů pro řízení výrobních procesů I</vt:lpstr>
      <vt:lpstr>Moduly systémů pro řízení výrobních procesů II</vt:lpstr>
      <vt:lpstr>MRP I a MRP II</vt:lpstr>
      <vt:lpstr>Prezentace aplikace PowerPoint</vt:lpstr>
      <vt:lpstr>Systémy počítačem integrované výroby - CIM</vt:lpstr>
      <vt:lpstr>Počítačová podpora konstrukčních prací - CAD</vt:lpstr>
      <vt:lpstr>Systémy pro tvorbu technologických postupů - CAPP</vt:lpstr>
      <vt:lpstr>Počítačová podpora řízení jakosti - CAQ</vt:lpstr>
      <vt:lpstr>Počítačová podpora řízení výrobních strojů a robotů - CAM</vt:lpstr>
      <vt:lpstr>Řídící systémy strojů</vt:lpstr>
      <vt:lpstr>Děkuji za pozornost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podnikových procesů</dc:title>
  <dc:creator>Roman Šperka</dc:creator>
  <cp:lastModifiedBy>Michal Halaška</cp:lastModifiedBy>
  <cp:revision>138</cp:revision>
  <dcterms:created xsi:type="dcterms:W3CDTF">2016-07-06T15:42:34Z</dcterms:created>
  <dcterms:modified xsi:type="dcterms:W3CDTF">2022-04-23T22:19:16Z</dcterms:modified>
</cp:coreProperties>
</file>