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355" r:id="rId4"/>
    <p:sldId id="392" r:id="rId5"/>
    <p:sldId id="358" r:id="rId6"/>
    <p:sldId id="393" r:id="rId7"/>
    <p:sldId id="394" r:id="rId8"/>
    <p:sldId id="360" r:id="rId9"/>
    <p:sldId id="391" r:id="rId10"/>
    <p:sldId id="361" r:id="rId11"/>
    <p:sldId id="396" r:id="rId12"/>
    <p:sldId id="398" r:id="rId13"/>
    <p:sldId id="400" r:id="rId14"/>
    <p:sldId id="399" r:id="rId15"/>
    <p:sldId id="402" r:id="rId16"/>
    <p:sldId id="395" r:id="rId17"/>
    <p:sldId id="362" r:id="rId18"/>
    <p:sldId id="397" r:id="rId19"/>
    <p:sldId id="364" r:id="rId20"/>
    <p:sldId id="365" r:id="rId21"/>
    <p:sldId id="366" r:id="rId22"/>
    <p:sldId id="367" r:id="rId23"/>
    <p:sldId id="368" r:id="rId24"/>
    <p:sldId id="390" r:id="rId25"/>
    <p:sldId id="370" r:id="rId26"/>
    <p:sldId id="389" r:id="rId27"/>
    <p:sldId id="403" r:id="rId28"/>
    <p:sldId id="354" r:id="rId2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FC9948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35" autoAdjust="0"/>
  </p:normalViewPr>
  <p:slideViewPr>
    <p:cSldViewPr>
      <p:cViewPr varScale="1">
        <p:scale>
          <a:sx n="100" d="100"/>
          <a:sy n="100" d="100"/>
        </p:scale>
        <p:origin x="946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26.02.2022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110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507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Změna evropského energetického mixu. Hodně lidí nadává ale je to realita a bude to přinášet extrémní příležitosti ve všech odvětvích. </a:t>
            </a:r>
            <a:r>
              <a:rPr lang="cs-CZ" dirty="0" err="1"/>
              <a:t>Využítí</a:t>
            </a:r>
            <a:r>
              <a:rPr lang="cs-CZ" dirty="0"/>
              <a:t> odpadu na další zpracování, hospodaření s vodou, využití bioplynu </a:t>
            </a:r>
            <a:r>
              <a:rPr lang="cs-CZ" dirty="0" err="1"/>
              <a:t>biometanu</a:t>
            </a:r>
            <a:r>
              <a:rPr lang="cs-CZ" dirty="0"/>
              <a:t>, </a:t>
            </a:r>
          </a:p>
          <a:p>
            <a:r>
              <a:rPr lang="cs-CZ" dirty="0"/>
              <a:t>Podle </a:t>
            </a:r>
            <a:r>
              <a:rPr lang="cs-CZ" dirty="0" err="1"/>
              <a:t>smila</a:t>
            </a:r>
            <a:r>
              <a:rPr lang="cs-CZ" dirty="0"/>
              <a:t> je nerostného bohatství dostatek – ropné </a:t>
            </a:r>
            <a:r>
              <a:rPr lang="cs-CZ" dirty="0" err="1"/>
              <a:t>uloziste</a:t>
            </a:r>
            <a:r>
              <a:rPr lang="cs-CZ" dirty="0"/>
              <a:t> v </a:t>
            </a:r>
            <a:r>
              <a:rPr lang="cs-CZ" dirty="0" err="1"/>
              <a:t>kanade</a:t>
            </a:r>
            <a:r>
              <a:rPr lang="cs-CZ" dirty="0"/>
              <a:t>, plyn v </a:t>
            </a:r>
            <a:r>
              <a:rPr lang="cs-CZ" dirty="0" err="1"/>
              <a:t>izraeli</a:t>
            </a:r>
            <a:r>
              <a:rPr lang="cs-CZ" dirty="0"/>
              <a:t> v </a:t>
            </a:r>
            <a:r>
              <a:rPr lang="cs-CZ" dirty="0" err="1"/>
              <a:t>cine</a:t>
            </a:r>
            <a:r>
              <a:rPr lang="cs-CZ" dirty="0"/>
              <a:t> </a:t>
            </a:r>
            <a:r>
              <a:rPr lang="cs-CZ" dirty="0" err="1"/>
              <a:t>hlinik</a:t>
            </a:r>
            <a:r>
              <a:rPr lang="cs-CZ" dirty="0"/>
              <a:t> a další kovy. Jde spise o to jak budeme </a:t>
            </a:r>
            <a:r>
              <a:rPr lang="cs-CZ" dirty="0" err="1"/>
              <a:t>chytri</a:t>
            </a:r>
            <a:r>
              <a:rPr lang="cs-CZ" dirty="0"/>
              <a:t> a </a:t>
            </a:r>
            <a:r>
              <a:rPr lang="cs-CZ" dirty="0" err="1"/>
              <a:t>ekologicti</a:t>
            </a:r>
            <a:r>
              <a:rPr lang="cs-CZ" dirty="0"/>
              <a:t> při jejich </a:t>
            </a:r>
            <a:r>
              <a:rPr lang="cs-CZ" dirty="0" err="1"/>
              <a:t>vyuzivani</a:t>
            </a:r>
            <a:r>
              <a:rPr lang="cs-CZ" dirty="0"/>
              <a:t>. On bydli v dome s </a:t>
            </a:r>
            <a:r>
              <a:rPr lang="cs-CZ" dirty="0" err="1"/>
              <a:t>pasivnim</a:t>
            </a:r>
            <a:r>
              <a:rPr lang="cs-CZ" dirty="0"/>
              <a:t> standardem – super zatepleni, trojvrstvá skla a plynový kotel s 97% </a:t>
            </a:r>
            <a:r>
              <a:rPr lang="cs-CZ" dirty="0" err="1"/>
              <a:t>učinnosti</a:t>
            </a:r>
            <a:r>
              <a:rPr lang="cs-CZ" dirty="0"/>
              <a:t> a jezdí v malé </a:t>
            </a:r>
            <a:r>
              <a:rPr lang="cs-CZ" dirty="0" err="1"/>
              <a:t>hondě</a:t>
            </a:r>
            <a:r>
              <a:rPr lang="cs-CZ" dirty="0"/>
              <a:t> (ne že každý druhý amík </a:t>
            </a:r>
            <a:r>
              <a:rPr lang="cs-CZ" dirty="0" err="1"/>
              <a:t>ma</a:t>
            </a:r>
            <a:r>
              <a:rPr lang="cs-CZ" dirty="0"/>
              <a:t> 2t pickup i když jej nepotřebuje). Když tohle udělá 1 </a:t>
            </a:r>
            <a:r>
              <a:rPr lang="cs-CZ" dirty="0" err="1"/>
              <a:t>mld</a:t>
            </a:r>
            <a:r>
              <a:rPr lang="cs-CZ" dirty="0"/>
              <a:t> lidí ve vyspělém světě spotřeba energii klesne o 1/3.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830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Spouštěče – nejdříve prodej pak výroba (rychlá výroba), </a:t>
            </a:r>
            <a:r>
              <a:rPr lang="cs-CZ" dirty="0" err="1"/>
              <a:t>Baťuv</a:t>
            </a:r>
            <a:r>
              <a:rPr lang="cs-CZ" dirty="0"/>
              <a:t> sen – vyrábět jen to co už je prodané,</a:t>
            </a:r>
          </a:p>
          <a:p>
            <a:r>
              <a:rPr lang="cs-CZ" dirty="0"/>
              <a:t>Není potřeba maloobchodu – od výrobce přímo zákazníkovi</a:t>
            </a:r>
          </a:p>
          <a:p>
            <a:r>
              <a:rPr lang="cs-CZ" dirty="0"/>
              <a:t>Odpadají zásoby hotových výrobků – just in </a:t>
            </a:r>
            <a:r>
              <a:rPr lang="cs-CZ" dirty="0" err="1"/>
              <a:t>time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00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great</a:t>
            </a:r>
            <a:r>
              <a:rPr lang="cs-CZ" dirty="0"/>
              <a:t> </a:t>
            </a:r>
            <a:r>
              <a:rPr lang="cs-CZ" dirty="0" err="1"/>
              <a:t>hack</a:t>
            </a:r>
            <a:r>
              <a:rPr lang="cs-CZ" dirty="0"/>
              <a:t> – dokument z </a:t>
            </a:r>
            <a:r>
              <a:rPr lang="cs-CZ" dirty="0" err="1"/>
              <a:t>netflixu</a:t>
            </a:r>
            <a:r>
              <a:rPr lang="cs-CZ" dirty="0"/>
              <a:t> – big data jeden z největších trhu na </a:t>
            </a:r>
            <a:r>
              <a:rPr lang="cs-CZ" dirty="0" err="1"/>
              <a:t>svete</a:t>
            </a:r>
            <a:endParaRPr lang="cs-CZ" dirty="0"/>
          </a:p>
          <a:p>
            <a:r>
              <a:rPr lang="cs-CZ" dirty="0" err="1"/>
              <a:t>volume</a:t>
            </a:r>
            <a:r>
              <a:rPr lang="cs-CZ" dirty="0"/>
              <a:t> (objem) Objem dat narůstá exponenciálně.</a:t>
            </a:r>
          </a:p>
          <a:p>
            <a:r>
              <a:rPr lang="cs-CZ" dirty="0" err="1"/>
              <a:t>velocity</a:t>
            </a:r>
            <a:r>
              <a:rPr lang="cs-CZ" dirty="0"/>
              <a:t> (rychlost) Objevují se úlohy vyžadující okamžité zpracování velkého objemu průběžně vznikajících dat. Vhodným příkladem může být zpracování dat produkovaných kamerou.</a:t>
            </a:r>
          </a:p>
          <a:p>
            <a:r>
              <a:rPr lang="cs-CZ" dirty="0"/>
              <a:t>variety (různorodost, variabilita) Kromě obvyklých strukturovaných dat jde o úlohy pro zpracování nestrukturovaných textů, ale i různých typů multimediálních dat.</a:t>
            </a:r>
          </a:p>
          <a:p>
            <a:r>
              <a:rPr lang="cs-CZ" dirty="0" err="1"/>
              <a:t>veracity</a:t>
            </a:r>
            <a:r>
              <a:rPr lang="cs-CZ" dirty="0"/>
              <a:t> (věrohodnost) Nejistá věrohodnost dat v důsledku jejich inkonzistence, neúplnosti, nejasnosti a podobně. Vhodným příkladem mohou být údaje čerpané z komunikace na sociálních sítích.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156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356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8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25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Šudlení</a:t>
            </a:r>
            <a:r>
              <a:rPr lang="cs-CZ" dirty="0"/>
              <a:t> produktů nebo podnik. Záměrů v garáži/sklepě bez kontaktu se zákazníkem – bohužel není realita jen začínajících ale i firem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85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83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434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Podmínky k efektivní samoobsluze – drahá alternativní služba, snadná ovladatelná, relativně levná technologie, nízká energetická náročnost, více osobního času.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053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698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36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 a trendy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 2</a:t>
            </a:r>
          </a:p>
          <a:p>
            <a:pPr marL="0" indent="0" algn="r">
              <a:buNone/>
            </a:pP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Inovační podnikání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66428" y="2715766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ekonomiky a managementu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05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Dalibor Šimek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3897-E481-4F77-BAE2-E8CF51E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Socioekonomické trendy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F67516-7184-4092-8D41-CC2AEE81ACB5}"/>
              </a:ext>
            </a:extLst>
          </p:cNvPr>
          <p:cNvSpPr txBox="1">
            <a:spLocks/>
          </p:cNvSpPr>
          <p:nvPr/>
        </p:nvSpPr>
        <p:spPr>
          <a:xfrm>
            <a:off x="251520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Samoslužba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self-service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outsourcing zákazníkovi, převedení potřebných aktivit na zákazníka.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Spojené s automatizací „front-office“ procesů. Vyvíjí se tam, kde je pracovní síla drahá.</a:t>
            </a:r>
            <a:endParaRPr lang="cs-CZ" sz="1800" dirty="0">
              <a:solidFill>
                <a:srgbClr val="307871"/>
              </a:solidFill>
            </a:endParaRPr>
          </a:p>
        </p:txBody>
      </p:sp>
      <p:pic>
        <p:nvPicPr>
          <p:cNvPr id="2050" name="Picture 2" descr="Jednoduché nakupování se Scan&amp;Go v hypermarketu Globus Chomutov - Globus  Chomutov">
            <a:extLst>
              <a:ext uri="{FF2B5EF4-FFF2-40B4-BE49-F238E27FC236}">
                <a16:creationId xmlns:a16="http://schemas.microsoft.com/office/drawing/2014/main" id="{3A9EC1C5-9AFF-4856-BBFA-E54DDA360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05" y="2067694"/>
            <a:ext cx="44481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yzkoušeli jsme první olomoucké running sushi: pro vybranou dobrotu se  stačí jen natáhnout - OLOMOUC.CZ">
            <a:extLst>
              <a:ext uri="{FF2B5EF4-FFF2-40B4-BE49-F238E27FC236}">
                <a16:creationId xmlns:a16="http://schemas.microsoft.com/office/drawing/2014/main" id="{969D0BE7-48F4-45CD-87F9-92F1026F9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5" y="2211711"/>
            <a:ext cx="3955112" cy="263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7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3897-E481-4F77-BAE2-E8CF51E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Socioekonomické trendy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F67516-7184-4092-8D41-CC2AEE81ACB5}"/>
              </a:ext>
            </a:extLst>
          </p:cNvPr>
          <p:cNvSpPr txBox="1">
            <a:spLocks/>
          </p:cNvSpPr>
          <p:nvPr/>
        </p:nvSpPr>
        <p:spPr>
          <a:xfrm>
            <a:off x="251520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Eliminace mezičlánků–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zkracování se hodnotových řetězců. Eliminace zprostředkovatelů, zástupců, dealerů.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0FCBC7-75BF-40B6-AB6C-3EB7AE0C2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71" r="1176" b="17801"/>
          <a:stretch/>
        </p:blipFill>
        <p:spPr>
          <a:xfrm>
            <a:off x="485800" y="1851670"/>
            <a:ext cx="7812360" cy="30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2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3897-E481-4F77-BAE2-E8CF51E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Socioekonomické trendy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F67516-7184-4092-8D41-CC2AEE81ACB5}"/>
              </a:ext>
            </a:extLst>
          </p:cNvPr>
          <p:cNvSpPr txBox="1">
            <a:spLocks/>
          </p:cNvSpPr>
          <p:nvPr/>
        </p:nvSpPr>
        <p:spPr>
          <a:xfrm>
            <a:off x="251520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dodavatelů/kolokace–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přibližování dodavatelů součástek a komponentů co nejblíže k procesům zákazníka (výrobce).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Přímo zapojen do výrobních procesů včetně převodu zodpovědnosti.</a:t>
            </a:r>
          </a:p>
        </p:txBody>
      </p:sp>
      <p:pic>
        <p:nvPicPr>
          <p:cNvPr id="4098" name="Picture 2" descr="Walmart to upgrade more Canadian stores | Supermarket News">
            <a:extLst>
              <a:ext uri="{FF2B5EF4-FFF2-40B4-BE49-F238E27FC236}">
                <a16:creationId xmlns:a16="http://schemas.microsoft.com/office/drawing/2014/main" id="{2226D741-5E0B-4CF7-8A26-06A4875D0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3718"/>
            <a:ext cx="4896544" cy="25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yundai Reveals New Logo and Identity - Logo Designer - Logo Designer">
            <a:extLst>
              <a:ext uri="{FF2B5EF4-FFF2-40B4-BE49-F238E27FC236}">
                <a16:creationId xmlns:a16="http://schemas.microsoft.com/office/drawing/2014/main" id="{120EFF75-997A-410B-B56A-33AD69F7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96" y="2413243"/>
            <a:ext cx="3700636" cy="22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50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3897-E481-4F77-BAE2-E8CF51E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Socioekonomické trendy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F67516-7184-4092-8D41-CC2AEE81ACB5}"/>
              </a:ext>
            </a:extLst>
          </p:cNvPr>
          <p:cNvSpPr txBox="1">
            <a:spLocks/>
          </p:cNvSpPr>
          <p:nvPr/>
        </p:nvSpPr>
        <p:spPr>
          <a:xfrm>
            <a:off x="251520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Re-lokalizace –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odvrat od globalizace a návrat k lokálnosti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spotřebitelů to je podpořené ekologickým vnímáním</a:t>
            </a:r>
          </a:p>
        </p:txBody>
      </p:sp>
      <p:pic>
        <p:nvPicPr>
          <p:cNvPr id="6146" name="Picture 2" descr="Wuders - perfektní nábytek">
            <a:extLst>
              <a:ext uri="{FF2B5EF4-FFF2-40B4-BE49-F238E27FC236}">
                <a16:creationId xmlns:a16="http://schemas.microsoft.com/office/drawing/2014/main" id="{668E5863-3212-4946-9970-109F13D17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35646"/>
            <a:ext cx="5236319" cy="341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17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3897-E481-4F77-BAE2-E8CF51E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Socioekonomické trendy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F67516-7184-4092-8D41-CC2AEE81ACB5}"/>
              </a:ext>
            </a:extLst>
          </p:cNvPr>
          <p:cNvSpPr txBox="1">
            <a:spLocks/>
          </p:cNvSpPr>
          <p:nvPr/>
        </p:nvSpPr>
        <p:spPr>
          <a:xfrm>
            <a:off x="251520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Reintegrace –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přerod zaměstnanců/montážníků mající znalost jednoho konkrétního úkolu v inovační, sebe-řídící spolupracovníky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Specializace vs. generalizace</a:t>
            </a:r>
          </a:p>
          <a:p>
            <a:pPr marL="0" indent="0">
              <a:buNone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7 Prerequisites of a Learning Organization | Dandy People">
            <a:extLst>
              <a:ext uri="{FF2B5EF4-FFF2-40B4-BE49-F238E27FC236}">
                <a16:creationId xmlns:a16="http://schemas.microsoft.com/office/drawing/2014/main" id="{4FA3E608-25C2-4A6E-B137-B93DF0ABC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23912"/>
            <a:ext cx="5401295" cy="321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37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3897-E481-4F77-BAE2-E8CF51E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Socioekonomické trendy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F67516-7184-4092-8D41-CC2AEE81ACB5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Zelená ekonomika –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Zelené, ekologické, udržitelné přemýšlení se dostává do řady odvětví.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veřejná podpora hnaná zhoršující se klimatickou situací.</a:t>
            </a:r>
          </a:p>
          <a:p>
            <a:pPr marL="0" indent="0">
              <a:buNone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ude za něj svět Česku platit? V Praze vzniká ojedinělé výzkumné zařízení -  iDNES.cz">
            <a:extLst>
              <a:ext uri="{FF2B5EF4-FFF2-40B4-BE49-F238E27FC236}">
                <a16:creationId xmlns:a16="http://schemas.microsoft.com/office/drawing/2014/main" id="{A41D37B1-FC14-4F37-9670-937379203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48" y="2078519"/>
            <a:ext cx="3819128" cy="289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KO-NOE - náš projekt pro trvale udržitelný život | LIKO-S">
            <a:extLst>
              <a:ext uri="{FF2B5EF4-FFF2-40B4-BE49-F238E27FC236}">
                <a16:creationId xmlns:a16="http://schemas.microsoft.com/office/drawing/2014/main" id="{CCBD06DE-4631-41E3-8027-FA63EB252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78" y="2078520"/>
            <a:ext cx="4416678" cy="289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3897-E481-4F77-BAE2-E8CF51E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Demografické trendy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F67516-7184-4092-8D41-CC2AEE81ACB5}"/>
              </a:ext>
            </a:extLst>
          </p:cNvPr>
          <p:cNvSpPr txBox="1">
            <a:spLocks/>
          </p:cNvSpPr>
          <p:nvPr/>
        </p:nvSpPr>
        <p:spPr>
          <a:xfrm>
            <a:off x="251520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Sdílená ekonomika -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Nemusíme vlastnit, směna mezi lidmi, princip reciprocity, ekologická podstata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Hranice mezi sdílením a pronájmem je tenká</a:t>
            </a:r>
            <a:endParaRPr lang="cs-CZ" sz="1800" dirty="0">
              <a:solidFill>
                <a:srgbClr val="307871"/>
              </a:solidFill>
            </a:endParaRPr>
          </a:p>
        </p:txBody>
      </p:sp>
      <p:pic>
        <p:nvPicPr>
          <p:cNvPr id="1026" name="Picture 2" descr="Image result for airbnb">
            <a:extLst>
              <a:ext uri="{FF2B5EF4-FFF2-40B4-BE49-F238E27FC236}">
                <a16:creationId xmlns:a16="http://schemas.microsoft.com/office/drawing/2014/main" id="{6541A37A-D362-47F1-B18A-C11BD6B71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94317"/>
            <a:ext cx="3635896" cy="16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kola">
            <a:extLst>
              <a:ext uri="{FF2B5EF4-FFF2-40B4-BE49-F238E27FC236}">
                <a16:creationId xmlns:a16="http://schemas.microsoft.com/office/drawing/2014/main" id="{AA40E214-4D4F-427E-A39E-375F53870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80" y="1779662"/>
            <a:ext cx="4289673" cy="2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08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3897-E481-4F77-BAE2-E8CF51E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Demografické trendy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F67516-7184-4092-8D41-CC2AEE81ACB5}"/>
              </a:ext>
            </a:extLst>
          </p:cNvPr>
          <p:cNvSpPr txBox="1">
            <a:spLocks/>
          </p:cNvSpPr>
          <p:nvPr/>
        </p:nvSpPr>
        <p:spPr>
          <a:xfrm>
            <a:off x="251520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Cirkulární ekonomika –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Oběhové hospodářství, řeší způsoby jak zvyšovat kvalitu života a živ. prostředí skrze zvyšování efektivity produkce</a:t>
            </a:r>
            <a:endParaRPr lang="cs-CZ" sz="1800" dirty="0">
              <a:solidFill>
                <a:srgbClr val="307871"/>
              </a:solidFill>
            </a:endParaRPr>
          </a:p>
        </p:txBody>
      </p:sp>
      <p:pic>
        <p:nvPicPr>
          <p:cNvPr id="2050" name="Picture 2" descr="Image result for cirkulární ekonomika">
            <a:extLst>
              <a:ext uri="{FF2B5EF4-FFF2-40B4-BE49-F238E27FC236}">
                <a16:creationId xmlns:a16="http://schemas.microsoft.com/office/drawing/2014/main" id="{41CECFB2-4C75-4C33-9221-5F0459999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1635646"/>
            <a:ext cx="371507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imbaland circular economy">
            <a:extLst>
              <a:ext uri="{FF2B5EF4-FFF2-40B4-BE49-F238E27FC236}">
                <a16:creationId xmlns:a16="http://schemas.microsoft.com/office/drawing/2014/main" id="{8451A5CC-09D9-4FA7-933A-967478B23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44216"/>
            <a:ext cx="2806292" cy="27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70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3897-E481-4F77-BAE2-E8CF51E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Demografické trendy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F67516-7184-4092-8D41-CC2AEE81ACB5}"/>
              </a:ext>
            </a:extLst>
          </p:cNvPr>
          <p:cNvSpPr txBox="1">
            <a:spLocks/>
          </p:cNvSpPr>
          <p:nvPr/>
        </p:nvSpPr>
        <p:spPr>
          <a:xfrm>
            <a:off x="251520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Masová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kustomizace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výroba na zakázku, přesně podle zákazníka v ceně porovnatelné s masovou výrobou.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Žene touha spotřebitelů po odlišení.</a:t>
            </a:r>
          </a:p>
        </p:txBody>
      </p:sp>
      <p:pic>
        <p:nvPicPr>
          <p:cNvPr id="6" name="Picture 2" descr="Image result for nike customization">
            <a:extLst>
              <a:ext uri="{FF2B5EF4-FFF2-40B4-BE49-F238E27FC236}">
                <a16:creationId xmlns:a16="http://schemas.microsoft.com/office/drawing/2014/main" id="{BA044A2F-CE3C-417D-A9FE-F62B5E88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51670"/>
            <a:ext cx="4779615" cy="28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40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3897-E481-4F77-BAE2-E8CF51E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Demografické trendy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F67516-7184-4092-8D41-CC2AEE81ACB5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online nákup potravin –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nakupování na internetu se stalo běžnou součástí života, prostupuje a rozšiřuje se do stále nových trhů</a:t>
            </a:r>
            <a:endParaRPr lang="cs-CZ" sz="1800" dirty="0">
              <a:solidFill>
                <a:srgbClr val="307871"/>
              </a:solidFill>
            </a:endParaRPr>
          </a:p>
        </p:txBody>
      </p:sp>
      <p:pic>
        <p:nvPicPr>
          <p:cNvPr id="4098" name="Picture 2" descr="Image result for rohlik.cz">
            <a:extLst>
              <a:ext uri="{FF2B5EF4-FFF2-40B4-BE49-F238E27FC236}">
                <a16:creationId xmlns:a16="http://schemas.microsoft.com/office/drawing/2014/main" id="{7C9BE02C-6BD5-4028-B084-D58B3E83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55" y="1851670"/>
            <a:ext cx="5466690" cy="26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8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552728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by měl podnikatel být?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6F50E8F5-8392-4CD4-9E85-A78CF9815B6D}"/>
              </a:ext>
            </a:extLst>
          </p:cNvPr>
          <p:cNvSpPr txBox="1">
            <a:spLocks/>
          </p:cNvSpPr>
          <p:nvPr/>
        </p:nvSpPr>
        <p:spPr>
          <a:xfrm>
            <a:off x="323529" y="987574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2667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Vlastnosti		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endParaRPr lang="cs-CZ" sz="2667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2667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Schopnosti, dovednosti		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endParaRPr lang="cs-CZ" sz="2667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2667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Hodnoty</a:t>
            </a:r>
          </a:p>
          <a:p>
            <a:endParaRPr lang="cs-CZ" sz="1867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73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3897-E481-4F77-BAE2-E8CF51E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Technologické trendy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F67516-7184-4092-8D41-CC2AEE81ACB5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tisk – přírůstková výrobní technologie -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proces tvorby třídimenzionálních pevných objektů z digitálního souboru</a:t>
            </a:r>
            <a:endParaRPr lang="cs-CZ" sz="1800" dirty="0">
              <a:solidFill>
                <a:srgbClr val="307871"/>
              </a:solidFill>
            </a:endParaRPr>
          </a:p>
        </p:txBody>
      </p:sp>
      <p:pic>
        <p:nvPicPr>
          <p:cNvPr id="5122" name="Picture 2" descr="Image result for průša">
            <a:extLst>
              <a:ext uri="{FF2B5EF4-FFF2-40B4-BE49-F238E27FC236}">
                <a16:creationId xmlns:a16="http://schemas.microsoft.com/office/drawing/2014/main" id="{BB07A669-7695-4087-9D58-7D635706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1923678"/>
            <a:ext cx="4734272" cy="26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931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3897-E481-4F77-BAE2-E8CF51E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Technologické trendy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F67516-7184-4092-8D41-CC2AEE81ACB5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věcí –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i software technologie (objekty) jsou samostatně napojeny na internet a využívají této výhody.</a:t>
            </a:r>
            <a:endParaRPr lang="cs-CZ" sz="1800" dirty="0">
              <a:solidFill>
                <a:srgbClr val="307871"/>
              </a:solidFill>
            </a:endParaRPr>
          </a:p>
        </p:txBody>
      </p:sp>
      <p:pic>
        <p:nvPicPr>
          <p:cNvPr id="6146" name="Picture 2" descr="Image result for internet of things examples">
            <a:extLst>
              <a:ext uri="{FF2B5EF4-FFF2-40B4-BE49-F238E27FC236}">
                <a16:creationId xmlns:a16="http://schemas.microsoft.com/office/drawing/2014/main" id="{73CD76CB-1B1C-49C2-93E3-24398BC4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54" y="1995685"/>
            <a:ext cx="4598033" cy="25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mart healthcare watch">
            <a:extLst>
              <a:ext uri="{FF2B5EF4-FFF2-40B4-BE49-F238E27FC236}">
                <a16:creationId xmlns:a16="http://schemas.microsoft.com/office/drawing/2014/main" id="{706B9E84-E4FF-486F-AB9F-26E2D6527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4" y="1846219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9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3897-E481-4F77-BAE2-E8CF51E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Technologické trendy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F67516-7184-4092-8D41-CC2AEE81ACB5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využívání chytrých technologií a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kontextu veřejných služeb a veřejného prostoru</a:t>
            </a:r>
            <a:endParaRPr lang="cs-CZ" sz="1800" dirty="0">
              <a:solidFill>
                <a:srgbClr val="307871"/>
              </a:solidFill>
            </a:endParaRPr>
          </a:p>
        </p:txBody>
      </p:sp>
      <p:pic>
        <p:nvPicPr>
          <p:cNvPr id="7170" name="Picture 2" descr="Image result for compology">
            <a:extLst>
              <a:ext uri="{FF2B5EF4-FFF2-40B4-BE49-F238E27FC236}">
                <a16:creationId xmlns:a16="http://schemas.microsoft.com/office/drawing/2014/main" id="{A380F9CC-6460-422F-B309-CD56EB0DF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9692"/>
            <a:ext cx="3605346" cy="294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eparkomat">
            <a:extLst>
              <a:ext uri="{FF2B5EF4-FFF2-40B4-BE49-F238E27FC236}">
                <a16:creationId xmlns:a16="http://schemas.microsoft.com/office/drawing/2014/main" id="{2A718CEA-A370-4AA4-ACB9-677F47DF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91" y="2427734"/>
            <a:ext cx="4067944" cy="10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909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3897-E481-4F77-BAE2-E8CF51E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Technologické trendy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F67516-7184-4092-8D41-CC2AEE81ACB5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Virtuální/rozšířená realita – </a:t>
            </a:r>
            <a:r>
              <a:rPr lang="cs-CZ" sz="2000" dirty="0"/>
              <a:t>je technologie umožňující uživateli ocitnout se v simulovaném prostředí, ideálně doprovázené jeho interakcí s ním.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solidFill>
                <a:srgbClr val="307871"/>
              </a:solidFill>
            </a:endParaRPr>
          </a:p>
        </p:txBody>
      </p:sp>
      <p:pic>
        <p:nvPicPr>
          <p:cNvPr id="8194" name="Picture 2" descr="Image result for virtuální realita">
            <a:extLst>
              <a:ext uri="{FF2B5EF4-FFF2-40B4-BE49-F238E27FC236}">
                <a16:creationId xmlns:a16="http://schemas.microsoft.com/office/drawing/2014/main" id="{06621458-24AA-43FB-B9D4-502A125A4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34052"/>
            <a:ext cx="4176464" cy="274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vr life">
            <a:extLst>
              <a:ext uri="{FF2B5EF4-FFF2-40B4-BE49-F238E27FC236}">
                <a16:creationId xmlns:a16="http://schemas.microsoft.com/office/drawing/2014/main" id="{BF06C801-DF5B-43A7-B3D8-CF411E64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90" y="2019295"/>
            <a:ext cx="4644008" cy="21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659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D14F1-10B3-4EF5-B2F1-20FA12D1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Technologické trendy</a:t>
            </a:r>
          </a:p>
        </p:txBody>
      </p:sp>
      <p:pic>
        <p:nvPicPr>
          <p:cNvPr id="8194" name="Picture 2" descr="Breakdown of AI and its major fields. | Download Scientific Diagram">
            <a:extLst>
              <a:ext uri="{FF2B5EF4-FFF2-40B4-BE49-F238E27FC236}">
                <a16:creationId xmlns:a16="http://schemas.microsoft.com/office/drawing/2014/main" id="{F4C87E9E-1BA8-472F-AE19-D8C188326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3718"/>
            <a:ext cx="5560293" cy="25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90735C0-0E06-4543-93FA-F11E5D593C78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Umělá inteligence –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statistika, modelování, simulace, automatizace, zpřesnění, rychlost, učení a iterace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statistických a analytických metod umožňující zpracovávat velké množství dat, predikovat budoucnost a učit se.</a:t>
            </a:r>
            <a:endParaRPr lang="cs-CZ" sz="1800" dirty="0">
              <a:solidFill>
                <a:srgbClr val="307871"/>
              </a:solidFill>
            </a:endParaRPr>
          </a:p>
        </p:txBody>
      </p:sp>
      <p:pic>
        <p:nvPicPr>
          <p:cNvPr id="7" name="Picture 2" descr="Image result for bezpilotni automobil">
            <a:extLst>
              <a:ext uri="{FF2B5EF4-FFF2-40B4-BE49-F238E27FC236}">
                <a16:creationId xmlns:a16="http://schemas.microsoft.com/office/drawing/2014/main" id="{07B9C43A-DA68-443B-A250-658113A8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53" y="2449601"/>
            <a:ext cx="2938447" cy="19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00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3897-E481-4F77-BAE2-E8CF51E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Technologické trendy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F67516-7184-4092-8D41-CC2AEE81ACB5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Data – </a:t>
            </a:r>
            <a:r>
              <a:rPr lang="cs-CZ" sz="2000" dirty="0"/>
              <a:t>jsou podle jedné z možných definic soubory dat, jejichž velikost je mimo schopnosti zachycovat, spravovat a zpracovávat data běžně používanými softwarovými prostředky v rozumném čase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cs-CZ" sz="1800" dirty="0">
              <a:solidFill>
                <a:srgbClr val="307871"/>
              </a:solidFill>
            </a:endParaRPr>
          </a:p>
        </p:txBody>
      </p:sp>
      <p:pic>
        <p:nvPicPr>
          <p:cNvPr id="10242" name="Picture 2" descr="Image result for facebook">
            <a:extLst>
              <a:ext uri="{FF2B5EF4-FFF2-40B4-BE49-F238E27FC236}">
                <a16:creationId xmlns:a16="http://schemas.microsoft.com/office/drawing/2014/main" id="{AECE1896-62A6-4EAC-90CE-3D4431727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7" y="2139702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ibm deep thunder">
            <a:extLst>
              <a:ext uri="{FF2B5EF4-FFF2-40B4-BE49-F238E27FC236}">
                <a16:creationId xmlns:a16="http://schemas.microsoft.com/office/drawing/2014/main" id="{72FBCE1C-E19A-4A64-8A44-35DEB30C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9702"/>
            <a:ext cx="2964433" cy="26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510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D14F1-10B3-4EF5-B2F1-20FA12D1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Technologické trendy</a:t>
            </a:r>
          </a:p>
        </p:txBody>
      </p:sp>
      <p:pic>
        <p:nvPicPr>
          <p:cNvPr id="1026" name="Picture 2" descr="Anti-electricity cartoon from 1900 | Painting, Cartoon, Canvas art">
            <a:extLst>
              <a:ext uri="{FF2B5EF4-FFF2-40B4-BE49-F238E27FC236}">
                <a16:creationId xmlns:a16="http://schemas.microsoft.com/office/drawing/2014/main" id="{B230B1A4-28E0-48DC-9414-969D47B6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03189"/>
            <a:ext cx="3799052" cy="40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749267C-651E-4D67-BF7F-0CE36C9E4960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3799052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Strach z nových věcí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Karikatura z 19. století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Paralela na AI a její mystifikace</a:t>
            </a:r>
            <a:endParaRPr lang="cs-CZ" sz="1800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45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None/>
            </a:pPr>
            <a:endParaRPr lang="cs-CZ" sz="2000" dirty="0">
              <a:solidFill>
                <a:srgbClr val="307871"/>
              </a:solidFill>
            </a:endParaRP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 err="1"/>
              <a:t>Případovka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2656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32364" y="2284629"/>
            <a:ext cx="3279271" cy="5742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pozornost!</a:t>
            </a:r>
          </a:p>
          <a:p>
            <a:pPr lvl="1"/>
            <a:endParaRPr lang="cs-CZ" sz="1400" dirty="0">
              <a:solidFill>
                <a:srgbClr val="307871"/>
              </a:solidFill>
            </a:endParaRPr>
          </a:p>
          <a:p>
            <a:endParaRPr lang="cs-CZ" sz="1400" dirty="0">
              <a:solidFill>
                <a:srgbClr val="307871"/>
              </a:solidFill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6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2000" dirty="0">
                <a:solidFill>
                  <a:srgbClr val="307871"/>
                </a:solidFill>
              </a:rPr>
              <a:t>Exponenciální růst technologií – technologického potenciálu		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2000" dirty="0">
                <a:solidFill>
                  <a:srgbClr val="307871"/>
                </a:solidFill>
              </a:rPr>
              <a:t>Vzdělaní uživatelé, spotřebitelé -  informovanost, globální komunikační a distribuční kanály 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2000" dirty="0">
                <a:solidFill>
                  <a:srgbClr val="307871"/>
                </a:solidFill>
              </a:rPr>
              <a:t>Systémy nestíhají reagovat – zaseknutí ve způsobech fungování z minulého století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None/>
            </a:pPr>
            <a:endParaRPr lang="cs-CZ" sz="2000" dirty="0">
              <a:solidFill>
                <a:srgbClr val="307871"/>
              </a:solidFill>
            </a:endParaRP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/>
              <a:t>Shrnutí z minulé přednášky</a:t>
            </a:r>
          </a:p>
        </p:txBody>
      </p:sp>
    </p:spTree>
    <p:extLst>
      <p:ext uri="{BB962C8B-B14F-4D97-AF65-F5344CB8AC3E}">
        <p14:creationId xmlns:p14="http://schemas.microsoft.com/office/powerpoint/2010/main" val="137648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2000" b="1" dirty="0">
                <a:solidFill>
                  <a:srgbClr val="307871"/>
                </a:solidFill>
              </a:rPr>
              <a:t>Detailní komplexita </a:t>
            </a:r>
            <a:r>
              <a:rPr lang="cs-CZ" sz="2000" dirty="0">
                <a:solidFill>
                  <a:srgbClr val="307871"/>
                </a:solidFill>
              </a:rPr>
              <a:t>– hodně ZNÁMÝCH proměnných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1600" dirty="0">
                <a:solidFill>
                  <a:srgbClr val="307871"/>
                </a:solidFill>
              </a:rPr>
              <a:t>Výrobní proces ve firmě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1600" dirty="0">
                <a:solidFill>
                  <a:srgbClr val="307871"/>
                </a:solidFill>
              </a:rPr>
              <a:t>Instrukce k montáži výrobní linky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2000" b="1" dirty="0">
                <a:solidFill>
                  <a:srgbClr val="307871"/>
                </a:solidFill>
              </a:rPr>
              <a:t>Dynamická komplexita </a:t>
            </a:r>
            <a:r>
              <a:rPr lang="cs-CZ" sz="2000" dirty="0">
                <a:solidFill>
                  <a:srgbClr val="307871"/>
                </a:solidFill>
              </a:rPr>
              <a:t>– situace, kde příčina a důsledek jsou v čase nejasné.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1600" dirty="0">
                <a:solidFill>
                  <a:srgbClr val="307871"/>
                </a:solidFill>
              </a:rPr>
              <a:t>Efekt změn a intervencí nejsou zřejmé v krátkém čase.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1600" dirty="0">
                <a:solidFill>
                  <a:srgbClr val="307871"/>
                </a:solidFill>
              </a:rPr>
              <a:t>Rozdílný důsledek nebo efekt v krátkodobém a dlouhodobém období.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1600" dirty="0">
                <a:solidFill>
                  <a:srgbClr val="307871"/>
                </a:solidFill>
              </a:rPr>
              <a:t>Různý dopad akcí v různých lokalitách systému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1600" dirty="0">
                <a:solidFill>
                  <a:srgbClr val="307871"/>
                </a:solidFill>
              </a:rPr>
              <a:t>Nelze aplikovat konvenční metody analýzy a plánování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None/>
            </a:pPr>
            <a:endParaRPr lang="cs-CZ" sz="2000" dirty="0">
              <a:solidFill>
                <a:srgbClr val="307871"/>
              </a:solidFill>
            </a:endParaRP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/>
              <a:t>Komplexita</a:t>
            </a:r>
          </a:p>
        </p:txBody>
      </p:sp>
    </p:spTree>
    <p:extLst>
      <p:ext uri="{BB962C8B-B14F-4D97-AF65-F5344CB8AC3E}">
        <p14:creationId xmlns:p14="http://schemas.microsoft.com/office/powerpoint/2010/main" val="291412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2000" dirty="0">
                <a:solidFill>
                  <a:srgbClr val="307871"/>
                </a:solidFill>
              </a:rPr>
              <a:t>Filosofie postavená na: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1600" dirty="0">
                <a:solidFill>
                  <a:srgbClr val="307871"/>
                </a:solidFill>
              </a:rPr>
              <a:t>Iterativním vývoji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1600" dirty="0">
                <a:solidFill>
                  <a:srgbClr val="307871"/>
                </a:solidFill>
              </a:rPr>
              <a:t>Blízkém kontaktu se zákazníkem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1600" dirty="0">
                <a:solidFill>
                  <a:srgbClr val="307871"/>
                </a:solidFill>
              </a:rPr>
              <a:t>Pochopení potřeb zákazníka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1600" dirty="0">
                <a:solidFill>
                  <a:srgbClr val="307871"/>
                </a:solidFill>
              </a:rPr>
              <a:t>Postupném zlepšování procesu spolupráce, výroby, vývoje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1600" dirty="0">
                <a:solidFill>
                  <a:srgbClr val="307871"/>
                </a:solidFill>
              </a:rPr>
              <a:t>Plánování vs. Rychlé učení se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1600" dirty="0">
                <a:solidFill>
                  <a:srgbClr val="307871"/>
                </a:solidFill>
              </a:rPr>
              <a:t>Tvorba perfektního produktu vs. Prototypování se zpětnou vazbou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2000" dirty="0">
                <a:solidFill>
                  <a:srgbClr val="307871"/>
                </a:solidFill>
              </a:rPr>
              <a:t>Fungování v rychlých iteračních/vývojových cyklech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r>
              <a:rPr lang="cs-CZ" sz="2000" dirty="0">
                <a:solidFill>
                  <a:srgbClr val="307871"/>
                </a:solidFill>
              </a:rPr>
              <a:t>Lineární, vodopádový způsob přestává být efektivní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</a:pPr>
            <a:endParaRPr lang="cs-CZ" sz="2000" dirty="0">
              <a:solidFill>
                <a:srgbClr val="307871"/>
              </a:solidFill>
            </a:endParaRP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None/>
            </a:pPr>
            <a:endParaRPr lang="cs-CZ" sz="2000" dirty="0">
              <a:solidFill>
                <a:srgbClr val="307871"/>
              </a:solidFill>
            </a:endParaRP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/>
              <a:t>Štíhlý/agilní přístup k inovacím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695BA1-D8FA-426F-878B-FE29B5EFD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30400" r="38975" b="26201"/>
          <a:stretch/>
        </p:blipFill>
        <p:spPr>
          <a:xfrm>
            <a:off x="6839744" y="2283718"/>
            <a:ext cx="2304256" cy="23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4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/>
              <a:t>Proč firmy a projekty selhávají?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262399-75C5-4D42-99CB-CAC37D733F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2" t="11184" r="16613" b="8386"/>
          <a:stretch/>
        </p:blipFill>
        <p:spPr>
          <a:xfrm>
            <a:off x="683568" y="915566"/>
            <a:ext cx="6264696" cy="35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90 % začínajících podnikatelských záměrů selže –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prvopodnikatelé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malých a středních firem se nedožije 5 let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Podnikání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B5FFB71-AAD9-4E22-9D93-49EA1B5F3D73}"/>
              </a:ext>
            </a:extLst>
          </p:cNvPr>
          <p:cNvSpPr txBox="1"/>
          <p:nvPr/>
        </p:nvSpPr>
        <p:spPr>
          <a:xfrm>
            <a:off x="3255071" y="228371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Rozjezd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99CD42-AC06-4E0D-8655-BA71F60C5AF6}"/>
              </a:ext>
            </a:extLst>
          </p:cNvPr>
          <p:cNvSpPr txBox="1"/>
          <p:nvPr/>
        </p:nvSpPr>
        <p:spPr>
          <a:xfrm>
            <a:off x="2051720" y="358520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Ponaučení/zkušenost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C7483DE-2B65-496B-9674-D56AA5D63EA3}"/>
              </a:ext>
            </a:extLst>
          </p:cNvPr>
          <p:cNvSpPr txBox="1"/>
          <p:nvPr/>
        </p:nvSpPr>
        <p:spPr>
          <a:xfrm>
            <a:off x="4706760" y="321982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Fail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548C2EB-6F9F-46A8-8FCF-FA3C4CE9ADB0}"/>
              </a:ext>
            </a:extLst>
          </p:cNvPr>
          <p:cNvSpPr txBox="1"/>
          <p:nvPr/>
        </p:nvSpPr>
        <p:spPr>
          <a:xfrm>
            <a:off x="5292080" y="408391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Končím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8D8458FD-4547-4D95-96C4-E71361BD80C1}"/>
              </a:ext>
            </a:extLst>
          </p:cNvPr>
          <p:cNvCxnSpPr>
            <a:stCxn id="2" idx="3"/>
            <a:endCxn id="7" idx="0"/>
          </p:cNvCxnSpPr>
          <p:nvPr/>
        </p:nvCxnSpPr>
        <p:spPr>
          <a:xfrm>
            <a:off x="4196354" y="2468384"/>
            <a:ext cx="782276" cy="751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9A9727F3-64D6-4883-BC5F-36CFC510E4B9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4978630" y="3589155"/>
            <a:ext cx="777680" cy="49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6C8E162-A881-4059-BA48-A2D4F75E4A77}"/>
              </a:ext>
            </a:extLst>
          </p:cNvPr>
          <p:cNvCxnSpPr>
            <a:stCxn id="7" idx="1"/>
            <a:endCxn id="5" idx="3"/>
          </p:cNvCxnSpPr>
          <p:nvPr/>
        </p:nvCxnSpPr>
        <p:spPr>
          <a:xfrm flipH="1">
            <a:off x="4172813" y="3404489"/>
            <a:ext cx="533947" cy="365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FAF4A9A4-3C80-4E59-9B44-C3F8ED48F1D2}"/>
              </a:ext>
            </a:extLst>
          </p:cNvPr>
          <p:cNvCxnSpPr>
            <a:stCxn id="5" idx="0"/>
            <a:endCxn id="2" idx="2"/>
          </p:cNvCxnSpPr>
          <p:nvPr/>
        </p:nvCxnSpPr>
        <p:spPr>
          <a:xfrm flipV="1">
            <a:off x="3112267" y="2653050"/>
            <a:ext cx="613446" cy="93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38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3897-E481-4F77-BAE2-E8CF51EF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Inspirace, příležitosti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F67516-7184-4092-8D41-CC2AEE81ACB5}"/>
              </a:ext>
            </a:extLst>
          </p:cNvPr>
          <p:cNvSpPr txBox="1">
            <a:spLocks/>
          </p:cNvSpPr>
          <p:nvPr/>
        </p:nvSpPr>
        <p:spPr>
          <a:xfrm>
            <a:off x="251520" y="1205421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Přichází ze sledování a analyzování trendů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znalosti trendů můžeme vyvozovat možné scénáře budoucích vývojů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 ze slova „směřovat“  - tendence dlouhodobého procesu změny, přetvoření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Představíme si trendy socioekonomické (vyšší trendy vycházející z rozvoje společnosti), demografické (přicházející od zákazníků) a technologické (souvisí s rozvojem technologií)</a:t>
            </a:r>
            <a:endParaRPr lang="cs-CZ" sz="1800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4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1B7D3-26B3-4342-A042-45942726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Globální oblasti, cíle</a:t>
            </a:r>
          </a:p>
        </p:txBody>
      </p:sp>
      <p:pic>
        <p:nvPicPr>
          <p:cNvPr id="1026" name="Picture 2" descr="Solving Complex Global Issues - Research &amp; Innovation - Dalhousie University">
            <a:extLst>
              <a:ext uri="{FF2B5EF4-FFF2-40B4-BE49-F238E27FC236}">
                <a16:creationId xmlns:a16="http://schemas.microsoft.com/office/drawing/2014/main" id="{ED07810D-1329-47C5-88A9-848BAF92C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2"/>
          <a:stretch/>
        </p:blipFill>
        <p:spPr bwMode="auto">
          <a:xfrm>
            <a:off x="179512" y="703189"/>
            <a:ext cx="8208912" cy="420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8421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6918</TotalTime>
  <Words>1040</Words>
  <Application>Microsoft Office PowerPoint</Application>
  <PresentationFormat>Předvádění na obrazovce (16:9)</PresentationFormat>
  <Paragraphs>149</Paragraphs>
  <Slides>28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SLU</vt:lpstr>
      <vt:lpstr>  Podnikání a trendy</vt:lpstr>
      <vt:lpstr>Jaký by měl podnikatel být?</vt:lpstr>
      <vt:lpstr>Shrnutí z minulé přednášky</vt:lpstr>
      <vt:lpstr>Komplexita</vt:lpstr>
      <vt:lpstr>Štíhlý/agilní přístup k inovacím</vt:lpstr>
      <vt:lpstr>Proč firmy a projekty selhávají?</vt:lpstr>
      <vt:lpstr>Podnikání</vt:lpstr>
      <vt:lpstr>Inspirace, příležitosti</vt:lpstr>
      <vt:lpstr>Globální oblasti, cíle</vt:lpstr>
      <vt:lpstr>Socioekonomické trendy</vt:lpstr>
      <vt:lpstr>Socioekonomické trendy</vt:lpstr>
      <vt:lpstr>Socioekonomické trendy</vt:lpstr>
      <vt:lpstr>Socioekonomické trendy</vt:lpstr>
      <vt:lpstr>Socioekonomické trendy</vt:lpstr>
      <vt:lpstr>Socioekonomické trendy</vt:lpstr>
      <vt:lpstr>Demografické trendy</vt:lpstr>
      <vt:lpstr>Demografické trendy</vt:lpstr>
      <vt:lpstr>Demografické trendy</vt:lpstr>
      <vt:lpstr>Demografické trendy</vt:lpstr>
      <vt:lpstr>Technologické trendy</vt:lpstr>
      <vt:lpstr>Technologické trendy</vt:lpstr>
      <vt:lpstr>Technologické trendy</vt:lpstr>
      <vt:lpstr>Technologické trendy</vt:lpstr>
      <vt:lpstr>Technologické trendy</vt:lpstr>
      <vt:lpstr>Technologické trendy</vt:lpstr>
      <vt:lpstr>Technologické trendy</vt:lpstr>
      <vt:lpstr>Případovka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Dalibor Šimek</cp:lastModifiedBy>
  <cp:revision>235</cp:revision>
  <dcterms:created xsi:type="dcterms:W3CDTF">2016-07-06T15:42:34Z</dcterms:created>
  <dcterms:modified xsi:type="dcterms:W3CDTF">2022-02-26T13:46:23Z</dcterms:modified>
</cp:coreProperties>
</file>