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91" r:id="rId3"/>
    <p:sldId id="393" r:id="rId4"/>
    <p:sldId id="394" r:id="rId5"/>
    <p:sldId id="392" r:id="rId6"/>
    <p:sldId id="398" r:id="rId7"/>
    <p:sldId id="395" r:id="rId8"/>
    <p:sldId id="396" r:id="rId9"/>
    <p:sldId id="400" r:id="rId10"/>
    <p:sldId id="399" r:id="rId11"/>
    <p:sldId id="401" r:id="rId12"/>
    <p:sldId id="389" r:id="rId13"/>
    <p:sldId id="390" r:id="rId14"/>
    <p:sldId id="387" r:id="rId15"/>
    <p:sldId id="404" r:id="rId16"/>
    <p:sldId id="284" r:id="rId17"/>
    <p:sldId id="363" r:id="rId18"/>
    <p:sldId id="359" r:id="rId19"/>
    <p:sldId id="331" r:id="rId20"/>
    <p:sldId id="360" r:id="rId21"/>
    <p:sldId id="364" r:id="rId22"/>
    <p:sldId id="397" r:id="rId23"/>
    <p:sldId id="361" r:id="rId24"/>
    <p:sldId id="366" r:id="rId25"/>
    <p:sldId id="365" r:id="rId26"/>
    <p:sldId id="367" r:id="rId27"/>
    <p:sldId id="368" r:id="rId28"/>
    <p:sldId id="369" r:id="rId29"/>
    <p:sldId id="370" r:id="rId30"/>
    <p:sldId id="371" r:id="rId31"/>
    <p:sldId id="372" r:id="rId32"/>
    <p:sldId id="373" r:id="rId33"/>
    <p:sldId id="374" r:id="rId34"/>
    <p:sldId id="375" r:id="rId35"/>
    <p:sldId id="376" r:id="rId36"/>
    <p:sldId id="377" r:id="rId37"/>
    <p:sldId id="403" r:id="rId38"/>
    <p:sldId id="402" r:id="rId3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FC9948"/>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6" autoAdjust="0"/>
  </p:normalViewPr>
  <p:slideViewPr>
    <p:cSldViewPr>
      <p:cViewPr varScale="1">
        <p:scale>
          <a:sx n="101" d="100"/>
          <a:sy n="101" d="100"/>
        </p:scale>
        <p:origin x="922" y="62"/>
      </p:cViewPr>
      <p:guideLst>
        <p:guide orient="horz" pos="1620"/>
        <p:guide pos="2880"/>
      </p:guideLst>
    </p:cSldViewPr>
  </p:slideViewPr>
  <p:notesTextViewPr>
    <p:cViewPr>
      <p:scale>
        <a:sx n="1" d="1"/>
        <a:sy n="1" d="1"/>
      </p:scale>
      <p:origin x="0" y="-298"/>
    </p:cViewPr>
  </p:notesTextViewPr>
  <p:notesViewPr>
    <p:cSldViewPr>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06.03.2022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Kontext – každý musí začít u sebe. Tam to začíná i končí. Pokud budeme jako jedinci dobře nastavení, budování inovační kultury a inovační firmy už je jednodušší. Inovační kultura bude téma další přednášky a je s tímto úzce propojené.</a:t>
            </a:r>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89662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12586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b="0" i="0" dirty="0">
                <a:solidFill>
                  <a:srgbClr val="3E4855"/>
                </a:solidFill>
                <a:effectLst/>
                <a:latin typeface="Averta"/>
              </a:rPr>
              <a:t>People would say, ‘Historically it’s cost $600 per kilowatt-hour, and so it’s not going to be much better than that in the future.’ And you say, ‘No, what are the batteries made of?’ First principles means you say, ‘Okay, what are the material constituents of the batteries?’</a:t>
            </a:r>
            <a:r>
              <a:rPr lang="cs-CZ" b="0" i="0" dirty="0">
                <a:solidFill>
                  <a:srgbClr val="3E4855"/>
                </a:solidFill>
                <a:effectLst/>
                <a:latin typeface="Averta"/>
              </a:rPr>
              <a:t> Pokud je rozložíme na jednotlivé prvky a materiály jako nikl kobalt hliník atd tak zjistíme že jejich cena na burze je 80 dolarů. Ok tak nyní jen musíme přijít na způsob jak je levněji dát dohromady a poskládat je.</a:t>
            </a:r>
            <a:endParaRPr lang="en-US" b="0" i="0" dirty="0">
              <a:solidFill>
                <a:srgbClr val="3E4855"/>
              </a:solidFill>
              <a:effectLst/>
              <a:latin typeface="Averta"/>
            </a:endParaRPr>
          </a:p>
          <a:p>
            <a:pPr algn="l"/>
            <a:r>
              <a:rPr lang="en-US" b="0" i="0" dirty="0">
                <a:solidFill>
                  <a:srgbClr val="3E4855"/>
                </a:solidFill>
                <a:effectLst/>
                <a:latin typeface="Averta"/>
              </a:rPr>
              <a:t>“You just have to think of clever ways to take those materials and combine them into the shape of a battery cell, and you can have batteries that are much, much cheaper than anyone realizes.”</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47348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37813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29036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74936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80033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03046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458438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Příběh </a:t>
            </a:r>
            <a:r>
              <a:rPr lang="cs-CZ" dirty="0" err="1"/>
              <a:t>gorbačev</a:t>
            </a:r>
            <a:r>
              <a:rPr lang="cs-CZ" dirty="0"/>
              <a:t> a otázka na srdce, ukázka jak vypadá komunikace od proč k co.</a:t>
            </a:r>
          </a:p>
          <a:p>
            <a:r>
              <a:rPr lang="cs-CZ" dirty="0"/>
              <a:t>Příběh o </a:t>
            </a:r>
            <a:r>
              <a:rPr lang="cs-CZ" dirty="0" err="1"/>
              <a:t>výnalezu</a:t>
            </a:r>
            <a:r>
              <a:rPr lang="cs-CZ" dirty="0"/>
              <a:t> létání – bratři Wrightové vs. Ten zazobanec</a:t>
            </a:r>
          </a:p>
          <a:p>
            <a:r>
              <a:rPr lang="cs-CZ" dirty="0"/>
              <a:t>Nejlepší marketingová kampaň? – </a:t>
            </a:r>
            <a:r>
              <a:rPr lang="cs-CZ" dirty="0" err="1"/>
              <a:t>American</a:t>
            </a:r>
            <a:r>
              <a:rPr lang="cs-CZ" dirty="0"/>
              <a:t> </a:t>
            </a:r>
            <a:r>
              <a:rPr lang="cs-CZ" dirty="0" err="1"/>
              <a:t>dream</a:t>
            </a:r>
            <a:endParaRPr lang="cs-CZ" dirty="0"/>
          </a:p>
          <a:p>
            <a:r>
              <a:rPr lang="cs-CZ" dirty="0"/>
              <a:t>Apple příklad komunikující proč - </a:t>
            </a:r>
            <a:r>
              <a:rPr lang="en-US" sz="1200" b="0" i="0" kern="1200" dirty="0">
                <a:solidFill>
                  <a:schemeClr val="tx1"/>
                </a:solidFill>
                <a:effectLst/>
                <a:latin typeface="+mn-lt"/>
                <a:ea typeface="+mn-ea"/>
                <a:cs typeface="+mn-cs"/>
              </a:rPr>
              <a:t>Take the case of Creative versus Apple. Creative was far more capable of producing an mp3 player, and they were the first. But they marketed their offering as a “5GB mp3 player”, more like a “What.” Instead, Apple marketed the iPod as “1000 songs in your pocket” giving us the “Why” that we need.</a:t>
            </a:r>
            <a:endParaRPr lang="cs-CZ" dirty="0"/>
          </a:p>
          <a:p>
            <a:r>
              <a:rPr lang="cs-CZ" dirty="0" err="1"/>
              <a:t>Why</a:t>
            </a:r>
            <a:r>
              <a:rPr lang="cs-CZ" dirty="0"/>
              <a:t> je taky důležité pro každého jednoho z nás </a:t>
            </a:r>
            <a:r>
              <a:rPr lang="cs-CZ" dirty="0" err="1"/>
              <a:t>intertně</a:t>
            </a:r>
            <a:r>
              <a:rPr lang="cs-CZ" dirty="0"/>
              <a: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29211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6916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503087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7000"/>
              </a:lnSpc>
              <a:spcAft>
                <a:spcPts val="800"/>
              </a:spcAft>
            </a:pPr>
            <a:r>
              <a:rPr lang="cs-CZ" sz="1800" dirty="0">
                <a:effectLst/>
                <a:latin typeface="Calibri" panose="020F0502020204030204" pitchFamily="34" charset="0"/>
                <a:ea typeface="Calibri" panose="020F0502020204030204" pitchFamily="34" charset="0"/>
              </a:rPr>
              <a:t>Někdo říká, že leader by měl být ten ve předu, co jako první táhne celý povoz, jiní tvrdí, že by měl spíše vylézt na strom a s nadhledem určovat směr. Za mne je tohle nejzákladnější leadership poučka. </a:t>
            </a:r>
            <a:r>
              <a:rPr lang="cs-CZ" sz="1800" dirty="0" err="1">
                <a:effectLst/>
                <a:latin typeface="Calibri" panose="020F0502020204030204" pitchFamily="34" charset="0"/>
                <a:ea typeface="Calibri" panose="020F0502020204030204" pitchFamily="34" charset="0"/>
              </a:rPr>
              <a:t>Leadři</a:t>
            </a:r>
            <a:r>
              <a:rPr lang="cs-CZ" sz="1800" dirty="0">
                <a:effectLst/>
                <a:latin typeface="Calibri" panose="020F0502020204030204" pitchFamily="34" charset="0"/>
                <a:ea typeface="Calibri" panose="020F0502020204030204" pitchFamily="34" charset="0"/>
              </a:rPr>
              <a:t> sami nastavují laťku výkonům ostatních tím, jaké výkony sami vykazují. Je nereálné a sobecké chtít po lidech větší výkony, než sám produkuji.</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416862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964558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rPr>
              <a:t>Leader by měl „sloužit“ svým podřízeným. Dát hlavu na špalek, když bude třeba. Díky těmto činům vzroste </a:t>
            </a:r>
            <a:r>
              <a:rPr lang="cs-CZ" sz="1800" dirty="0" err="1">
                <a:effectLst/>
                <a:latin typeface="Calibri" panose="020F0502020204030204" pitchFamily="34" charset="0"/>
                <a:ea typeface="Calibri" panose="020F0502020204030204" pitchFamily="34" charset="0"/>
              </a:rPr>
              <a:t>leadrovi</a:t>
            </a:r>
            <a:r>
              <a:rPr lang="cs-CZ" sz="1800" dirty="0">
                <a:effectLst/>
                <a:latin typeface="Calibri" panose="020F0502020204030204" pitchFamily="34" charset="0"/>
                <a:ea typeface="Calibri" panose="020F0502020204030204" pitchFamily="34" charset="0"/>
              </a:rPr>
              <a:t> respekt a buduje se loajalita.</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16344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071515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rPr>
              <a:t>Zde se mi připomíná připodobnění od Jima Collinse z knihy </a:t>
            </a:r>
            <a:r>
              <a:rPr lang="cs-CZ" sz="1800" dirty="0" err="1">
                <a:effectLst/>
                <a:latin typeface="Calibri" panose="020F0502020204030204" pitchFamily="34" charset="0"/>
                <a:ea typeface="Calibri" panose="020F0502020204030204" pitchFamily="34" charset="0"/>
              </a:rPr>
              <a:t>Good</a:t>
            </a:r>
            <a:r>
              <a:rPr lang="cs-CZ" sz="1800" dirty="0">
                <a:effectLst/>
                <a:latin typeface="Calibri" panose="020F0502020204030204" pitchFamily="34" charset="0"/>
                <a:ea typeface="Calibri" panose="020F0502020204030204" pitchFamily="34" charset="0"/>
              </a:rPr>
              <a:t> to Great - okno/zrcadlo. Správný leader se při úspěchu dívá z okna na své lidi a říká: „Oni jsou důvodem, proč jsme uspěli“. Oproti tomu, když se nedaří nebo něco selže tak se dívá do zrcadla a z </a:t>
            </a:r>
            <a:r>
              <a:rPr lang="cs-CZ" sz="1800" dirty="0" err="1">
                <a:effectLst/>
                <a:latin typeface="Calibri" panose="020F0502020204030204" pitchFamily="34" charset="0"/>
                <a:ea typeface="Calibri" panose="020F0502020204030204" pitchFamily="34" charset="0"/>
              </a:rPr>
              <a:t>failu</a:t>
            </a:r>
            <a:r>
              <a:rPr lang="cs-CZ" sz="1800" dirty="0">
                <a:effectLst/>
                <a:latin typeface="Calibri" panose="020F0502020204030204" pitchFamily="34" charset="0"/>
                <a:ea typeface="Calibri" panose="020F0502020204030204" pitchFamily="34" charset="0"/>
              </a:rPr>
              <a:t> obviňuje sebe. Nese zodpovědnost</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248198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94801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rPr>
              <a:t>Často tíhneme k pomluvám a stěžování, a to i za přítomnosti kolegů. Jaký signál jim to ale vysílá? Opět jim to ukazuje, že to není nic neobvyklého, a proto to mohou dělat také. To nastartuje začarovaný kruh, kdy se tento problém prohlubuje. Stěžování si není nic jiného než vyřčení stanoviska k určité věci nebo adresování problému. Chyba je v tom, že se v něm většinou nezrcadlí řešení. Proto to je z podstaty demotivující a také to snižuje potenciál na vyřešení problému.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751391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536282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rPr>
              <a:t>Na </a:t>
            </a:r>
            <a:r>
              <a:rPr lang="cs-CZ" sz="1800" dirty="0" err="1">
                <a:effectLst/>
                <a:latin typeface="Calibri" panose="020F0502020204030204" pitchFamily="34" charset="0"/>
                <a:ea typeface="Calibri" panose="020F0502020204030204" pitchFamily="34" charset="0"/>
              </a:rPr>
              <a:t>leadra</a:t>
            </a:r>
            <a:r>
              <a:rPr lang="cs-CZ" sz="1800" dirty="0">
                <a:effectLst/>
                <a:latin typeface="Calibri" panose="020F0502020204030204" pitchFamily="34" charset="0"/>
                <a:ea typeface="Calibri" panose="020F0502020204030204" pitchFamily="34" charset="0"/>
              </a:rPr>
              <a:t> se lidé potřebují spolehnout a vědět, že směr, který nastolí je v dané situaci ten správný. Úroveň strategického myšlení je jeden z důvodů, proč ho budou lidé následovat. Protože mají pocit, že vidí do budoucnosti a pod jeho vedením uspějí. To se musí samozřejmě časem prokázat, strategie je z principu dlouhodobá záležitost, proto je zde trpělivost </a:t>
            </a:r>
            <a:r>
              <a:rPr lang="cs-CZ" sz="1800" dirty="0" err="1">
                <a:effectLst/>
                <a:latin typeface="Calibri" panose="020F0502020204030204" pitchFamily="34" charset="0"/>
                <a:ea typeface="Calibri" panose="020F0502020204030204" pitchFamily="34" charset="0"/>
              </a:rPr>
              <a:t>leadra</a:t>
            </a:r>
            <a:r>
              <a:rPr lang="cs-CZ" sz="1800" dirty="0">
                <a:effectLst/>
                <a:latin typeface="Calibri" panose="020F0502020204030204" pitchFamily="34" charset="0"/>
                <a:ea typeface="Calibri" panose="020F0502020204030204" pitchFamily="34" charset="0"/>
              </a:rPr>
              <a:t> na místě</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4208403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99040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7894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Calibri" panose="020F0502020204030204" pitchFamily="34" charset="0"/>
                <a:ea typeface="Calibri" panose="020F0502020204030204" pitchFamily="34" charset="0"/>
              </a:rPr>
              <a:t>Znát lidi a jejich kompetence nejen uvnitř vlastního týmu, je základ nejen kvůli dělbě práce, ale také při řešení situací – povýšení, nahrazení či přeložení. Zde se empatie vyplatí. Bod by se dal rozepsat do samotné knihy, ale nechám vás s otázkou, jak moc skutečně své lidi znáte?</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805470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709626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3479602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Darwin měl u sebe notýsek kam si zapisoval výstupy z pozorování které byly v rozporu s jeho teoriemi – to je zdroj inovací. Když něco není v souladu s našimi teoriemi naše mysl se toho podvědomě zbavuje</a:t>
            </a:r>
          </a:p>
          <a:p>
            <a:r>
              <a:rPr lang="cs-CZ" dirty="0" err="1"/>
              <a:t>Lvl</a:t>
            </a:r>
            <a:r>
              <a:rPr lang="cs-CZ" dirty="0"/>
              <a:t> 4. to je to co skvělý učitelé, leadeři kouči dělají, nevidí tě pouze jako odraz tvé minulosti která tě vyformovala, ale vidí tě z pohledu tvého budoucího potenciálu, kam si schopný to dotáhnout</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532836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201534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85539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94345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090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62626"/>
                </a:solidFill>
                <a:effectLst/>
                <a:latin typeface="freight-text-pro"/>
              </a:rPr>
              <a:t>Náš mozek hledá nejjednodušší řešení a sklouzává k tomu si věci interpretovat po svém aby mu to potvrzovalo jeho přemýšlení – paralela na rozšíření hoaxů které většinou pro složité komplexní problémy nabízí jednoduché odůvodnění a proto po něm mozek šáhne.</a:t>
            </a:r>
          </a:p>
          <a:p>
            <a:r>
              <a:rPr lang="en-US" b="0" i="0" dirty="0">
                <a:solidFill>
                  <a:srgbClr val="262626"/>
                </a:solidFill>
                <a:effectLst/>
                <a:latin typeface="freight-text-pro"/>
              </a:rPr>
              <a:t>Here’s another way to think about it. When a botanist looks at a forest they may focus on the ecosystem, an environmentalist sees the impact of climate change, a forestry engineer the state of the tree growth, a business person the value of the land.</a:t>
            </a:r>
            <a:endParaRPr lang="cs-CZ" b="0" i="0" dirty="0">
              <a:solidFill>
                <a:srgbClr val="262626"/>
              </a:solidFill>
              <a:effectLst/>
              <a:latin typeface="freight-text-pro"/>
            </a:endParaRPr>
          </a:p>
          <a:p>
            <a:r>
              <a:rPr lang="en-US" b="0" i="0" dirty="0">
                <a:solidFill>
                  <a:srgbClr val="262626"/>
                </a:solidFill>
                <a:effectLst/>
                <a:latin typeface="freight-text-pro"/>
              </a:rPr>
              <a:t>“Well, the first rule is that you can’t really know anything if you just remember isolated facts and try and bang ’</a:t>
            </a:r>
            <a:r>
              <a:rPr lang="en-US" b="0" i="0" dirty="0" err="1">
                <a:solidFill>
                  <a:srgbClr val="262626"/>
                </a:solidFill>
                <a:effectLst/>
                <a:latin typeface="freight-text-pro"/>
              </a:rPr>
              <a:t>em</a:t>
            </a:r>
            <a:r>
              <a:rPr lang="en-US" b="0" i="0" dirty="0">
                <a:solidFill>
                  <a:srgbClr val="262626"/>
                </a:solidFill>
                <a:effectLst/>
                <a:latin typeface="freight-text-pro"/>
              </a:rPr>
              <a:t> back. If the facts don’t hang together on a latticework of theory, you don’t have them in a usable form. You’ve got to have models in your head</a:t>
            </a:r>
            <a:endParaRPr lang="cs-CZ" b="0" i="0" dirty="0">
              <a:solidFill>
                <a:srgbClr val="262626"/>
              </a:solidFill>
              <a:effectLst/>
              <a:latin typeface="freight-text-pro"/>
            </a:endParaRPr>
          </a:p>
          <a:p>
            <a:r>
              <a:rPr lang="cs-CZ" b="0" i="0" dirty="0">
                <a:solidFill>
                  <a:srgbClr val="292929"/>
                </a:solidFill>
                <a:effectLst/>
                <a:latin typeface="charter"/>
              </a:rPr>
              <a:t>Všechno nám komplikuje náš vlastní mozek, který se snaží šetřit energii, a tak má tendenci sklouzávat k tomu, že když narazí na problém, zeptá se sám sebe, které způsoby řešení problémů už zná, umí, má rád a snaží se je napasovat na každý problém, což nejen, že není dobře, ale výsledek takového rozhodnutí může být přímo nebezpečný. Pro člověka s kladivem zkrátka vypadá každý problém jako hřebík.</a:t>
            </a:r>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08236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292929"/>
                </a:solidFill>
                <a:effectLst/>
                <a:latin typeface="charter"/>
              </a:rPr>
              <a:t>The story illustrates how humans tend to take their partial experiences as a whole truth, and their individual perspectives as the one and only version of reality.</a:t>
            </a:r>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86998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92929"/>
                </a:solidFill>
                <a:effectLst/>
                <a:latin typeface="charter"/>
              </a:rPr>
              <a:t>Jednoduše řečeno, dle </a:t>
            </a:r>
            <a:r>
              <a:rPr lang="cs-CZ" b="0" i="0" dirty="0" err="1">
                <a:solidFill>
                  <a:srgbClr val="292929"/>
                </a:solidFill>
                <a:effectLst/>
                <a:latin typeface="charter"/>
              </a:rPr>
              <a:t>Occamovy</a:t>
            </a:r>
            <a:r>
              <a:rPr lang="cs-CZ" b="0" i="0" dirty="0">
                <a:solidFill>
                  <a:srgbClr val="292929"/>
                </a:solidFill>
                <a:effectLst/>
                <a:latin typeface="charter"/>
              </a:rPr>
              <a:t> břitvy je to nejjednodušší řešení většinou to správné. Měli bychom se vyhnout hledání zbytečně komplexních řešení a zaměřit se na to, co v daných podmínkách funguje.</a:t>
            </a:r>
          </a:p>
          <a:p>
            <a:r>
              <a:rPr lang="cs-CZ" b="0" i="0" dirty="0">
                <a:solidFill>
                  <a:srgbClr val="292929"/>
                </a:solidFill>
                <a:effectLst/>
                <a:latin typeface="charter"/>
              </a:rPr>
              <a:t>Pákový efekt – využití ve strategii – pokud mi dáte páku dostatečně velkou dokážu pohnout světem. Jednotka vstupu vygeneruje 2 jednotky výstupu</a:t>
            </a:r>
          </a:p>
          <a:p>
            <a:r>
              <a:rPr lang="cs-CZ" b="0" i="0" dirty="0" err="1">
                <a:solidFill>
                  <a:srgbClr val="292929"/>
                </a:solidFill>
                <a:effectLst/>
                <a:latin typeface="charter"/>
              </a:rPr>
              <a:t>Dunbarovo</a:t>
            </a:r>
            <a:r>
              <a:rPr lang="cs-CZ" b="0" i="0" dirty="0">
                <a:solidFill>
                  <a:srgbClr val="292929"/>
                </a:solidFill>
                <a:effectLst/>
                <a:latin typeface="charter"/>
              </a:rPr>
              <a:t> číslo je číslo, které bylo odvozeno od lidského chování a chování dalších primátů. Jde o počet lidí, se kterými dokáže průměrný člověk udržet stabilní sociální kontakt. U lidí je to </a:t>
            </a:r>
            <a:r>
              <a:rPr lang="cs-CZ" b="1" i="0" dirty="0">
                <a:solidFill>
                  <a:srgbClr val="292929"/>
                </a:solidFill>
                <a:effectLst/>
                <a:latin typeface="charter"/>
              </a:rPr>
              <a:t>150</a:t>
            </a:r>
            <a:r>
              <a:rPr lang="cs-CZ" b="0" i="0" dirty="0">
                <a:solidFill>
                  <a:srgbClr val="292929"/>
                </a:solidFill>
                <a:effectLst/>
                <a:latin typeface="charter"/>
              </a:rPr>
              <a:t> – paralela k růstu firem</a:t>
            </a:r>
          </a:p>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46188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88116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2400" b="1" dirty="0">
                <a:solidFill>
                  <a:schemeClr val="bg1"/>
                </a:solidFill>
                <a:latin typeface="Times New Roman" panose="02020603050405020304" pitchFamily="18" charset="0"/>
                <a:cs typeface="Times New Roman" panose="02020603050405020304" pitchFamily="18" charset="0"/>
              </a:rPr>
              <a:t>Inovační </a:t>
            </a:r>
            <a:r>
              <a:rPr lang="cs-CZ" sz="2400" b="1" dirty="0" err="1">
                <a:solidFill>
                  <a:schemeClr val="bg1"/>
                </a:solidFill>
                <a:latin typeface="Times New Roman" panose="02020603050405020304" pitchFamily="18" charset="0"/>
                <a:cs typeface="Times New Roman" panose="02020603050405020304" pitchFamily="18" charset="0"/>
              </a:rPr>
              <a:t>mindset</a:t>
            </a:r>
            <a:r>
              <a:rPr lang="cs-CZ" sz="2400" b="1" dirty="0">
                <a:solidFill>
                  <a:schemeClr val="bg1"/>
                </a:solidFill>
                <a:latin typeface="Times New Roman" panose="02020603050405020304" pitchFamily="18" charset="0"/>
                <a:cs typeface="Times New Roman" panose="02020603050405020304" pitchFamily="18" charset="0"/>
              </a:rPr>
              <a:t> a leadership</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400" dirty="0">
                <a:solidFill>
                  <a:schemeClr val="bg1"/>
                </a:solidFill>
                <a:latin typeface="Times New Roman" panose="02020603050405020304" pitchFamily="18" charset="0"/>
                <a:cs typeface="Times New Roman" panose="02020603050405020304" pitchFamily="18" charset="0"/>
              </a:rPr>
              <a:t>téma 3</a:t>
            </a:r>
          </a:p>
          <a:p>
            <a:pPr marL="0" indent="0" algn="r">
              <a:buNone/>
            </a:pPr>
            <a:r>
              <a:rPr lang="cs-CZ" sz="1200" dirty="0">
                <a:solidFill>
                  <a:schemeClr val="bg1"/>
                </a:solidFill>
                <a:latin typeface="Times New Roman" panose="02020603050405020304" pitchFamily="18" charset="0"/>
                <a:cs typeface="Times New Roman" panose="02020603050405020304" pitchFamily="18" charset="0"/>
              </a:rPr>
              <a:t>Inovační podnikání</a:t>
            </a:r>
          </a:p>
        </p:txBody>
      </p:sp>
      <p:sp>
        <p:nvSpPr>
          <p:cNvPr id="9" name="Podnadpis 2"/>
          <p:cNvSpPr txBox="1">
            <a:spLocks/>
          </p:cNvSpPr>
          <p:nvPr/>
        </p:nvSpPr>
        <p:spPr>
          <a:xfrm>
            <a:off x="5966428" y="2715766"/>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dirty="0">
                <a:solidFill>
                  <a:srgbClr val="307871"/>
                </a:solidFill>
                <a:latin typeface="Times New Roman" panose="02020603050405020304" pitchFamily="18" charset="0"/>
                <a:cs typeface="Times New Roman" panose="02020603050405020304" pitchFamily="18" charset="0"/>
              </a:rPr>
              <a:t>Katedra podnikové </a:t>
            </a:r>
          </a:p>
          <a:p>
            <a:pPr algn="r"/>
            <a:r>
              <a:rPr lang="cs-CZ" altLang="cs-CZ" sz="1200" dirty="0">
                <a:solidFill>
                  <a:srgbClr val="307871"/>
                </a:solidFill>
                <a:latin typeface="Times New Roman" panose="02020603050405020304" pitchFamily="18" charset="0"/>
                <a:cs typeface="Times New Roman" panose="02020603050405020304" pitchFamily="18" charset="0"/>
              </a:rPr>
              <a:t>ekonomiky a managementu</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a:p>
            <a:pPr algn="r"/>
            <a:r>
              <a:rPr lang="cs-CZ" altLang="cs-CZ" sz="1050" dirty="0">
                <a:solidFill>
                  <a:srgbClr val="307871"/>
                </a:solidFill>
                <a:latin typeface="Times New Roman" panose="02020603050405020304" pitchFamily="18" charset="0"/>
                <a:cs typeface="Times New Roman" panose="02020603050405020304" pitchFamily="18" charset="0"/>
              </a:rPr>
              <a:t>Ing. Dalibor Šimek</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for post">
            <a:extLst>
              <a:ext uri="{FF2B5EF4-FFF2-40B4-BE49-F238E27FC236}">
                <a16:creationId xmlns:a16="http://schemas.microsoft.com/office/drawing/2014/main" id="{B3D1C5E3-ABDF-4841-BA41-C14BAD479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31590"/>
            <a:ext cx="5981341" cy="3118842"/>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5">
            <a:extLst>
              <a:ext uri="{FF2B5EF4-FFF2-40B4-BE49-F238E27FC236}">
                <a16:creationId xmlns:a16="http://schemas.microsoft.com/office/drawing/2014/main" id="{DD9FB0C0-8E64-40B8-8965-62730950329A}"/>
              </a:ext>
            </a:extLst>
          </p:cNvPr>
          <p:cNvSpPr>
            <a:spLocks noGrp="1"/>
          </p:cNvSpPr>
          <p:nvPr>
            <p:ph type="title"/>
          </p:nvPr>
        </p:nvSpPr>
        <p:spPr>
          <a:xfrm>
            <a:off x="179512" y="195486"/>
            <a:ext cx="6120680" cy="507703"/>
          </a:xfrm>
        </p:spPr>
        <p:txBody>
          <a:bodyPr/>
          <a:lstStyle/>
          <a:p>
            <a:r>
              <a:rPr lang="cs-CZ" dirty="0"/>
              <a:t>Mentální modely</a:t>
            </a:r>
          </a:p>
        </p:txBody>
      </p:sp>
    </p:spTree>
    <p:extLst>
      <p:ext uri="{BB962C8B-B14F-4D97-AF65-F5344CB8AC3E}">
        <p14:creationId xmlns:p14="http://schemas.microsoft.com/office/powerpoint/2010/main" val="354435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5">
            <a:extLst>
              <a:ext uri="{FF2B5EF4-FFF2-40B4-BE49-F238E27FC236}">
                <a16:creationId xmlns:a16="http://schemas.microsoft.com/office/drawing/2014/main" id="{DD9FB0C0-8E64-40B8-8965-62730950329A}"/>
              </a:ext>
            </a:extLst>
          </p:cNvPr>
          <p:cNvSpPr>
            <a:spLocks noGrp="1"/>
          </p:cNvSpPr>
          <p:nvPr>
            <p:ph type="title"/>
          </p:nvPr>
        </p:nvSpPr>
        <p:spPr>
          <a:xfrm>
            <a:off x="179512" y="195486"/>
            <a:ext cx="6120680" cy="507703"/>
          </a:xfrm>
        </p:spPr>
        <p:txBody>
          <a:bodyPr/>
          <a:lstStyle/>
          <a:p>
            <a:r>
              <a:rPr lang="cs-CZ" dirty="0"/>
              <a:t>Vybrané mentální modely</a:t>
            </a:r>
          </a:p>
        </p:txBody>
      </p:sp>
      <p:sp>
        <p:nvSpPr>
          <p:cNvPr id="4" name="Zástupný symbol pro obsah 2">
            <a:extLst>
              <a:ext uri="{FF2B5EF4-FFF2-40B4-BE49-F238E27FC236}">
                <a16:creationId xmlns:a16="http://schemas.microsoft.com/office/drawing/2014/main" id="{0A322387-7F0D-42F4-89C8-3B49E019ADBB}"/>
              </a:ext>
            </a:extLst>
          </p:cNvPr>
          <p:cNvSpPr txBox="1">
            <a:spLocks/>
          </p:cNvSpPr>
          <p:nvPr/>
        </p:nvSpPr>
        <p:spPr>
          <a:xfrm>
            <a:off x="251520" y="1205421"/>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Mentální modely pochází z různých oblastí: Fyzika, chemie, biologie, systémy, matematika, ekonomie, psychologie, atd.</a:t>
            </a:r>
          </a:p>
          <a:p>
            <a:r>
              <a:rPr lang="cs-CZ" sz="1800" dirty="0" err="1"/>
              <a:t>Paretovo</a:t>
            </a:r>
            <a:r>
              <a:rPr lang="cs-CZ" sz="1800" dirty="0"/>
              <a:t> pravidlo (80/20)</a:t>
            </a:r>
          </a:p>
          <a:p>
            <a:r>
              <a:rPr lang="cs-CZ" sz="1800" dirty="0"/>
              <a:t>Setrvačnost</a:t>
            </a:r>
          </a:p>
          <a:p>
            <a:r>
              <a:rPr lang="cs-CZ" sz="1800" dirty="0" err="1"/>
              <a:t>Occamova</a:t>
            </a:r>
            <a:r>
              <a:rPr lang="cs-CZ" sz="1800" dirty="0"/>
              <a:t> břitva</a:t>
            </a:r>
          </a:p>
          <a:p>
            <a:r>
              <a:rPr lang="cs-CZ" sz="1800" dirty="0" err="1"/>
              <a:t>Dunbarovo</a:t>
            </a:r>
            <a:r>
              <a:rPr lang="cs-CZ" sz="1800" dirty="0"/>
              <a:t> číslo</a:t>
            </a:r>
          </a:p>
          <a:p>
            <a:r>
              <a:rPr lang="cs-CZ" sz="1800" dirty="0"/>
              <a:t>Pákový efekt</a:t>
            </a:r>
          </a:p>
          <a:p>
            <a:endParaRPr lang="cs-CZ" sz="1800" dirty="0"/>
          </a:p>
          <a:p>
            <a:endParaRPr lang="cs-CZ" sz="1800" dirty="0"/>
          </a:p>
          <a:p>
            <a:endParaRPr lang="cs-CZ" sz="1800" b="1" dirty="0"/>
          </a:p>
          <a:p>
            <a:endParaRPr lang="cs-CZ" sz="1100" dirty="0">
              <a:solidFill>
                <a:srgbClr val="307871"/>
              </a:solidFill>
            </a:endParaRPr>
          </a:p>
        </p:txBody>
      </p:sp>
    </p:spTree>
    <p:extLst>
      <p:ext uri="{BB962C8B-B14F-4D97-AF65-F5344CB8AC3E}">
        <p14:creationId xmlns:p14="http://schemas.microsoft.com/office/powerpoint/2010/main" val="219867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20680" cy="507703"/>
          </a:xfrm>
        </p:spPr>
        <p:txBody>
          <a:bodyPr/>
          <a:lstStyle/>
          <a:p>
            <a:r>
              <a:rPr lang="cs-CZ" dirty="0"/>
              <a:t>Pákový efekt ve vztahu k času</a:t>
            </a:r>
          </a:p>
        </p:txBody>
      </p:sp>
      <p:pic>
        <p:nvPicPr>
          <p:cNvPr id="1026" name="Picture 2" descr="Osobní efektivita a Time management - Tvorba webových stránek">
            <a:extLst>
              <a:ext uri="{FF2B5EF4-FFF2-40B4-BE49-F238E27FC236}">
                <a16:creationId xmlns:a16="http://schemas.microsoft.com/office/drawing/2014/main" id="{71D68B16-1CB2-4D43-801C-47E16F3B5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736769"/>
            <a:ext cx="5157936" cy="386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6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20680" cy="507703"/>
          </a:xfrm>
        </p:spPr>
        <p:txBody>
          <a:bodyPr/>
          <a:lstStyle/>
          <a:p>
            <a:r>
              <a:rPr lang="cs-CZ" dirty="0"/>
              <a:t>Priority podle </a:t>
            </a:r>
            <a:r>
              <a:rPr lang="cs-CZ" dirty="0" err="1"/>
              <a:t>Coveyho</a:t>
            </a:r>
            <a:endParaRPr lang="cs-CZ" dirty="0"/>
          </a:p>
        </p:txBody>
      </p:sp>
      <p:pic>
        <p:nvPicPr>
          <p:cNvPr id="3074" name="Picture 2" descr="Rozvojový program Timemanagement pro manažery knihoven červen 2016 PhDr.  Zdeňka Brázdová ppt stáhnout">
            <a:extLst>
              <a:ext uri="{FF2B5EF4-FFF2-40B4-BE49-F238E27FC236}">
                <a16:creationId xmlns:a16="http://schemas.microsoft.com/office/drawing/2014/main" id="{A7E25631-2E83-4781-8957-49BB719BD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03"/>
          <a:stretch/>
        </p:blipFill>
        <p:spPr bwMode="auto">
          <a:xfrm>
            <a:off x="1115616" y="730886"/>
            <a:ext cx="6360707" cy="398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7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Opak analogového přemýšlení, kde se pouze replikuje již existující </a:t>
            </a:r>
            <a:r>
              <a:rPr lang="cs-CZ" sz="1800" b="1" dirty="0" err="1"/>
              <a:t>know</a:t>
            </a:r>
            <a:r>
              <a:rPr lang="cs-CZ" sz="1800" b="1" dirty="0"/>
              <a:t> </a:t>
            </a:r>
            <a:r>
              <a:rPr lang="cs-CZ" sz="1800" b="1" dirty="0" err="1"/>
              <a:t>how</a:t>
            </a:r>
            <a:endParaRPr lang="cs-CZ" sz="1800" b="1" dirty="0"/>
          </a:p>
          <a:p>
            <a:r>
              <a:rPr lang="cs-CZ" sz="1800" dirty="0"/>
              <a:t>Myšlení prvního principu pochází z fyziky. Vybízí, abychom zpochybňovali zavedené pravidla a normy</a:t>
            </a:r>
          </a:p>
          <a:p>
            <a:r>
              <a:rPr lang="cs-CZ" sz="1800" dirty="0"/>
              <a:t>Důležitý rozklad problému na „prvočinitele“ na základní pravdy (principy)</a:t>
            </a:r>
          </a:p>
          <a:p>
            <a:r>
              <a:rPr lang="cs-CZ" sz="1800" dirty="0"/>
              <a:t>Vhodné využít metodu 5x proč a zápis do myšlenkové mapy/stromového diagramu</a:t>
            </a:r>
          </a:p>
          <a:p>
            <a:r>
              <a:rPr lang="cs-CZ" sz="1800" dirty="0"/>
              <a:t>Příklad </a:t>
            </a:r>
            <a:r>
              <a:rPr lang="cs-CZ" sz="1800" dirty="0" err="1"/>
              <a:t>Elona</a:t>
            </a:r>
            <a:r>
              <a:rPr lang="cs-CZ" sz="1800" dirty="0"/>
              <a:t> Muska s cenou baterií</a:t>
            </a:r>
          </a:p>
          <a:p>
            <a:r>
              <a:rPr lang="cs-CZ" sz="1800" dirty="0"/>
              <a:t>Tento typ myšlení je klíčový pro inovační podnikání – tvorbu inovací </a:t>
            </a:r>
          </a:p>
          <a:p>
            <a:endParaRPr lang="cs-CZ" sz="1800" b="1" dirty="0"/>
          </a:p>
          <a:p>
            <a:endParaRPr lang="cs-CZ" sz="1100" dirty="0">
              <a:solidFill>
                <a:srgbClr val="307871"/>
              </a:solidFill>
            </a:endParaRPr>
          </a:p>
        </p:txBody>
      </p:sp>
      <p:sp>
        <p:nvSpPr>
          <p:cNvPr id="6" name="Nadpis 5"/>
          <p:cNvSpPr>
            <a:spLocks noGrp="1"/>
          </p:cNvSpPr>
          <p:nvPr>
            <p:ph type="title"/>
          </p:nvPr>
        </p:nvSpPr>
        <p:spPr>
          <a:xfrm>
            <a:off x="179512" y="195486"/>
            <a:ext cx="6120680" cy="507703"/>
          </a:xfrm>
        </p:spPr>
        <p:txBody>
          <a:bodyPr/>
          <a:lstStyle/>
          <a:p>
            <a:r>
              <a:rPr lang="cs-CZ" dirty="0"/>
              <a:t>Myšlení prvního principu</a:t>
            </a:r>
          </a:p>
        </p:txBody>
      </p:sp>
    </p:spTree>
    <p:extLst>
      <p:ext uri="{BB962C8B-B14F-4D97-AF65-F5344CB8AC3E}">
        <p14:creationId xmlns:p14="http://schemas.microsoft.com/office/powerpoint/2010/main" val="334496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3329862" y="2317898"/>
            <a:ext cx="2484276" cy="507703"/>
          </a:xfrm>
        </p:spPr>
        <p:txBody>
          <a:bodyPr/>
          <a:lstStyle/>
          <a:p>
            <a:r>
              <a:rPr lang="cs-CZ" dirty="0"/>
              <a:t>Co je </a:t>
            </a:r>
            <a:r>
              <a:rPr lang="cs-CZ" dirty="0" err="1"/>
              <a:t>leadership</a:t>
            </a:r>
            <a:r>
              <a:rPr lang="cs-CZ" dirty="0"/>
              <a:t>?</a:t>
            </a:r>
          </a:p>
        </p:txBody>
      </p:sp>
      <p:sp>
        <p:nvSpPr>
          <p:cNvPr id="3" name="Nadpis 5">
            <a:extLst>
              <a:ext uri="{FF2B5EF4-FFF2-40B4-BE49-F238E27FC236}">
                <a16:creationId xmlns:a16="http://schemas.microsoft.com/office/drawing/2014/main" id="{FB076CB1-8E6E-4310-AA74-A6E712FA6468}"/>
              </a:ext>
            </a:extLst>
          </p:cNvPr>
          <p:cNvSpPr txBox="1">
            <a:spLocks/>
          </p:cNvSpPr>
          <p:nvPr/>
        </p:nvSpPr>
        <p:spPr>
          <a:xfrm>
            <a:off x="179512" y="195486"/>
            <a:ext cx="4536504" cy="507703"/>
          </a:xfrm>
          <a:prstGeom prst="rect">
            <a:avLst/>
          </a:prstGeom>
          <a:noFill/>
          <a:ln>
            <a:noFill/>
          </a:ln>
        </p:spPr>
        <p:txBody>
          <a:bodyPr anchor="t">
            <a:no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a:t>Leadership</a:t>
            </a:r>
            <a:endParaRPr lang="cs-CZ" dirty="0"/>
          </a:p>
        </p:txBody>
      </p:sp>
    </p:spTree>
    <p:extLst>
      <p:ext uri="{BB962C8B-B14F-4D97-AF65-F5344CB8AC3E}">
        <p14:creationId xmlns:p14="http://schemas.microsoft.com/office/powerpoint/2010/main" val="305557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a:t>Leadership </a:t>
            </a:r>
            <a:r>
              <a:rPr lang="cs-CZ" sz="1800" dirty="0"/>
              <a:t>znamená vliv, schopnost jedné osoby ovlivnit druhé tak, aby následovali její vedení</a:t>
            </a:r>
          </a:p>
          <a:p>
            <a:r>
              <a:rPr lang="cs-CZ" sz="1800" b="1" dirty="0"/>
              <a:t>Vedení vs. Řízení, leadership vs. management</a:t>
            </a:r>
            <a:endParaRPr lang="cs-CZ" sz="1800" dirty="0"/>
          </a:p>
          <a:p>
            <a:r>
              <a:rPr lang="cs-CZ" sz="1800" dirty="0"/>
              <a:t>"Vést znamená dělat správné věci, zatímco řídit, znamená dělat věci správně. Dnešní organizace jsou v mnoha případech až příliš řízené, ale nedostatečně vedené, protože lidé nahoře se lépe vyznají ve vytyčování principů, praktik a procedur než v tvorbě strhující a všeobsažné vize. Jsou to manažeři, nikoli vůdci.„ P. </a:t>
            </a:r>
            <a:r>
              <a:rPr lang="cs-CZ" sz="1800" dirty="0" err="1"/>
              <a:t>Drucker</a:t>
            </a:r>
            <a:endParaRPr lang="cs-CZ" sz="1800" dirty="0"/>
          </a:p>
          <a:p>
            <a:r>
              <a:rPr lang="cs-CZ" sz="1800" dirty="0">
                <a:solidFill>
                  <a:srgbClr val="307871"/>
                </a:solidFill>
              </a:rPr>
              <a:t>Leadership – vize/vizionářství, určování směru, korigování/usměrňování, nechat volnost, podpora, tvorba dobrých podmínek</a:t>
            </a:r>
          </a:p>
          <a:p>
            <a:r>
              <a:rPr lang="cs-CZ" sz="1800" dirty="0">
                <a:solidFill>
                  <a:srgbClr val="307871"/>
                </a:solidFill>
              </a:rPr>
              <a:t>Řízení – Plánování, organizování, delegování, kontrola, mikro-management </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Leadership</a:t>
            </a:r>
          </a:p>
        </p:txBody>
      </p:sp>
    </p:spTree>
    <p:extLst>
      <p:ext uri="{BB962C8B-B14F-4D97-AF65-F5344CB8AC3E}">
        <p14:creationId xmlns:p14="http://schemas.microsoft.com/office/powerpoint/2010/main" val="141262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b="1" dirty="0" err="1"/>
              <a:t>Leadrem</a:t>
            </a:r>
            <a:r>
              <a:rPr lang="cs-CZ" sz="1800" b="1" dirty="0"/>
              <a:t> může být každý z nás, bez ohledu na pozici či roli ve společnosti</a:t>
            </a:r>
          </a:p>
          <a:p>
            <a:endParaRPr lang="cs-CZ" sz="1800" b="1" dirty="0">
              <a:solidFill>
                <a:srgbClr val="307871"/>
              </a:solidFill>
            </a:endParaRPr>
          </a:p>
          <a:p>
            <a:r>
              <a:rPr lang="cs-CZ" sz="1800" b="1" dirty="0">
                <a:solidFill>
                  <a:srgbClr val="307871"/>
                </a:solidFill>
              </a:rPr>
              <a:t>Jde o každodenní hrdinství</a:t>
            </a:r>
            <a:endParaRPr lang="cs-CZ" sz="1100" dirty="0">
              <a:solidFill>
                <a:srgbClr val="307871"/>
              </a:solidFill>
            </a:endParaRPr>
          </a:p>
        </p:txBody>
      </p:sp>
      <p:sp>
        <p:nvSpPr>
          <p:cNvPr id="6" name="Nadpis 5"/>
          <p:cNvSpPr>
            <a:spLocks noGrp="1"/>
          </p:cNvSpPr>
          <p:nvPr>
            <p:ph type="title"/>
          </p:nvPr>
        </p:nvSpPr>
        <p:spPr>
          <a:xfrm>
            <a:off x="179512" y="195486"/>
            <a:ext cx="4536504" cy="507703"/>
          </a:xfrm>
        </p:spPr>
        <p:txBody>
          <a:bodyPr/>
          <a:lstStyle/>
          <a:p>
            <a:r>
              <a:rPr lang="cs-CZ" dirty="0"/>
              <a:t>Leadership</a:t>
            </a:r>
          </a:p>
        </p:txBody>
      </p:sp>
    </p:spTree>
    <p:extLst>
      <p:ext uri="{BB962C8B-B14F-4D97-AF65-F5344CB8AC3E}">
        <p14:creationId xmlns:p14="http://schemas.microsoft.com/office/powerpoint/2010/main" val="116734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Leadership</a:t>
            </a:r>
          </a:p>
        </p:txBody>
      </p:sp>
      <p:pic>
        <p:nvPicPr>
          <p:cNvPr id="1026" name="Picture 2" descr="Image result for leadership sketch boat&quot;">
            <a:extLst>
              <a:ext uri="{FF2B5EF4-FFF2-40B4-BE49-F238E27FC236}">
                <a16:creationId xmlns:a16="http://schemas.microsoft.com/office/drawing/2014/main" id="{B31F8910-254C-4708-9BDA-DD16A59486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57"/>
          <a:stretch/>
        </p:blipFill>
        <p:spPr bwMode="auto">
          <a:xfrm>
            <a:off x="-10239" y="890533"/>
            <a:ext cx="4953719" cy="336243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 Boss vs. A Leader | SkillsCamp">
            <a:extLst>
              <a:ext uri="{FF2B5EF4-FFF2-40B4-BE49-F238E27FC236}">
                <a16:creationId xmlns:a16="http://schemas.microsoft.com/office/drawing/2014/main" id="{2964D941-1EE5-4BB8-A4AB-572BA7F04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059582"/>
            <a:ext cx="3939902" cy="393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1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Je filozofie podložená různými technikami kombinující </a:t>
            </a:r>
            <a:r>
              <a:rPr lang="cs-CZ" sz="1800" dirty="0" err="1">
                <a:solidFill>
                  <a:srgbClr val="307871"/>
                </a:solidFill>
                <a:latin typeface="Times New Roman" panose="02020603050405020304" pitchFamily="18" charset="0"/>
                <a:cs typeface="Times New Roman" panose="02020603050405020304" pitchFamily="18" charset="0"/>
              </a:rPr>
              <a:t>leadershipové</a:t>
            </a:r>
            <a:r>
              <a:rPr lang="cs-CZ" sz="1800" dirty="0">
                <a:solidFill>
                  <a:srgbClr val="307871"/>
                </a:solidFill>
                <a:latin typeface="Times New Roman" panose="02020603050405020304" pitchFamily="18" charset="0"/>
                <a:cs typeface="Times New Roman" panose="02020603050405020304" pitchFamily="18" charset="0"/>
              </a:rPr>
              <a:t> styly s cílem usměrnit, ovlivnit a motivovat zaměstnance k produkci kreativních nápadů a inovací.</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Můžeme rozlišit:</a:t>
            </a:r>
          </a:p>
          <a:p>
            <a:pPr lvl="1">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Inovativní přístup k leadershipu – hledání, vymýšlení a zavádění nových způsobů do vedení lidí marketingové (odbytové)</a:t>
            </a:r>
          </a:p>
          <a:p>
            <a:pPr lvl="1">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Leadership pro inovace – vytváření inovačního klimatu/kultury ve firmě, ve které zaměstnanci aplikují inovační myšlení k řešení problémů</a:t>
            </a: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Inovační leadership</a:t>
            </a:r>
          </a:p>
        </p:txBody>
      </p:sp>
    </p:spTree>
    <p:extLst>
      <p:ext uri="{BB962C8B-B14F-4D97-AF65-F5344CB8AC3E}">
        <p14:creationId xmlns:p14="http://schemas.microsoft.com/office/powerpoint/2010/main" val="215096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stavení mysli - Carol S. Dweck, 2015, brožovaná vazba, český jazyk |  Knihy na Martinus.cz">
            <a:extLst>
              <a:ext uri="{FF2B5EF4-FFF2-40B4-BE49-F238E27FC236}">
                <a16:creationId xmlns:a16="http://schemas.microsoft.com/office/drawing/2014/main" id="{41CDA186-8512-4905-818B-5813B422D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771550"/>
            <a:ext cx="2736135" cy="388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9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Inovační leader nemusí být génius a osoba, co přichází s top nápady.</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Spíše je schopen rozpoznat skvělý nápad a představit cestu k jeho naplnění.</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Při předávání vize je důležité jedno pravidlo: </a:t>
            </a:r>
            <a:r>
              <a:rPr lang="cs-CZ" sz="1800" b="1" dirty="0">
                <a:solidFill>
                  <a:srgbClr val="307871"/>
                </a:solidFill>
                <a:latin typeface="Times New Roman" panose="02020603050405020304" pitchFamily="18" charset="0"/>
                <a:cs typeface="Times New Roman" panose="02020603050405020304" pitchFamily="18" charset="0"/>
              </a:rPr>
              <a:t>Informace informují, emoce motivují.</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Silná vize se logicky lépe definuje inovativním firmám mající dopad na společnost – </a:t>
            </a:r>
            <a:r>
              <a:rPr lang="cs-CZ" sz="1800" dirty="0" err="1">
                <a:solidFill>
                  <a:srgbClr val="307871"/>
                </a:solidFill>
                <a:latin typeface="Times New Roman" panose="02020603050405020304" pitchFamily="18" charset="0"/>
                <a:cs typeface="Times New Roman" panose="02020603050405020304" pitchFamily="18" charset="0"/>
              </a:rPr>
              <a:t>SpaceX</a:t>
            </a:r>
            <a:r>
              <a:rPr lang="cs-CZ" sz="1800" dirty="0">
                <a:solidFill>
                  <a:srgbClr val="307871"/>
                </a:solidFill>
                <a:latin typeface="Times New Roman" panose="02020603050405020304" pitchFamily="18" charset="0"/>
                <a:cs typeface="Times New Roman" panose="02020603050405020304" pitchFamily="18" charset="0"/>
              </a:rPr>
              <a:t>, Google, atd</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Principy sdílené vize</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Na druhé straně co firmy, které nemají tento benefit – Zakázková kovovýroba (montovna), síť čerpacích stanic – ti musí začít cílit vizi dovnitř firmy</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Síla vize</a:t>
            </a:r>
          </a:p>
        </p:txBody>
      </p:sp>
    </p:spTree>
    <p:extLst>
      <p:ext uri="{BB962C8B-B14F-4D97-AF65-F5344CB8AC3E}">
        <p14:creationId xmlns:p14="http://schemas.microsoft.com/office/powerpoint/2010/main" val="284806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2609" y="1205421"/>
            <a:ext cx="8280920" cy="3024336"/>
          </a:xfrm>
          <a:prstGeom prst="rect">
            <a:avLst/>
          </a:prstGeom>
        </p:spPr>
        <p:txBody>
          <a:bodyPr>
            <a:noAutofit/>
          </a:bodyPr>
          <a:lstStyle/>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Lidé nekupují co děláte, ale proč to děláte</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Leadeři komunikují zevnitř kruhu – proč – jak – co</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Miřte na srdce (emoce) ne na </a:t>
            </a:r>
            <a:r>
              <a:rPr lang="cs-CZ" sz="1800" dirty="0" err="1">
                <a:solidFill>
                  <a:srgbClr val="307871"/>
                </a:solidFill>
                <a:latin typeface="Times New Roman" panose="02020603050405020304" pitchFamily="18" charset="0"/>
                <a:cs typeface="Times New Roman" panose="02020603050405020304" pitchFamily="18" charset="0"/>
              </a:rPr>
              <a:t>rácio</a:t>
            </a:r>
            <a:r>
              <a:rPr lang="cs-CZ" sz="1800" dirty="0">
                <a:solidFill>
                  <a:srgbClr val="307871"/>
                </a:solidFill>
                <a:latin typeface="Times New Roman" panose="02020603050405020304" pitchFamily="18" charset="0"/>
                <a:cs typeface="Times New Roman" panose="02020603050405020304" pitchFamily="18" charset="0"/>
              </a:rPr>
              <a:t> </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Proč? – smysl, účel - proč děláte to, co děláte?</a:t>
            </a:r>
          </a:p>
          <a:p>
            <a:pPr marL="0" indent="0">
              <a:buClr>
                <a:schemeClr val="tx1">
                  <a:lumMod val="60000"/>
                  <a:lumOff val="40000"/>
                </a:schemeClr>
              </a:buClr>
              <a:buNone/>
            </a:pPr>
            <a:r>
              <a:rPr lang="cs-CZ" sz="1800" dirty="0">
                <a:solidFill>
                  <a:srgbClr val="307871"/>
                </a:solidFill>
                <a:latin typeface="Times New Roman" panose="02020603050405020304" pitchFamily="18" charset="0"/>
                <a:cs typeface="Times New Roman" panose="02020603050405020304" pitchFamily="18" charset="0"/>
              </a:rPr>
              <a:t>      v co věříte?</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Jak? – Jak dosáhnete Vašeho proč? Strategie</a:t>
            </a:r>
          </a:p>
          <a:p>
            <a:pPr marL="0" indent="0">
              <a:buClr>
                <a:schemeClr val="tx1">
                  <a:lumMod val="60000"/>
                  <a:lumOff val="40000"/>
                </a:schemeClr>
              </a:buClr>
              <a:buNone/>
            </a:pPr>
            <a:r>
              <a:rPr lang="cs-CZ" sz="1800" dirty="0">
                <a:solidFill>
                  <a:srgbClr val="307871"/>
                </a:solidFill>
                <a:latin typeface="Times New Roman" panose="02020603050405020304" pitchFamily="18" charset="0"/>
                <a:cs typeface="Times New Roman" panose="02020603050405020304" pitchFamily="18" charset="0"/>
              </a:rPr>
              <a:t>      konkurenční výhoda</a:t>
            </a:r>
          </a:p>
          <a:p>
            <a:pPr>
              <a:buClr>
                <a:schemeClr val="tx1">
                  <a:lumMod val="60000"/>
                  <a:lumOff val="40000"/>
                </a:schemeClr>
              </a:buClr>
            </a:pPr>
            <a:r>
              <a:rPr lang="cs-CZ" sz="1800" dirty="0">
                <a:solidFill>
                  <a:srgbClr val="307871"/>
                </a:solidFill>
                <a:latin typeface="Times New Roman" panose="02020603050405020304" pitchFamily="18" charset="0"/>
                <a:cs typeface="Times New Roman" panose="02020603050405020304" pitchFamily="18" charset="0"/>
              </a:rPr>
              <a:t>Co? – Co vlastně děláte? Produkty, služby</a:t>
            </a:r>
          </a:p>
          <a:p>
            <a:pPr marL="0" indent="0">
              <a:buClr>
                <a:schemeClr val="tx1">
                  <a:lumMod val="60000"/>
                  <a:lumOff val="40000"/>
                </a:schemeClr>
              </a:buClr>
              <a:buNone/>
            </a:pPr>
            <a:endParaRPr lang="cs-CZ" sz="18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Proč je důležité začít s „Proč?“</a:t>
            </a:r>
          </a:p>
        </p:txBody>
      </p:sp>
      <p:pic>
        <p:nvPicPr>
          <p:cNvPr id="1028" name="Picture 4" descr="Image result for začněte s proč">
            <a:extLst>
              <a:ext uri="{FF2B5EF4-FFF2-40B4-BE49-F238E27FC236}">
                <a16:creationId xmlns:a16="http://schemas.microsoft.com/office/drawing/2014/main" id="{7A0DDE3A-1EDF-4111-9040-B9881AF9DE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043" y="1995686"/>
            <a:ext cx="4187957" cy="235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8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1367644" y="2317898"/>
            <a:ext cx="6408712" cy="507703"/>
          </a:xfrm>
        </p:spPr>
        <p:txBody>
          <a:bodyPr/>
          <a:lstStyle/>
          <a:p>
            <a:r>
              <a:rPr lang="cs-CZ" dirty="0"/>
              <a:t>Znaky </a:t>
            </a:r>
            <a:r>
              <a:rPr lang="cs-CZ" dirty="0" err="1"/>
              <a:t>leadra</a:t>
            </a:r>
            <a:r>
              <a:rPr lang="cs-CZ" dirty="0"/>
              <a:t> – jaký by měl být správný leader?</a:t>
            </a:r>
          </a:p>
        </p:txBody>
      </p:sp>
      <p:sp>
        <p:nvSpPr>
          <p:cNvPr id="3" name="Nadpis 5">
            <a:extLst>
              <a:ext uri="{FF2B5EF4-FFF2-40B4-BE49-F238E27FC236}">
                <a16:creationId xmlns:a16="http://schemas.microsoft.com/office/drawing/2014/main" id="{FB076CB1-8E6E-4310-AA74-A6E712FA6468}"/>
              </a:ext>
            </a:extLst>
          </p:cNvPr>
          <p:cNvSpPr txBox="1">
            <a:spLocks/>
          </p:cNvSpPr>
          <p:nvPr/>
        </p:nvSpPr>
        <p:spPr>
          <a:xfrm>
            <a:off x="179512" y="195486"/>
            <a:ext cx="4536504" cy="507703"/>
          </a:xfrm>
          <a:prstGeom prst="rect">
            <a:avLst/>
          </a:prstGeom>
          <a:noFill/>
          <a:ln>
            <a:noFill/>
          </a:ln>
        </p:spPr>
        <p:txBody>
          <a:bodyPr anchor="t">
            <a:no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r>
              <a:rPr lang="cs-CZ"/>
              <a:t>Leadership</a:t>
            </a:r>
            <a:endParaRPr lang="cs-CZ" dirty="0"/>
          </a:p>
        </p:txBody>
      </p:sp>
    </p:spTree>
    <p:extLst>
      <p:ext uri="{BB962C8B-B14F-4D97-AF65-F5344CB8AC3E}">
        <p14:creationId xmlns:p14="http://schemas.microsoft.com/office/powerpoint/2010/main" val="247188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131590"/>
            <a:ext cx="8280920" cy="3024336"/>
          </a:xfrm>
          <a:prstGeom prst="rect">
            <a:avLst/>
          </a:prstGeom>
        </p:spPr>
        <p:txBody>
          <a:bodyPr>
            <a:noAutofit/>
          </a:bodyPr>
          <a:lstStyle/>
          <a:p>
            <a:pPr>
              <a:buClr>
                <a:schemeClr val="tx1">
                  <a:lumMod val="60000"/>
                  <a:lumOff val="40000"/>
                </a:schemeClr>
              </a:buClr>
            </a:pPr>
            <a:r>
              <a:rPr lang="cs-CZ" sz="2000" b="1" dirty="0">
                <a:solidFill>
                  <a:srgbClr val="307871"/>
                </a:solidFill>
                <a:latin typeface="Times New Roman" panose="02020603050405020304" pitchFamily="18" charset="0"/>
                <a:cs typeface="Times New Roman" panose="02020603050405020304" pitchFamily="18" charset="0"/>
              </a:rPr>
              <a:t>Jde (je) příkladem</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Má silné vize a dokáže lidi nadchnout</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Silný v odhalování průniků – sdílené vize</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Projevuje upřímný zájem o kolegy</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Excelentní výkony</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Zodpovědnost</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Pokora</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Dodržuje hodnoty, které jsou vlastní - konzistentnost</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Znaky </a:t>
            </a:r>
            <a:r>
              <a:rPr lang="cs-CZ" dirty="0" err="1"/>
              <a:t>leadra</a:t>
            </a:r>
            <a:endParaRPr lang="cs-CZ" dirty="0"/>
          </a:p>
        </p:txBody>
      </p:sp>
    </p:spTree>
    <p:extLst>
      <p:ext uri="{BB962C8B-B14F-4D97-AF65-F5344CB8AC3E}">
        <p14:creationId xmlns:p14="http://schemas.microsoft.com/office/powerpoint/2010/main" val="543990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251520" y="195486"/>
            <a:ext cx="6408712" cy="507703"/>
          </a:xfrm>
        </p:spPr>
        <p:txBody>
          <a:bodyPr/>
          <a:lstStyle/>
          <a:p>
            <a:r>
              <a:rPr lang="cs-CZ" dirty="0"/>
              <a:t>Znaky </a:t>
            </a:r>
            <a:r>
              <a:rPr lang="cs-CZ" dirty="0" err="1"/>
              <a:t>leadra</a:t>
            </a:r>
            <a:r>
              <a:rPr lang="cs-CZ" dirty="0"/>
              <a:t> – příklad Bratrstvo Neohrožených</a:t>
            </a:r>
          </a:p>
        </p:txBody>
      </p:sp>
      <p:pic>
        <p:nvPicPr>
          <p:cNvPr id="2050" name="Picture 2" descr="Image result for winters band of brothers crossroads">
            <a:extLst>
              <a:ext uri="{FF2B5EF4-FFF2-40B4-BE49-F238E27FC236}">
                <a16:creationId xmlns:a16="http://schemas.microsoft.com/office/drawing/2014/main" id="{4315434A-0CCF-4994-BF85-5A3FBE2B0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87574"/>
            <a:ext cx="6618312" cy="371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210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b="1" dirty="0">
                <a:solidFill>
                  <a:srgbClr val="307871"/>
                </a:solidFill>
                <a:latin typeface="Times New Roman" panose="02020603050405020304" pitchFamily="18" charset="0"/>
                <a:cs typeface="Times New Roman" panose="02020603050405020304" pitchFamily="18" charset="0"/>
              </a:rPr>
              <a:t>Bere na sebe riziko, vše pro své lidi</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Cíle vašich lidí jsou vaší prioritou</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Oni v práci nejsou pro vás, ale vy pro ně</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Věřte v ně</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Znaky </a:t>
            </a:r>
            <a:r>
              <a:rPr lang="cs-CZ" dirty="0" err="1"/>
              <a:t>leadra</a:t>
            </a:r>
            <a:endParaRPr lang="cs-CZ" dirty="0"/>
          </a:p>
        </p:txBody>
      </p:sp>
    </p:spTree>
    <p:extLst>
      <p:ext uri="{BB962C8B-B14F-4D97-AF65-F5344CB8AC3E}">
        <p14:creationId xmlns:p14="http://schemas.microsoft.com/office/powerpoint/2010/main" val="420011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Znaky </a:t>
            </a:r>
            <a:r>
              <a:rPr lang="cs-CZ" dirty="0" err="1"/>
              <a:t>leadra</a:t>
            </a:r>
            <a:endParaRPr lang="cs-CZ" dirty="0"/>
          </a:p>
        </p:txBody>
      </p:sp>
      <p:pic>
        <p:nvPicPr>
          <p:cNvPr id="3076" name="Picture 4" descr="Image result for band of brothers last patrol">
            <a:extLst>
              <a:ext uri="{FF2B5EF4-FFF2-40B4-BE49-F238E27FC236}">
                <a16:creationId xmlns:a16="http://schemas.microsoft.com/office/drawing/2014/main" id="{19A4A36E-F1A1-41F6-BAC6-31C56E5898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059582"/>
            <a:ext cx="576064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8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b="1" dirty="0">
                <a:solidFill>
                  <a:srgbClr val="307871"/>
                </a:solidFill>
                <a:latin typeface="Times New Roman" panose="02020603050405020304" pitchFamily="18" charset="0"/>
                <a:cs typeface="Times New Roman" panose="02020603050405020304" pitchFamily="18" charset="0"/>
              </a:rPr>
              <a:t>Připisuje zásluhy týmu</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Při nezdaru se dívá do zrcadla při úspěch z okna na své lidi</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Ve slovnímu nemá já, ale my</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Je schopný nést zodpovědnost</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Znaky </a:t>
            </a:r>
            <a:r>
              <a:rPr lang="cs-CZ" dirty="0" err="1"/>
              <a:t>leadra</a:t>
            </a:r>
            <a:endParaRPr lang="cs-CZ" dirty="0"/>
          </a:p>
        </p:txBody>
      </p:sp>
    </p:spTree>
    <p:extLst>
      <p:ext uri="{BB962C8B-B14F-4D97-AF65-F5344CB8AC3E}">
        <p14:creationId xmlns:p14="http://schemas.microsoft.com/office/powerpoint/2010/main" val="120814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Znaky </a:t>
            </a:r>
            <a:r>
              <a:rPr lang="cs-CZ" dirty="0" err="1"/>
              <a:t>leadra</a:t>
            </a:r>
            <a:endParaRPr lang="cs-CZ" dirty="0"/>
          </a:p>
        </p:txBody>
      </p:sp>
      <p:pic>
        <p:nvPicPr>
          <p:cNvPr id="6146" name="Picture 2" descr="Image result for band of brothers last patrol">
            <a:extLst>
              <a:ext uri="{FF2B5EF4-FFF2-40B4-BE49-F238E27FC236}">
                <a16:creationId xmlns:a16="http://schemas.microsoft.com/office/drawing/2014/main" id="{A520AAF6-DB08-4A1B-A7E4-DA7C949D6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600" y="987574"/>
            <a:ext cx="6038800" cy="3467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6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b="1" dirty="0">
                <a:solidFill>
                  <a:srgbClr val="307871"/>
                </a:solidFill>
                <a:latin typeface="Times New Roman" panose="02020603050405020304" pitchFamily="18" charset="0"/>
                <a:cs typeface="Times New Roman" panose="02020603050405020304" pitchFamily="18" charset="0"/>
              </a:rPr>
              <a:t>Podporuje, utužuje morálku</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Tvorba dobrého klimatu</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Leader je odrazem firemní kultury a naopak</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Problematika stěžování si a pomlouvání</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Znaky </a:t>
            </a:r>
            <a:r>
              <a:rPr lang="cs-CZ" dirty="0" err="1"/>
              <a:t>leadra</a:t>
            </a:r>
            <a:endParaRPr lang="cs-CZ" dirty="0"/>
          </a:p>
        </p:txBody>
      </p:sp>
    </p:spTree>
    <p:extLst>
      <p:ext uri="{BB962C8B-B14F-4D97-AF65-F5344CB8AC3E}">
        <p14:creationId xmlns:p14="http://schemas.microsoft.com/office/powerpoint/2010/main" val="420421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C8F7807-BB22-4AD5-B7AE-6E7D66346068}"/>
              </a:ext>
            </a:extLst>
          </p:cNvPr>
          <p:cNvPicPr>
            <a:picLocks noChangeAspect="1"/>
          </p:cNvPicPr>
          <p:nvPr/>
        </p:nvPicPr>
        <p:blipFill rotWithShape="1">
          <a:blip r:embed="rId3"/>
          <a:srcRect l="6688" t="16401" r="31888" b="20600"/>
          <a:stretch/>
        </p:blipFill>
        <p:spPr>
          <a:xfrm>
            <a:off x="1331640" y="843558"/>
            <a:ext cx="5991066" cy="3456384"/>
          </a:xfrm>
          <a:prstGeom prst="rect">
            <a:avLst/>
          </a:prstGeom>
        </p:spPr>
      </p:pic>
    </p:spTree>
    <p:extLst>
      <p:ext uri="{BB962C8B-B14F-4D97-AF65-F5344CB8AC3E}">
        <p14:creationId xmlns:p14="http://schemas.microsoft.com/office/powerpoint/2010/main" val="2115362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Znaky </a:t>
            </a:r>
            <a:r>
              <a:rPr lang="cs-CZ" dirty="0" err="1"/>
              <a:t>leadra</a:t>
            </a:r>
            <a:endParaRPr lang="cs-CZ" dirty="0"/>
          </a:p>
        </p:txBody>
      </p:sp>
      <p:pic>
        <p:nvPicPr>
          <p:cNvPr id="8194" name="Picture 2" descr="Image result for band of brothers bastogne trench winters">
            <a:extLst>
              <a:ext uri="{FF2B5EF4-FFF2-40B4-BE49-F238E27FC236}">
                <a16:creationId xmlns:a16="http://schemas.microsoft.com/office/drawing/2014/main" id="{C6787ED3-208F-4F78-B96E-21BD346A3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938" y="1059582"/>
            <a:ext cx="5972171" cy="33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2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431360" cy="3024336"/>
          </a:xfrm>
          <a:prstGeom prst="rect">
            <a:avLst/>
          </a:prstGeom>
        </p:spPr>
        <p:txBody>
          <a:bodyPr>
            <a:noAutofit/>
          </a:bodyPr>
          <a:lstStyle/>
          <a:p>
            <a:pPr>
              <a:buClr>
                <a:schemeClr val="tx1">
                  <a:lumMod val="60000"/>
                  <a:lumOff val="40000"/>
                </a:schemeClr>
              </a:buClr>
            </a:pPr>
            <a:r>
              <a:rPr lang="cs-CZ" sz="2000" b="1" dirty="0">
                <a:solidFill>
                  <a:srgbClr val="307871"/>
                </a:solidFill>
                <a:latin typeface="Times New Roman" panose="02020603050405020304" pitchFamily="18" charset="0"/>
                <a:cs typeface="Times New Roman" panose="02020603050405020304" pitchFamily="18" charset="0"/>
              </a:rPr>
              <a:t>Je mistr stratég, vizionář</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Vysoká úroveň strategického myšlení</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Je odrazem všeobecného přehledu, </a:t>
            </a:r>
            <a:r>
              <a:rPr lang="cs-CZ" sz="2000" dirty="0" err="1">
                <a:solidFill>
                  <a:srgbClr val="307871"/>
                </a:solidFill>
                <a:latin typeface="Times New Roman" panose="02020603050405020304" pitchFamily="18" charset="0"/>
                <a:cs typeface="Times New Roman" panose="02020603050405020304" pitchFamily="18" charset="0"/>
              </a:rPr>
              <a:t>multidisciplinarity</a:t>
            </a:r>
            <a:r>
              <a:rPr lang="cs-CZ" sz="2000" dirty="0">
                <a:solidFill>
                  <a:srgbClr val="307871"/>
                </a:solidFill>
                <a:latin typeface="Times New Roman" panose="02020603050405020304" pitchFamily="18" charset="0"/>
                <a:cs typeface="Times New Roman" panose="02020603050405020304" pitchFamily="18" charset="0"/>
              </a:rPr>
              <a:t> a „</a:t>
            </a:r>
            <a:r>
              <a:rPr lang="cs-CZ" sz="2000" dirty="0" err="1">
                <a:solidFill>
                  <a:srgbClr val="307871"/>
                </a:solidFill>
                <a:latin typeface="Times New Roman" panose="02020603050405020304" pitchFamily="18" charset="0"/>
                <a:cs typeface="Times New Roman" panose="02020603050405020304" pitchFamily="18" charset="0"/>
              </a:rPr>
              <a:t>out</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of</a:t>
            </a:r>
            <a:r>
              <a:rPr lang="cs-CZ" sz="2000" dirty="0">
                <a:solidFill>
                  <a:srgbClr val="307871"/>
                </a:solidFill>
                <a:latin typeface="Times New Roman" panose="02020603050405020304" pitchFamily="18" charset="0"/>
                <a:cs typeface="Times New Roman" panose="02020603050405020304" pitchFamily="18" charset="0"/>
              </a:rPr>
              <a:t> box“ myšlení</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Dlouhodobý vs. Krátkodobý horizont</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Znaky </a:t>
            </a:r>
            <a:r>
              <a:rPr lang="cs-CZ" dirty="0" err="1"/>
              <a:t>leadra</a:t>
            </a:r>
            <a:endParaRPr lang="cs-CZ" dirty="0"/>
          </a:p>
        </p:txBody>
      </p:sp>
    </p:spTree>
    <p:extLst>
      <p:ext uri="{BB962C8B-B14F-4D97-AF65-F5344CB8AC3E}">
        <p14:creationId xmlns:p14="http://schemas.microsoft.com/office/powerpoint/2010/main" val="295774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Znaky </a:t>
            </a:r>
            <a:r>
              <a:rPr lang="cs-CZ" dirty="0" err="1"/>
              <a:t>leadra</a:t>
            </a:r>
            <a:endParaRPr lang="cs-CZ" dirty="0"/>
          </a:p>
        </p:txBody>
      </p:sp>
      <p:pic>
        <p:nvPicPr>
          <p:cNvPr id="10242" name="Picture 2" descr="Image result for band of brothers day of days winters">
            <a:extLst>
              <a:ext uri="{FF2B5EF4-FFF2-40B4-BE49-F238E27FC236}">
                <a16:creationId xmlns:a16="http://schemas.microsoft.com/office/drawing/2014/main" id="{846F2C8C-8E95-4BEA-A1E5-184B92F1A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987574"/>
            <a:ext cx="5544616" cy="362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66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b="1" dirty="0">
                <a:solidFill>
                  <a:srgbClr val="307871"/>
                </a:solidFill>
                <a:latin typeface="Times New Roman" panose="02020603050405020304" pitchFamily="18" charset="0"/>
                <a:cs typeface="Times New Roman" panose="02020603050405020304" pitchFamily="18" charset="0"/>
              </a:rPr>
              <a:t>Zná svůj tým</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Úloha koučinku ve vedení </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Znát silné stránky svých lidí – Gallup </a:t>
            </a:r>
            <a:r>
              <a:rPr lang="cs-CZ" sz="2000" dirty="0" err="1">
                <a:solidFill>
                  <a:srgbClr val="307871"/>
                </a:solidFill>
                <a:latin typeface="Times New Roman" panose="02020603050405020304" pitchFamily="18" charset="0"/>
                <a:cs typeface="Times New Roman" panose="02020603050405020304" pitchFamily="18" charset="0"/>
              </a:rPr>
              <a:t>Strengths</a:t>
            </a:r>
            <a:r>
              <a:rPr lang="cs-CZ" sz="2000" dirty="0">
                <a:solidFill>
                  <a:srgbClr val="307871"/>
                </a:solidFill>
                <a:latin typeface="Times New Roman" panose="02020603050405020304" pitchFamily="18" charset="0"/>
                <a:cs typeface="Times New Roman" panose="02020603050405020304" pitchFamily="18" charset="0"/>
              </a:rPr>
              <a:t> </a:t>
            </a:r>
            <a:r>
              <a:rPr lang="cs-CZ" sz="2000" dirty="0" err="1">
                <a:solidFill>
                  <a:srgbClr val="307871"/>
                </a:solidFill>
                <a:latin typeface="Times New Roman" panose="02020603050405020304" pitchFamily="18" charset="0"/>
                <a:cs typeface="Times New Roman" panose="02020603050405020304" pitchFamily="18" charset="0"/>
              </a:rPr>
              <a:t>finder</a:t>
            </a:r>
            <a:r>
              <a:rPr lang="cs-CZ" sz="2000" dirty="0">
                <a:solidFill>
                  <a:srgbClr val="307871"/>
                </a:solidFill>
                <a:latin typeface="Times New Roman" panose="02020603050405020304" pitchFamily="18" charset="0"/>
                <a:cs typeface="Times New Roman" panose="02020603050405020304" pitchFamily="18" charset="0"/>
              </a:rPr>
              <a:t>, MBTI matice</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1 na 1 meetingy</a:t>
            </a: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Znaky </a:t>
            </a:r>
            <a:r>
              <a:rPr lang="cs-CZ" dirty="0" err="1"/>
              <a:t>leadra</a:t>
            </a:r>
            <a:endParaRPr lang="cs-CZ" dirty="0"/>
          </a:p>
        </p:txBody>
      </p:sp>
    </p:spTree>
    <p:extLst>
      <p:ext uri="{BB962C8B-B14F-4D97-AF65-F5344CB8AC3E}">
        <p14:creationId xmlns:p14="http://schemas.microsoft.com/office/powerpoint/2010/main" val="344955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Znaky </a:t>
            </a:r>
            <a:r>
              <a:rPr lang="cs-CZ" dirty="0" err="1"/>
              <a:t>leadra</a:t>
            </a:r>
            <a:endParaRPr lang="cs-CZ" dirty="0"/>
          </a:p>
        </p:txBody>
      </p:sp>
      <p:pic>
        <p:nvPicPr>
          <p:cNvPr id="12290" name="Picture 2" descr="Image result for band of brothers breaking point winters">
            <a:extLst>
              <a:ext uri="{FF2B5EF4-FFF2-40B4-BE49-F238E27FC236}">
                <a16:creationId xmlns:a16="http://schemas.microsoft.com/office/drawing/2014/main" id="{E3AAE8CB-5287-4839-9172-E64A839A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7574"/>
            <a:ext cx="7254852" cy="34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54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Leader se musí naučit pokládat hluboké otázky</a:t>
            </a: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Začátkem pro to jsou </a:t>
            </a:r>
            <a:r>
              <a:rPr lang="cs-CZ" sz="2000" b="1" dirty="0">
                <a:solidFill>
                  <a:srgbClr val="307871"/>
                </a:solidFill>
                <a:latin typeface="Times New Roman" panose="02020603050405020304" pitchFamily="18" charset="0"/>
                <a:cs typeface="Times New Roman" panose="02020603050405020304" pitchFamily="18" charset="0"/>
              </a:rPr>
              <a:t>otevřené otázky </a:t>
            </a:r>
            <a:r>
              <a:rPr lang="cs-CZ" sz="2000" dirty="0">
                <a:solidFill>
                  <a:srgbClr val="307871"/>
                </a:solidFill>
                <a:latin typeface="Times New Roman" panose="02020603050405020304" pitchFamily="18" charset="0"/>
                <a:cs typeface="Times New Roman" panose="02020603050405020304" pitchFamily="18" charset="0"/>
              </a:rPr>
              <a:t>začínající – co, jak, proč, kdy, kdo, kde, s kým,…</a:t>
            </a: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r>
              <a:rPr lang="cs-CZ" sz="2000" dirty="0"/>
              <a:t>„Když se lidí ptáte na jejich názory a vyslechnete si je, má to na ně větší vliv, než když jim jen řeknete: ,dobrá práce.“ Sam </a:t>
            </a:r>
            <a:r>
              <a:rPr lang="cs-CZ" sz="2000" dirty="0" err="1"/>
              <a:t>Walton</a:t>
            </a: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Hodnota otázek</a:t>
            </a:r>
          </a:p>
        </p:txBody>
      </p:sp>
    </p:spTree>
    <p:extLst>
      <p:ext uri="{BB962C8B-B14F-4D97-AF65-F5344CB8AC3E}">
        <p14:creationId xmlns:p14="http://schemas.microsoft.com/office/powerpoint/2010/main" val="1492277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Hluboké otázky + aktivní naslouchání = dobrý výsledek</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Nejpodceňovanější dovednost leaderů</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Úrovně naslouchání:</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1. Stahování – do naslouchání pouštím své dřívější přesvědčení, neučím se, pouze si potvrzuji své dřívější domněnky</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2. Faktické naslouchání – registruji rozdílnosti v názorech</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3. Empatické naslouchání – vidět situaci/zkušenost očima druhých,</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4. Generativní naslouchání – spíše koučovací naslouchání, naslouchání zaměřené na objevování a rozpoznávání budoucích možností (potenciálu) dané osoby, které naslouchám </a:t>
            </a: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p:txBody>
          <a:bodyPr/>
          <a:lstStyle/>
          <a:p>
            <a:r>
              <a:rPr lang="cs-CZ" dirty="0"/>
              <a:t>Aktivní naslouchání</a:t>
            </a:r>
          </a:p>
        </p:txBody>
      </p:sp>
    </p:spTree>
    <p:extLst>
      <p:ext uri="{BB962C8B-B14F-4D97-AF65-F5344CB8AC3E}">
        <p14:creationId xmlns:p14="http://schemas.microsoft.com/office/powerpoint/2010/main" val="3456291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p:txBody>
          <a:bodyPr/>
          <a:lstStyle/>
          <a:p>
            <a:r>
              <a:rPr lang="cs-CZ" dirty="0"/>
              <a:t>Shrnutí</a:t>
            </a:r>
          </a:p>
        </p:txBody>
      </p:sp>
    </p:spTree>
    <p:extLst>
      <p:ext uri="{BB962C8B-B14F-4D97-AF65-F5344CB8AC3E}">
        <p14:creationId xmlns:p14="http://schemas.microsoft.com/office/powerpoint/2010/main" val="906146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5"/>
          <p:cNvSpPr>
            <a:spLocks noGrp="1"/>
          </p:cNvSpPr>
          <p:nvPr>
            <p:ph type="title"/>
          </p:nvPr>
        </p:nvSpPr>
        <p:spPr>
          <a:xfrm>
            <a:off x="3239852" y="2317898"/>
            <a:ext cx="2772308" cy="507703"/>
          </a:xfrm>
        </p:spPr>
        <p:txBody>
          <a:bodyPr/>
          <a:lstStyle/>
          <a:p>
            <a:r>
              <a:rPr lang="cs-CZ" dirty="0"/>
              <a:t>Děkuji za pozornost!</a:t>
            </a:r>
          </a:p>
        </p:txBody>
      </p:sp>
    </p:spTree>
    <p:extLst>
      <p:ext uri="{BB962C8B-B14F-4D97-AF65-F5344CB8AC3E}">
        <p14:creationId xmlns:p14="http://schemas.microsoft.com/office/powerpoint/2010/main" val="109260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7BEFC0F-A9D0-45AF-AD73-E999DD26B748}"/>
              </a:ext>
            </a:extLst>
          </p:cNvPr>
          <p:cNvSpPr txBox="1">
            <a:spLocks/>
          </p:cNvSpPr>
          <p:nvPr/>
        </p:nvSpPr>
        <p:spPr>
          <a:xfrm>
            <a:off x="431540" y="163564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t>„Rodiče si myslí, že mohou dětem předat trvalou sebedůvěru jako dar tím, že budou chválit jejich myšlení a talent. Ve skutečnosti je účinek opačný. Děti pak o sobě pochybují, jakmile se objeví něco náročného nebo něco nevyjde.“</a:t>
            </a:r>
          </a:p>
          <a:p>
            <a:pPr marL="0" indent="0">
              <a:buNone/>
            </a:pPr>
            <a:r>
              <a:rPr lang="cs-CZ" sz="2400" dirty="0"/>
              <a:t>C. </a:t>
            </a:r>
            <a:r>
              <a:rPr lang="cs-CZ" sz="2400" dirty="0" err="1"/>
              <a:t>Dweck</a:t>
            </a:r>
            <a:endParaRPr lang="cs-CZ" sz="2400" dirty="0"/>
          </a:p>
          <a:p>
            <a:endParaRPr lang="cs-CZ" sz="1800" b="1" dirty="0"/>
          </a:p>
          <a:p>
            <a:endParaRPr lang="cs-CZ" sz="1100" dirty="0">
              <a:solidFill>
                <a:srgbClr val="307871"/>
              </a:solidFill>
            </a:endParaRPr>
          </a:p>
        </p:txBody>
      </p:sp>
    </p:spTree>
    <p:extLst>
      <p:ext uri="{BB962C8B-B14F-4D97-AF65-F5344CB8AC3E}">
        <p14:creationId xmlns:p14="http://schemas.microsoft.com/office/powerpoint/2010/main" val="418658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6F091CC7-444F-4B70-ABC9-7DDC5108595A}"/>
              </a:ext>
            </a:extLst>
          </p:cNvPr>
          <p:cNvPicPr>
            <a:picLocks noChangeAspect="1"/>
          </p:cNvPicPr>
          <p:nvPr/>
        </p:nvPicPr>
        <p:blipFill rotWithShape="1">
          <a:blip r:embed="rId2"/>
          <a:srcRect l="3538" t="12201" r="28738" b="3800"/>
          <a:stretch/>
        </p:blipFill>
        <p:spPr>
          <a:xfrm>
            <a:off x="251520" y="210557"/>
            <a:ext cx="6768752" cy="4722385"/>
          </a:xfrm>
          <a:prstGeom prst="rect">
            <a:avLst/>
          </a:prstGeom>
        </p:spPr>
      </p:pic>
    </p:spTree>
    <p:extLst>
      <p:ext uri="{BB962C8B-B14F-4D97-AF65-F5344CB8AC3E}">
        <p14:creationId xmlns:p14="http://schemas.microsoft.com/office/powerpoint/2010/main" val="107516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1080" y="771550"/>
            <a:ext cx="8280920" cy="3024336"/>
          </a:xfrm>
          <a:prstGeom prst="rect">
            <a:avLst/>
          </a:prstGeom>
        </p:spPr>
        <p:txBody>
          <a:bodyPr>
            <a:noAutofit/>
          </a:bodyPr>
          <a:lstStyle/>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Příjímání zpětné vazby</a:t>
            </a:r>
          </a:p>
          <a:p>
            <a:pPr>
              <a:buClr>
                <a:schemeClr val="tx1">
                  <a:lumMod val="60000"/>
                  <a:lumOff val="40000"/>
                </a:schemeClr>
              </a:buClr>
            </a:pPr>
            <a:r>
              <a:rPr lang="cs-CZ" sz="2000" dirty="0">
                <a:solidFill>
                  <a:srgbClr val="307871"/>
                </a:solidFill>
                <a:latin typeface="Times New Roman" panose="02020603050405020304" pitchFamily="18" charset="0"/>
                <a:cs typeface="Times New Roman" panose="02020603050405020304" pitchFamily="18" charset="0"/>
              </a:rPr>
              <a:t>Postoj – já nejsem můj názor – názor jako sako</a:t>
            </a: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20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a:p>
            <a:pPr marL="0" indent="0">
              <a:buClr>
                <a:schemeClr val="tx1">
                  <a:lumMod val="60000"/>
                  <a:lumOff val="40000"/>
                </a:schemeClr>
              </a:buClr>
              <a:buNone/>
            </a:pPr>
            <a:endParaRPr lang="cs-CZ" sz="1400" dirty="0">
              <a:solidFill>
                <a:srgbClr val="307871"/>
              </a:solidFill>
              <a:latin typeface="Times New Roman" panose="02020603050405020304" pitchFamily="18" charset="0"/>
              <a:cs typeface="Times New Roman" panose="02020603050405020304" pitchFamily="18" charset="0"/>
            </a:endParaRPr>
          </a:p>
          <a:p>
            <a:pPr>
              <a:buClr>
                <a:schemeClr val="tx1">
                  <a:lumMod val="60000"/>
                  <a:lumOff val="40000"/>
                </a:schemeClr>
              </a:buClr>
            </a:pPr>
            <a:endParaRPr lang="cs-CZ" sz="1400" dirty="0">
              <a:solidFill>
                <a:srgbClr val="307871"/>
              </a:solidFill>
              <a:latin typeface="Times New Roman" panose="02020603050405020304" pitchFamily="18" charset="0"/>
              <a:cs typeface="Times New Roman" panose="02020603050405020304" pitchFamily="18" charset="0"/>
            </a:endParaRPr>
          </a:p>
        </p:txBody>
      </p:sp>
      <p:sp>
        <p:nvSpPr>
          <p:cNvPr id="10" name="Nadpis 5"/>
          <p:cNvSpPr>
            <a:spLocks noGrp="1"/>
          </p:cNvSpPr>
          <p:nvPr>
            <p:ph type="title"/>
          </p:nvPr>
        </p:nvSpPr>
        <p:spPr>
          <a:xfrm>
            <a:off x="251520" y="195486"/>
            <a:ext cx="4896544" cy="507703"/>
          </a:xfrm>
        </p:spPr>
        <p:txBody>
          <a:bodyPr/>
          <a:lstStyle/>
          <a:p>
            <a:r>
              <a:rPr lang="cs-CZ" dirty="0"/>
              <a:t>Hodnocení vlastních názorů a postojů</a:t>
            </a:r>
          </a:p>
        </p:txBody>
      </p:sp>
      <p:pic>
        <p:nvPicPr>
          <p:cNvPr id="7170" name="Picture 2" descr="3d corduroy jacket">
            <a:extLst>
              <a:ext uri="{FF2B5EF4-FFF2-40B4-BE49-F238E27FC236}">
                <a16:creationId xmlns:a16="http://schemas.microsoft.com/office/drawing/2014/main" id="{8FA17F4A-64B6-4F4F-A359-50A5DFEAC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84176"/>
            <a:ext cx="3148465" cy="343584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est suits for men 2021: look sharp in these suits | T3">
            <a:extLst>
              <a:ext uri="{FF2B5EF4-FFF2-40B4-BE49-F238E27FC236}">
                <a16:creationId xmlns:a16="http://schemas.microsoft.com/office/drawing/2014/main" id="{1FD0C4F1-049B-4604-B7EE-0C2140641B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63" t="6601" r="25592"/>
          <a:stretch/>
        </p:blipFill>
        <p:spPr bwMode="auto">
          <a:xfrm>
            <a:off x="1279519" y="1584176"/>
            <a:ext cx="3075692" cy="33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1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205421"/>
            <a:ext cx="8280920" cy="3024336"/>
          </a:xfrm>
          <a:prstGeom prst="rect">
            <a:avLst/>
          </a:prstGeom>
        </p:spPr>
        <p:txBody>
          <a:bodyPr>
            <a:noAutofit/>
          </a:bodyPr>
          <a:lstStyle/>
          <a:p>
            <a:r>
              <a:rPr lang="cs-CZ" sz="1800" dirty="0"/>
              <a:t>Orientace na proces vs. orientace na výsledek</a:t>
            </a:r>
          </a:p>
          <a:p>
            <a:r>
              <a:rPr lang="cs-CZ" sz="1800" dirty="0"/>
              <a:t>Úloha zpětné vazby</a:t>
            </a:r>
          </a:p>
          <a:p>
            <a:r>
              <a:rPr lang="cs-CZ" sz="1800" dirty="0" err="1"/>
              <a:t>Neuroplasticita</a:t>
            </a:r>
            <a:r>
              <a:rPr lang="cs-CZ" sz="1800" dirty="0"/>
              <a:t> a schopnost rozvíjet se v tom, co si ostatní myslí, že je vrozené</a:t>
            </a:r>
          </a:p>
          <a:p>
            <a:r>
              <a:rPr lang="cs-CZ" sz="1800" dirty="0"/>
              <a:t>Talent a vrozené nadání vs. tvrdá práce</a:t>
            </a:r>
          </a:p>
          <a:p>
            <a:r>
              <a:rPr lang="cs-CZ" sz="1800" dirty="0"/>
              <a:t>Práce se selháním</a:t>
            </a:r>
          </a:p>
          <a:p>
            <a:endParaRPr lang="cs-CZ" sz="1800" b="1" dirty="0"/>
          </a:p>
          <a:p>
            <a:endParaRPr lang="cs-CZ" sz="1100" dirty="0">
              <a:solidFill>
                <a:srgbClr val="307871"/>
              </a:solidFill>
            </a:endParaRPr>
          </a:p>
        </p:txBody>
      </p:sp>
      <p:sp>
        <p:nvSpPr>
          <p:cNvPr id="6" name="Nadpis 5"/>
          <p:cNvSpPr>
            <a:spLocks noGrp="1"/>
          </p:cNvSpPr>
          <p:nvPr>
            <p:ph type="title"/>
          </p:nvPr>
        </p:nvSpPr>
        <p:spPr>
          <a:xfrm>
            <a:off x="179512" y="195486"/>
            <a:ext cx="6120680" cy="507703"/>
          </a:xfrm>
        </p:spPr>
        <p:txBody>
          <a:bodyPr/>
          <a:lstStyle/>
          <a:p>
            <a:r>
              <a:rPr lang="cs-CZ" dirty="0"/>
              <a:t>Nastavení mysli</a:t>
            </a:r>
          </a:p>
        </p:txBody>
      </p:sp>
    </p:spTree>
    <p:extLst>
      <p:ext uri="{BB962C8B-B14F-4D97-AF65-F5344CB8AC3E}">
        <p14:creationId xmlns:p14="http://schemas.microsoft.com/office/powerpoint/2010/main" val="21771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C18AF41-8690-44C1-8CD6-5C5AB5AB623C}"/>
              </a:ext>
            </a:extLst>
          </p:cNvPr>
          <p:cNvPicPr>
            <a:picLocks noChangeAspect="1"/>
          </p:cNvPicPr>
          <p:nvPr/>
        </p:nvPicPr>
        <p:blipFill rotWithShape="1">
          <a:blip r:embed="rId2"/>
          <a:srcRect l="12508" t="20868" r="28430" b="14733"/>
          <a:stretch/>
        </p:blipFill>
        <p:spPr>
          <a:xfrm>
            <a:off x="1187624" y="843558"/>
            <a:ext cx="6048672" cy="3709852"/>
          </a:xfrm>
          <a:prstGeom prst="rect">
            <a:avLst/>
          </a:prstGeom>
        </p:spPr>
      </p:pic>
    </p:spTree>
    <p:extLst>
      <p:ext uri="{BB962C8B-B14F-4D97-AF65-F5344CB8AC3E}">
        <p14:creationId xmlns:p14="http://schemas.microsoft.com/office/powerpoint/2010/main" val="263892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5">
            <a:extLst>
              <a:ext uri="{FF2B5EF4-FFF2-40B4-BE49-F238E27FC236}">
                <a16:creationId xmlns:a16="http://schemas.microsoft.com/office/drawing/2014/main" id="{DD9FB0C0-8E64-40B8-8965-62730950329A}"/>
              </a:ext>
            </a:extLst>
          </p:cNvPr>
          <p:cNvSpPr>
            <a:spLocks noGrp="1"/>
          </p:cNvSpPr>
          <p:nvPr>
            <p:ph type="title"/>
          </p:nvPr>
        </p:nvSpPr>
        <p:spPr>
          <a:xfrm>
            <a:off x="179512" y="195486"/>
            <a:ext cx="6120680" cy="507703"/>
          </a:xfrm>
        </p:spPr>
        <p:txBody>
          <a:bodyPr/>
          <a:lstStyle/>
          <a:p>
            <a:r>
              <a:rPr lang="cs-CZ" dirty="0"/>
              <a:t>Mentální modely</a:t>
            </a:r>
          </a:p>
        </p:txBody>
      </p:sp>
      <p:sp>
        <p:nvSpPr>
          <p:cNvPr id="4" name="Zástupný symbol pro obsah 2">
            <a:extLst>
              <a:ext uri="{FF2B5EF4-FFF2-40B4-BE49-F238E27FC236}">
                <a16:creationId xmlns:a16="http://schemas.microsoft.com/office/drawing/2014/main" id="{0A322387-7F0D-42F4-89C8-3B49E019ADBB}"/>
              </a:ext>
            </a:extLst>
          </p:cNvPr>
          <p:cNvSpPr txBox="1">
            <a:spLocks/>
          </p:cNvSpPr>
          <p:nvPr/>
        </p:nvSpPr>
        <p:spPr>
          <a:xfrm>
            <a:off x="251520" y="1205421"/>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K tomu, aby vědomosti k něčemu byly, musejí být postaveny na naučených základech a především musejí být zasazeny do teorie a souvislostí.</a:t>
            </a:r>
            <a:endParaRPr lang="cs-CZ" sz="1800" b="1" dirty="0"/>
          </a:p>
          <a:p>
            <a:r>
              <a:rPr lang="cs-CZ" sz="1800" dirty="0"/>
              <a:t>Mentální modely jsou základními, obecně platnými a prověřenými principy ze všech možných odvětví.</a:t>
            </a:r>
          </a:p>
          <a:p>
            <a:r>
              <a:rPr lang="cs-CZ" sz="1800" dirty="0"/>
              <a:t>Jsou koncepty, skrze které se snažíme pochopit svět.</a:t>
            </a:r>
          </a:p>
          <a:p>
            <a:r>
              <a:rPr lang="cs-CZ" sz="1800" dirty="0"/>
              <a:t>Zjednodušují komplexitu.</a:t>
            </a:r>
          </a:p>
          <a:p>
            <a:r>
              <a:rPr lang="cs-CZ" sz="1800" dirty="0"/>
              <a:t>Různé obory, různé pohledy – omezený pohled vytváří „slepé body“.</a:t>
            </a:r>
          </a:p>
          <a:p>
            <a:r>
              <a:rPr lang="cs-CZ" sz="1800" dirty="0"/>
              <a:t>Pro člověka s kladivem vypadá každý problém jako hřebík.</a:t>
            </a:r>
          </a:p>
          <a:p>
            <a:endParaRPr lang="cs-CZ" sz="1800" dirty="0"/>
          </a:p>
          <a:p>
            <a:endParaRPr lang="cs-CZ" sz="1800" b="1" dirty="0"/>
          </a:p>
          <a:p>
            <a:endParaRPr lang="cs-CZ" sz="1100" dirty="0">
              <a:solidFill>
                <a:srgbClr val="307871"/>
              </a:solidFill>
            </a:endParaRPr>
          </a:p>
        </p:txBody>
      </p:sp>
    </p:spTree>
    <p:extLst>
      <p:ext uri="{BB962C8B-B14F-4D97-AF65-F5344CB8AC3E}">
        <p14:creationId xmlns:p14="http://schemas.microsoft.com/office/powerpoint/2010/main" val="715083898"/>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6404</TotalTime>
  <Words>2232</Words>
  <Application>Microsoft Office PowerPoint</Application>
  <PresentationFormat>Předvádění na obrazovce (16:9)</PresentationFormat>
  <Paragraphs>240</Paragraphs>
  <Slides>38</Slides>
  <Notes>35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Averta</vt:lpstr>
      <vt:lpstr>Calibri</vt:lpstr>
      <vt:lpstr>freight-text-pro</vt:lpstr>
      <vt:lpstr>charter</vt:lpstr>
      <vt:lpstr>Times New Roman</vt:lpstr>
      <vt:lpstr>SLU</vt:lpstr>
      <vt:lpstr>  Inovační mindset a leadership</vt:lpstr>
      <vt:lpstr>Prezentace aplikace PowerPoint</vt:lpstr>
      <vt:lpstr>Prezentace aplikace PowerPoint</vt:lpstr>
      <vt:lpstr>Prezentace aplikace PowerPoint</vt:lpstr>
      <vt:lpstr>Prezentace aplikace PowerPoint</vt:lpstr>
      <vt:lpstr>Hodnocení vlastních názorů a postojů</vt:lpstr>
      <vt:lpstr>Nastavení mysli</vt:lpstr>
      <vt:lpstr>Prezentace aplikace PowerPoint</vt:lpstr>
      <vt:lpstr>Mentální modely</vt:lpstr>
      <vt:lpstr>Mentální modely</vt:lpstr>
      <vt:lpstr>Vybrané mentální modely</vt:lpstr>
      <vt:lpstr>Pákový efekt ve vztahu k času</vt:lpstr>
      <vt:lpstr>Priority podle Coveyho</vt:lpstr>
      <vt:lpstr>Myšlení prvního principu</vt:lpstr>
      <vt:lpstr>Co je leadership?</vt:lpstr>
      <vt:lpstr>Leadership</vt:lpstr>
      <vt:lpstr>Leadership</vt:lpstr>
      <vt:lpstr>Leadership</vt:lpstr>
      <vt:lpstr>Inovační leadership</vt:lpstr>
      <vt:lpstr>Síla vize</vt:lpstr>
      <vt:lpstr>Proč je důležité začít s „Proč?“</vt:lpstr>
      <vt:lpstr>Znaky leadra – jaký by měl být správný leader?</vt:lpstr>
      <vt:lpstr>Znaky leadra</vt:lpstr>
      <vt:lpstr>Znaky leadra – příklad Bratrstvo Neohrožených</vt:lpstr>
      <vt:lpstr>Znaky leadra</vt:lpstr>
      <vt:lpstr>Znaky leadra</vt:lpstr>
      <vt:lpstr>Znaky leadra</vt:lpstr>
      <vt:lpstr>Znaky leadra</vt:lpstr>
      <vt:lpstr>Znaky leadra</vt:lpstr>
      <vt:lpstr>Znaky leadra</vt:lpstr>
      <vt:lpstr>Znaky leadra</vt:lpstr>
      <vt:lpstr>Znaky leadra</vt:lpstr>
      <vt:lpstr>Znaky leadra</vt:lpstr>
      <vt:lpstr>Znaky leadra</vt:lpstr>
      <vt:lpstr>Hodnota otázek</vt:lpstr>
      <vt:lpstr>Aktivní naslouchání</vt:lpstr>
      <vt:lpstr>Shrnutí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Dalibor Šimek</cp:lastModifiedBy>
  <cp:revision>235</cp:revision>
  <dcterms:created xsi:type="dcterms:W3CDTF">2016-07-06T15:42:34Z</dcterms:created>
  <dcterms:modified xsi:type="dcterms:W3CDTF">2022-03-06T17:09:52Z</dcterms:modified>
</cp:coreProperties>
</file>