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15" r:id="rId3"/>
    <p:sldId id="316" r:id="rId4"/>
    <p:sldId id="317" r:id="rId5"/>
    <p:sldId id="318" r:id="rId6"/>
    <p:sldId id="321" r:id="rId7"/>
    <p:sldId id="319" r:id="rId8"/>
    <p:sldId id="320" r:id="rId9"/>
    <p:sldId id="322" r:id="rId10"/>
    <p:sldId id="323" r:id="rId11"/>
    <p:sldId id="327" r:id="rId12"/>
    <p:sldId id="324" r:id="rId13"/>
    <p:sldId id="325" r:id="rId14"/>
    <p:sldId id="326" r:id="rId15"/>
    <p:sldId id="263" r:id="rId16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787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0816" autoAdjust="0"/>
  </p:normalViewPr>
  <p:slideViewPr>
    <p:cSldViewPr>
      <p:cViewPr varScale="1">
        <p:scale>
          <a:sx n="136" d="100"/>
          <a:sy n="136" d="100"/>
        </p:scale>
        <p:origin x="150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4156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629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6991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471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231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962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5019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8674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9212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98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753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8940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0334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0232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1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Logistika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755576" y="2715766"/>
            <a:ext cx="3888432" cy="7200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vztahů se zákazníky</a:t>
            </a: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084168" y="3723878"/>
            <a:ext cx="2888103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1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Tomáš Pražák</a:t>
            </a:r>
          </a:p>
          <a:p>
            <a:pPr algn="r"/>
            <a:r>
              <a:rPr lang="cs-CZ" altLang="cs-CZ" sz="11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 podnikové ekonomiky a managementu</a:t>
            </a: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Předpoklady CRM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10</a:t>
            </a:fld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F9BFCBE-CF9C-15A4-8154-E05357F9D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189"/>
            <a:ext cx="9087391" cy="331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06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Předpoklady CRM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11</a:t>
            </a:fld>
            <a:endParaRPr lang="cs-CZ" dirty="0"/>
          </a:p>
        </p:txBody>
      </p:sp>
      <p:pic>
        <p:nvPicPr>
          <p:cNvPr id="3" name="Obrázek 2" descr="Obsah obrázku text, rukopis, inkoust, dokument&#10;&#10;Popis byl vytvořen automaticky">
            <a:extLst>
              <a:ext uri="{FF2B5EF4-FFF2-40B4-BE49-F238E27FC236}">
                <a16:creationId xmlns:a16="http://schemas.microsoft.com/office/drawing/2014/main" id="{122B12BD-EB17-64E0-7F99-C301FA15A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80654"/>
            <a:ext cx="6193166" cy="385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79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Zdroje CRM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12</a:t>
            </a:fld>
            <a:endParaRPr lang="cs-CZ" dirty="0"/>
          </a:p>
        </p:txBody>
      </p:sp>
      <p:pic>
        <p:nvPicPr>
          <p:cNvPr id="3" name="Obrázek 2" descr="Obsah obrázku text, Písmo, snímek obrazovky, diagram&#10;&#10;Popis byl vytvořen automaticky">
            <a:extLst>
              <a:ext uri="{FF2B5EF4-FFF2-40B4-BE49-F238E27FC236}">
                <a16:creationId xmlns:a16="http://schemas.microsoft.com/office/drawing/2014/main" id="{FF3A1D19-08F8-5FB4-30C0-5B594DE80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79" y="703189"/>
            <a:ext cx="6928995" cy="404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73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Znaky CRM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13</a:t>
            </a:fld>
            <a:endParaRPr lang="cs-CZ" dirty="0"/>
          </a:p>
        </p:txBody>
      </p:sp>
      <p:pic>
        <p:nvPicPr>
          <p:cNvPr id="3" name="Obrázek 2" descr="Obsah obrázku text, snímek obrazovky, dokument, Písmo&#10;&#10;Popis byl vytvořen automaticky">
            <a:extLst>
              <a:ext uri="{FF2B5EF4-FFF2-40B4-BE49-F238E27FC236}">
                <a16:creationId xmlns:a16="http://schemas.microsoft.com/office/drawing/2014/main" id="{D66DAAF3-B426-6334-902E-41B983714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0410"/>
            <a:ext cx="6903140" cy="4083918"/>
          </a:xfrm>
          <a:prstGeom prst="rect">
            <a:avLst/>
          </a:prstGeom>
        </p:spPr>
      </p:pic>
      <p:pic>
        <p:nvPicPr>
          <p:cNvPr id="7" name="Obrázek 6" descr="Obsah obrázku text, kresba, Dětské kresby, rukopis&#10;&#10;Popis byl vytvořen automaticky">
            <a:extLst>
              <a:ext uri="{FF2B5EF4-FFF2-40B4-BE49-F238E27FC236}">
                <a16:creationId xmlns:a16="http://schemas.microsoft.com/office/drawing/2014/main" id="{55F25FDE-CB47-4EF1-894D-862F3867F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79862"/>
            <a:ext cx="2756925" cy="20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12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Retence zákazníků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14</a:t>
            </a:fld>
            <a:endParaRPr lang="cs-CZ" dirty="0"/>
          </a:p>
        </p:txBody>
      </p:sp>
      <p:pic>
        <p:nvPicPr>
          <p:cNvPr id="3" name="Obrázek 2" descr="Obsah obrázku text, snímek obrazovky, dokument, Písmo&#10;&#10;Popis byl vytvořen automaticky">
            <a:extLst>
              <a:ext uri="{FF2B5EF4-FFF2-40B4-BE49-F238E27FC236}">
                <a16:creationId xmlns:a16="http://schemas.microsoft.com/office/drawing/2014/main" id="{55F2A28F-CA48-3701-A46F-D42EC6BD3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90719"/>
            <a:ext cx="4104456" cy="424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2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204590"/>
            <a:ext cx="4536504" cy="507703"/>
          </a:xfrm>
        </p:spPr>
        <p:txBody>
          <a:bodyPr/>
          <a:lstStyle/>
          <a:p>
            <a:pPr algn="ctr"/>
            <a:r>
              <a:rPr lang="cs-CZ" dirty="0"/>
              <a:t>Děkuji za pozornost</a:t>
            </a:r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Logistika – CRM</a:t>
            </a: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pic>
        <p:nvPicPr>
          <p:cNvPr id="5" name="Obrázek 4" descr="Obsah obrázku text, kresba, Dětské kresby, rukopis&#10;&#10;Popis byl vytvořen automaticky">
            <a:extLst>
              <a:ext uri="{FF2B5EF4-FFF2-40B4-BE49-F238E27FC236}">
                <a16:creationId xmlns:a16="http://schemas.microsoft.com/office/drawing/2014/main" id="{34ACE530-D9FD-5D6E-CD27-6E5B2AD60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89447"/>
            <a:ext cx="6192688" cy="36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45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CRM (Customer Relationship Management)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843558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>
                <a:solidFill>
                  <a:srgbClr val="000000"/>
                </a:solidFill>
              </a:rPr>
              <a:t>Každá společnost se zabývá těmito problémy:</a:t>
            </a: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Udržení stávajících zákazníků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  <a:endParaRPr lang="cs-CZ" sz="2000" dirty="0">
              <a:solidFill>
                <a:srgbClr val="000000"/>
              </a:solidFill>
            </a:endParaRP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Porozumění zákazníkům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  <a:endParaRPr lang="cs-CZ" sz="2000" dirty="0">
              <a:solidFill>
                <a:srgbClr val="000000"/>
              </a:solidFill>
            </a:endParaRP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Schopnost jim naslouchat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  <a:endParaRPr lang="cs-CZ" sz="2000" dirty="0">
              <a:solidFill>
                <a:srgbClr val="000000"/>
              </a:solidFill>
            </a:endParaRP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Identifikace klíčových procesů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  <a:endParaRPr lang="cs-CZ" sz="2000" dirty="0">
              <a:solidFill>
                <a:srgbClr val="000000"/>
              </a:solidFill>
            </a:endParaRP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Zvyšování spokojenosti zákazníků při zlepšování klíčových procesů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  <a:endParaRPr lang="cs-CZ" sz="2000" dirty="0">
              <a:solidFill>
                <a:srgbClr val="000000"/>
              </a:solidFill>
            </a:endParaRP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Tvorba marketingové strategie k udržení stávajících zákazníků a získání zákazníků nových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  <a:endParaRPr lang="cs-CZ" sz="2000" dirty="0">
              <a:solidFill>
                <a:srgbClr val="000000"/>
              </a:solidFill>
            </a:endParaRP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Schopnost oslovit nové zákazníky</a:t>
            </a:r>
            <a:r>
              <a:rPr lang="en-GB" sz="2000" dirty="0">
                <a:solidFill>
                  <a:srgbClr val="000000"/>
                </a:solidFill>
              </a:rPr>
              <a:t>.</a:t>
            </a:r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6801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CRM (Customer Relationship Management)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843558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>
                <a:solidFill>
                  <a:srgbClr val="000000"/>
                </a:solidFill>
              </a:rPr>
              <a:t>Cíle CRM</a:t>
            </a: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zlepšit cílení služeb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lépe porozumět zákazníkům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identifikovat konkrétní potřeby zákazníků.</a:t>
            </a:r>
          </a:p>
          <a:p>
            <a:pPr algn="just"/>
            <a:r>
              <a:rPr lang="cs-CZ" sz="2400" dirty="0">
                <a:solidFill>
                  <a:srgbClr val="000000"/>
                </a:solidFill>
              </a:rPr>
              <a:t>CRM je </a:t>
            </a:r>
            <a:r>
              <a:rPr lang="pl-PL" sz="2400" dirty="0">
                <a:solidFill>
                  <a:srgbClr val="000000"/>
                </a:solidFill>
              </a:rPr>
              <a:t>podpora dlouhodobé strategie na poli</a:t>
            </a:r>
            <a:r>
              <a:rPr lang="cs-CZ" sz="2400" dirty="0">
                <a:solidFill>
                  <a:srgbClr val="000000"/>
                </a:solidFill>
              </a:rPr>
              <a:t>:</a:t>
            </a:r>
          </a:p>
          <a:p>
            <a:pPr lvl="1" algn="just"/>
            <a:r>
              <a:rPr lang="pl-PL" sz="2000" dirty="0">
                <a:solidFill>
                  <a:srgbClr val="000000"/>
                </a:solidFill>
              </a:rPr>
              <a:t>komunikace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</a:p>
          <a:p>
            <a:pPr lvl="1" algn="just"/>
            <a:r>
              <a:rPr lang="pl-PL" sz="2000" dirty="0">
                <a:solidFill>
                  <a:srgbClr val="000000"/>
                </a:solidFill>
              </a:rPr>
              <a:t>marketing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</a:p>
          <a:p>
            <a:pPr lvl="1" algn="just"/>
            <a:r>
              <a:rPr lang="pl-PL" sz="2000" dirty="0">
                <a:solidFill>
                  <a:srgbClr val="000000"/>
                </a:solidFill>
              </a:rPr>
              <a:t>obchodu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</a:p>
          <a:p>
            <a:pPr lvl="1" algn="just"/>
            <a:r>
              <a:rPr lang="pl-PL" sz="2000" dirty="0">
                <a:solidFill>
                  <a:srgbClr val="000000"/>
                </a:solidFill>
              </a:rPr>
              <a:t>servisu</a:t>
            </a:r>
            <a:r>
              <a:rPr lang="en-GB" sz="2000" dirty="0">
                <a:solidFill>
                  <a:srgbClr val="000000"/>
                </a:solidFill>
              </a:rPr>
              <a:t>.</a:t>
            </a:r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6281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CRM (Customer Relationship Management)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843558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>
                <a:solidFill>
                  <a:srgbClr val="000000"/>
                </a:solidFill>
              </a:rPr>
              <a:t>CRM nám pomáhá získat detailní informace o: </a:t>
            </a: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Aktuálních zákaznících a jejich potřebách a využívaných službách či produktech, které kupují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  <a:endParaRPr lang="cs-CZ" sz="2000" dirty="0">
              <a:solidFill>
                <a:srgbClr val="000000"/>
              </a:solidFill>
            </a:endParaRP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Veškerých obchodních transakcích (fakturace, objednávky, poptávky)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  <a:endParaRPr lang="cs-CZ" sz="2000" dirty="0">
              <a:solidFill>
                <a:srgbClr val="000000"/>
              </a:solidFill>
            </a:endParaRP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Zákaznických službách (jaké nejvíce využívají, </a:t>
            </a:r>
            <a:r>
              <a:rPr lang="cs-CZ" sz="2000" dirty="0" err="1">
                <a:solidFill>
                  <a:srgbClr val="000000"/>
                </a:solidFill>
              </a:rPr>
              <a:t>helpdesk</a:t>
            </a:r>
            <a:r>
              <a:rPr lang="cs-CZ" sz="2000" dirty="0">
                <a:solidFill>
                  <a:srgbClr val="000000"/>
                </a:solidFill>
              </a:rPr>
              <a:t>, podnikové služby)</a:t>
            </a:r>
            <a:r>
              <a:rPr lang="en-GB" sz="2000" dirty="0">
                <a:solidFill>
                  <a:srgbClr val="000000"/>
                </a:solidFill>
              </a:rPr>
              <a:t>;</a:t>
            </a:r>
            <a:endParaRPr lang="cs-CZ" sz="2000" dirty="0">
              <a:solidFill>
                <a:srgbClr val="000000"/>
              </a:solidFill>
            </a:endParaRPr>
          </a:p>
          <a:p>
            <a:pPr lvl="1" algn="just"/>
            <a:r>
              <a:rPr lang="cs-CZ" sz="2000" dirty="0">
                <a:solidFill>
                  <a:srgbClr val="000000"/>
                </a:solidFill>
              </a:rPr>
              <a:t>Analýze a strategii (plánování marketingových kanálů, kontaktní střediska, rozvoj marketingových služeb apod.).</a:t>
            </a:r>
          </a:p>
          <a:p>
            <a:pPr algn="just"/>
            <a:endParaRPr lang="cs-CZ" sz="24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2840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CRM (Customer Relationship Management)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5</a:t>
            </a:fld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65169"/>
            <a:ext cx="5320369" cy="34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03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Typy CRM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6</a:t>
            </a:fld>
            <a:endParaRPr lang="cs-CZ" dirty="0"/>
          </a:p>
        </p:txBody>
      </p:sp>
      <p:pic>
        <p:nvPicPr>
          <p:cNvPr id="3" name="Obrázek 2" descr="Obsah obrázku text, dokument, účtenka&#10;&#10;Popis byl vytvořen automaticky">
            <a:extLst>
              <a:ext uri="{FF2B5EF4-FFF2-40B4-BE49-F238E27FC236}">
                <a16:creationId xmlns:a16="http://schemas.microsoft.com/office/drawing/2014/main" id="{37CEF541-D0E2-638B-E0C6-F962AD0AC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72570"/>
            <a:ext cx="5760640" cy="4059420"/>
          </a:xfrm>
          <a:prstGeom prst="rect">
            <a:avLst/>
          </a:prstGeom>
        </p:spPr>
      </p:pic>
      <p:pic>
        <p:nvPicPr>
          <p:cNvPr id="8" name="Obrázek 7" descr="Obsah obrázku text, účtenka, algebra&#10;&#10;Popis byl vytvořen automaticky">
            <a:extLst>
              <a:ext uri="{FF2B5EF4-FFF2-40B4-BE49-F238E27FC236}">
                <a16:creationId xmlns:a16="http://schemas.microsoft.com/office/drawing/2014/main" id="{AA918D6E-BD5C-0A75-91E9-E0EBBE518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361" y="3104984"/>
            <a:ext cx="5478286" cy="200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40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Výběr CRM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3319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000" dirty="0">
                <a:solidFill>
                  <a:srgbClr val="000000"/>
                </a:solidFill>
              </a:rPr>
              <a:t>Plánujete obnovu již existujícího CRM systému nebo jde o první implementaci?</a:t>
            </a:r>
          </a:p>
          <a:p>
            <a:pPr algn="just"/>
            <a:r>
              <a:rPr lang="cs-CZ" sz="2000" dirty="0">
                <a:solidFill>
                  <a:srgbClr val="000000"/>
                </a:solidFill>
              </a:rPr>
              <a:t>Jaké softwarové řešení momentálně využíváte?</a:t>
            </a:r>
          </a:p>
          <a:p>
            <a:pPr algn="just"/>
            <a:r>
              <a:rPr lang="cs-CZ" sz="2000" dirty="0">
                <a:solidFill>
                  <a:srgbClr val="000000"/>
                </a:solidFill>
              </a:rPr>
              <a:t>Na co chcete CRM prioritně využívat?</a:t>
            </a:r>
          </a:p>
          <a:p>
            <a:pPr algn="just"/>
            <a:r>
              <a:rPr lang="cs-CZ" sz="2000" dirty="0">
                <a:solidFill>
                  <a:srgbClr val="000000"/>
                </a:solidFill>
              </a:rPr>
              <a:t>Jaké jsou potřeby vaší společnosti?</a:t>
            </a:r>
          </a:p>
          <a:p>
            <a:pPr algn="just"/>
            <a:r>
              <a:rPr lang="cs-CZ" sz="2000" dirty="0">
                <a:solidFill>
                  <a:srgbClr val="000000"/>
                </a:solidFill>
              </a:rPr>
              <a:t>Jakým směrem chcete posunout váš byznys?</a:t>
            </a:r>
          </a:p>
          <a:p>
            <a:pPr algn="just"/>
            <a:r>
              <a:rPr lang="cs-CZ" sz="2000" dirty="0">
                <a:solidFill>
                  <a:srgbClr val="000000"/>
                </a:solidFill>
              </a:rPr>
              <a:t>Které procesy potřebujete zautomatizovat?</a:t>
            </a:r>
          </a:p>
          <a:p>
            <a:pPr algn="just"/>
            <a:r>
              <a:rPr lang="cs-CZ" sz="2000">
                <a:solidFill>
                  <a:srgbClr val="000000"/>
                </a:solidFill>
              </a:rPr>
              <a:t>Jsou </a:t>
            </a:r>
            <a:r>
              <a:rPr lang="cs-CZ" sz="2000" dirty="0">
                <a:solidFill>
                  <a:srgbClr val="000000"/>
                </a:solidFill>
              </a:rPr>
              <a:t>data, která se budou integrovat do nového CRM systému, aktuální?</a:t>
            </a:r>
          </a:p>
          <a:p>
            <a:pPr algn="just"/>
            <a:r>
              <a:rPr lang="cs-CZ" sz="2000">
                <a:solidFill>
                  <a:srgbClr val="000000"/>
                </a:solidFill>
              </a:rPr>
              <a:t>Jaký </a:t>
            </a:r>
            <a:r>
              <a:rPr lang="cs-CZ" sz="2000" dirty="0">
                <a:solidFill>
                  <a:srgbClr val="000000"/>
                </a:solidFill>
              </a:rPr>
              <a:t>je celkový rozpočet na projekt a harmonogram z vaší strany?</a:t>
            </a:r>
          </a:p>
        </p:txBody>
      </p:sp>
    </p:spTree>
    <p:extLst>
      <p:ext uri="{BB962C8B-B14F-4D97-AF65-F5344CB8AC3E}">
        <p14:creationId xmlns:p14="http://schemas.microsoft.com/office/powerpoint/2010/main" val="1831416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Výběr CRM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3319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000" dirty="0">
                <a:solidFill>
                  <a:srgbClr val="000000"/>
                </a:solidFill>
              </a:rPr>
              <a:t>Plánujete obnovu již existujícího CRM systému nebo jde o první implementaci?</a:t>
            </a:r>
          </a:p>
          <a:p>
            <a:pPr algn="just"/>
            <a:r>
              <a:rPr lang="cs-CZ" sz="2000" dirty="0">
                <a:solidFill>
                  <a:srgbClr val="000000"/>
                </a:solidFill>
              </a:rPr>
              <a:t>Jaké softwarové řešení momentálně využíváte?</a:t>
            </a:r>
          </a:p>
          <a:p>
            <a:pPr algn="just"/>
            <a:r>
              <a:rPr lang="cs-CZ" sz="2000" dirty="0">
                <a:solidFill>
                  <a:srgbClr val="000000"/>
                </a:solidFill>
              </a:rPr>
              <a:t>Na co chcete CRM prioritně využívat?</a:t>
            </a:r>
          </a:p>
          <a:p>
            <a:pPr algn="just"/>
            <a:r>
              <a:rPr lang="cs-CZ" sz="2000" dirty="0">
                <a:solidFill>
                  <a:srgbClr val="000000"/>
                </a:solidFill>
              </a:rPr>
              <a:t>Jaké jsou potřeby vaší společnosti?</a:t>
            </a:r>
          </a:p>
          <a:p>
            <a:pPr algn="just"/>
            <a:r>
              <a:rPr lang="cs-CZ" sz="2000" dirty="0">
                <a:solidFill>
                  <a:srgbClr val="000000"/>
                </a:solidFill>
              </a:rPr>
              <a:t>Jakým směrem chcete posunout váš byznys?</a:t>
            </a:r>
          </a:p>
          <a:p>
            <a:pPr algn="just"/>
            <a:r>
              <a:rPr lang="cs-CZ" sz="2000" dirty="0">
                <a:solidFill>
                  <a:srgbClr val="000000"/>
                </a:solidFill>
              </a:rPr>
              <a:t>Které procesy potřebujete zautomatizovat?</a:t>
            </a:r>
          </a:p>
          <a:p>
            <a:pPr algn="just"/>
            <a:r>
              <a:rPr lang="cs-CZ" sz="2000">
                <a:solidFill>
                  <a:srgbClr val="000000"/>
                </a:solidFill>
              </a:rPr>
              <a:t>Jsou </a:t>
            </a:r>
            <a:r>
              <a:rPr lang="cs-CZ" sz="2000" dirty="0">
                <a:solidFill>
                  <a:srgbClr val="000000"/>
                </a:solidFill>
              </a:rPr>
              <a:t>data, která se budou integrovat do nového CRM systému, aktuální?</a:t>
            </a:r>
          </a:p>
          <a:p>
            <a:pPr algn="just"/>
            <a:r>
              <a:rPr lang="cs-CZ" sz="2000">
                <a:solidFill>
                  <a:srgbClr val="000000"/>
                </a:solidFill>
              </a:rPr>
              <a:t>Jaký </a:t>
            </a:r>
            <a:r>
              <a:rPr lang="cs-CZ" sz="2000" dirty="0">
                <a:solidFill>
                  <a:srgbClr val="000000"/>
                </a:solidFill>
              </a:rPr>
              <a:t>je celkový rozpočet na projekt a harmonogram z vaší strany?</a:t>
            </a:r>
          </a:p>
        </p:txBody>
      </p:sp>
    </p:spTree>
    <p:extLst>
      <p:ext uri="{BB962C8B-B14F-4D97-AF65-F5344CB8AC3E}">
        <p14:creationId xmlns:p14="http://schemas.microsoft.com/office/powerpoint/2010/main" val="3824290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20680" cy="507703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</a:rPr>
              <a:t>Zavedení CRM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915566"/>
            <a:ext cx="8424936" cy="3888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pPr/>
              <a:t>9</a:t>
            </a:fld>
            <a:endParaRPr lang="cs-CZ" dirty="0"/>
          </a:p>
        </p:txBody>
      </p:sp>
      <p:pic>
        <p:nvPicPr>
          <p:cNvPr id="3" name="Obrázek 2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687157F7-4920-786B-E63D-B3597426A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40643"/>
            <a:ext cx="6408712" cy="404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59266"/>
      </p:ext>
    </p:extLst>
  </p:cSld>
  <p:clrMapOvr>
    <a:masterClrMapping/>
  </p:clrMapOvr>
</p:sld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0CB1052155A346BB3B6D4E29D39FCE" ma:contentTypeVersion="10" ma:contentTypeDescription="Vytvoří nový dokument" ma:contentTypeScope="" ma:versionID="464dedd420676b91fa177f9980c2fb75">
  <xsd:schema xmlns:xsd="http://www.w3.org/2001/XMLSchema" xmlns:xs="http://www.w3.org/2001/XMLSchema" xmlns:p="http://schemas.microsoft.com/office/2006/metadata/properties" xmlns:ns2="79732339-22ae-46a9-a845-ab08f0b0ec45" xmlns:ns3="2acd3449-f520-476b-8803-fc8f0469dae0" targetNamespace="http://schemas.microsoft.com/office/2006/metadata/properties" ma:root="true" ma:fieldsID="e08cb972fdf441a56e4a39b003a20f90" ns2:_="" ns3:_="">
    <xsd:import namespace="79732339-22ae-46a9-a845-ab08f0b0ec45"/>
    <xsd:import namespace="2acd3449-f520-476b-8803-fc8f0469da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32339-22ae-46a9-a845-ab08f0b0ec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bce56c0d-8add-4fe5-85a8-9b3e3d2b7a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d3449-f520-476b-8803-fc8f0469dae0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f3bc1ec-e1e5-4a67-a002-3f5c24544ec5}" ma:internalName="TaxCatchAll" ma:showField="CatchAllData" ma:web="2acd3449-f520-476b-8803-fc8f0469da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acd3449-f520-476b-8803-fc8f0469dae0" xsi:nil="true"/>
    <lcf76f155ced4ddcb4097134ff3c332f xmlns="79732339-22ae-46a9-a845-ab08f0b0ec4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BF9517-55E4-47E6-86F1-F6FF45FD817F}"/>
</file>

<file path=customXml/itemProps2.xml><?xml version="1.0" encoding="utf-8"?>
<ds:datastoreItem xmlns:ds="http://schemas.openxmlformats.org/officeDocument/2006/customXml" ds:itemID="{1B052E90-71E6-4288-B0C6-1E8B9ED5B4AD}"/>
</file>

<file path=customXml/itemProps3.xml><?xml version="1.0" encoding="utf-8"?>
<ds:datastoreItem xmlns:ds="http://schemas.openxmlformats.org/officeDocument/2006/customXml" ds:itemID="{4FEFEA11-A2C4-4E51-A434-A63F6E49DD14}"/>
</file>

<file path=docProps/app.xml><?xml version="1.0" encoding="utf-8"?>
<Properties xmlns="http://schemas.openxmlformats.org/officeDocument/2006/extended-properties" xmlns:vt="http://schemas.openxmlformats.org/officeDocument/2006/docPropsVTypes">
  <TotalTime>3563</TotalTime>
  <Words>378</Words>
  <Application>Microsoft Macintosh PowerPoint</Application>
  <PresentationFormat>Předvádění na obrazovce (16:9)</PresentationFormat>
  <Paragraphs>97</Paragraphs>
  <Slides>15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Calibri</vt:lpstr>
      <vt:lpstr>Enriqueta</vt:lpstr>
      <vt:lpstr>Times New Roman</vt:lpstr>
      <vt:lpstr>SLU</vt:lpstr>
      <vt:lpstr>Logistika</vt:lpstr>
      <vt:lpstr>CRM (Customer Relationship Management)</vt:lpstr>
      <vt:lpstr>CRM (Customer Relationship Management)</vt:lpstr>
      <vt:lpstr>CRM (Customer Relationship Management)</vt:lpstr>
      <vt:lpstr>CRM (Customer Relationship Management)</vt:lpstr>
      <vt:lpstr>Typy CRM</vt:lpstr>
      <vt:lpstr>Výběr CRM</vt:lpstr>
      <vt:lpstr>Výběr CRM</vt:lpstr>
      <vt:lpstr>Zavedení CRM</vt:lpstr>
      <vt:lpstr>Předpoklady CRM</vt:lpstr>
      <vt:lpstr>Předpoklady CRM</vt:lpstr>
      <vt:lpstr>Zdroje CRM</vt:lpstr>
      <vt:lpstr>Znaky CRM</vt:lpstr>
      <vt:lpstr>Retence zákazníků</vt:lpstr>
      <vt:lpstr>Děkuji za pozornost</vt:lpstr>
    </vt:vector>
  </TitlesOfParts>
  <Company>SU OPF v Karviné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Řízení podnikových procesů</dc:title>
  <dc:creator>Roman Šperka</dc:creator>
  <cp:lastModifiedBy>Tomáš Pražák</cp:lastModifiedBy>
  <cp:revision>67</cp:revision>
  <dcterms:created xsi:type="dcterms:W3CDTF">2016-07-06T15:42:34Z</dcterms:created>
  <dcterms:modified xsi:type="dcterms:W3CDTF">2024-04-02T06:17:05Z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0x010100300CB1052155A346BB3B6D4E29D39FCE</vt:lpwstr>
  </property>
</Properties>
</file>