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5" r:id="rId3"/>
    <p:sldId id="26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45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12" r:id="rId26"/>
    <p:sldId id="307" r:id="rId27"/>
    <p:sldId id="308" r:id="rId28"/>
    <p:sldId id="309" r:id="rId29"/>
    <p:sldId id="311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42" autoAdjust="0"/>
  </p:normalViewPr>
  <p:slideViewPr>
    <p:cSldViewPr>
      <p:cViewPr varScale="1">
        <p:scale>
          <a:sx n="128" d="100"/>
          <a:sy n="128" d="100"/>
        </p:scale>
        <p:origin x="52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1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479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94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383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242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583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539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443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78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731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261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13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98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348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1368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7420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48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0685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956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874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16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09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23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9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2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24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441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styly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Autokratický - je forma, která umožňuje manažerům rozhodovat jednostranně. Takový styl se nezeptá na souhlas a úvahy podřízených.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Přípustný - na druhé straně je to, ve kterém manažer umožňuje zaměstnancům účastnit se rozhodování. Přípustní manažeři obecně umožňují zaměstnancům vykonávat každodenní pracovní úkoly značnou míru autonomie.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197945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Demokratický - zve zaměstnance, aby se zapojili do rozhodování. Demokratické řízení zahrnuje rozsáhlou komunikaci ze strany manažerů i zaměstnanců. Tento styl řízení může být užitečný zejména v případě, že k dokončení projektu potřebujete různé specializované dovednosti. Protože každý má šanci účastnit se a vyměňovat si nápady a přidat se k výsledku projektu od nápadů až po dokončení. Demokratická správa může být úspěšná, pouze pokud budou rozhodovací procesy efektivní a řádně spravovány.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165651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Direktivní - donucovací styl má prvotní cíl okamžité dodržování ze strany zaměstnanců: „udělej to tak, jak ti řeknu“ manažer, pečlivě kontroluje zaměstnance, motivuje hrozbami a disciplínou. Je účinný v případě krize, kdy jsou odchylky riskantní. Neúčinné, když jsou zaměstnanci nedostatečně rozvinutí (s tímto stylem dochází jen k malému učení), zaměstnanci jsou vysoce kvalifikovaní.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646970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Přesvědčivý - sdílí charakteristiky s autokratickým řízením. Přesvědčiví manažeři řídí veškerá rozhodování, ale tráví více času se zaměstnanci než ryze autokratický manažer. Namísto práce za zavřenými kancelářskými dveřmi je například přesvědčivý manažer na schůzkách a na prodejní ploše, kde pracuje společně se svými zaměstnanci. Přesvědčiví manažeři nejsou nutně více inkluzivní vůči svým zaměstnancům, pokud jde o rozhodování, ale mají tendenci si více uvědomovat práci, kterou dělají.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134749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Přídavná jména se týkají jednostranného nebo participativního rozhodování a přísného dohledu nad prací zaměstnanců nebo relativní autonomie, kterou mohou mít.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direktivní demokrat demokraticky přijímá rozhodnutí participativně, ale vykonává dohled.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Přípustný autokrat přijímá rozhodnutí jednostranně, ale poskytuje zaměstnancům určitý stupeň autonomie při dokončení jejich práce.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207098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Direktivní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Liberální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Týmové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Rutinní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 (Plamínek, 2018)</a:t>
            </a:r>
          </a:p>
        </p:txBody>
      </p:sp>
    </p:spTree>
    <p:extLst>
      <p:ext uri="{BB962C8B-B14F-4D97-AF65-F5344CB8AC3E}">
        <p14:creationId xmlns:p14="http://schemas.microsoft.com/office/powerpoint/2010/main" val="217587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vztahu k prostředí firmy může být styl: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 (pragmatický, zaměřené na okamžité výsledky)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Idealistický (teoretický)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Příležitostný, smíchání obou výše uvedených tendencí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Smírčí, usilující o rovnováhu a kompromis mezi opozičními skupinami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344957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manažerské mřížky (1964) je model stylu vedení vyvinutý Robertem R. Blakem a Jane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Moutonovou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model původně identifikoval pět různých vedoucích stylů na základě zájmu o lidi a zájmu o výrobu.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Optimální styl vedení v tomto modelu je založen na teorii Y.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mřížky se dále vyvíjí.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Vertikální uspořádání vyjadřuje rostoucí intenzitu zájmu či starostí o manažera o chování spolupracovníků, jako jsou především pracovní zodpovědnost, motivace, vzájemné vztahy apod., tzv. styl orientovaný na lidi (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uspořádání vyjadřuje rostoucí intenzitu zájmu či starostí manažera o věcné a plánovací problémy prováděných prací, jako jsou především výsledné plnění úkolů, kvalita, hospodárnost a vůbec úroveň práce spolupracovníků tzv. styl orientovaný na úkol, produkci (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74513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  <p:pic>
        <p:nvPicPr>
          <p:cNvPr id="5" name="Zástupný symbol pro obsah 4"/>
          <p:cNvPicPr>
            <a:picLocks noGrp="1"/>
          </p:cNvPicPr>
          <p:nvPr>
            <p:ph idx="4294967295"/>
          </p:nvPr>
        </p:nvPicPr>
        <p:blipFill rotWithShape="1">
          <a:blip r:embed="rId3"/>
          <a:srcRect l="23810" t="50794" r="39815" b="10170"/>
          <a:stretch/>
        </p:blipFill>
        <p:spPr bwMode="auto">
          <a:xfrm>
            <a:off x="1588412" y="1058863"/>
            <a:ext cx="5606813" cy="3384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096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posledních desetiletích se mnoho lidí stále více zabývá modelem behaviorálního vedení nazývaného model manažerské mřížky.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hlavní myšlenkou je projektovat zájem o výrobu (výsledky, výkon) a zájem o lidi na osách X a Y.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 X – orientace na výkon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Osa Y – orientace na lidi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osa běží od 1 (nízká) do 9 (vysoká) a mřížka umožňuje identifikovat různé styly vedení, které mají své specifické názvy.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8236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Styly řízení</a:t>
            </a:r>
          </a:p>
          <a:p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manažerské mřížky, co analyzuje?</a:t>
            </a:r>
          </a:p>
          <a:p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Styly řízení dle manažerské mřížky</a:t>
            </a:r>
          </a:p>
          <a:p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</a:t>
            </a:r>
          </a:p>
          <a:p>
            <a:r>
              <a:rPr lang="cs-CZ" alt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87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Formální styl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formálním stylu mají manažeři nízký zájem o produkci i lidi. Chtějí se pouze vyhnout konfliktům a uchovat si své zaměstnání. Tento styl je také známý jako lhostejný styl, vyhýbejte se a unikejte. V tomto stylu mají manažeři nízký zájem o lidi i výrobu. Manažeři používají tento styl k ochraně sebe tím, že se vyhýbají problémům.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starostí manažera není odpovědnost za jakékoli chyby, které vedou k méně inovativním rozhodnutím.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tzv. „formálního stylu“  Vedoucí tohoto stylu vydávají minimální úsilí k odvedení požadované práce a to pouze do té míry, aby si udrželi své pozice v organizaci.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2933346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1.9 Liberální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country klubu zdůrazňuje obavy zaměstnanců jako cestu k lepším výkonům. Přátelská atmosféra, ale neprůkazné výsledky.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je také známý jako vstřícný styl, výnos a poddajnost. Tento styl má velký zájem o lidi a nízký zájem o výrobu.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používající tento styl věnují velkou pozornost bezpečnosti a pohodlí zaměstnanců v naději, že to zvýší výkon.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Výsledná atmosféra je obvykle přátelská, ale ne velmi produktivní.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„venkovského klubu“ (Country club style) – manažeři tohoto stylu zaměřují svou pozornost na potřeby lidí na pracovišti, usilují o vytváření dobrých vztahů mezi kolegy a podřízenými, které sice vedou ke vzniku příjemné atmosféry na pracovišti, často však na úkor pracovních výsledků.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308173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 Rutinní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představuje pokus o vyvážení zájmů obou stran s možným důsledkem, že skutečné potřeby nejsou splněny.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je také známý jako status quo, rovnováha a kompromis.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využívající tento styl k vyvážení cílů společnosti a pracovníků. Tím, že se manažeři, kteří používají tento styl, věnují určitým obavám, doufají, že dosáhnou vhodného výkonu, ale tím rozdají trochu každého zájmu, aby nebyla uspokojena ani produkce, ani potřeby lidí.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středního stylu (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Jejich styl je umírnění, s kompromisním sklonem nezanedbat něco podstatného, bez skutečně lídrovské průkaznosti, nadšení a snahy dosáhnout vynikajících výsledků. Jsou konformní vůči „status quo“ a při rozhodování se opírají o normy a nařízení.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1912667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9.1 Direktivní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produkce nebo zahynutí je přísně orientován na výrobu, ale je spíše nepřátelský k pracovníkům. Je typický pro řešení krizí.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autoritativního a poslušného stylu (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perish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vedoucí se opírá a moc a autoritu, uplatňuje kontrolu nad lidmi – diktuje jim co a jak mají dělat.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3045925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9.9 Týmový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Týmový styl je nejvíce ohleduplný v obou směrech a z tohoto důvodu pravděpodobně také nejúčinnější, odhodlaný setkat se s cíli důsledně prostřednictvím týmové práce.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je také známý jako styl přispívat a odevzdávat se. V tomto stylu je velká pozornost věnována lidem i výrobě. Jak vyplývá z teorií Y, manažeři, kteří se rozhodli použít tento styl, podporují týmovou práci a angažovanost mezi zaměstnanci. Tato metoda se často opírá o to, aby se zaměstnanci cítili jako konstruktivní součásti společnosti.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Týmoví manažeři – lídři (Team style) – týmový vedoucí je orientovaný na dosažení cíle, týmový přístup, kterým se snaží dospět k optimálnímu dosažení výsledků skrze participaci, oddanost spolupracovníků a společné řešení problémů. </a:t>
            </a:r>
          </a:p>
          <a:p>
            <a:pPr lvl="1"/>
            <a:endParaRPr lang="cs-CZ" altLang="cs-CZ" sz="1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1138416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Legenda: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Pole 5.5 - 9.9 – 5.9 – 9.9 Manažeři optimálního stylu vedení (</a:t>
            </a:r>
            <a:r>
              <a:rPr lang="cs-CZ" altLang="cs-CZ" sz="2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style)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Manažeři, jejichž činnosti byly charakterizovány v tomto poli, dosahovali dlouhodobě vysoce efektivních výsledků. Proto je tento optimální styl manažerům doporučován.</a:t>
            </a:r>
          </a:p>
          <a:p>
            <a:pPr lvl="1"/>
            <a:endParaRPr lang="cs-CZ" altLang="cs-CZ" sz="1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Model manažerské mřížky</a:t>
            </a:r>
          </a:p>
        </p:txBody>
      </p:sp>
    </p:spTree>
    <p:extLst>
      <p:ext uri="{BB962C8B-B14F-4D97-AF65-F5344CB8AC3E}">
        <p14:creationId xmlns:p14="http://schemas.microsoft.com/office/powerpoint/2010/main" val="3649840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techniky řízení představují následující tři hlavní varianty:</a:t>
            </a:r>
          </a:p>
          <a:p>
            <a:pPr lvl="1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podle cílů</a:t>
            </a:r>
          </a:p>
          <a:p>
            <a:pPr lvl="1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Participativní řízení podle cílů</a:t>
            </a:r>
          </a:p>
          <a:p>
            <a:pPr lvl="1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odchylkami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Manažerské techniky</a:t>
            </a:r>
          </a:p>
        </p:txBody>
      </p:sp>
    </p:spTree>
    <p:extLst>
      <p:ext uri="{BB962C8B-B14F-4D97-AF65-F5344CB8AC3E}">
        <p14:creationId xmlns:p14="http://schemas.microsoft.com/office/powerpoint/2010/main" val="3670178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Již bylo vysvětleno, že kontrola jako fáze a funkce řízení znamená pokračující proces srovnávacích plánů se skutečnými výsledky.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nálezy naznačují nějaké nesrovnalosti, měla by následovat kontrola nápravnými opatřeními. Tento druh kontroly předpokládá existenci nebo zavedení postupů a technik, které byly vyvinuty pro tento účel, zejména v účetnictví.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</a:t>
            </a:r>
          </a:p>
        </p:txBody>
      </p:sp>
    </p:spTree>
    <p:extLst>
      <p:ext uri="{BB962C8B-B14F-4D97-AF65-F5344CB8AC3E}">
        <p14:creationId xmlns:p14="http://schemas.microsoft.com/office/powerpoint/2010/main" val="3192902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 organizace lze provádět buď systémem vnitřní kontroly, nebo externím auditem. Jejich primárním úkolem je zajistit dosažení stanovených cílů a analyzovat výkonnost firmy, ale také objevit rezervy a odhalit možné špatné jednání.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Základními zkoumanými dokumenty jsou operativní plány a rozpočet. Kontrolor nebo kontrolní skupina předkládá svá zjištění ve skupinách analýz, hodnocení a doporučení.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</a:t>
            </a:r>
          </a:p>
        </p:txBody>
      </p:sp>
    </p:spTree>
    <p:extLst>
      <p:ext uri="{BB962C8B-B14F-4D97-AF65-F5344CB8AC3E}">
        <p14:creationId xmlns:p14="http://schemas.microsoft.com/office/powerpoint/2010/main" val="614239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ohledem na materiální aspekty činnosti firmy, jakož i vedení, motivaci a koordinaci práce svých zaměstnanců 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zde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přezkoumána různá odvětví řízení podle oblastí, ve kterých je řízení uplatňováno, jsou zkoumány styly 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techniky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405208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praxi lze všechny základní oblasti řízení rozděleny do řady podkategorií v souladu s prováděcími kroky.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řízení vztahů se zákazníky považuje zákazníka za partnera, který je oprávněn dostávat maximální informace a rady. Nejvýznamnější klienti by měli mít přístup ke speciálním interaktivním a bezpečným webům; lze jim také dodat speciální software. Všichni klienti by měli být informováni o aktuálním vývoji prostřednictvím elektronických zpravodajů rozdělených podle tržních segmentů.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pic>
        <p:nvPicPr>
          <p:cNvPr id="7" name="Picture 2" descr="VÃ½sledek obrÃ¡zku pro management defini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30"/>
          <a:stretch/>
        </p:blipFill>
        <p:spPr bwMode="auto">
          <a:xfrm>
            <a:off x="6769654" y="3291830"/>
            <a:ext cx="1741376" cy="158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řízení lidských zdrojů spočívá v vedení souborů s osobními údaji zaměstnanců, vedení osobních účtů, poskytování informací o různých službách společnosti, zaměstnaneckých výhodách, systémech penzijního připojištění a řízení zásob zaměstnanců, kombinování pravidelného hodnocení výkonu s automatickým výpočtem bonusů atd.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Podobné dílčí úkoly je třeba řešit a provádět i v jiných oblastech.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pic>
        <p:nvPicPr>
          <p:cNvPr id="7" name="Picture 2" descr="VÃ½sledek obrÃ¡zku pro management defini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30"/>
          <a:stretch/>
        </p:blipFill>
        <p:spPr bwMode="auto">
          <a:xfrm>
            <a:off x="6769654" y="3291830"/>
            <a:ext cx="1741376" cy="158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7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výhody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dobách ekonomické prosperity, kdy jsou společnosti vybízeny k přijímání nových zaměstnanců, zejména těch s vyšší kvalifikací, se je snaží přilákat nabídnutím různých výhod kromě konkurenčních mezd.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pic>
        <p:nvPicPr>
          <p:cNvPr id="7" name="Picture 2" descr="VÃ½sledek obrÃ¡zku pro management defini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30"/>
          <a:stretch/>
        </p:blipFill>
        <p:spPr bwMode="auto">
          <a:xfrm>
            <a:off x="6769654" y="3291830"/>
            <a:ext cx="1741376" cy="158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02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 v inzerátech o zaměstnání najdeme celou řadu zajímavých šancí a výzev, jako například: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Preferenční ceny některých produktů pro zaměstnance a jejich rodinné příslušníky.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Bonusy související s výkonem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auto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důchodový systém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Flexi-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delší dovolené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 jídelna s dotovaným jídlem, zařízení pro péči o děti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Ubytování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kvalifikace, kurzy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Pracovní výhody</a:t>
            </a:r>
          </a:p>
        </p:txBody>
      </p:sp>
    </p:spTree>
    <p:extLst>
      <p:ext uri="{BB962C8B-B14F-4D97-AF65-F5344CB8AC3E}">
        <p14:creationId xmlns:p14="http://schemas.microsoft.com/office/powerpoint/2010/main" val="113101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Odměny se obecně počítají na základě hodinových, denních, týdenních nebo výstupních hodnot pro manuální a administrativní pracovníky a zahrnují také: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Platy profesionálních a dozorčích pracovníků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běžným výdělkům byly přidány bonusy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Prémie za práci v noci nebo na dovolené nebo za práci přesahující stanovené normy množství a kvality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Poplatky a zálohy za profesionální služby</a:t>
            </a:r>
          </a:p>
          <a:p>
            <a:pPr lvl="1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příjmů vlastníků podniků, která jim kompenzuje čas věnovaný podnikání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Pracovní výhody</a:t>
            </a:r>
          </a:p>
        </p:txBody>
      </p:sp>
    </p:spTree>
    <p:extLst>
      <p:ext uri="{BB962C8B-B14F-4D97-AF65-F5344CB8AC3E}">
        <p14:creationId xmlns:p14="http://schemas.microsoft.com/office/powerpoint/2010/main" val="387012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řízení (také: styl vedení) je způsob, jakým manažeři a vedoucí pracovníci řeší různé situace a jaké metody vedení používají.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se projevuje v manažerském přístupu jak k podřízeným, tak k vnějším subjektům nebo situacím.</a:t>
            </a:r>
          </a:p>
          <a:p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obou oblastech můžeme najít několik variant.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3490955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Autokratický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Přípustný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Demokratický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Direktivní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Přesvědčivý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Styl řízení</a:t>
            </a:r>
          </a:p>
        </p:txBody>
      </p:sp>
    </p:spTree>
    <p:extLst>
      <p:ext uri="{BB962C8B-B14F-4D97-AF65-F5344CB8AC3E}">
        <p14:creationId xmlns:p14="http://schemas.microsoft.com/office/powerpoint/2010/main" val="17360787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1862</Words>
  <Application>Microsoft Office PowerPoint</Application>
  <PresentationFormat>Předvádění na obrazovce (16:9)</PresentationFormat>
  <Paragraphs>192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Manažerské styly řízení</vt:lpstr>
      <vt:lpstr>Obsah prezentace</vt:lpstr>
      <vt:lpstr>Úvod</vt:lpstr>
      <vt:lpstr>Úvod</vt:lpstr>
      <vt:lpstr>Úvod</vt:lpstr>
      <vt:lpstr>Pracovní výhody</vt:lpstr>
      <vt:lpstr>Pracovní výhody</vt:lpstr>
      <vt:lpstr>Styl řízení</vt:lpstr>
      <vt:lpstr>Styl řízení</vt:lpstr>
      <vt:lpstr>Styl řízení</vt:lpstr>
      <vt:lpstr>Styl řízení</vt:lpstr>
      <vt:lpstr>Styl řízení</vt:lpstr>
      <vt:lpstr>Styl řízení</vt:lpstr>
      <vt:lpstr>Styl řízení</vt:lpstr>
      <vt:lpstr>Styl řízení (Plamínek, 2018)</vt:lpstr>
      <vt:lpstr>Styl řízení</vt:lpstr>
      <vt:lpstr>Model manažerské mřížky</vt:lpstr>
      <vt:lpstr>Model manažerské mřížky</vt:lpstr>
      <vt:lpstr>Model manažerské mřížky</vt:lpstr>
      <vt:lpstr>Model manažerské mřížky</vt:lpstr>
      <vt:lpstr>Model manažerské mřížky</vt:lpstr>
      <vt:lpstr>Model manažerské mřížky</vt:lpstr>
      <vt:lpstr>Model manažerské mřížky</vt:lpstr>
      <vt:lpstr>Model manažerské mřížky</vt:lpstr>
      <vt:lpstr>Model manažerské mřížky</vt:lpstr>
      <vt:lpstr>Manažerské techniky</vt:lpstr>
      <vt:lpstr>Kontrola</vt:lpstr>
      <vt:lpstr>Kontrola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178</cp:revision>
  <dcterms:created xsi:type="dcterms:W3CDTF">2016-07-06T15:42:34Z</dcterms:created>
  <dcterms:modified xsi:type="dcterms:W3CDTF">2024-02-29T08:42:09Z</dcterms:modified>
</cp:coreProperties>
</file>