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02"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9"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7" d="100"/>
          <a:sy n="137" d="100"/>
        </p:scale>
        <p:origin x="25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05.02.2024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556737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892902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714107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26983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505975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100453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0077892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4465568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568223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1759495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185792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8136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8246186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4266498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143901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1587831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1918558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921241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931967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2719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86544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851299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979139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96963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564646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Management a </a:t>
            </a:r>
            <a:r>
              <a:rPr lang="cs-CZ" sz="4000" b="1" dirty="0" err="1">
                <a:solidFill>
                  <a:schemeClr val="bg1"/>
                </a:solidFill>
                <a:latin typeface="Times New Roman" panose="02020603050405020304" pitchFamily="18" charset="0"/>
                <a:cs typeface="Times New Roman" panose="02020603050405020304" pitchFamily="18" charset="0"/>
              </a:rPr>
              <a:t>leadership</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04173" y="3003798"/>
            <a:ext cx="3888432" cy="720080"/>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940152" y="3723878"/>
            <a:ext cx="3032119"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Žaneta </a:t>
            </a:r>
            <a:r>
              <a:rPr lang="cs-CZ" altLang="cs-CZ" sz="1800" b="1" dirty="0" err="1">
                <a:solidFill>
                  <a:srgbClr val="307871"/>
                </a:solidFill>
                <a:latin typeface="Times New Roman" panose="02020603050405020304" pitchFamily="18" charset="0"/>
                <a:cs typeface="Times New Roman" panose="02020603050405020304" pitchFamily="18" charset="0"/>
              </a:rPr>
              <a:t>Rylková</a:t>
            </a:r>
            <a:r>
              <a:rPr lang="cs-CZ" altLang="cs-CZ" sz="1800" b="1" dirty="0">
                <a:solidFill>
                  <a:srgbClr val="307871"/>
                </a:solidFill>
                <a:latin typeface="Times New Roman" panose="02020603050405020304" pitchFamily="18" charset="0"/>
                <a:cs typeface="Times New Roman" panose="02020603050405020304" pitchFamily="18" charset="0"/>
              </a:rPr>
              <a:t>, Ph.D.</a:t>
            </a:r>
          </a:p>
          <a:p>
            <a:pPr algn="r"/>
            <a:r>
              <a:rPr lang="cs-CZ" altLang="cs-CZ" sz="1600" b="1" dirty="0">
                <a:solidFill>
                  <a:srgbClr val="307871"/>
                </a:solidFill>
                <a:latin typeface="Times New Roman" panose="02020603050405020304" pitchFamily="18" charset="0"/>
                <a:cs typeface="Times New Roman" panose="02020603050405020304" pitchFamily="18" charset="0"/>
              </a:rPr>
              <a:t>Manažerské dovednosti</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Mezi hlavní přínosy Petera </a:t>
            </a:r>
            <a:r>
              <a:rPr lang="cs-CZ" altLang="cs-CZ" sz="1800" dirty="0" err="1">
                <a:solidFill>
                  <a:srgbClr val="307871"/>
                </a:solidFill>
                <a:latin typeface="Times New Roman" panose="02020603050405020304" pitchFamily="18" charset="0"/>
                <a:cs typeface="Times New Roman" panose="02020603050405020304" pitchFamily="18" charset="0"/>
              </a:rPr>
              <a:t>Druckera</a:t>
            </a:r>
            <a:r>
              <a:rPr lang="cs-CZ" altLang="cs-CZ" sz="1800" dirty="0">
                <a:solidFill>
                  <a:srgbClr val="307871"/>
                </a:solidFill>
                <a:latin typeface="Times New Roman" panose="02020603050405020304" pitchFamily="18" charset="0"/>
                <a:cs typeface="Times New Roman" panose="02020603050405020304" pitchFamily="18" charset="0"/>
              </a:rPr>
              <a:t> patří:</a:t>
            </a:r>
          </a:p>
          <a:p>
            <a:pPr lvl="1"/>
            <a:r>
              <a:rPr lang="cs-CZ" altLang="cs-CZ" sz="1800" dirty="0">
                <a:solidFill>
                  <a:srgbClr val="307871"/>
                </a:solidFill>
                <a:latin typeface="Times New Roman" panose="02020603050405020304" pitchFamily="18" charset="0"/>
                <a:cs typeface="Times New Roman" panose="02020603050405020304" pitchFamily="18" charset="0"/>
              </a:rPr>
              <a:t>Když se v té době postavil proti běžné praxi, navrhl, aby organizace „dělaly, co umí nejlépe, a outsourcovaly zbytek“ - outsourcing je stále považován za mechanismus k získání konkurenční výhody a je dnes běžnou praxí v podnicích.</a:t>
            </a:r>
          </a:p>
          <a:p>
            <a:pPr lvl="1"/>
            <a:r>
              <a:rPr lang="cs-CZ" altLang="cs-CZ" sz="1800" dirty="0">
                <a:solidFill>
                  <a:srgbClr val="307871"/>
                </a:solidFill>
                <a:latin typeface="Times New Roman" panose="02020603050405020304" pitchFamily="18" charset="0"/>
                <a:cs typeface="Times New Roman" panose="02020603050405020304" pitchFamily="18" charset="0"/>
              </a:rPr>
              <a:t>Tvrdil, že hlavní funkcí společnosti je efektivní obsluha zákazníků a že ziskovost je nezbytná pouze pro zajištění udržitelnosti.</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Od </a:t>
            </a:r>
            <a:r>
              <a:rPr lang="cs-CZ" dirty="0" err="1"/>
              <a:t>Taylora</a:t>
            </a:r>
            <a:r>
              <a:rPr lang="cs-CZ" dirty="0"/>
              <a:t> k </a:t>
            </a:r>
            <a:r>
              <a:rPr lang="cs-CZ" dirty="0" err="1"/>
              <a:t>Mintzbergovi</a:t>
            </a:r>
            <a:endParaRPr lang="cs-CZ" dirty="0"/>
          </a:p>
        </p:txBody>
      </p:sp>
    </p:spTree>
    <p:extLst>
      <p:ext uri="{BB962C8B-B14F-4D97-AF65-F5344CB8AC3E}">
        <p14:creationId xmlns:p14="http://schemas.microsoft.com/office/powerpoint/2010/main" val="2560089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Mezi hlavní přínosy Petera </a:t>
            </a:r>
            <a:r>
              <a:rPr lang="cs-CZ" altLang="cs-CZ" sz="1800" dirty="0" err="1">
                <a:solidFill>
                  <a:srgbClr val="307871"/>
                </a:solidFill>
                <a:latin typeface="Times New Roman" panose="02020603050405020304" pitchFamily="18" charset="0"/>
                <a:cs typeface="Times New Roman" panose="02020603050405020304" pitchFamily="18" charset="0"/>
              </a:rPr>
              <a:t>Druckera</a:t>
            </a:r>
            <a:r>
              <a:rPr lang="cs-CZ" altLang="cs-CZ" sz="1800" dirty="0">
                <a:solidFill>
                  <a:srgbClr val="307871"/>
                </a:solidFill>
                <a:latin typeface="Times New Roman" panose="02020603050405020304" pitchFamily="18" charset="0"/>
                <a:cs typeface="Times New Roman" panose="02020603050405020304" pitchFamily="18" charset="0"/>
              </a:rPr>
              <a:t> patří:</a:t>
            </a:r>
          </a:p>
          <a:p>
            <a:pPr lvl="1"/>
            <a:r>
              <a:rPr lang="cs-CZ" altLang="cs-CZ" sz="1800" dirty="0">
                <a:solidFill>
                  <a:srgbClr val="307871"/>
                </a:solidFill>
                <a:latin typeface="Times New Roman" panose="02020603050405020304" pitchFamily="18" charset="0"/>
                <a:cs typeface="Times New Roman" panose="02020603050405020304" pitchFamily="18" charset="0"/>
              </a:rPr>
              <a:t>Kriticky, </a:t>
            </a:r>
            <a:r>
              <a:rPr lang="cs-CZ" altLang="cs-CZ" sz="1800" dirty="0" err="1">
                <a:solidFill>
                  <a:srgbClr val="307871"/>
                </a:solidFill>
                <a:latin typeface="Times New Roman" panose="02020603050405020304" pitchFamily="18" charset="0"/>
                <a:cs typeface="Times New Roman" panose="02020603050405020304" pitchFamily="18" charset="0"/>
              </a:rPr>
              <a:t>Drucker</a:t>
            </a:r>
            <a:r>
              <a:rPr lang="cs-CZ" altLang="cs-CZ" sz="1800" dirty="0">
                <a:solidFill>
                  <a:srgbClr val="307871"/>
                </a:solidFill>
                <a:latin typeface="Times New Roman" panose="02020603050405020304" pitchFamily="18" charset="0"/>
                <a:cs typeface="Times New Roman" panose="02020603050405020304" pitchFamily="18" charset="0"/>
              </a:rPr>
              <a:t> argumentoval, že zaměstnanci jsou aktiva, ne náklady, a znalí pracovníci, kde základním požadavkem pro organizační úspěch - práce manažera je proto usnadnit rozvoj dovedností pracovníků a dát jim svobodu uspět.</a:t>
            </a:r>
          </a:p>
          <a:p>
            <a:pPr lvl="1"/>
            <a:r>
              <a:rPr lang="cs-CZ" altLang="cs-CZ" sz="1800" dirty="0">
                <a:solidFill>
                  <a:srgbClr val="307871"/>
                </a:solidFill>
                <a:latin typeface="Times New Roman" panose="02020603050405020304" pitchFamily="18" charset="0"/>
                <a:cs typeface="Times New Roman" panose="02020603050405020304" pitchFamily="18" charset="0"/>
              </a:rPr>
              <a:t>Pravděpodobně více než kterýkoli jiný autor, </a:t>
            </a:r>
            <a:r>
              <a:rPr lang="cs-CZ" altLang="cs-CZ" sz="1800" dirty="0" err="1">
                <a:solidFill>
                  <a:srgbClr val="307871"/>
                </a:solidFill>
                <a:latin typeface="Times New Roman" panose="02020603050405020304" pitchFamily="18" charset="0"/>
                <a:cs typeface="Times New Roman" panose="02020603050405020304" pitchFamily="18" charset="0"/>
              </a:rPr>
              <a:t>Drucker</a:t>
            </a:r>
            <a:r>
              <a:rPr lang="cs-CZ" altLang="cs-CZ" sz="1800" dirty="0">
                <a:solidFill>
                  <a:srgbClr val="307871"/>
                </a:solidFill>
                <a:latin typeface="Times New Roman" panose="02020603050405020304" pitchFamily="18" charset="0"/>
                <a:cs typeface="Times New Roman" panose="02020603050405020304" pitchFamily="18" charset="0"/>
              </a:rPr>
              <a:t>, je zodpovědný za usnadnění vývoje manažerských studií a vedení jako klíčových organizačních obchodních disciplín.</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Od </a:t>
            </a:r>
            <a:r>
              <a:rPr lang="cs-CZ" dirty="0" err="1"/>
              <a:t>Taylora</a:t>
            </a:r>
            <a:r>
              <a:rPr lang="cs-CZ" dirty="0"/>
              <a:t> k </a:t>
            </a:r>
            <a:r>
              <a:rPr lang="cs-CZ" dirty="0" err="1"/>
              <a:t>Mintzbergovi</a:t>
            </a:r>
            <a:endParaRPr lang="cs-CZ" dirty="0"/>
          </a:p>
        </p:txBody>
      </p:sp>
    </p:spTree>
    <p:extLst>
      <p:ext uri="{BB962C8B-B14F-4D97-AF65-F5344CB8AC3E}">
        <p14:creationId xmlns:p14="http://schemas.microsoft.com/office/powerpoint/2010/main" val="2995168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Mezi hlavní přínosy Petera </a:t>
            </a:r>
            <a:r>
              <a:rPr lang="cs-CZ" altLang="cs-CZ" sz="1800" dirty="0" err="1">
                <a:solidFill>
                  <a:srgbClr val="307871"/>
                </a:solidFill>
                <a:latin typeface="Times New Roman" panose="02020603050405020304" pitchFamily="18" charset="0"/>
                <a:cs typeface="Times New Roman" panose="02020603050405020304" pitchFamily="18" charset="0"/>
              </a:rPr>
              <a:t>Druckera</a:t>
            </a:r>
            <a:r>
              <a:rPr lang="cs-CZ" altLang="cs-CZ" sz="1800" dirty="0">
                <a:solidFill>
                  <a:srgbClr val="307871"/>
                </a:solidFill>
                <a:latin typeface="Times New Roman" panose="02020603050405020304" pitchFamily="18" charset="0"/>
                <a:cs typeface="Times New Roman" panose="02020603050405020304" pitchFamily="18" charset="0"/>
              </a:rPr>
              <a:t> patří:</a:t>
            </a:r>
          </a:p>
          <a:p>
            <a:pPr lvl="1"/>
            <a:r>
              <a:rPr lang="cs-CZ" altLang="cs-CZ" sz="1800" dirty="0">
                <a:solidFill>
                  <a:srgbClr val="307871"/>
                </a:solidFill>
                <a:latin typeface="Times New Roman" panose="02020603050405020304" pitchFamily="18" charset="0"/>
                <a:cs typeface="Times New Roman" panose="02020603050405020304" pitchFamily="18" charset="0"/>
              </a:rPr>
              <a:t>Dokonce i některé z jeho přímých citací zůstávají význačnými a pro některé lidi fungují jako inspirace. Například „co se změří, se zlepší“. Nejzkušenější manažeři slyšeli, že se jedná o podobné sentimenty ve své kariéře, mnozí to ve skutečnosti vyjádřili. Další, „Manažer dělá věci správně. Leader dělá správné věci “, je důležité pro naši diskusi, která následuje o rozdílech mezi manažerem a lídrem.</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Od </a:t>
            </a:r>
            <a:r>
              <a:rPr lang="cs-CZ" dirty="0" err="1"/>
              <a:t>Taylora</a:t>
            </a:r>
            <a:r>
              <a:rPr lang="cs-CZ" dirty="0"/>
              <a:t> k </a:t>
            </a:r>
            <a:r>
              <a:rPr lang="cs-CZ" dirty="0" err="1"/>
              <a:t>Mintzbergovi</a:t>
            </a:r>
            <a:endParaRPr lang="cs-CZ" dirty="0"/>
          </a:p>
        </p:txBody>
      </p:sp>
    </p:spTree>
    <p:extLst>
      <p:ext uri="{BB962C8B-B14F-4D97-AF65-F5344CB8AC3E}">
        <p14:creationId xmlns:p14="http://schemas.microsoft.com/office/powerpoint/2010/main" val="2719520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Henry </a:t>
            </a:r>
            <a:r>
              <a:rPr lang="cs-CZ" altLang="cs-CZ" sz="1800" dirty="0" err="1">
                <a:solidFill>
                  <a:srgbClr val="307871"/>
                </a:solidFill>
                <a:latin typeface="Times New Roman" panose="02020603050405020304" pitchFamily="18" charset="0"/>
                <a:cs typeface="Times New Roman" panose="02020603050405020304" pitchFamily="18" charset="0"/>
              </a:rPr>
              <a:t>Mintzberg</a:t>
            </a:r>
            <a:r>
              <a:rPr lang="cs-CZ" altLang="cs-CZ" sz="1800" dirty="0">
                <a:solidFill>
                  <a:srgbClr val="307871"/>
                </a:solidFill>
                <a:latin typeface="Times New Roman" panose="02020603050405020304" pitchFamily="18" charset="0"/>
                <a:cs typeface="Times New Roman" panose="02020603050405020304" pitchFamily="18" charset="0"/>
              </a:rPr>
              <a:t> - v roce 1973 publikoval svou vlivnou práci na management, po podrobném pozorování toho, co manažeři ve skutečnosti dělali, zatímco </a:t>
            </a:r>
            <a:r>
              <a:rPr lang="cs-CZ" altLang="cs-CZ" sz="1800" dirty="0" err="1">
                <a:solidFill>
                  <a:srgbClr val="307871"/>
                </a:solidFill>
                <a:latin typeface="Times New Roman" panose="02020603050405020304" pitchFamily="18" charset="0"/>
                <a:cs typeface="Times New Roman" panose="02020603050405020304" pitchFamily="18" charset="0"/>
              </a:rPr>
              <a:t>Fayol</a:t>
            </a:r>
            <a:r>
              <a:rPr lang="cs-CZ" altLang="cs-CZ" sz="1800" dirty="0">
                <a:solidFill>
                  <a:srgbClr val="307871"/>
                </a:solidFill>
                <a:latin typeface="Times New Roman" panose="02020603050405020304" pitchFamily="18" charset="0"/>
                <a:cs typeface="Times New Roman" panose="02020603050405020304" pitchFamily="18" charset="0"/>
              </a:rPr>
              <a:t> a další představili perspektivy (tj. Co by měli manažeři udělat) analýzy, které se staly „mýty moderního managementu“. Na rozdíl od toho, co bylo dříve chápáno, nebylo zjištěno, že by manažeři trávili většinu času plánováním, organizováním, koordinací, velením a kontrolou.</a:t>
            </a:r>
          </a:p>
          <a:p>
            <a:r>
              <a:rPr lang="cs-CZ" altLang="cs-CZ" sz="1800" dirty="0">
                <a:solidFill>
                  <a:srgbClr val="307871"/>
                </a:solidFill>
                <a:latin typeface="Times New Roman" panose="02020603050405020304" pitchFamily="18" charset="0"/>
                <a:cs typeface="Times New Roman" panose="02020603050405020304" pitchFamily="18" charset="0"/>
              </a:rPr>
              <a:t>Místo toho </a:t>
            </a:r>
            <a:r>
              <a:rPr lang="cs-CZ" altLang="cs-CZ" sz="1800" dirty="0" err="1">
                <a:solidFill>
                  <a:srgbClr val="307871"/>
                </a:solidFill>
                <a:latin typeface="Times New Roman" panose="02020603050405020304" pitchFamily="18" charset="0"/>
                <a:cs typeface="Times New Roman" panose="02020603050405020304" pitchFamily="18" charset="0"/>
              </a:rPr>
              <a:t>Mintzberg</a:t>
            </a:r>
            <a:r>
              <a:rPr lang="cs-CZ" altLang="cs-CZ" sz="1800" dirty="0">
                <a:solidFill>
                  <a:srgbClr val="307871"/>
                </a:solidFill>
                <a:latin typeface="Times New Roman" panose="02020603050405020304" pitchFamily="18" charset="0"/>
                <a:cs typeface="Times New Roman" panose="02020603050405020304" pitchFamily="18" charset="0"/>
              </a:rPr>
              <a:t> označil 10 rolí, které manažeři plní při výkonu svých pracovních pozic: tyto jsou rozděleny do tří skupin: interpersonální (vztahy), informační (poskytující informace), rozhodovací (pro podporu rozhodování).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Od </a:t>
            </a:r>
            <a:r>
              <a:rPr lang="cs-CZ" dirty="0" err="1"/>
              <a:t>Taylora</a:t>
            </a:r>
            <a:r>
              <a:rPr lang="cs-CZ" dirty="0"/>
              <a:t> k </a:t>
            </a:r>
            <a:r>
              <a:rPr lang="cs-CZ" dirty="0" err="1"/>
              <a:t>Mintzbergovi</a:t>
            </a:r>
            <a:endParaRPr lang="cs-CZ" dirty="0"/>
          </a:p>
        </p:txBody>
      </p:sp>
    </p:spTree>
    <p:extLst>
      <p:ext uri="{BB962C8B-B14F-4D97-AF65-F5344CB8AC3E}">
        <p14:creationId xmlns:p14="http://schemas.microsoft.com/office/powerpoint/2010/main" val="1085730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4294967295"/>
            <p:extLst>
              <p:ext uri="{D42A27DB-BD31-4B8C-83A1-F6EECF244321}">
                <p14:modId xmlns:p14="http://schemas.microsoft.com/office/powerpoint/2010/main" val="120919550"/>
              </p:ext>
            </p:extLst>
          </p:nvPr>
        </p:nvGraphicFramePr>
        <p:xfrm>
          <a:off x="179512" y="1059582"/>
          <a:ext cx="8294586" cy="3816428"/>
        </p:xfrm>
        <a:graphic>
          <a:graphicData uri="http://schemas.openxmlformats.org/drawingml/2006/table">
            <a:tbl>
              <a:tblPr firstRow="1" bandRow="1">
                <a:tableStyleId>{5C22544A-7EE6-4342-B048-85BDC9FD1C3A}</a:tableStyleId>
              </a:tblPr>
              <a:tblGrid>
                <a:gridCol w="4153592">
                  <a:extLst>
                    <a:ext uri="{9D8B030D-6E8A-4147-A177-3AD203B41FA5}">
                      <a16:colId xmlns:a16="http://schemas.microsoft.com/office/drawing/2014/main" val="4207326680"/>
                    </a:ext>
                  </a:extLst>
                </a:gridCol>
                <a:gridCol w="4140994">
                  <a:extLst>
                    <a:ext uri="{9D8B030D-6E8A-4147-A177-3AD203B41FA5}">
                      <a16:colId xmlns:a16="http://schemas.microsoft.com/office/drawing/2014/main" val="2191937705"/>
                    </a:ext>
                  </a:extLst>
                </a:gridCol>
              </a:tblGrid>
              <a:tr h="272602">
                <a:tc>
                  <a:txBody>
                    <a:bodyPr/>
                    <a:lstStyle/>
                    <a:p>
                      <a:r>
                        <a:rPr lang="cs-CZ" sz="800" dirty="0"/>
                        <a:t>Manažerské role</a:t>
                      </a:r>
                    </a:p>
                  </a:txBody>
                  <a:tcPr/>
                </a:tc>
                <a:tc>
                  <a:txBody>
                    <a:bodyPr/>
                    <a:lstStyle/>
                    <a:p>
                      <a:r>
                        <a:rPr lang="cs-CZ" sz="800" dirty="0"/>
                        <a:t>Manažerské aktivity</a:t>
                      </a:r>
                    </a:p>
                  </a:txBody>
                  <a:tcPr/>
                </a:tc>
                <a:extLst>
                  <a:ext uri="{0D108BD9-81ED-4DB2-BD59-A6C34878D82A}">
                    <a16:rowId xmlns:a16="http://schemas.microsoft.com/office/drawing/2014/main" val="408637016"/>
                  </a:ext>
                </a:extLst>
              </a:tr>
              <a:tr h="272602">
                <a:tc>
                  <a:txBody>
                    <a:bodyPr/>
                    <a:lstStyle/>
                    <a:p>
                      <a:r>
                        <a:rPr lang="cs-CZ" sz="800" b="1" dirty="0"/>
                        <a:t>Interpersonální</a:t>
                      </a:r>
                      <a:r>
                        <a:rPr lang="cs-CZ" sz="800" b="1" baseline="0" dirty="0"/>
                        <a:t> role</a:t>
                      </a:r>
                      <a:endParaRPr lang="cs-CZ" sz="800" b="1" dirty="0"/>
                    </a:p>
                  </a:txBody>
                  <a:tcPr/>
                </a:tc>
                <a:tc>
                  <a:txBody>
                    <a:bodyPr/>
                    <a:lstStyle/>
                    <a:p>
                      <a:r>
                        <a:rPr lang="cs-CZ" sz="800" dirty="0"/>
                        <a:t>Všechna manažerská chování, která navazují vztahy</a:t>
                      </a:r>
                    </a:p>
                  </a:txBody>
                  <a:tcPr/>
                </a:tc>
                <a:extLst>
                  <a:ext uri="{0D108BD9-81ED-4DB2-BD59-A6C34878D82A}">
                    <a16:rowId xmlns:a16="http://schemas.microsoft.com/office/drawing/2014/main" val="579329442"/>
                  </a:ext>
                </a:extLst>
              </a:tr>
              <a:tr h="272602">
                <a:tc>
                  <a:txBody>
                    <a:bodyPr/>
                    <a:lstStyle/>
                    <a:p>
                      <a:r>
                        <a:rPr lang="cs-CZ" sz="800" dirty="0"/>
                        <a:t>Loutka </a:t>
                      </a:r>
                    </a:p>
                  </a:txBody>
                  <a:tcPr/>
                </a:tc>
                <a:tc>
                  <a:txBody>
                    <a:bodyPr/>
                    <a:lstStyle/>
                    <a:p>
                      <a:r>
                        <a:rPr lang="cs-CZ" sz="800" dirty="0"/>
                        <a:t>Plní slavnostní povinnosti - svědectví při jednání, otevírá nové kanceláře</a:t>
                      </a:r>
                    </a:p>
                  </a:txBody>
                  <a:tcPr/>
                </a:tc>
                <a:extLst>
                  <a:ext uri="{0D108BD9-81ED-4DB2-BD59-A6C34878D82A}">
                    <a16:rowId xmlns:a16="http://schemas.microsoft.com/office/drawing/2014/main" val="248881606"/>
                  </a:ext>
                </a:extLst>
              </a:tr>
              <a:tr h="272602">
                <a:tc>
                  <a:txBody>
                    <a:bodyPr/>
                    <a:lstStyle/>
                    <a:p>
                      <a:r>
                        <a:rPr lang="cs-CZ" sz="800" dirty="0"/>
                        <a:t>Leader</a:t>
                      </a:r>
                    </a:p>
                  </a:txBody>
                  <a:tcPr/>
                </a:tc>
                <a:tc>
                  <a:txBody>
                    <a:bodyPr/>
                    <a:lstStyle/>
                    <a:p>
                      <a:r>
                        <a:rPr lang="cs-CZ" sz="800" dirty="0"/>
                        <a:t>Motivuje zaměstnance - vychovává nové zaměstnance, uznává úspěchy, rekruty a propouštění</a:t>
                      </a:r>
                    </a:p>
                  </a:txBody>
                  <a:tcPr/>
                </a:tc>
                <a:extLst>
                  <a:ext uri="{0D108BD9-81ED-4DB2-BD59-A6C34878D82A}">
                    <a16:rowId xmlns:a16="http://schemas.microsoft.com/office/drawing/2014/main" val="2054386733"/>
                  </a:ext>
                </a:extLst>
              </a:tr>
              <a:tr h="272602">
                <a:tc>
                  <a:txBody>
                    <a:bodyPr/>
                    <a:lstStyle/>
                    <a:p>
                      <a:r>
                        <a:rPr lang="cs-CZ" sz="800" dirty="0"/>
                        <a:t>Spojenec</a:t>
                      </a:r>
                    </a:p>
                  </a:txBody>
                  <a:tcPr/>
                </a:tc>
                <a:tc>
                  <a:txBody>
                    <a:bodyPr/>
                    <a:lstStyle/>
                    <a:p>
                      <a:r>
                        <a:rPr lang="cs-CZ" sz="800" dirty="0"/>
                        <a:t>Networking - připojuje se k odborným organizacím, v týmu</a:t>
                      </a:r>
                    </a:p>
                  </a:txBody>
                  <a:tcPr/>
                </a:tc>
                <a:extLst>
                  <a:ext uri="{0D108BD9-81ED-4DB2-BD59-A6C34878D82A}">
                    <a16:rowId xmlns:a16="http://schemas.microsoft.com/office/drawing/2014/main" val="2531958041"/>
                  </a:ext>
                </a:extLst>
              </a:tr>
              <a:tr h="272602">
                <a:tc>
                  <a:txBody>
                    <a:bodyPr/>
                    <a:lstStyle/>
                    <a:p>
                      <a:r>
                        <a:rPr lang="cs-CZ" sz="800" b="1" dirty="0"/>
                        <a:t>Informační role</a:t>
                      </a:r>
                    </a:p>
                  </a:txBody>
                  <a:tcPr/>
                </a:tc>
                <a:tc>
                  <a:txBody>
                    <a:bodyPr/>
                    <a:lstStyle/>
                    <a:p>
                      <a:r>
                        <a:rPr lang="cs-CZ" sz="800" dirty="0"/>
                        <a:t>Umožnit manažerům shromažďovat a šířit informace</a:t>
                      </a:r>
                    </a:p>
                  </a:txBody>
                  <a:tcPr/>
                </a:tc>
                <a:extLst>
                  <a:ext uri="{0D108BD9-81ED-4DB2-BD59-A6C34878D82A}">
                    <a16:rowId xmlns:a16="http://schemas.microsoft.com/office/drawing/2014/main" val="597231792"/>
                  </a:ext>
                </a:extLst>
              </a:tr>
              <a:tr h="272602">
                <a:tc>
                  <a:txBody>
                    <a:bodyPr/>
                    <a:lstStyle/>
                    <a:p>
                      <a:r>
                        <a:rPr lang="cs-CZ" sz="800" dirty="0"/>
                        <a:t>Monitoruje</a:t>
                      </a:r>
                    </a:p>
                  </a:txBody>
                  <a:tcPr/>
                </a:tc>
                <a:tc>
                  <a:txBody>
                    <a:bodyPr/>
                    <a:lstStyle/>
                    <a:p>
                      <a:r>
                        <a:rPr lang="cs-CZ" sz="800" dirty="0"/>
                        <a:t>Hledá informace - přečte sektorový tisk</a:t>
                      </a:r>
                    </a:p>
                  </a:txBody>
                  <a:tcPr/>
                </a:tc>
                <a:extLst>
                  <a:ext uri="{0D108BD9-81ED-4DB2-BD59-A6C34878D82A}">
                    <a16:rowId xmlns:a16="http://schemas.microsoft.com/office/drawing/2014/main" val="3320060170"/>
                  </a:ext>
                </a:extLst>
              </a:tr>
              <a:tr h="272602">
                <a:tc>
                  <a:txBody>
                    <a:bodyPr/>
                    <a:lstStyle/>
                    <a:p>
                      <a:r>
                        <a:rPr lang="cs-CZ" sz="800" dirty="0" err="1"/>
                        <a:t>Diseminátor</a:t>
                      </a:r>
                      <a:endParaRPr lang="cs-CZ" sz="800" dirty="0"/>
                    </a:p>
                  </a:txBody>
                  <a:tcPr/>
                </a:tc>
                <a:tc>
                  <a:txBody>
                    <a:bodyPr/>
                    <a:lstStyle/>
                    <a:p>
                      <a:r>
                        <a:rPr lang="cs-CZ" sz="800" dirty="0"/>
                        <a:t>Sdílí informace se zaměstnanci - pořádá schůzky, píše poznámky, přeposílá poštu</a:t>
                      </a:r>
                    </a:p>
                  </a:txBody>
                  <a:tcPr/>
                </a:tc>
                <a:extLst>
                  <a:ext uri="{0D108BD9-81ED-4DB2-BD59-A6C34878D82A}">
                    <a16:rowId xmlns:a16="http://schemas.microsoft.com/office/drawing/2014/main" val="2746336631"/>
                  </a:ext>
                </a:extLst>
              </a:tr>
              <a:tr h="272602">
                <a:tc>
                  <a:txBody>
                    <a:bodyPr/>
                    <a:lstStyle/>
                    <a:p>
                      <a:r>
                        <a:rPr lang="cs-CZ" sz="800" dirty="0"/>
                        <a:t>Tiskový mluvčí</a:t>
                      </a:r>
                    </a:p>
                  </a:txBody>
                  <a:tcPr/>
                </a:tc>
                <a:tc>
                  <a:txBody>
                    <a:bodyPr/>
                    <a:lstStyle/>
                    <a:p>
                      <a:r>
                        <a:rPr lang="cs-CZ" sz="800" dirty="0"/>
                        <a:t>Sdílí informace s cizími lidmi - umožňuje přednášet řeči, informuje superiory</a:t>
                      </a:r>
                    </a:p>
                  </a:txBody>
                  <a:tcPr/>
                </a:tc>
                <a:extLst>
                  <a:ext uri="{0D108BD9-81ED-4DB2-BD59-A6C34878D82A}">
                    <a16:rowId xmlns:a16="http://schemas.microsoft.com/office/drawing/2014/main" val="1439442264"/>
                  </a:ext>
                </a:extLst>
              </a:tr>
              <a:tr h="272602">
                <a:tc>
                  <a:txBody>
                    <a:bodyPr/>
                    <a:lstStyle/>
                    <a:p>
                      <a:r>
                        <a:rPr lang="cs-CZ" sz="800" b="1" dirty="0"/>
                        <a:t>Rozhodovací role</a:t>
                      </a:r>
                    </a:p>
                  </a:txBody>
                  <a:tcPr/>
                </a:tc>
                <a:tc>
                  <a:txBody>
                    <a:bodyPr/>
                    <a:lstStyle/>
                    <a:p>
                      <a:r>
                        <a:rPr lang="cs-CZ" sz="800" dirty="0"/>
                        <a:t>Manažerská chování, která stanoví, implementují a monitorují pokrok směrem k cílům</a:t>
                      </a:r>
                    </a:p>
                  </a:txBody>
                  <a:tcPr/>
                </a:tc>
                <a:extLst>
                  <a:ext uri="{0D108BD9-81ED-4DB2-BD59-A6C34878D82A}">
                    <a16:rowId xmlns:a16="http://schemas.microsoft.com/office/drawing/2014/main" val="1356157458"/>
                  </a:ext>
                </a:extLst>
              </a:tr>
              <a:tr h="272602">
                <a:tc>
                  <a:txBody>
                    <a:bodyPr/>
                    <a:lstStyle/>
                    <a:p>
                      <a:r>
                        <a:rPr lang="cs-CZ" sz="800" dirty="0"/>
                        <a:t>Podnikatel</a:t>
                      </a:r>
                    </a:p>
                  </a:txBody>
                  <a:tcPr/>
                </a:tc>
                <a:tc>
                  <a:txBody>
                    <a:bodyPr/>
                    <a:lstStyle/>
                    <a:p>
                      <a:r>
                        <a:rPr lang="cs-CZ" sz="800" dirty="0"/>
                        <a:t>Usiluje o změnu - hledá nové nápady</a:t>
                      </a:r>
                    </a:p>
                  </a:txBody>
                  <a:tcPr/>
                </a:tc>
                <a:extLst>
                  <a:ext uri="{0D108BD9-81ED-4DB2-BD59-A6C34878D82A}">
                    <a16:rowId xmlns:a16="http://schemas.microsoft.com/office/drawing/2014/main" val="3386816126"/>
                  </a:ext>
                </a:extLst>
              </a:tr>
              <a:tr h="272602">
                <a:tc>
                  <a:txBody>
                    <a:bodyPr/>
                    <a:lstStyle/>
                    <a:p>
                      <a:r>
                        <a:rPr lang="cs-CZ" sz="800" dirty="0"/>
                        <a:t>Urovnávač poruch</a:t>
                      </a:r>
                    </a:p>
                  </a:txBody>
                  <a:tcPr/>
                </a:tc>
                <a:tc>
                  <a:txBody>
                    <a:bodyPr/>
                    <a:lstStyle/>
                    <a:p>
                      <a:r>
                        <a:rPr lang="cs-CZ" sz="800" dirty="0"/>
                        <a:t>Reaguje na tlak a krize - jedná rychle v krizi, čelí problémům</a:t>
                      </a:r>
                    </a:p>
                  </a:txBody>
                  <a:tcPr/>
                </a:tc>
                <a:extLst>
                  <a:ext uri="{0D108BD9-81ED-4DB2-BD59-A6C34878D82A}">
                    <a16:rowId xmlns:a16="http://schemas.microsoft.com/office/drawing/2014/main" val="1611098265"/>
                  </a:ext>
                </a:extLst>
              </a:tr>
              <a:tr h="272602">
                <a:tc>
                  <a:txBody>
                    <a:bodyPr/>
                    <a:lstStyle/>
                    <a:p>
                      <a:r>
                        <a:rPr lang="cs-CZ" sz="800" dirty="0"/>
                        <a:t>Alokátor zdrojů</a:t>
                      </a:r>
                    </a:p>
                  </a:txBody>
                  <a:tcPr/>
                </a:tc>
                <a:tc>
                  <a:txBody>
                    <a:bodyPr/>
                    <a:lstStyle/>
                    <a:p>
                      <a:r>
                        <a:rPr lang="cs-CZ" sz="800" dirty="0"/>
                        <a:t>Přiděluje zdroje ostatním - řídí rozpočet, sestavuje plány</a:t>
                      </a:r>
                    </a:p>
                  </a:txBody>
                  <a:tcPr/>
                </a:tc>
                <a:extLst>
                  <a:ext uri="{0D108BD9-81ED-4DB2-BD59-A6C34878D82A}">
                    <a16:rowId xmlns:a16="http://schemas.microsoft.com/office/drawing/2014/main" val="900735510"/>
                  </a:ext>
                </a:extLst>
              </a:tr>
              <a:tr h="272602">
                <a:tc>
                  <a:txBody>
                    <a:bodyPr/>
                    <a:lstStyle/>
                    <a:p>
                      <a:r>
                        <a:rPr lang="cs-CZ" sz="800" dirty="0"/>
                        <a:t>Vyjednávač</a:t>
                      </a:r>
                    </a:p>
                  </a:txBody>
                  <a:tcPr/>
                </a:tc>
                <a:tc>
                  <a:txBody>
                    <a:bodyPr/>
                    <a:lstStyle/>
                    <a:p>
                      <a:r>
                        <a:rPr lang="cs-CZ" sz="800" dirty="0"/>
                        <a:t>Dosahuje dohody - řeší pracovní spory, řeší argumenty</a:t>
                      </a:r>
                    </a:p>
                  </a:txBody>
                  <a:tcPr/>
                </a:tc>
                <a:extLst>
                  <a:ext uri="{0D108BD9-81ED-4DB2-BD59-A6C34878D82A}">
                    <a16:rowId xmlns:a16="http://schemas.microsoft.com/office/drawing/2014/main" val="2213631804"/>
                  </a:ext>
                </a:extLst>
              </a:tr>
            </a:tbl>
          </a:graphicData>
        </a:graphic>
      </p:graphicFrame>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a:t>Od </a:t>
            </a:r>
            <a:r>
              <a:rPr lang="cs-CZ" dirty="0" err="1"/>
              <a:t>Taylora</a:t>
            </a:r>
            <a:r>
              <a:rPr lang="cs-CZ" dirty="0"/>
              <a:t> k </a:t>
            </a:r>
            <a:r>
              <a:rPr lang="cs-CZ" dirty="0" err="1"/>
              <a:t>Mintzbergovi</a:t>
            </a:r>
            <a:r>
              <a:rPr lang="cs-CZ" dirty="0"/>
              <a:t> – </a:t>
            </a:r>
            <a:r>
              <a:rPr lang="cs-CZ" dirty="0" err="1"/>
              <a:t>Mintzberg</a:t>
            </a:r>
            <a:r>
              <a:rPr lang="cs-CZ" dirty="0"/>
              <a:t> (manažerské role)</a:t>
            </a:r>
          </a:p>
        </p:txBody>
      </p:sp>
    </p:spTree>
    <p:extLst>
      <p:ext uri="{BB962C8B-B14F-4D97-AF65-F5344CB8AC3E}">
        <p14:creationId xmlns:p14="http://schemas.microsoft.com/office/powerpoint/2010/main" val="2382280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Existuje mnoho definic řízení, ale jednoduše řečeno, můžeme říci, že jde o organizaci a koordinaci funkcí a činností.</a:t>
            </a:r>
          </a:p>
          <a:p>
            <a:r>
              <a:rPr lang="cs-CZ" altLang="cs-CZ" sz="1800" dirty="0">
                <a:solidFill>
                  <a:srgbClr val="307871"/>
                </a:solidFill>
                <a:latin typeface="Times New Roman" panose="02020603050405020304" pitchFamily="18" charset="0"/>
                <a:cs typeface="Times New Roman" panose="02020603050405020304" pitchFamily="18" charset="0"/>
              </a:rPr>
              <a:t>Manažeři vykonávají funkce v organizacích a mají konkrétní, formální, titulní nebo plnící roli. Typickým příkladem je marketingový manažer odpovědný za marketing, sortiment v geografickém území nebo manažer HRM odpovědný například za nábor a výběr zaměstnanců pro organizaci s jedním pracovištěm. Tito manažeři mají název, roli a řadu funkcí, včetně správy podřízených a fyzických a finančních zdrojů. Jsou odpovědní za výkon a produktivitu svých podřízených.</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Odlišení </a:t>
            </a:r>
            <a:r>
              <a:rPr lang="cs-CZ" dirty="0" err="1"/>
              <a:t>leadershipu</a:t>
            </a:r>
            <a:r>
              <a:rPr lang="cs-CZ" dirty="0"/>
              <a:t> od managementu</a:t>
            </a:r>
          </a:p>
        </p:txBody>
      </p:sp>
    </p:spTree>
    <p:extLst>
      <p:ext uri="{BB962C8B-B14F-4D97-AF65-F5344CB8AC3E}">
        <p14:creationId xmlns:p14="http://schemas.microsoft.com/office/powerpoint/2010/main" val="1721263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pPr algn="just"/>
            <a:r>
              <a:rPr lang="cs-CZ" altLang="cs-CZ" sz="1800" dirty="0" err="1">
                <a:solidFill>
                  <a:srgbClr val="307871"/>
                </a:solidFill>
                <a:latin typeface="Times New Roman" panose="02020603050405020304" pitchFamily="18" charset="0"/>
                <a:cs typeface="Times New Roman" panose="02020603050405020304" pitchFamily="18" charset="0"/>
              </a:rPr>
              <a:t>Fayol</a:t>
            </a:r>
            <a:r>
              <a:rPr lang="cs-CZ" altLang="cs-CZ" sz="1800" dirty="0">
                <a:solidFill>
                  <a:srgbClr val="307871"/>
                </a:solidFill>
                <a:latin typeface="Times New Roman" panose="02020603050405020304" pitchFamily="18" charset="0"/>
                <a:cs typeface="Times New Roman" panose="02020603050405020304" pitchFamily="18" charset="0"/>
              </a:rPr>
              <a:t> uvedl, že vedení se zajímá o plánování, organizaci, koordinaci, velení a kontrolu činností zaměstnanců, zatímco </a:t>
            </a:r>
            <a:r>
              <a:rPr lang="cs-CZ" altLang="cs-CZ" sz="1800" dirty="0" err="1">
                <a:solidFill>
                  <a:srgbClr val="307871"/>
                </a:solidFill>
                <a:latin typeface="Times New Roman" panose="02020603050405020304" pitchFamily="18" charset="0"/>
                <a:cs typeface="Times New Roman" panose="02020603050405020304" pitchFamily="18" charset="0"/>
              </a:rPr>
              <a:t>Mintzberg</a:t>
            </a:r>
            <a:r>
              <a:rPr lang="cs-CZ" altLang="cs-CZ" sz="1800" dirty="0">
                <a:solidFill>
                  <a:srgbClr val="307871"/>
                </a:solidFill>
                <a:latin typeface="Times New Roman" panose="02020603050405020304" pitchFamily="18" charset="0"/>
                <a:cs typeface="Times New Roman" panose="02020603050405020304" pitchFamily="18" charset="0"/>
              </a:rPr>
              <a:t> identifikoval, co vlastně manažeři dělají a 10 rolí, které vykonávají.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Odlišení </a:t>
            </a:r>
            <a:r>
              <a:rPr lang="cs-CZ" dirty="0" err="1"/>
              <a:t>leadershipu</a:t>
            </a:r>
            <a:r>
              <a:rPr lang="cs-CZ" dirty="0"/>
              <a:t> od managementu</a:t>
            </a:r>
          </a:p>
        </p:txBody>
      </p:sp>
    </p:spTree>
    <p:extLst>
      <p:ext uri="{BB962C8B-B14F-4D97-AF65-F5344CB8AC3E}">
        <p14:creationId xmlns:p14="http://schemas.microsoft.com/office/powerpoint/2010/main" val="4046733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Leadership má za cíl ovlivňovat a vést ostatní k tomu, aby sledovali konkrétní cíle nebo vize budoucnosti a stimulovali je, aby se chtěli řídit.</a:t>
            </a:r>
          </a:p>
          <a:p>
            <a:r>
              <a:rPr lang="cs-CZ" altLang="cs-CZ" sz="1800" dirty="0" err="1">
                <a:solidFill>
                  <a:srgbClr val="307871"/>
                </a:solidFill>
                <a:latin typeface="Times New Roman" panose="02020603050405020304" pitchFamily="18" charset="0"/>
                <a:cs typeface="Times New Roman" panose="02020603050405020304" pitchFamily="18" charset="0"/>
              </a:rPr>
              <a:t>Leadership</a:t>
            </a:r>
            <a:r>
              <a:rPr lang="cs-CZ" altLang="cs-CZ" sz="1800" dirty="0">
                <a:solidFill>
                  <a:srgbClr val="307871"/>
                </a:solidFill>
                <a:latin typeface="Times New Roman" panose="02020603050405020304" pitchFamily="18" charset="0"/>
                <a:cs typeface="Times New Roman" panose="02020603050405020304" pitchFamily="18" charset="0"/>
              </a:rPr>
              <a:t> nemusí nutně souviset s hierarchickou pozicí, protože </a:t>
            </a:r>
            <a:r>
              <a:rPr lang="cs-CZ" altLang="cs-CZ" sz="1800" dirty="0" err="1">
                <a:solidFill>
                  <a:srgbClr val="307871"/>
                </a:solidFill>
                <a:latin typeface="Times New Roman" panose="02020603050405020304" pitchFamily="18" charset="0"/>
                <a:cs typeface="Times New Roman" panose="02020603050405020304" pitchFamily="18" charset="0"/>
              </a:rPr>
              <a:t>leadership</a:t>
            </a:r>
            <a:r>
              <a:rPr lang="cs-CZ" altLang="cs-CZ" sz="1800" dirty="0">
                <a:solidFill>
                  <a:srgbClr val="307871"/>
                </a:solidFill>
                <a:latin typeface="Times New Roman" panose="02020603050405020304" pitchFamily="18" charset="0"/>
                <a:cs typeface="Times New Roman" panose="02020603050405020304" pitchFamily="18" charset="0"/>
              </a:rPr>
              <a:t> má sklon být.</a:t>
            </a:r>
          </a:p>
          <a:p>
            <a:r>
              <a:rPr lang="cs-CZ" altLang="cs-CZ" sz="1800" dirty="0" err="1">
                <a:solidFill>
                  <a:srgbClr val="307871"/>
                </a:solidFill>
                <a:latin typeface="Times New Roman" panose="02020603050405020304" pitchFamily="18" charset="0"/>
                <a:cs typeface="Times New Roman" panose="02020603050405020304" pitchFamily="18" charset="0"/>
              </a:rPr>
              <a:t>Leadership</a:t>
            </a:r>
            <a:r>
              <a:rPr lang="cs-CZ" altLang="cs-CZ" sz="1800" dirty="0">
                <a:solidFill>
                  <a:srgbClr val="307871"/>
                </a:solidFill>
                <a:latin typeface="Times New Roman" panose="02020603050405020304" pitchFamily="18" charset="0"/>
                <a:cs typeface="Times New Roman" panose="02020603050405020304" pitchFamily="18" charset="0"/>
              </a:rPr>
              <a:t> je často dynamická činnost zaměřená na měnící se postoje, takže </a:t>
            </a:r>
            <a:r>
              <a:rPr lang="cs-CZ" altLang="cs-CZ" sz="1800" dirty="0" err="1">
                <a:solidFill>
                  <a:srgbClr val="307871"/>
                </a:solidFill>
                <a:latin typeface="Times New Roman" panose="02020603050405020304" pitchFamily="18" charset="0"/>
                <a:cs typeface="Times New Roman" panose="02020603050405020304" pitchFamily="18" charset="0"/>
              </a:rPr>
              <a:t>leadership</a:t>
            </a:r>
            <a:r>
              <a:rPr lang="cs-CZ" altLang="cs-CZ" sz="1800" dirty="0">
                <a:solidFill>
                  <a:srgbClr val="307871"/>
                </a:solidFill>
                <a:latin typeface="Times New Roman" panose="02020603050405020304" pitchFamily="18" charset="0"/>
                <a:cs typeface="Times New Roman" panose="02020603050405020304" pitchFamily="18" charset="0"/>
              </a:rPr>
              <a:t> je více inspirativní a vyžaduje větší emoční vstup než řízení.</a:t>
            </a:r>
          </a:p>
          <a:p>
            <a:r>
              <a:rPr lang="cs-CZ" altLang="cs-CZ" sz="1800" dirty="0">
                <a:solidFill>
                  <a:srgbClr val="307871"/>
                </a:solidFill>
                <a:latin typeface="Times New Roman" panose="02020603050405020304" pitchFamily="18" charset="0"/>
                <a:cs typeface="Times New Roman" panose="02020603050405020304" pitchFamily="18" charset="0"/>
              </a:rPr>
              <a:t>Lídři a podnikatelé jsou stratégové, kteří objasňují směřování organizace a jejich lidí.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Odlišení </a:t>
            </a:r>
            <a:r>
              <a:rPr lang="cs-CZ" dirty="0" err="1"/>
              <a:t>leadershipu</a:t>
            </a:r>
            <a:r>
              <a:rPr lang="cs-CZ" dirty="0"/>
              <a:t> od managementu</a:t>
            </a:r>
          </a:p>
        </p:txBody>
      </p:sp>
    </p:spTree>
    <p:extLst>
      <p:ext uri="{BB962C8B-B14F-4D97-AF65-F5344CB8AC3E}">
        <p14:creationId xmlns:p14="http://schemas.microsoft.com/office/powerpoint/2010/main" val="1073363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4294967295"/>
            <p:extLst>
              <p:ext uri="{D42A27DB-BD31-4B8C-83A1-F6EECF244321}">
                <p14:modId xmlns:p14="http://schemas.microsoft.com/office/powerpoint/2010/main" val="3840609605"/>
              </p:ext>
            </p:extLst>
          </p:nvPr>
        </p:nvGraphicFramePr>
        <p:xfrm>
          <a:off x="250825" y="1058863"/>
          <a:ext cx="8281988" cy="3134360"/>
        </p:xfrm>
        <a:graphic>
          <a:graphicData uri="http://schemas.openxmlformats.org/drawingml/2006/table">
            <a:tbl>
              <a:tblPr firstRow="1" bandRow="1">
                <a:tableStyleId>{5C22544A-7EE6-4342-B048-85BDC9FD1C3A}</a:tableStyleId>
              </a:tblPr>
              <a:tblGrid>
                <a:gridCol w="4140994">
                  <a:extLst>
                    <a:ext uri="{9D8B030D-6E8A-4147-A177-3AD203B41FA5}">
                      <a16:colId xmlns:a16="http://schemas.microsoft.com/office/drawing/2014/main" val="2686154224"/>
                    </a:ext>
                  </a:extLst>
                </a:gridCol>
                <a:gridCol w="4140994">
                  <a:extLst>
                    <a:ext uri="{9D8B030D-6E8A-4147-A177-3AD203B41FA5}">
                      <a16:colId xmlns:a16="http://schemas.microsoft.com/office/drawing/2014/main" val="4156621097"/>
                    </a:ext>
                  </a:extLst>
                </a:gridCol>
              </a:tblGrid>
              <a:tr h="370840">
                <a:tc>
                  <a:txBody>
                    <a:bodyPr/>
                    <a:lstStyle/>
                    <a:p>
                      <a:r>
                        <a:rPr lang="cs-CZ" dirty="0"/>
                        <a:t>Transakční vedení (manažer)</a:t>
                      </a:r>
                    </a:p>
                  </a:txBody>
                  <a:tcPr/>
                </a:tc>
                <a:tc>
                  <a:txBody>
                    <a:bodyPr/>
                    <a:lstStyle/>
                    <a:p>
                      <a:r>
                        <a:rPr lang="cs-CZ" dirty="0"/>
                        <a:t>Transformační vedení (lídr)</a:t>
                      </a:r>
                    </a:p>
                  </a:txBody>
                  <a:tcPr/>
                </a:tc>
                <a:extLst>
                  <a:ext uri="{0D108BD9-81ED-4DB2-BD59-A6C34878D82A}">
                    <a16:rowId xmlns:a16="http://schemas.microsoft.com/office/drawing/2014/main" val="289347861"/>
                  </a:ext>
                </a:extLst>
              </a:tr>
              <a:tr h="370840">
                <a:tc>
                  <a:txBody>
                    <a:bodyPr/>
                    <a:lstStyle/>
                    <a:p>
                      <a:r>
                        <a:rPr lang="pt-BR" dirty="0"/>
                        <a:t>Vyhýbá se obtížím a odpovědnosti</a:t>
                      </a:r>
                      <a:r>
                        <a:rPr lang="cs-CZ" dirty="0"/>
                        <a:t>.</a:t>
                      </a:r>
                    </a:p>
                  </a:txBody>
                  <a:tcPr/>
                </a:tc>
                <a:tc>
                  <a:txBody>
                    <a:bodyPr/>
                    <a:lstStyle/>
                    <a:p>
                      <a:r>
                        <a:rPr lang="cs-CZ" dirty="0"/>
                        <a:t>Ukazuje charisma a vizi.</a:t>
                      </a:r>
                    </a:p>
                  </a:txBody>
                  <a:tcPr/>
                </a:tc>
                <a:extLst>
                  <a:ext uri="{0D108BD9-81ED-4DB2-BD59-A6C34878D82A}">
                    <a16:rowId xmlns:a16="http://schemas.microsoft.com/office/drawing/2014/main" val="2194644008"/>
                  </a:ext>
                </a:extLst>
              </a:tr>
              <a:tr h="370840">
                <a:tc>
                  <a:txBody>
                    <a:bodyPr/>
                    <a:lstStyle/>
                    <a:p>
                      <a:r>
                        <a:rPr lang="cs-CZ" dirty="0"/>
                        <a:t>Plány, organizace a kontroly.</a:t>
                      </a:r>
                    </a:p>
                  </a:txBody>
                  <a:tcPr/>
                </a:tc>
                <a:tc>
                  <a:txBody>
                    <a:bodyPr/>
                    <a:lstStyle/>
                    <a:p>
                      <a:r>
                        <a:rPr lang="cs-CZ" dirty="0"/>
                        <a:t>Vzbuzuje důvěru, hrdost a respekt.</a:t>
                      </a:r>
                    </a:p>
                  </a:txBody>
                  <a:tcPr/>
                </a:tc>
                <a:extLst>
                  <a:ext uri="{0D108BD9-81ED-4DB2-BD59-A6C34878D82A}">
                    <a16:rowId xmlns:a16="http://schemas.microsoft.com/office/drawing/2014/main" val="1521451160"/>
                  </a:ext>
                </a:extLst>
              </a:tr>
              <a:tr h="370840">
                <a:tc>
                  <a:txBody>
                    <a:bodyPr/>
                    <a:lstStyle/>
                    <a:p>
                      <a:r>
                        <a:rPr lang="cs-CZ" dirty="0"/>
                        <a:t>Odměny závisí na výkonu.</a:t>
                      </a:r>
                    </a:p>
                  </a:txBody>
                  <a:tcPr/>
                </a:tc>
                <a:tc>
                  <a:txBody>
                    <a:bodyPr/>
                    <a:lstStyle/>
                    <a:p>
                      <a:r>
                        <a:rPr lang="cs-CZ" dirty="0"/>
                        <a:t>Prokazuje mentální houževnatost a ambice organizace.</a:t>
                      </a:r>
                    </a:p>
                  </a:txBody>
                  <a:tcPr/>
                </a:tc>
                <a:extLst>
                  <a:ext uri="{0D108BD9-81ED-4DB2-BD59-A6C34878D82A}">
                    <a16:rowId xmlns:a16="http://schemas.microsoft.com/office/drawing/2014/main" val="596937094"/>
                  </a:ext>
                </a:extLst>
              </a:tr>
              <a:tr h="370840">
                <a:tc>
                  <a:txBody>
                    <a:bodyPr/>
                    <a:lstStyle/>
                    <a:p>
                      <a:r>
                        <a:rPr lang="cs-CZ" dirty="0"/>
                        <a:t>Rozlišuje odchylky od pravidel.</a:t>
                      </a:r>
                    </a:p>
                  </a:txBody>
                  <a:tcPr/>
                </a:tc>
                <a:tc>
                  <a:txBody>
                    <a:bodyPr/>
                    <a:lstStyle/>
                    <a:p>
                      <a:r>
                        <a:rPr lang="cs-CZ" dirty="0"/>
                        <a:t>Inspiruje a nastavuje vysoká očekávání.</a:t>
                      </a:r>
                    </a:p>
                  </a:txBody>
                  <a:tcPr/>
                </a:tc>
                <a:extLst>
                  <a:ext uri="{0D108BD9-81ED-4DB2-BD59-A6C34878D82A}">
                    <a16:rowId xmlns:a16="http://schemas.microsoft.com/office/drawing/2014/main" val="132911092"/>
                  </a:ext>
                </a:extLst>
              </a:tr>
              <a:tr h="370840">
                <a:tc>
                  <a:txBody>
                    <a:bodyPr/>
                    <a:lstStyle/>
                    <a:p>
                      <a:r>
                        <a:rPr lang="cs-CZ" dirty="0"/>
                        <a:t>Zasahuje, když není dosaženo standardů.</a:t>
                      </a:r>
                    </a:p>
                  </a:txBody>
                  <a:tcPr/>
                </a:tc>
                <a:tc>
                  <a:txBody>
                    <a:bodyPr/>
                    <a:lstStyle/>
                    <a:p>
                      <a:r>
                        <a:rPr lang="cs-CZ" dirty="0"/>
                        <a:t>Podporuje kreativní řešení problémů.</a:t>
                      </a:r>
                    </a:p>
                  </a:txBody>
                  <a:tcPr/>
                </a:tc>
                <a:extLst>
                  <a:ext uri="{0D108BD9-81ED-4DB2-BD59-A6C34878D82A}">
                    <a16:rowId xmlns:a16="http://schemas.microsoft.com/office/drawing/2014/main" val="4228963598"/>
                  </a:ext>
                </a:extLst>
              </a:tr>
              <a:tr h="370840">
                <a:tc>
                  <a:txBody>
                    <a:bodyPr/>
                    <a:lstStyle/>
                    <a:p>
                      <a:endParaRPr lang="cs-CZ"/>
                    </a:p>
                  </a:txBody>
                  <a:tcPr/>
                </a:tc>
                <a:tc>
                  <a:txBody>
                    <a:bodyPr/>
                    <a:lstStyle/>
                    <a:p>
                      <a:r>
                        <a:rPr lang="cs-CZ" dirty="0"/>
                        <a:t>Poskytuje osobní pozornost, zvažuje jednotlivce, kouče.</a:t>
                      </a:r>
                    </a:p>
                  </a:txBody>
                  <a:tcPr/>
                </a:tc>
                <a:extLst>
                  <a:ext uri="{0D108BD9-81ED-4DB2-BD59-A6C34878D82A}">
                    <a16:rowId xmlns:a16="http://schemas.microsoft.com/office/drawing/2014/main" val="1079451353"/>
                  </a:ext>
                </a:extLst>
              </a:tr>
            </a:tbl>
          </a:graphicData>
        </a:graphic>
      </p:graphicFrame>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Odlišení </a:t>
            </a:r>
            <a:r>
              <a:rPr lang="cs-CZ" dirty="0" err="1"/>
              <a:t>leadershipu</a:t>
            </a:r>
            <a:r>
              <a:rPr lang="cs-CZ" dirty="0"/>
              <a:t> od managementu</a:t>
            </a:r>
          </a:p>
        </p:txBody>
      </p:sp>
    </p:spTree>
    <p:extLst>
      <p:ext uri="{BB962C8B-B14F-4D97-AF65-F5344CB8AC3E}">
        <p14:creationId xmlns:p14="http://schemas.microsoft.com/office/powerpoint/2010/main" val="2100504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pPr marL="0" indent="0">
              <a:buNone/>
            </a:pPr>
            <a:endParaRPr lang="cs-CZ" altLang="cs-CZ" sz="1800" dirty="0">
              <a:solidFill>
                <a:srgbClr val="307871"/>
              </a:solidFill>
              <a:latin typeface="Times New Roman" panose="02020603050405020304" pitchFamily="18" charset="0"/>
              <a:cs typeface="Times New Roman" panose="02020603050405020304" pitchFamily="18" charset="0"/>
            </a:endParaRPr>
          </a:p>
          <a:p>
            <a:r>
              <a:rPr lang="cs-CZ" altLang="cs-CZ" sz="1800" dirty="0">
                <a:solidFill>
                  <a:srgbClr val="307871"/>
                </a:solidFill>
                <a:latin typeface="Times New Roman" panose="02020603050405020304" pitchFamily="18" charset="0"/>
                <a:cs typeface="Times New Roman" panose="02020603050405020304" pitchFamily="18" charset="0"/>
              </a:rPr>
              <a:t>Připojuje se - definuje problém, ale ponechává otevřený přístup k alternativním definicím problému a k rozsahu úsilí o rozšíření, pak se stane členem skupiny pro řešení problémů a předá skupině rozhodovací pravomoc.</a:t>
            </a:r>
          </a:p>
          <a:p>
            <a:r>
              <a:rPr lang="cs-CZ" altLang="cs-CZ" sz="1800" dirty="0">
                <a:solidFill>
                  <a:srgbClr val="307871"/>
                </a:solidFill>
                <a:latin typeface="Times New Roman" panose="02020603050405020304" pitchFamily="18" charset="0"/>
                <a:cs typeface="Times New Roman" panose="02020603050405020304" pitchFamily="18" charset="0"/>
              </a:rPr>
              <a:t>Konzultuje - identifikují problém i činí rozhodnutí, ale pouze po poslechu a případně přijetí navržených řešení.</a:t>
            </a:r>
          </a:p>
          <a:p>
            <a:r>
              <a:rPr lang="cs-CZ" altLang="cs-CZ" sz="1800" dirty="0">
                <a:solidFill>
                  <a:srgbClr val="307871"/>
                </a:solidFill>
                <a:latin typeface="Times New Roman" panose="02020603050405020304" pitchFamily="18" charset="0"/>
                <a:cs typeface="Times New Roman" panose="02020603050405020304" pitchFamily="18" charset="0"/>
              </a:rPr>
              <a:t>Prodává - rozhoduje o řešení problémů a poté přesvědčuje zaměstnance, že toto rozhodnutí je nejpodstatnější.</a:t>
            </a:r>
          </a:p>
          <a:p>
            <a:r>
              <a:rPr lang="cs-CZ" altLang="cs-CZ" sz="1800" dirty="0">
                <a:solidFill>
                  <a:srgbClr val="307871"/>
                </a:solidFill>
                <a:latin typeface="Times New Roman" panose="02020603050405020304" pitchFamily="18" charset="0"/>
                <a:cs typeface="Times New Roman" panose="02020603050405020304" pitchFamily="18" charset="0"/>
              </a:rPr>
              <a:t>Říká - identifikuje problémy a rozhoduje o řešeních, jak je uvedeno výše, a také očekává, že zaměstnanci tato rozhodnutí provedou bez pochyb.</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Lídr</a:t>
            </a:r>
          </a:p>
        </p:txBody>
      </p:sp>
    </p:spTree>
    <p:extLst>
      <p:ext uri="{BB962C8B-B14F-4D97-AF65-F5344CB8AC3E}">
        <p14:creationId xmlns:p14="http://schemas.microsoft.com/office/powerpoint/2010/main" val="2149902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b="1" dirty="0">
                <a:solidFill>
                  <a:schemeClr val="accent6"/>
                </a:solidFill>
                <a:latin typeface="Times New Roman" panose="02020603050405020304" pitchFamily="18" charset="0"/>
                <a:cs typeface="Times New Roman" panose="02020603050405020304" pitchFamily="18" charset="0"/>
              </a:rPr>
              <a:t>Základní vývoj v teorii řízení</a:t>
            </a:r>
          </a:p>
          <a:p>
            <a:r>
              <a:rPr lang="cs-CZ" altLang="cs-CZ" sz="2000" b="1" dirty="0">
                <a:solidFill>
                  <a:schemeClr val="accent6"/>
                </a:solidFill>
                <a:latin typeface="Times New Roman" panose="02020603050405020304" pitchFamily="18" charset="0"/>
                <a:cs typeface="Times New Roman" panose="02020603050405020304" pitchFamily="18" charset="0"/>
              </a:rPr>
              <a:t>Taylor</a:t>
            </a:r>
          </a:p>
          <a:p>
            <a:r>
              <a:rPr lang="cs-CZ" altLang="cs-CZ" sz="2000" b="1" dirty="0" err="1">
                <a:solidFill>
                  <a:schemeClr val="accent6"/>
                </a:solidFill>
                <a:latin typeface="Times New Roman" panose="02020603050405020304" pitchFamily="18" charset="0"/>
                <a:cs typeface="Times New Roman" panose="02020603050405020304" pitchFamily="18" charset="0"/>
              </a:rPr>
              <a:t>Fayol</a:t>
            </a:r>
            <a:endParaRPr lang="cs-CZ" altLang="cs-CZ" sz="2000" b="1" dirty="0">
              <a:solidFill>
                <a:schemeClr val="accent6"/>
              </a:solidFill>
              <a:latin typeface="Times New Roman" panose="02020603050405020304" pitchFamily="18" charset="0"/>
              <a:cs typeface="Times New Roman" panose="02020603050405020304" pitchFamily="18" charset="0"/>
            </a:endParaRPr>
          </a:p>
          <a:p>
            <a:r>
              <a:rPr lang="cs-CZ" altLang="cs-CZ" sz="2000" b="1" dirty="0" err="1">
                <a:solidFill>
                  <a:schemeClr val="accent6"/>
                </a:solidFill>
                <a:latin typeface="Times New Roman" panose="02020603050405020304" pitchFamily="18" charset="0"/>
                <a:cs typeface="Times New Roman" panose="02020603050405020304" pitchFamily="18" charset="0"/>
              </a:rPr>
              <a:t>Drucker</a:t>
            </a:r>
            <a:endParaRPr lang="cs-CZ" altLang="cs-CZ" sz="2000" b="1" dirty="0">
              <a:solidFill>
                <a:schemeClr val="accent6"/>
              </a:solidFill>
              <a:latin typeface="Times New Roman" panose="02020603050405020304" pitchFamily="18" charset="0"/>
              <a:cs typeface="Times New Roman" panose="02020603050405020304" pitchFamily="18" charset="0"/>
            </a:endParaRPr>
          </a:p>
          <a:p>
            <a:r>
              <a:rPr lang="cs-CZ" altLang="cs-CZ" sz="2000" b="1" dirty="0" err="1">
                <a:solidFill>
                  <a:schemeClr val="accent6"/>
                </a:solidFill>
                <a:latin typeface="Times New Roman" panose="02020603050405020304" pitchFamily="18" charset="0"/>
                <a:cs typeface="Times New Roman" panose="02020603050405020304" pitchFamily="18" charset="0"/>
              </a:rPr>
              <a:t>Mintzberg</a:t>
            </a:r>
            <a:endParaRPr lang="cs-CZ" altLang="cs-CZ" sz="2000" b="1" dirty="0">
              <a:solidFill>
                <a:schemeClr val="accent6"/>
              </a:solidFill>
              <a:latin typeface="Times New Roman" panose="02020603050405020304" pitchFamily="18" charset="0"/>
              <a:cs typeface="Times New Roman" panose="02020603050405020304" pitchFamily="18" charset="0"/>
            </a:endParaRPr>
          </a:p>
          <a:p>
            <a:r>
              <a:rPr lang="cs-CZ" altLang="cs-CZ" sz="2000" b="1" dirty="0">
                <a:solidFill>
                  <a:schemeClr val="accent6"/>
                </a:solidFill>
                <a:latin typeface="Times New Roman" panose="02020603050405020304" pitchFamily="18" charset="0"/>
                <a:cs typeface="Times New Roman" panose="02020603050405020304" pitchFamily="18" charset="0"/>
              </a:rPr>
              <a:t>Management</a:t>
            </a:r>
          </a:p>
          <a:p>
            <a:r>
              <a:rPr lang="cs-CZ" altLang="cs-CZ" sz="2000" b="1" dirty="0">
                <a:solidFill>
                  <a:schemeClr val="accent6"/>
                </a:solidFill>
                <a:latin typeface="Times New Roman" panose="02020603050405020304" pitchFamily="18" charset="0"/>
                <a:cs typeface="Times New Roman" panose="02020603050405020304" pitchFamily="18" charset="0"/>
              </a:rPr>
              <a:t>Leadership</a:t>
            </a:r>
          </a:p>
          <a:p>
            <a:r>
              <a:rPr lang="cs-CZ" altLang="cs-CZ" sz="2000" b="1" dirty="0">
                <a:solidFill>
                  <a:schemeClr val="accent6"/>
                </a:solidFill>
                <a:latin typeface="Times New Roman" panose="02020603050405020304" pitchFamily="18" charset="0"/>
                <a:cs typeface="Times New Roman" panose="02020603050405020304" pitchFamily="18" charset="0"/>
              </a:rPr>
              <a:t>Teorie X a teorie Y</a:t>
            </a:r>
          </a:p>
          <a:p>
            <a:endParaRPr lang="cs-CZ" altLang="cs-CZ" sz="2000" b="1" dirty="0">
              <a:solidFill>
                <a:schemeClr val="accent6"/>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Obsah prezentace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60037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err="1">
                <a:solidFill>
                  <a:srgbClr val="307871"/>
                </a:solidFill>
                <a:latin typeface="Times New Roman" panose="02020603050405020304" pitchFamily="18" charset="0"/>
                <a:cs typeface="Times New Roman" panose="02020603050405020304" pitchFamily="18" charset="0"/>
              </a:rPr>
              <a:t>Leadership</a:t>
            </a:r>
            <a:r>
              <a:rPr lang="cs-CZ" altLang="cs-CZ" sz="1800" dirty="0">
                <a:solidFill>
                  <a:srgbClr val="307871"/>
                </a:solidFill>
                <a:latin typeface="Times New Roman" panose="02020603050405020304" pitchFamily="18" charset="0"/>
                <a:cs typeface="Times New Roman" panose="02020603050405020304" pitchFamily="18" charset="0"/>
              </a:rPr>
              <a:t>:</a:t>
            </a:r>
          </a:p>
          <a:p>
            <a:pPr lvl="1"/>
            <a:r>
              <a:rPr lang="cs-CZ" altLang="cs-CZ" sz="1800" dirty="0">
                <a:solidFill>
                  <a:srgbClr val="307871"/>
                </a:solidFill>
                <a:latin typeface="Times New Roman" panose="02020603050405020304" pitchFamily="18" charset="0"/>
                <a:cs typeface="Times New Roman" panose="02020603050405020304" pitchFamily="18" charset="0"/>
              </a:rPr>
              <a:t>Úspěšně vykonává úkoly</a:t>
            </a:r>
          </a:p>
          <a:p>
            <a:pPr lvl="1"/>
            <a:r>
              <a:rPr lang="cs-CZ" altLang="cs-CZ" sz="1800" dirty="0">
                <a:solidFill>
                  <a:schemeClr val="accent6"/>
                </a:solidFill>
                <a:latin typeface="Times New Roman" panose="02020603050405020304" pitchFamily="18" charset="0"/>
                <a:cs typeface="Times New Roman" panose="02020603050405020304" pitchFamily="18" charset="0"/>
              </a:rPr>
              <a:t>Uspokojuje individuální potřeby</a:t>
            </a:r>
          </a:p>
          <a:p>
            <a:pPr lvl="1"/>
            <a:r>
              <a:rPr lang="cs-CZ" altLang="cs-CZ" sz="1800" dirty="0">
                <a:solidFill>
                  <a:srgbClr val="307871"/>
                </a:solidFill>
                <a:latin typeface="Times New Roman" panose="02020603050405020304" pitchFamily="18" charset="0"/>
                <a:cs typeface="Times New Roman" panose="02020603050405020304" pitchFamily="18" charset="0"/>
              </a:rPr>
              <a:t>Udržujte týmovou práci</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Odlišení </a:t>
            </a:r>
            <a:r>
              <a:rPr lang="cs-CZ" dirty="0" err="1"/>
              <a:t>leadershipu</a:t>
            </a:r>
            <a:r>
              <a:rPr lang="cs-CZ" dirty="0"/>
              <a:t> od managementu</a:t>
            </a:r>
          </a:p>
        </p:txBody>
      </p:sp>
    </p:spTree>
    <p:extLst>
      <p:ext uri="{BB962C8B-B14F-4D97-AF65-F5344CB8AC3E}">
        <p14:creationId xmlns:p14="http://schemas.microsoft.com/office/powerpoint/2010/main" val="3625957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Teorie X považuje lidi, zejména podřízené, za „líné, neochotné“ převzít odpovědnost a postrádající ambice, a proto vyžadují kontrolu, řízení a v případě potřeby vynucení a potrestání. Podle </a:t>
            </a:r>
            <a:r>
              <a:rPr lang="cs-CZ" altLang="cs-CZ" sz="1800" dirty="0" err="1">
                <a:solidFill>
                  <a:srgbClr val="307871"/>
                </a:solidFill>
                <a:latin typeface="Times New Roman" panose="02020603050405020304" pitchFamily="18" charset="0"/>
                <a:cs typeface="Times New Roman" panose="02020603050405020304" pitchFamily="18" charset="0"/>
              </a:rPr>
              <a:t>Maslowa</a:t>
            </a:r>
            <a:r>
              <a:rPr lang="cs-CZ" altLang="cs-CZ" sz="1800" dirty="0">
                <a:solidFill>
                  <a:srgbClr val="307871"/>
                </a:solidFill>
                <a:latin typeface="Times New Roman" panose="02020603050405020304" pitchFamily="18" charset="0"/>
                <a:cs typeface="Times New Roman" panose="02020603050405020304" pitchFamily="18" charset="0"/>
              </a:rPr>
              <a:t> jsou motivováni pouze fyziologickými potřebami (Jsou pokryty mé základní fyziologické potřeby?) a potřebami bezpečí (Budou mé základní potřeby zajištěny i nadále?).</a:t>
            </a:r>
          </a:p>
          <a:p>
            <a:r>
              <a:rPr lang="cs-CZ" altLang="cs-CZ" sz="1800" dirty="0">
                <a:solidFill>
                  <a:srgbClr val="307871"/>
                </a:solidFill>
                <a:latin typeface="Times New Roman" panose="02020603050405020304" pitchFamily="18" charset="0"/>
                <a:cs typeface="Times New Roman" panose="02020603050405020304" pitchFamily="18" charset="0"/>
              </a:rPr>
              <a:t>Teorie Y představuje přímý kontrast. Předpokládá se, že jednotlivci se spojují s organizačními cíli, a v důsledku toho lidé vyžadují malou kontrolu nebo řízení, hledají odměny v souladu s jejich výkonem, mohou přijímat a užívat si odpovědnosti, vlastnit iniciativu a kreativní dovednosti a jsou potenciálně motivováni potřebami vyššího řádu pro příslušnost (Mohu počítat s tím, že někam patřím?), úctu (výlučnost: Uznávají ostatní mou výjimečnost?) a seberealizace (smysl: Jsem užitečný (užitečná) sobě a svému okolí?).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Teorie X a Teorie Y</a:t>
            </a:r>
          </a:p>
        </p:txBody>
      </p:sp>
    </p:spTree>
    <p:extLst>
      <p:ext uri="{BB962C8B-B14F-4D97-AF65-F5344CB8AC3E}">
        <p14:creationId xmlns:p14="http://schemas.microsoft.com/office/powerpoint/2010/main" val="470510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Gary Hoffman, který má úspěšnou kariéru v bankovním sektoru, destiloval to, co považuje za devět kvalit a rolí vůdce:</a:t>
            </a:r>
          </a:p>
          <a:p>
            <a:pPr lvl="1"/>
            <a:r>
              <a:rPr lang="cs-CZ" altLang="cs-CZ" sz="1400" dirty="0">
                <a:solidFill>
                  <a:srgbClr val="307871"/>
                </a:solidFill>
                <a:latin typeface="Times New Roman" panose="02020603050405020304" pitchFamily="18" charset="0"/>
                <a:cs typeface="Times New Roman" panose="02020603050405020304" pitchFamily="18" charset="0"/>
              </a:rPr>
              <a:t>Ochránce značky a pověsti</a:t>
            </a:r>
          </a:p>
          <a:p>
            <a:pPr lvl="1"/>
            <a:r>
              <a:rPr lang="cs-CZ" altLang="cs-CZ" sz="1400" dirty="0">
                <a:solidFill>
                  <a:srgbClr val="307871"/>
                </a:solidFill>
                <a:latin typeface="Times New Roman" panose="02020603050405020304" pitchFamily="18" charset="0"/>
                <a:cs typeface="Times New Roman" panose="02020603050405020304" pitchFamily="18" charset="0"/>
              </a:rPr>
              <a:t>Tvůrce a vítěz ambicí</a:t>
            </a:r>
          </a:p>
          <a:p>
            <a:pPr lvl="1"/>
            <a:r>
              <a:rPr lang="cs-CZ" altLang="cs-CZ" sz="1400" dirty="0">
                <a:solidFill>
                  <a:srgbClr val="307871"/>
                </a:solidFill>
                <a:latin typeface="Times New Roman" panose="02020603050405020304" pitchFamily="18" charset="0"/>
                <a:cs typeface="Times New Roman" panose="02020603050405020304" pitchFamily="18" charset="0"/>
              </a:rPr>
              <a:t>Inspirátor sdíleného smyslu pro účel</a:t>
            </a:r>
          </a:p>
          <a:p>
            <a:pPr lvl="1"/>
            <a:r>
              <a:rPr lang="cs-CZ" altLang="cs-CZ" sz="1400" dirty="0">
                <a:solidFill>
                  <a:srgbClr val="307871"/>
                </a:solidFill>
                <a:latin typeface="Times New Roman" panose="02020603050405020304" pitchFamily="18" charset="0"/>
                <a:cs typeface="Times New Roman" panose="02020603050405020304" pitchFamily="18" charset="0"/>
              </a:rPr>
              <a:t>Šampion zákazníků a kolegů</a:t>
            </a:r>
          </a:p>
          <a:p>
            <a:pPr lvl="1"/>
            <a:r>
              <a:rPr lang="cs-CZ" altLang="cs-CZ" sz="1400" dirty="0">
                <a:solidFill>
                  <a:srgbClr val="307871"/>
                </a:solidFill>
                <a:latin typeface="Times New Roman" panose="02020603050405020304" pitchFamily="18" charset="0"/>
                <a:cs typeface="Times New Roman" panose="02020603050405020304" pitchFamily="18" charset="0"/>
              </a:rPr>
              <a:t>Tvůrce odhodlání a důvěry</a:t>
            </a:r>
          </a:p>
          <a:p>
            <a:pPr lvl="1"/>
            <a:r>
              <a:rPr lang="cs-CZ" altLang="cs-CZ" sz="1400" dirty="0">
                <a:solidFill>
                  <a:srgbClr val="307871"/>
                </a:solidFill>
                <a:latin typeface="Times New Roman" panose="02020603050405020304" pitchFamily="18" charset="0"/>
                <a:cs typeface="Times New Roman" panose="02020603050405020304" pitchFamily="18" charset="0"/>
              </a:rPr>
              <a:t>Poskytovatel jasného směru</a:t>
            </a:r>
          </a:p>
          <a:p>
            <a:pPr lvl="1"/>
            <a:r>
              <a:rPr lang="cs-CZ" altLang="cs-CZ" sz="1400" dirty="0">
                <a:solidFill>
                  <a:srgbClr val="307871"/>
                </a:solidFill>
                <a:latin typeface="Times New Roman" panose="02020603050405020304" pitchFamily="18" charset="0"/>
                <a:cs typeface="Times New Roman" panose="02020603050405020304" pitchFamily="18" charset="0"/>
              </a:rPr>
              <a:t>Tvůrce a zprostředkovatel týmové práce</a:t>
            </a:r>
          </a:p>
          <a:p>
            <a:pPr lvl="1"/>
            <a:r>
              <a:rPr lang="cs-CZ" altLang="cs-CZ" sz="1400" dirty="0">
                <a:solidFill>
                  <a:srgbClr val="307871"/>
                </a:solidFill>
                <a:latin typeface="Times New Roman" panose="02020603050405020304" pitchFamily="18" charset="0"/>
                <a:cs typeface="Times New Roman" panose="02020603050405020304" pitchFamily="18" charset="0"/>
              </a:rPr>
              <a:t>Trenér / tvůrce dovedností</a:t>
            </a:r>
          </a:p>
          <a:p>
            <a:pPr lvl="1"/>
            <a:r>
              <a:rPr lang="cs-CZ" altLang="cs-CZ" sz="1400" dirty="0">
                <a:solidFill>
                  <a:srgbClr val="307871"/>
                </a:solidFill>
                <a:latin typeface="Times New Roman" panose="02020603050405020304" pitchFamily="18" charset="0"/>
                <a:cs typeface="Times New Roman" panose="02020603050405020304" pitchFamily="18" charset="0"/>
              </a:rPr>
              <a:t>Role „model chování“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Lídři</a:t>
            </a:r>
          </a:p>
        </p:txBody>
      </p:sp>
    </p:spTree>
    <p:extLst>
      <p:ext uri="{BB962C8B-B14F-4D97-AF65-F5344CB8AC3E}">
        <p14:creationId xmlns:p14="http://schemas.microsoft.com/office/powerpoint/2010/main" val="3913692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Jednotlivci musí rozvíjet sebevědomí o svém chování a postojích a zároveň se pokoušet identifikovat své vedoucí a řídící schopnosti.</a:t>
            </a:r>
          </a:p>
          <a:p>
            <a:r>
              <a:rPr lang="cs-CZ" altLang="cs-CZ" sz="1800" dirty="0">
                <a:solidFill>
                  <a:srgbClr val="307871"/>
                </a:solidFill>
                <a:latin typeface="Times New Roman" panose="02020603050405020304" pitchFamily="18" charset="0"/>
                <a:cs typeface="Times New Roman" panose="02020603050405020304" pitchFamily="18" charset="0"/>
              </a:rPr>
              <a:t>Jednotlivci musí analyzovat, jsou-li vůdčí vlastnosti, jako je rozvoj a šíření smyslu pro vidění, přiměřené, a pokud jsou vyžadovány manažerské dovednosti, jako je vyjednávání a transakce.</a:t>
            </a:r>
          </a:p>
          <a:p>
            <a:r>
              <a:rPr lang="cs-CZ" altLang="cs-CZ" sz="1800" dirty="0">
                <a:solidFill>
                  <a:srgbClr val="307871"/>
                </a:solidFill>
                <a:latin typeface="Times New Roman" panose="02020603050405020304" pitchFamily="18" charset="0"/>
                <a:cs typeface="Times New Roman" panose="02020603050405020304" pitchFamily="18" charset="0"/>
              </a:rPr>
              <a:t>Manažeři si musí uvědomit, že časní teoretici, jako jsou Taylor a </a:t>
            </a:r>
            <a:r>
              <a:rPr lang="cs-CZ" altLang="cs-CZ" sz="1800" dirty="0" err="1">
                <a:solidFill>
                  <a:srgbClr val="307871"/>
                </a:solidFill>
                <a:latin typeface="Times New Roman" panose="02020603050405020304" pitchFamily="18" charset="0"/>
                <a:cs typeface="Times New Roman" panose="02020603050405020304" pitchFamily="18" charset="0"/>
              </a:rPr>
              <a:t>Fayol</a:t>
            </a:r>
            <a:r>
              <a:rPr lang="cs-CZ" altLang="cs-CZ" sz="1800" dirty="0">
                <a:solidFill>
                  <a:srgbClr val="307871"/>
                </a:solidFill>
                <a:latin typeface="Times New Roman" panose="02020603050405020304" pitchFamily="18" charset="0"/>
                <a:cs typeface="Times New Roman" panose="02020603050405020304" pitchFamily="18" charset="0"/>
              </a:rPr>
              <a:t>, spolu s podmínkami, které uváděli, zůstávají začleněni do našeho kolektivního chápání řízení, a proto v mnoha ohledech zůstávají vlivní.</a:t>
            </a: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Manažerské důsledky</a:t>
            </a:r>
          </a:p>
        </p:txBody>
      </p:sp>
    </p:spTree>
    <p:extLst>
      <p:ext uri="{BB962C8B-B14F-4D97-AF65-F5344CB8AC3E}">
        <p14:creationId xmlns:p14="http://schemas.microsoft.com/office/powerpoint/2010/main" val="2486820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Manažeři by si měli uvědomit, že existuje celá řada možných manažerských stylů a stylů vedení a že by se mohli snažit rozvíjet flexibilitu a sebevědomí, aby za různých okolností využívali a oceňovali různé styly.</a:t>
            </a:r>
          </a:p>
          <a:p>
            <a:r>
              <a:rPr lang="cs-CZ" altLang="cs-CZ" sz="1800" dirty="0">
                <a:solidFill>
                  <a:srgbClr val="307871"/>
                </a:solidFill>
                <a:latin typeface="Times New Roman" panose="02020603050405020304" pitchFamily="18" charset="0"/>
                <a:cs typeface="Times New Roman" panose="02020603050405020304" pitchFamily="18" charset="0"/>
              </a:rPr>
              <a:t>Je důležité si uvědomit, že teorie a postupy vedení a řízení jsou ovlivněny kulturou a liší se globálně. Většina používaných modelů je americká.</a:t>
            </a:r>
          </a:p>
          <a:p>
            <a:r>
              <a:rPr lang="cs-CZ" altLang="cs-CZ" sz="1800" dirty="0">
                <a:solidFill>
                  <a:srgbClr val="307871"/>
                </a:solidFill>
                <a:latin typeface="Times New Roman" panose="02020603050405020304" pitchFamily="18" charset="0"/>
                <a:cs typeface="Times New Roman" panose="02020603050405020304" pitchFamily="18" charset="0"/>
              </a:rPr>
              <a:t>Manažeři se musí zamyslet nad svými silnými stránkami, styly a schopnostmi a asimilovat reakce ostatních na své činnosti, aby se pokusili dozvědět se o sobě a prozkoumat možnosti vlastního rozvoje.</a:t>
            </a: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Manažerské důsledky</a:t>
            </a:r>
          </a:p>
        </p:txBody>
      </p:sp>
    </p:spTree>
    <p:extLst>
      <p:ext uri="{BB962C8B-B14F-4D97-AF65-F5344CB8AC3E}">
        <p14:creationId xmlns:p14="http://schemas.microsoft.com/office/powerpoint/2010/main" val="1919775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Jednotlivci si musí uvědomit, že rámec, ve kterém působí, ovlivňuje jejich porozumění, postoje a chování, uznání této skutečnosti je předpokladem osobního rozvoje a růstu.</a:t>
            </a:r>
          </a:p>
          <a:p>
            <a:r>
              <a:rPr lang="cs-CZ" altLang="cs-CZ" sz="1800" dirty="0">
                <a:solidFill>
                  <a:srgbClr val="307871"/>
                </a:solidFill>
                <a:latin typeface="Times New Roman" panose="02020603050405020304" pitchFamily="18" charset="0"/>
                <a:cs typeface="Times New Roman" panose="02020603050405020304" pitchFamily="18" charset="0"/>
              </a:rPr>
              <a:t>Manažeři by se mohli domnívat, že na vedení lze nahlížet jako na pluralistický koncept. V takovém případě lze organizační změnu považovat za nejlépe vedenou sít lidí působících na různých úrovních a zpracovávajících různé, ale doplňující se schopnosti.</a:t>
            </a:r>
          </a:p>
          <a:p>
            <a:r>
              <a:rPr lang="cs-CZ" altLang="cs-CZ" sz="1800" dirty="0">
                <a:solidFill>
                  <a:srgbClr val="307871"/>
                </a:solidFill>
                <a:latin typeface="Times New Roman" panose="02020603050405020304" pitchFamily="18" charset="0"/>
                <a:cs typeface="Times New Roman" panose="02020603050405020304" pitchFamily="18" charset="0"/>
              </a:rPr>
              <a:t>Aby byli manažeři úspěšní v globalizovaném kontextu, musí rozvíjet mezikulturní schopnosti.</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Manažerské důsledky</a:t>
            </a:r>
          </a:p>
        </p:txBody>
      </p:sp>
    </p:spTree>
    <p:extLst>
      <p:ext uri="{BB962C8B-B14F-4D97-AF65-F5344CB8AC3E}">
        <p14:creationId xmlns:p14="http://schemas.microsoft.com/office/powerpoint/2010/main" val="2607807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Je možné, ale ne vždy užitečné, rozlišovat mezi manažerem a lídrem, ale méně jednoduché je označit jednotlivce jako manažera nebo lídra.</a:t>
            </a:r>
          </a:p>
          <a:p>
            <a:r>
              <a:rPr lang="cs-CZ" altLang="cs-CZ" sz="2000" dirty="0">
                <a:solidFill>
                  <a:srgbClr val="307871"/>
                </a:solidFill>
                <a:latin typeface="Times New Roman" panose="02020603050405020304" pitchFamily="18" charset="0"/>
                <a:cs typeface="Times New Roman" panose="02020603050405020304" pitchFamily="18" charset="0"/>
              </a:rPr>
              <a:t>Současný výzkum </a:t>
            </a:r>
            <a:r>
              <a:rPr lang="cs-CZ" altLang="cs-CZ" sz="2000" dirty="0" err="1">
                <a:solidFill>
                  <a:srgbClr val="307871"/>
                </a:solidFill>
                <a:latin typeface="Times New Roman" panose="02020603050405020304" pitchFamily="18" charset="0"/>
                <a:cs typeface="Times New Roman" panose="02020603050405020304" pitchFamily="18" charset="0"/>
              </a:rPr>
              <a:t>leadreshipu</a:t>
            </a:r>
            <a:r>
              <a:rPr lang="cs-CZ" altLang="cs-CZ" sz="2000" dirty="0">
                <a:solidFill>
                  <a:srgbClr val="307871"/>
                </a:solidFill>
                <a:latin typeface="Times New Roman" panose="02020603050405020304" pitchFamily="18" charset="0"/>
                <a:cs typeface="Times New Roman" panose="02020603050405020304" pitchFamily="18" charset="0"/>
              </a:rPr>
              <a:t> a managementu prozkoumal řadu vzorců vůdcovství, které definují rozsah myšlení a činnosti manažerů a lídrů.</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760640" cy="507703"/>
          </a:xfrm>
        </p:spPr>
        <p:txBody>
          <a:bodyPr/>
          <a:lstStyle/>
          <a:p>
            <a:r>
              <a:rPr lang="cs-CZ" dirty="0"/>
              <a:t>Shrnutí</a:t>
            </a:r>
          </a:p>
        </p:txBody>
      </p:sp>
    </p:spTree>
    <p:extLst>
      <p:ext uri="{BB962C8B-B14F-4D97-AF65-F5344CB8AC3E}">
        <p14:creationId xmlns:p14="http://schemas.microsoft.com/office/powerpoint/2010/main" val="319392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Zásadní a, někteří tvrdí, nepřekonatelně dominantní, aspekt organizace je tvořen rolí managementu a </a:t>
            </a:r>
            <a:r>
              <a:rPr lang="cs-CZ" altLang="cs-CZ" sz="2000" dirty="0" err="1">
                <a:solidFill>
                  <a:srgbClr val="307871"/>
                </a:solidFill>
                <a:latin typeface="Times New Roman" panose="02020603050405020304" pitchFamily="18" charset="0"/>
                <a:cs typeface="Times New Roman" panose="02020603050405020304" pitchFamily="18" charset="0"/>
              </a:rPr>
              <a:t>leadershipu</a:t>
            </a:r>
            <a:r>
              <a:rPr lang="cs-CZ" altLang="cs-CZ" sz="2000" dirty="0">
                <a:solidFill>
                  <a:srgbClr val="307871"/>
                </a:solidFill>
                <a:latin typeface="Times New Roman" panose="02020603050405020304" pitchFamily="18" charset="0"/>
                <a:cs typeface="Times New Roman" panose="02020603050405020304" pitchFamily="18" charset="0"/>
              </a:rPr>
              <a:t>.</a:t>
            </a:r>
          </a:p>
          <a:p>
            <a:r>
              <a:rPr lang="cs-CZ" altLang="cs-CZ" sz="2000" dirty="0">
                <a:solidFill>
                  <a:srgbClr val="307871"/>
                </a:solidFill>
                <a:latin typeface="Times New Roman" panose="02020603050405020304" pitchFamily="18" charset="0"/>
                <a:cs typeface="Times New Roman" panose="02020603050405020304" pitchFamily="18" charset="0"/>
              </a:rPr>
              <a:t>V posledních desetiletích se objevil zájem výzkumu, akademických pracovníků a odborníků v oblasti analýzy rozdílů mezi leadershipem a managementem.</a:t>
            </a:r>
          </a:p>
          <a:p>
            <a:r>
              <a:rPr lang="cs-CZ" altLang="cs-CZ" sz="2000" dirty="0">
                <a:solidFill>
                  <a:srgbClr val="307871"/>
                </a:solidFill>
                <a:latin typeface="Times New Roman" panose="02020603050405020304" pitchFamily="18" charset="0"/>
                <a:cs typeface="Times New Roman" panose="02020603050405020304" pitchFamily="18" charset="0"/>
              </a:rPr>
              <a:t>S rostoucím zájmem o organizační rozmanitost, technologické změny, konkurenceschopnost a globalizaci je zdůrazněna úloha leadershipu.</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Úvod</a:t>
            </a:r>
          </a:p>
        </p:txBody>
      </p:sp>
      <p:pic>
        <p:nvPicPr>
          <p:cNvPr id="7" name="Picture 2" descr="VÃ½sledek obrÃ¡zku pro management definition"/>
          <p:cNvPicPr>
            <a:picLocks noChangeAspect="1" noChangeArrowheads="1"/>
          </p:cNvPicPr>
          <p:nvPr/>
        </p:nvPicPr>
        <p:blipFill rotWithShape="1">
          <a:blip r:embed="rId3">
            <a:extLst>
              <a:ext uri="{28A0092B-C50C-407E-A947-70E740481C1C}">
                <a14:useLocalDpi xmlns:a14="http://schemas.microsoft.com/office/drawing/2010/main" val="0"/>
              </a:ext>
            </a:extLst>
          </a:blip>
          <a:srcRect r="69530"/>
          <a:stretch/>
        </p:blipFill>
        <p:spPr bwMode="auto">
          <a:xfrm>
            <a:off x="6769654" y="3291830"/>
            <a:ext cx="1741376" cy="1587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45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err="1">
                <a:solidFill>
                  <a:srgbClr val="307871"/>
                </a:solidFill>
                <a:latin typeface="Times New Roman" panose="02020603050405020304" pitchFamily="18" charset="0"/>
                <a:cs typeface="Times New Roman" panose="02020603050405020304" pitchFamily="18" charset="0"/>
              </a:rPr>
              <a:t>Taylorova</a:t>
            </a:r>
            <a:r>
              <a:rPr lang="cs-CZ" altLang="cs-CZ" sz="2000" dirty="0">
                <a:solidFill>
                  <a:srgbClr val="307871"/>
                </a:solidFill>
                <a:latin typeface="Times New Roman" panose="02020603050405020304" pitchFamily="18" charset="0"/>
                <a:cs typeface="Times New Roman" panose="02020603050405020304" pitchFamily="18" charset="0"/>
              </a:rPr>
              <a:t> práce na počátku dvacátého století byla zaměřena na řízení pracovního úkolu. Jeho důraz na racionalitu vedl k aplikaci vědeckých principů na řízení práce s cílem vytvořit nejúčinnější způsob práce.</a:t>
            </a:r>
          </a:p>
          <a:p>
            <a:r>
              <a:rPr lang="cs-CZ" altLang="cs-CZ" sz="2000" dirty="0" err="1">
                <a:solidFill>
                  <a:srgbClr val="307871"/>
                </a:solidFill>
                <a:latin typeface="Times New Roman" panose="02020603050405020304" pitchFamily="18" charset="0"/>
                <a:cs typeface="Times New Roman" panose="02020603050405020304" pitchFamily="18" charset="0"/>
              </a:rPr>
              <a:t>Taylorově</a:t>
            </a:r>
            <a:r>
              <a:rPr lang="cs-CZ" altLang="cs-CZ" sz="2000" dirty="0">
                <a:solidFill>
                  <a:srgbClr val="307871"/>
                </a:solidFill>
                <a:latin typeface="Times New Roman" panose="02020603050405020304" pitchFamily="18" charset="0"/>
                <a:cs typeface="Times New Roman" panose="02020603050405020304" pitchFamily="18" charset="0"/>
              </a:rPr>
              <a:t> práci do značné míry předcházelo široké přijetí technik hromadné výroby. Mnoho moderních organizací stále přijímá principy podobné </a:t>
            </a:r>
            <a:r>
              <a:rPr lang="cs-CZ" altLang="cs-CZ" sz="2000" dirty="0" err="1">
                <a:solidFill>
                  <a:srgbClr val="307871"/>
                </a:solidFill>
                <a:latin typeface="Times New Roman" panose="02020603050405020304" pitchFamily="18" charset="0"/>
                <a:cs typeface="Times New Roman" panose="02020603050405020304" pitchFamily="18" charset="0"/>
              </a:rPr>
              <a:t>Taylorovi</a:t>
            </a:r>
            <a:r>
              <a:rPr lang="cs-CZ" altLang="cs-CZ" sz="2000" dirty="0">
                <a:solidFill>
                  <a:srgbClr val="307871"/>
                </a:solidFill>
                <a:latin typeface="Times New Roman" panose="02020603050405020304" pitchFamily="18" charset="0"/>
                <a:cs typeface="Times New Roman" panose="02020603050405020304" pitchFamily="18" charset="0"/>
              </a:rPr>
              <a:t> za účelem udržení nebo zvýšení produktivity. V mnoha organizacích zůstávají ústřední principy dělení manažerských a pracovních rolí, standardizace a specializace, dělby práce a efektivity.</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Od </a:t>
            </a:r>
            <a:r>
              <a:rPr lang="cs-CZ" dirty="0" err="1"/>
              <a:t>Taylora</a:t>
            </a:r>
            <a:r>
              <a:rPr lang="cs-CZ" dirty="0"/>
              <a:t> k </a:t>
            </a:r>
            <a:r>
              <a:rPr lang="cs-CZ" dirty="0" err="1"/>
              <a:t>Mintzbergovi</a:t>
            </a:r>
            <a:endParaRPr lang="cs-CZ" dirty="0"/>
          </a:p>
        </p:txBody>
      </p:sp>
    </p:spTree>
    <p:extLst>
      <p:ext uri="{BB962C8B-B14F-4D97-AF65-F5344CB8AC3E}">
        <p14:creationId xmlns:p14="http://schemas.microsoft.com/office/powerpoint/2010/main" val="2802958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Henry </a:t>
            </a:r>
            <a:r>
              <a:rPr lang="cs-CZ" altLang="cs-CZ" sz="2000" dirty="0" err="1">
                <a:solidFill>
                  <a:srgbClr val="307871"/>
                </a:solidFill>
                <a:latin typeface="Times New Roman" panose="02020603050405020304" pitchFamily="18" charset="0"/>
                <a:cs typeface="Times New Roman" panose="02020603050405020304" pitchFamily="18" charset="0"/>
              </a:rPr>
              <a:t>Fayol</a:t>
            </a:r>
            <a:r>
              <a:rPr lang="cs-CZ" altLang="cs-CZ" sz="2000" dirty="0">
                <a:solidFill>
                  <a:srgbClr val="307871"/>
                </a:solidFill>
                <a:latin typeface="Times New Roman" panose="02020603050405020304" pitchFamily="18" charset="0"/>
                <a:cs typeface="Times New Roman" panose="02020603050405020304" pitchFamily="18" charset="0"/>
              </a:rPr>
              <a:t> navrhl, aby manažeři měli povinnost:</a:t>
            </a:r>
          </a:p>
          <a:p>
            <a:pPr lvl="1"/>
            <a:r>
              <a:rPr lang="cs-CZ" altLang="cs-CZ" sz="1600" dirty="0">
                <a:solidFill>
                  <a:srgbClr val="307871"/>
                </a:solidFill>
                <a:latin typeface="Times New Roman" panose="02020603050405020304" pitchFamily="18" charset="0"/>
                <a:cs typeface="Times New Roman" panose="02020603050405020304" pitchFamily="18" charset="0"/>
              </a:rPr>
              <a:t>1. plánovat a předpovídat - připravit řadu akcí, které umožní organizaci v budoucnu splnit její cíle.</a:t>
            </a:r>
          </a:p>
          <a:p>
            <a:pPr lvl="1"/>
            <a:r>
              <a:rPr lang="cs-CZ" altLang="cs-CZ" sz="1600" dirty="0">
                <a:solidFill>
                  <a:srgbClr val="307871"/>
                </a:solidFill>
                <a:latin typeface="Times New Roman" panose="02020603050405020304" pitchFamily="18" charset="0"/>
                <a:cs typeface="Times New Roman" panose="02020603050405020304" pitchFamily="18" charset="0"/>
              </a:rPr>
              <a:t>2. organizovat - dodržovat administrativní zásady.</a:t>
            </a:r>
          </a:p>
          <a:p>
            <a:pPr lvl="1"/>
            <a:r>
              <a:rPr lang="cs-CZ" altLang="cs-CZ" sz="1600" dirty="0">
                <a:solidFill>
                  <a:srgbClr val="307871"/>
                </a:solidFill>
                <a:latin typeface="Times New Roman" panose="02020603050405020304" pitchFamily="18" charset="0"/>
                <a:cs typeface="Times New Roman" panose="02020603050405020304" pitchFamily="18" charset="0"/>
              </a:rPr>
              <a:t>3. koordinovat - zajistit, aby zdroje, akce a výstupy byly koordinovány k dosažení požadovaných výsledků.</a:t>
            </a:r>
          </a:p>
          <a:p>
            <a:pPr lvl="1"/>
            <a:r>
              <a:rPr lang="cs-CZ" altLang="cs-CZ" sz="1600" dirty="0">
                <a:solidFill>
                  <a:srgbClr val="307871"/>
                </a:solidFill>
                <a:latin typeface="Times New Roman" panose="02020603050405020304" pitchFamily="18" charset="0"/>
                <a:cs typeface="Times New Roman" panose="02020603050405020304" pitchFamily="18" charset="0"/>
              </a:rPr>
              <a:t>4. přikazovat - dát směr zaměstnancům.</a:t>
            </a:r>
          </a:p>
          <a:p>
            <a:pPr lvl="1"/>
            <a:r>
              <a:rPr lang="cs-CZ" altLang="cs-CZ" sz="1600" dirty="0">
                <a:solidFill>
                  <a:srgbClr val="307871"/>
                </a:solidFill>
                <a:latin typeface="Times New Roman" panose="02020603050405020304" pitchFamily="18" charset="0"/>
                <a:cs typeface="Times New Roman" panose="02020603050405020304" pitchFamily="18" charset="0"/>
              </a:rPr>
              <a:t>5. kontrolovat - zajistit, aby činnosti byly v souladu s plánem, aby byly dodržovány příkazy a uplatňovány zásady řízení.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Od </a:t>
            </a:r>
            <a:r>
              <a:rPr lang="cs-CZ" dirty="0" err="1"/>
              <a:t>Taylora</a:t>
            </a:r>
            <a:r>
              <a:rPr lang="cs-CZ" dirty="0"/>
              <a:t> k </a:t>
            </a:r>
            <a:r>
              <a:rPr lang="cs-CZ" dirty="0" err="1"/>
              <a:t>Mintzbergovi</a:t>
            </a:r>
            <a:endParaRPr lang="cs-CZ" dirty="0"/>
          </a:p>
        </p:txBody>
      </p:sp>
    </p:spTree>
    <p:extLst>
      <p:ext uri="{BB962C8B-B14F-4D97-AF65-F5344CB8AC3E}">
        <p14:creationId xmlns:p14="http://schemas.microsoft.com/office/powerpoint/2010/main" val="1098462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Henry </a:t>
            </a:r>
            <a:r>
              <a:rPr lang="cs-CZ" altLang="cs-CZ" sz="2000" dirty="0" err="1">
                <a:solidFill>
                  <a:srgbClr val="307871"/>
                </a:solidFill>
                <a:latin typeface="Times New Roman" panose="02020603050405020304" pitchFamily="18" charset="0"/>
                <a:cs typeface="Times New Roman" panose="02020603050405020304" pitchFamily="18" charset="0"/>
              </a:rPr>
              <a:t>Fayol</a:t>
            </a:r>
            <a:r>
              <a:rPr lang="cs-CZ" altLang="cs-CZ" sz="2000" dirty="0">
                <a:solidFill>
                  <a:srgbClr val="307871"/>
                </a:solidFill>
                <a:latin typeface="Times New Roman" panose="02020603050405020304" pitchFamily="18" charset="0"/>
                <a:cs typeface="Times New Roman" panose="02020603050405020304" pitchFamily="18" charset="0"/>
              </a:rPr>
              <a:t> také stanovil 14 principů řízení, z nichž mnohé stále výrazně ovlivňují a výrazně odrážejí způsob řízení mnoha „moderních“ organizací.</a:t>
            </a:r>
          </a:p>
          <a:p>
            <a:r>
              <a:rPr lang="cs-CZ" altLang="cs-CZ" sz="2000" dirty="0">
                <a:solidFill>
                  <a:srgbClr val="307871"/>
                </a:solidFill>
                <a:latin typeface="Times New Roman" panose="02020603050405020304" pitchFamily="18" charset="0"/>
                <a:cs typeface="Times New Roman" panose="02020603050405020304" pitchFamily="18" charset="0"/>
              </a:rPr>
              <a:t>Tabulka uvádí seznam těchto principů a pokusů je rozdělit mezi ty, které se primárně týkají organizační struktury a těch, které se týkají širších řídících funkcí.</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Od </a:t>
            </a:r>
            <a:r>
              <a:rPr lang="cs-CZ" dirty="0" err="1"/>
              <a:t>Taylora</a:t>
            </a:r>
            <a:r>
              <a:rPr lang="cs-CZ" dirty="0"/>
              <a:t> k </a:t>
            </a:r>
            <a:r>
              <a:rPr lang="cs-CZ" dirty="0" err="1"/>
              <a:t>Mintzbergovi</a:t>
            </a:r>
            <a:endParaRPr lang="cs-CZ" dirty="0"/>
          </a:p>
        </p:txBody>
      </p:sp>
    </p:spTree>
    <p:extLst>
      <p:ext uri="{BB962C8B-B14F-4D97-AF65-F5344CB8AC3E}">
        <p14:creationId xmlns:p14="http://schemas.microsoft.com/office/powerpoint/2010/main" val="349526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4294967295"/>
            <p:extLst>
              <p:ext uri="{D42A27DB-BD31-4B8C-83A1-F6EECF244321}">
                <p14:modId xmlns:p14="http://schemas.microsoft.com/office/powerpoint/2010/main" val="1094790335"/>
              </p:ext>
            </p:extLst>
          </p:nvPr>
        </p:nvGraphicFramePr>
        <p:xfrm>
          <a:off x="384109" y="1131590"/>
          <a:ext cx="8281988" cy="3312160"/>
        </p:xfrm>
        <a:graphic>
          <a:graphicData uri="http://schemas.openxmlformats.org/drawingml/2006/table">
            <a:tbl>
              <a:tblPr firstRow="1" bandRow="1">
                <a:tableStyleId>{5C22544A-7EE6-4342-B048-85BDC9FD1C3A}</a:tableStyleId>
              </a:tblPr>
              <a:tblGrid>
                <a:gridCol w="4140994">
                  <a:extLst>
                    <a:ext uri="{9D8B030D-6E8A-4147-A177-3AD203B41FA5}">
                      <a16:colId xmlns:a16="http://schemas.microsoft.com/office/drawing/2014/main" val="908030287"/>
                    </a:ext>
                  </a:extLst>
                </a:gridCol>
                <a:gridCol w="4140994">
                  <a:extLst>
                    <a:ext uri="{9D8B030D-6E8A-4147-A177-3AD203B41FA5}">
                      <a16:colId xmlns:a16="http://schemas.microsoft.com/office/drawing/2014/main" val="1460516227"/>
                    </a:ext>
                  </a:extLst>
                </a:gridCol>
              </a:tblGrid>
              <a:tr h="370840">
                <a:tc>
                  <a:txBody>
                    <a:bodyPr/>
                    <a:lstStyle/>
                    <a:p>
                      <a:r>
                        <a:rPr lang="cs-CZ" sz="1200" dirty="0"/>
                        <a:t>Především strukturální principy</a:t>
                      </a:r>
                    </a:p>
                  </a:txBody>
                  <a:tcPr/>
                </a:tc>
                <a:tc>
                  <a:txBody>
                    <a:bodyPr/>
                    <a:lstStyle/>
                    <a:p>
                      <a:r>
                        <a:rPr lang="cs-CZ" sz="1200" dirty="0"/>
                        <a:t>Další principy</a:t>
                      </a:r>
                    </a:p>
                  </a:txBody>
                  <a:tcPr/>
                </a:tc>
                <a:extLst>
                  <a:ext uri="{0D108BD9-81ED-4DB2-BD59-A6C34878D82A}">
                    <a16:rowId xmlns:a16="http://schemas.microsoft.com/office/drawing/2014/main" val="4272190326"/>
                  </a:ext>
                </a:extLst>
              </a:tr>
              <a:tr h="370840">
                <a:tc>
                  <a:txBody>
                    <a:bodyPr/>
                    <a:lstStyle/>
                    <a:p>
                      <a:r>
                        <a:rPr lang="cs-CZ" sz="1200" dirty="0"/>
                        <a:t>Rozdělení práce (jasný popis práce, individuální specializace)</a:t>
                      </a:r>
                    </a:p>
                  </a:txBody>
                  <a:tcPr/>
                </a:tc>
                <a:tc>
                  <a:txBody>
                    <a:bodyPr/>
                    <a:lstStyle/>
                    <a:p>
                      <a:r>
                        <a:rPr lang="cs-CZ" sz="1200" dirty="0"/>
                        <a:t>Disciplína (věřit v procesy organizace)</a:t>
                      </a:r>
                    </a:p>
                  </a:txBody>
                  <a:tcPr/>
                </a:tc>
                <a:extLst>
                  <a:ext uri="{0D108BD9-81ED-4DB2-BD59-A6C34878D82A}">
                    <a16:rowId xmlns:a16="http://schemas.microsoft.com/office/drawing/2014/main" val="3863014978"/>
                  </a:ext>
                </a:extLst>
              </a:tr>
              <a:tr h="370840">
                <a:tc>
                  <a:txBody>
                    <a:bodyPr/>
                    <a:lstStyle/>
                    <a:p>
                      <a:r>
                        <a:rPr lang="pl-PL" sz="1200" dirty="0"/>
                        <a:t>Autorita a odpovědnost (jasnost, kde leží pravomoc a odpovědnost za rozhodnutí)</a:t>
                      </a:r>
                      <a:endParaRPr lang="cs-CZ" sz="1200" dirty="0"/>
                    </a:p>
                  </a:txBody>
                  <a:tcPr/>
                </a:tc>
                <a:tc>
                  <a:txBody>
                    <a:bodyPr/>
                    <a:lstStyle/>
                    <a:p>
                      <a:r>
                        <a:rPr lang="cs-CZ" sz="1200" dirty="0"/>
                        <a:t>Podřízení individuálního zájmu obecnému zájmu (obchodní priority přicházejí před individuální potřeby)</a:t>
                      </a:r>
                    </a:p>
                  </a:txBody>
                  <a:tcPr/>
                </a:tc>
                <a:extLst>
                  <a:ext uri="{0D108BD9-81ED-4DB2-BD59-A6C34878D82A}">
                    <a16:rowId xmlns:a16="http://schemas.microsoft.com/office/drawing/2014/main" val="2037710460"/>
                  </a:ext>
                </a:extLst>
              </a:tr>
              <a:tr h="370840">
                <a:tc>
                  <a:txBody>
                    <a:bodyPr/>
                    <a:lstStyle/>
                    <a:p>
                      <a:r>
                        <a:rPr lang="pl-PL" sz="1200" dirty="0"/>
                        <a:t>Jednota velení (přijímat rozkazy pouze od jednoho šéfa)</a:t>
                      </a:r>
                      <a:endParaRPr lang="cs-CZ" sz="1200" dirty="0"/>
                    </a:p>
                  </a:txBody>
                  <a:tcPr/>
                </a:tc>
                <a:tc>
                  <a:txBody>
                    <a:bodyPr/>
                    <a:lstStyle/>
                    <a:p>
                      <a:r>
                        <a:rPr lang="cs-CZ" sz="1200" dirty="0"/>
                        <a:t>Odměny personálu (dohodnuté oběma stranami jako spravedlivé)</a:t>
                      </a:r>
                    </a:p>
                  </a:txBody>
                  <a:tcPr/>
                </a:tc>
                <a:extLst>
                  <a:ext uri="{0D108BD9-81ED-4DB2-BD59-A6C34878D82A}">
                    <a16:rowId xmlns:a16="http://schemas.microsoft.com/office/drawing/2014/main" val="3626838295"/>
                  </a:ext>
                </a:extLst>
              </a:tr>
              <a:tr h="370840">
                <a:tc>
                  <a:txBody>
                    <a:bodyPr/>
                    <a:lstStyle/>
                    <a:p>
                      <a:r>
                        <a:rPr lang="cs-CZ" sz="1200" dirty="0"/>
                        <a:t>Jednota směru (z jedné osoby / jednoho plánu na nižší úrovně)</a:t>
                      </a:r>
                    </a:p>
                  </a:txBody>
                  <a:tcPr/>
                </a:tc>
                <a:tc>
                  <a:txBody>
                    <a:bodyPr/>
                    <a:lstStyle/>
                    <a:p>
                      <a:r>
                        <a:rPr lang="cs-CZ" sz="1200" dirty="0"/>
                        <a:t>Spravedlnost (bez diskriminace)</a:t>
                      </a:r>
                    </a:p>
                  </a:txBody>
                  <a:tcPr/>
                </a:tc>
                <a:extLst>
                  <a:ext uri="{0D108BD9-81ED-4DB2-BD59-A6C34878D82A}">
                    <a16:rowId xmlns:a16="http://schemas.microsoft.com/office/drawing/2014/main" val="456644233"/>
                  </a:ext>
                </a:extLst>
              </a:tr>
              <a:tr h="370840">
                <a:tc>
                  <a:txBody>
                    <a:bodyPr/>
                    <a:lstStyle/>
                    <a:p>
                      <a:r>
                        <a:rPr lang="cs-CZ" sz="1200" dirty="0"/>
                        <a:t>Centralizace (rozhodnutí a kontrola nadřízeným jádrem manažerů)</a:t>
                      </a:r>
                    </a:p>
                  </a:txBody>
                  <a:tcPr/>
                </a:tc>
                <a:tc>
                  <a:txBody>
                    <a:bodyPr/>
                    <a:lstStyle/>
                    <a:p>
                      <a:r>
                        <a:rPr lang="cs-CZ" sz="1200" dirty="0"/>
                        <a:t>Stabilita použití personálu (dlouhá doba působení podporovala stabilitu)</a:t>
                      </a:r>
                    </a:p>
                  </a:txBody>
                  <a:tcPr/>
                </a:tc>
                <a:extLst>
                  <a:ext uri="{0D108BD9-81ED-4DB2-BD59-A6C34878D82A}">
                    <a16:rowId xmlns:a16="http://schemas.microsoft.com/office/drawing/2014/main" val="596903820"/>
                  </a:ext>
                </a:extLst>
              </a:tr>
              <a:tr h="370840">
                <a:tc>
                  <a:txBody>
                    <a:bodyPr/>
                    <a:lstStyle/>
                    <a:p>
                      <a:r>
                        <a:rPr lang="cs-CZ" sz="1200" dirty="0"/>
                        <a:t>Skalární řetězec (od nejvyššího - nejvyšší autorita - dolů - nejnižší pozice)</a:t>
                      </a:r>
                    </a:p>
                  </a:txBody>
                  <a:tcPr/>
                </a:tc>
                <a:tc>
                  <a:txBody>
                    <a:bodyPr/>
                    <a:lstStyle/>
                    <a:p>
                      <a:r>
                        <a:rPr lang="cs-CZ" sz="1200" dirty="0"/>
                        <a:t>Iniciativa (úspěšné řízení dává zaměstnancům příležitost vyjádřit nápady, jak zlepšit efektivitu / efektivitu práce)</a:t>
                      </a:r>
                    </a:p>
                  </a:txBody>
                  <a:tcPr/>
                </a:tc>
                <a:extLst>
                  <a:ext uri="{0D108BD9-81ED-4DB2-BD59-A6C34878D82A}">
                    <a16:rowId xmlns:a16="http://schemas.microsoft.com/office/drawing/2014/main" val="3365487955"/>
                  </a:ext>
                </a:extLst>
              </a:tr>
              <a:tr h="370840">
                <a:tc>
                  <a:txBody>
                    <a:bodyPr/>
                    <a:lstStyle/>
                    <a:p>
                      <a:r>
                        <a:rPr lang="cs-CZ" sz="1200" dirty="0"/>
                        <a:t>Řád (všechny fyzické zdroje na jejich místě)</a:t>
                      </a:r>
                    </a:p>
                  </a:txBody>
                  <a:tcPr/>
                </a:tc>
                <a:tc>
                  <a:txBody>
                    <a:bodyPr/>
                    <a:lstStyle/>
                    <a:p>
                      <a:r>
                        <a:rPr lang="cs-CZ" sz="1200" dirty="0"/>
                        <a:t>Esprit de </a:t>
                      </a:r>
                      <a:r>
                        <a:rPr lang="cs-CZ" sz="1200" dirty="0" err="1"/>
                        <a:t>corps</a:t>
                      </a:r>
                      <a:r>
                        <a:rPr lang="cs-CZ" sz="1200" dirty="0"/>
                        <a:t> (výroba a koordinace vyžaduje týmovou práci)</a:t>
                      </a:r>
                    </a:p>
                  </a:txBody>
                  <a:tcPr/>
                </a:tc>
                <a:extLst>
                  <a:ext uri="{0D108BD9-81ED-4DB2-BD59-A6C34878D82A}">
                    <a16:rowId xmlns:a16="http://schemas.microsoft.com/office/drawing/2014/main" val="4224910389"/>
                  </a:ext>
                </a:extLst>
              </a:tr>
            </a:tbl>
          </a:graphicData>
        </a:graphic>
      </p:graphicFrame>
      <p:sp>
        <p:nvSpPr>
          <p:cNvPr id="16" name="Zástupný symbol pro obsah 2"/>
          <p:cNvSpPr txBox="1">
            <a:spLocks/>
          </p:cNvSpPr>
          <p:nvPr/>
        </p:nvSpPr>
        <p:spPr>
          <a:xfrm>
            <a:off x="395536" y="699542"/>
            <a:ext cx="5760640"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768752" cy="507703"/>
          </a:xfrm>
        </p:spPr>
        <p:txBody>
          <a:bodyPr/>
          <a:lstStyle/>
          <a:p>
            <a:r>
              <a:rPr lang="cs-CZ" dirty="0"/>
              <a:t>Od </a:t>
            </a:r>
            <a:r>
              <a:rPr lang="cs-CZ" dirty="0" err="1"/>
              <a:t>Taylora</a:t>
            </a:r>
            <a:r>
              <a:rPr lang="cs-CZ" dirty="0"/>
              <a:t> k </a:t>
            </a:r>
            <a:r>
              <a:rPr lang="cs-CZ" dirty="0" err="1"/>
              <a:t>Mintzbergovi</a:t>
            </a:r>
            <a:r>
              <a:rPr lang="cs-CZ" dirty="0"/>
              <a:t> – </a:t>
            </a:r>
            <a:r>
              <a:rPr lang="cs-CZ" dirty="0" err="1"/>
              <a:t>Fayol</a:t>
            </a:r>
            <a:r>
              <a:rPr lang="cs-CZ" dirty="0"/>
              <a:t> (principy řízení)</a:t>
            </a:r>
          </a:p>
        </p:txBody>
      </p:sp>
    </p:spTree>
    <p:extLst>
      <p:ext uri="{BB962C8B-B14F-4D97-AF65-F5344CB8AC3E}">
        <p14:creationId xmlns:p14="http://schemas.microsoft.com/office/powerpoint/2010/main" val="501314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Mezi hlavní přínosy Petera </a:t>
            </a:r>
            <a:r>
              <a:rPr lang="cs-CZ" altLang="cs-CZ" sz="1800" dirty="0" err="1">
                <a:solidFill>
                  <a:srgbClr val="307871"/>
                </a:solidFill>
                <a:latin typeface="Times New Roman" panose="02020603050405020304" pitchFamily="18" charset="0"/>
                <a:cs typeface="Times New Roman" panose="02020603050405020304" pitchFamily="18" charset="0"/>
              </a:rPr>
              <a:t>Druckera</a:t>
            </a:r>
            <a:r>
              <a:rPr lang="cs-CZ" altLang="cs-CZ" sz="1800" dirty="0">
                <a:solidFill>
                  <a:srgbClr val="307871"/>
                </a:solidFill>
                <a:latin typeface="Times New Roman" panose="02020603050405020304" pitchFamily="18" charset="0"/>
                <a:cs typeface="Times New Roman" panose="02020603050405020304" pitchFamily="18" charset="0"/>
              </a:rPr>
              <a:t> patří:</a:t>
            </a:r>
          </a:p>
          <a:p>
            <a:pPr lvl="1"/>
            <a:r>
              <a:rPr lang="cs-CZ" altLang="cs-CZ" sz="1800" dirty="0">
                <a:solidFill>
                  <a:srgbClr val="307871"/>
                </a:solidFill>
                <a:latin typeface="Times New Roman" panose="02020603050405020304" pitchFamily="18" charset="0"/>
                <a:cs typeface="Times New Roman" panose="02020603050405020304" pitchFamily="18" charset="0"/>
              </a:rPr>
              <a:t>Decentralizace, na rozdíl od centralizace </a:t>
            </a:r>
            <a:r>
              <a:rPr lang="cs-CZ" altLang="cs-CZ" sz="1800" dirty="0" err="1">
                <a:solidFill>
                  <a:srgbClr val="307871"/>
                </a:solidFill>
                <a:latin typeface="Times New Roman" panose="02020603050405020304" pitchFamily="18" charset="0"/>
                <a:cs typeface="Times New Roman" panose="02020603050405020304" pitchFamily="18" charset="0"/>
              </a:rPr>
              <a:t>Fayola</a:t>
            </a:r>
            <a:r>
              <a:rPr lang="cs-CZ" altLang="cs-CZ" sz="1800" dirty="0">
                <a:solidFill>
                  <a:srgbClr val="307871"/>
                </a:solidFill>
                <a:latin typeface="Times New Roman" panose="02020603050405020304" pitchFamily="18" charset="0"/>
                <a:cs typeface="Times New Roman" panose="02020603050405020304" pitchFamily="18" charset="0"/>
              </a:rPr>
              <a:t>, lépe vyhovujících organizací - v té době to bylo velmi nové a v mnoha organizacích stále odolávalo, i když existuje větší uznání, že decentralizace může usnadnit inovace a rychlost reakce na změny životního prostředí.</a:t>
            </a:r>
          </a:p>
          <a:p>
            <a:pPr lvl="1"/>
            <a:r>
              <a:rPr lang="cs-CZ" altLang="cs-CZ" sz="1800" dirty="0">
                <a:solidFill>
                  <a:srgbClr val="307871"/>
                </a:solidFill>
                <a:latin typeface="Times New Roman" panose="02020603050405020304" pitchFamily="18" charset="0"/>
                <a:cs typeface="Times New Roman" panose="02020603050405020304" pitchFamily="18" charset="0"/>
              </a:rPr>
              <a:t>Vývoj řízení podle cílů (MBO) v roce 1954, který je dodnes vyučován a praktikován, systém, kde manažeři dostávají nebo sjednávají své cíle, je součet všech těchto cílů v rámci rozvoje nebo celé organizace roven cílům oddělení / organizace pro stejné časové období.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Od </a:t>
            </a:r>
            <a:r>
              <a:rPr lang="cs-CZ" dirty="0" err="1"/>
              <a:t>Taylora</a:t>
            </a:r>
            <a:r>
              <a:rPr lang="cs-CZ" dirty="0"/>
              <a:t> k </a:t>
            </a:r>
            <a:r>
              <a:rPr lang="cs-CZ" dirty="0" err="1"/>
              <a:t>Mintzbergovi</a:t>
            </a:r>
            <a:endParaRPr lang="cs-CZ" dirty="0"/>
          </a:p>
        </p:txBody>
      </p:sp>
    </p:spTree>
    <p:extLst>
      <p:ext uri="{BB962C8B-B14F-4D97-AF65-F5344CB8AC3E}">
        <p14:creationId xmlns:p14="http://schemas.microsoft.com/office/powerpoint/2010/main" val="486925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Mezi hlavní přínosy Petera </a:t>
            </a:r>
            <a:r>
              <a:rPr lang="cs-CZ" altLang="cs-CZ" sz="1800" dirty="0" err="1">
                <a:solidFill>
                  <a:srgbClr val="307871"/>
                </a:solidFill>
                <a:latin typeface="Times New Roman" panose="02020603050405020304" pitchFamily="18" charset="0"/>
                <a:cs typeface="Times New Roman" panose="02020603050405020304" pitchFamily="18" charset="0"/>
              </a:rPr>
              <a:t>Druckera</a:t>
            </a:r>
            <a:r>
              <a:rPr lang="cs-CZ" altLang="cs-CZ" sz="1800" dirty="0">
                <a:solidFill>
                  <a:srgbClr val="307871"/>
                </a:solidFill>
                <a:latin typeface="Times New Roman" panose="02020603050405020304" pitchFamily="18" charset="0"/>
                <a:cs typeface="Times New Roman" panose="02020603050405020304" pitchFamily="18" charset="0"/>
              </a:rPr>
              <a:t> patří:</a:t>
            </a:r>
          </a:p>
          <a:p>
            <a:pPr lvl="1"/>
            <a:r>
              <a:rPr lang="cs-CZ" altLang="cs-CZ" sz="1800" dirty="0">
                <a:solidFill>
                  <a:srgbClr val="307871"/>
                </a:solidFill>
                <a:latin typeface="Times New Roman" panose="02020603050405020304" pitchFamily="18" charset="0"/>
                <a:cs typeface="Times New Roman" panose="02020603050405020304" pitchFamily="18" charset="0"/>
              </a:rPr>
              <a:t>V souladu s moderním myšlením (např. Sociální podnik, „sdílená společnost“, společenská odpovědnost podniků (CSR), sociální hodnota), </a:t>
            </a:r>
            <a:r>
              <a:rPr lang="cs-CZ" altLang="cs-CZ" sz="1800" dirty="0" err="1">
                <a:solidFill>
                  <a:srgbClr val="307871"/>
                </a:solidFill>
                <a:latin typeface="Times New Roman" panose="02020603050405020304" pitchFamily="18" charset="0"/>
                <a:cs typeface="Times New Roman" panose="02020603050405020304" pitchFamily="18" charset="0"/>
              </a:rPr>
              <a:t>Drucker</a:t>
            </a:r>
            <a:r>
              <a:rPr lang="cs-CZ" altLang="cs-CZ" sz="1800" dirty="0">
                <a:solidFill>
                  <a:srgbClr val="307871"/>
                </a:solidFill>
                <a:latin typeface="Times New Roman" panose="02020603050405020304" pitchFamily="18" charset="0"/>
                <a:cs typeface="Times New Roman" panose="02020603050405020304" pitchFamily="18" charset="0"/>
              </a:rPr>
              <a:t> v roce 1942 zdůraznil potřebu komunity, v níž jsou sociální potřeby občanské hrdosti, se dostalo do popředí - mnoho špičkových generálních ředitelů se hlásí k těmto potřebám - tato hodnota 70 - 80 let.</a:t>
            </a:r>
          </a:p>
          <a:p>
            <a:pPr lvl="1"/>
            <a:r>
              <a:rPr lang="cs-CZ" altLang="cs-CZ" sz="1800" dirty="0">
                <a:solidFill>
                  <a:srgbClr val="307871"/>
                </a:solidFill>
                <a:latin typeface="Times New Roman" panose="02020603050405020304" pitchFamily="18" charset="0"/>
                <a:cs typeface="Times New Roman" panose="02020603050405020304" pitchFamily="18" charset="0"/>
              </a:rPr>
              <a:t>V roce 1959 vytvořil termín „znalostní pracovník“, nyní běžně užívaný s odkazem na současné vysoce kvalifikované pracovníky, podniky a průmyslová odvětví.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Od </a:t>
            </a:r>
            <a:r>
              <a:rPr lang="cs-CZ" dirty="0" err="1"/>
              <a:t>Taylora</a:t>
            </a:r>
            <a:r>
              <a:rPr lang="cs-CZ" dirty="0"/>
              <a:t> k </a:t>
            </a:r>
            <a:r>
              <a:rPr lang="cs-CZ" dirty="0" err="1"/>
              <a:t>Mintzbergovi</a:t>
            </a:r>
            <a:endParaRPr lang="cs-CZ" dirty="0"/>
          </a:p>
        </p:txBody>
      </p:sp>
    </p:spTree>
    <p:extLst>
      <p:ext uri="{BB962C8B-B14F-4D97-AF65-F5344CB8AC3E}">
        <p14:creationId xmlns:p14="http://schemas.microsoft.com/office/powerpoint/2010/main" val="223898838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2962</TotalTime>
  <Words>2217</Words>
  <Application>Microsoft Office PowerPoint</Application>
  <PresentationFormat>Předvádění na obrazovce (16:9)</PresentationFormat>
  <Paragraphs>212</Paragraphs>
  <Slides>26</Slides>
  <Notes>25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Management a leadership</vt:lpstr>
      <vt:lpstr>Obsah prezentace</vt:lpstr>
      <vt:lpstr>Úvod</vt:lpstr>
      <vt:lpstr>Od Taylora k Mintzbergovi</vt:lpstr>
      <vt:lpstr>Od Taylora k Mintzbergovi</vt:lpstr>
      <vt:lpstr>Od Taylora k Mintzbergovi</vt:lpstr>
      <vt:lpstr>Od Taylora k Mintzbergovi – Fayol (principy řízení)</vt:lpstr>
      <vt:lpstr>Od Taylora k Mintzbergovi</vt:lpstr>
      <vt:lpstr>Od Taylora k Mintzbergovi</vt:lpstr>
      <vt:lpstr>Od Taylora k Mintzbergovi</vt:lpstr>
      <vt:lpstr>Od Taylora k Mintzbergovi</vt:lpstr>
      <vt:lpstr>Od Taylora k Mintzbergovi</vt:lpstr>
      <vt:lpstr>Od Taylora k Mintzbergovi</vt:lpstr>
      <vt:lpstr>Od Taylora k Mintzbergovi – Mintzberg (manažerské role)</vt:lpstr>
      <vt:lpstr>Odlišení leadershipu od managementu</vt:lpstr>
      <vt:lpstr>Odlišení leadershipu od managementu</vt:lpstr>
      <vt:lpstr>Odlišení leadershipu od managementu</vt:lpstr>
      <vt:lpstr>Odlišení leadershipu od managementu</vt:lpstr>
      <vt:lpstr>Lídr</vt:lpstr>
      <vt:lpstr>Odlišení leadershipu od managementu</vt:lpstr>
      <vt:lpstr>Teorie X a Teorie Y</vt:lpstr>
      <vt:lpstr>Lídři</vt:lpstr>
      <vt:lpstr>Manažerské důsledky</vt:lpstr>
      <vt:lpstr>Manažerské důsledky</vt:lpstr>
      <vt:lpstr>Manažerské důsledky</vt:lpstr>
      <vt:lpstr>Shrnutí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Žaneta Rylková</cp:lastModifiedBy>
  <cp:revision>208</cp:revision>
  <dcterms:created xsi:type="dcterms:W3CDTF">2016-07-06T15:42:34Z</dcterms:created>
  <dcterms:modified xsi:type="dcterms:W3CDTF">2024-02-05T07:46:28Z</dcterms:modified>
</cp:coreProperties>
</file>