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90" r:id="rId4"/>
    <p:sldId id="291" r:id="rId5"/>
    <p:sldId id="292" r:id="rId6"/>
    <p:sldId id="293" r:id="rId7"/>
    <p:sldId id="294" r:id="rId8"/>
    <p:sldId id="295" r:id="rId9"/>
    <p:sldId id="296" r:id="rId10"/>
    <p:sldId id="297" r:id="rId11"/>
    <p:sldId id="298" r:id="rId12"/>
    <p:sldId id="299" r:id="rId13"/>
    <p:sldId id="317" r:id="rId14"/>
    <p:sldId id="300" r:id="rId15"/>
    <p:sldId id="301" r:id="rId16"/>
    <p:sldId id="302" r:id="rId17"/>
    <p:sldId id="303" r:id="rId18"/>
    <p:sldId id="304" r:id="rId19"/>
    <p:sldId id="305" r:id="rId20"/>
    <p:sldId id="306" r:id="rId21"/>
    <p:sldId id="307" r:id="rId22"/>
    <p:sldId id="308" r:id="rId23"/>
    <p:sldId id="309" r:id="rId24"/>
    <p:sldId id="313" r:id="rId25"/>
    <p:sldId id="314" r:id="rId26"/>
    <p:sldId id="315" r:id="rId27"/>
    <p:sldId id="316" r:id="rId28"/>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7" d="100"/>
          <a:sy n="137" d="100"/>
        </p:scale>
        <p:origin x="258"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18.03.2024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8043537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0050538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2866071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3609218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189432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36023430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6494074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3655621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920698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472697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16167832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9790345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5468869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36134870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24670235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27316987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12544409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1170431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910049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066377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8087451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287226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7273147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6972237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794569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Chování a </a:t>
            </a:r>
            <a:r>
              <a:rPr lang="cs-CZ" sz="4000" b="1">
                <a:solidFill>
                  <a:schemeClr val="bg1"/>
                </a:solidFill>
                <a:latin typeface="Times New Roman" panose="02020603050405020304" pitchFamily="18" charset="0"/>
                <a:cs typeface="Times New Roman" panose="02020603050405020304" pitchFamily="18" charset="0"/>
              </a:rPr>
              <a:t>organizační teorie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04173" y="3003798"/>
            <a:ext cx="3888432" cy="720080"/>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940152" y="3723878"/>
            <a:ext cx="3032119"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Žaneta </a:t>
            </a:r>
            <a:r>
              <a:rPr lang="cs-CZ" altLang="cs-CZ" sz="1800" b="1" dirty="0" err="1">
                <a:solidFill>
                  <a:srgbClr val="307871"/>
                </a:solidFill>
                <a:latin typeface="Times New Roman" panose="02020603050405020304" pitchFamily="18" charset="0"/>
                <a:cs typeface="Times New Roman" panose="02020603050405020304" pitchFamily="18" charset="0"/>
              </a:rPr>
              <a:t>Rylková</a:t>
            </a:r>
            <a:r>
              <a:rPr lang="cs-CZ" altLang="cs-CZ" sz="1800" b="1" dirty="0">
                <a:solidFill>
                  <a:srgbClr val="307871"/>
                </a:solidFill>
                <a:latin typeface="Times New Roman" panose="02020603050405020304" pitchFamily="18" charset="0"/>
                <a:cs typeface="Times New Roman" panose="02020603050405020304" pitchFamily="18" charset="0"/>
              </a:rPr>
              <a:t>, Ph.D.</a:t>
            </a:r>
          </a:p>
          <a:p>
            <a:pPr algn="r"/>
            <a:r>
              <a:rPr lang="cs-CZ" altLang="cs-CZ" sz="1600" b="1" dirty="0">
                <a:solidFill>
                  <a:srgbClr val="307871"/>
                </a:solidFill>
                <a:latin typeface="Times New Roman" panose="02020603050405020304" pitchFamily="18" charset="0"/>
                <a:cs typeface="Times New Roman" panose="02020603050405020304" pitchFamily="18" charset="0"/>
              </a:rPr>
              <a:t>Manažerské dovednosti</a:t>
            </a:r>
            <a:endParaRPr lang="cs-CZ" altLang="cs-CZ" sz="16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b="1" dirty="0">
                <a:solidFill>
                  <a:srgbClr val="307871"/>
                </a:solidFill>
                <a:latin typeface="Times New Roman" panose="02020603050405020304" pitchFamily="18" charset="0"/>
                <a:cs typeface="Times New Roman" panose="02020603050405020304" pitchFamily="18" charset="0"/>
              </a:rPr>
              <a:t>Vědecké řízení</a:t>
            </a:r>
          </a:p>
          <a:p>
            <a:r>
              <a:rPr lang="cs-CZ" altLang="cs-CZ" sz="2000" dirty="0">
                <a:solidFill>
                  <a:srgbClr val="307871"/>
                </a:solidFill>
                <a:latin typeface="Times New Roman" panose="02020603050405020304" pitchFamily="18" charset="0"/>
                <a:cs typeface="Times New Roman" panose="02020603050405020304" pitchFamily="18" charset="0"/>
              </a:rPr>
              <a:t>Aby existoval „jeden nejlepší způsob“, jak uspořádat jakýkoli soubor úkolů, které mají být provedeny, a bylo odpovědností vedení provádět vyčerpávající měření za účelem dosažení tohoto požadovaného stavu.</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Organizační teorie</a:t>
            </a:r>
          </a:p>
        </p:txBody>
      </p:sp>
    </p:spTree>
    <p:extLst>
      <p:ext uri="{BB962C8B-B14F-4D97-AF65-F5344CB8AC3E}">
        <p14:creationId xmlns:p14="http://schemas.microsoft.com/office/powerpoint/2010/main" val="1175670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b="1" dirty="0">
                <a:solidFill>
                  <a:srgbClr val="307871"/>
                </a:solidFill>
                <a:latin typeface="Times New Roman" panose="02020603050405020304" pitchFamily="18" charset="0"/>
                <a:cs typeface="Times New Roman" panose="02020603050405020304" pitchFamily="18" charset="0"/>
              </a:rPr>
              <a:t>Vědecké řízení</a:t>
            </a:r>
          </a:p>
          <a:p>
            <a:r>
              <a:rPr lang="cs-CZ" altLang="cs-CZ" sz="2000" dirty="0">
                <a:solidFill>
                  <a:srgbClr val="307871"/>
                </a:solidFill>
                <a:latin typeface="Times New Roman" panose="02020603050405020304" pitchFamily="18" charset="0"/>
                <a:cs typeface="Times New Roman" panose="02020603050405020304" pitchFamily="18" charset="0"/>
              </a:rPr>
              <a:t>Henry </a:t>
            </a:r>
            <a:r>
              <a:rPr lang="cs-CZ" altLang="cs-CZ" sz="2000" dirty="0" err="1">
                <a:solidFill>
                  <a:srgbClr val="307871"/>
                </a:solidFill>
                <a:latin typeface="Times New Roman" panose="02020603050405020304" pitchFamily="18" charset="0"/>
                <a:cs typeface="Times New Roman" panose="02020603050405020304" pitchFamily="18" charset="0"/>
              </a:rPr>
              <a:t>Gantt</a:t>
            </a:r>
            <a:r>
              <a:rPr lang="cs-CZ" altLang="cs-CZ" sz="2000" dirty="0">
                <a:solidFill>
                  <a:srgbClr val="307871"/>
                </a:solidFill>
                <a:latin typeface="Times New Roman" panose="02020603050405020304" pitchFamily="18" charset="0"/>
                <a:cs typeface="Times New Roman" panose="02020603050405020304" pitchFamily="18" charset="0"/>
              </a:rPr>
              <a:t>, který představil podrobné instruktážní karty pro pracovníky, aby je mohli krok za krokem vést složitými, ale opakujícími se úkoly. „Psací pokyny“ se stále nacházejí v mnoha, zejména administrativních, úkolech. Rovněž vyvinul nové mzdové systémy, kombinující základní a bonusové systémy. </a:t>
            </a:r>
          </a:p>
          <a:p>
            <a:r>
              <a:rPr lang="cs-CZ" altLang="cs-CZ" sz="1600" dirty="0">
                <a:solidFill>
                  <a:srgbClr val="307871"/>
                </a:solidFill>
                <a:latin typeface="Times New Roman" panose="02020603050405020304" pitchFamily="18" charset="0"/>
                <a:cs typeface="Times New Roman" panose="02020603050405020304" pitchFamily="18" charset="0"/>
              </a:rPr>
              <a:t>Zajistil se systém pobídkových plateb, který by spojoval platby s úrovní výstupu, a tím i spokojenost a motivaci pracovníků.</a:t>
            </a:r>
            <a:endParaRPr lang="cs-CZ" altLang="cs-CZ" sz="1200" dirty="0">
              <a:solidFill>
                <a:srgbClr val="307871"/>
              </a:solidFill>
              <a:latin typeface="Times New Roman" panose="02020603050405020304" pitchFamily="18" charset="0"/>
              <a:cs typeface="Times New Roman" panose="02020603050405020304" pitchFamily="18" charset="0"/>
            </a:endParaRPr>
          </a:p>
          <a:p>
            <a:endParaRPr lang="cs-CZ" altLang="cs-CZ" sz="16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Organizační teorie</a:t>
            </a:r>
          </a:p>
        </p:txBody>
      </p:sp>
    </p:spTree>
    <p:extLst>
      <p:ext uri="{BB962C8B-B14F-4D97-AF65-F5344CB8AC3E}">
        <p14:creationId xmlns:p14="http://schemas.microsoft.com/office/powerpoint/2010/main" val="3356494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b="1" dirty="0" err="1">
                <a:solidFill>
                  <a:srgbClr val="FF0000"/>
                </a:solidFill>
                <a:latin typeface="Times New Roman" panose="02020603050405020304" pitchFamily="18" charset="0"/>
                <a:cs typeface="Times New Roman" panose="02020603050405020304" pitchFamily="18" charset="0"/>
              </a:rPr>
              <a:t>Socio</a:t>
            </a:r>
            <a:r>
              <a:rPr lang="cs-CZ" altLang="cs-CZ" sz="2000" b="1" dirty="0">
                <a:solidFill>
                  <a:srgbClr val="FF0000"/>
                </a:solidFill>
                <a:latin typeface="Times New Roman" panose="02020603050405020304" pitchFamily="18" charset="0"/>
                <a:cs typeface="Times New Roman" panose="02020603050405020304" pitchFamily="18" charset="0"/>
              </a:rPr>
              <a:t>-lidský přístup</a:t>
            </a:r>
          </a:p>
          <a:p>
            <a:r>
              <a:rPr lang="cs-CZ" altLang="cs-CZ" sz="2000" b="1" dirty="0">
                <a:solidFill>
                  <a:srgbClr val="307871"/>
                </a:solidFill>
                <a:latin typeface="Times New Roman" panose="02020603050405020304" pitchFamily="18" charset="0"/>
                <a:cs typeface="Times New Roman" panose="02020603050405020304" pitchFamily="18" charset="0"/>
              </a:rPr>
              <a:t>Škola lidských vztahů</a:t>
            </a:r>
          </a:p>
          <a:p>
            <a:r>
              <a:rPr lang="cs-CZ" sz="1800" dirty="0"/>
              <a:t>Byl sledován vliv pracovního prostředí na produktivitu práce. Jedním z výsledků bylo zjištění, že intenzita světla má vliv na výkonnost. Studie ukázaly nový prvek mající významný vliv na produktivitu a to hrdost k určité pracovní skupině. Tato teorie spatřuje za nejdůležitější motivační faktor interpersonální vztahy.</a:t>
            </a:r>
            <a:endParaRPr lang="cs-CZ" altLang="cs-CZ" sz="1800" dirty="0">
              <a:solidFill>
                <a:srgbClr val="307871"/>
              </a:solidFill>
              <a:latin typeface="Times New Roman" panose="02020603050405020304" pitchFamily="18" charset="0"/>
              <a:cs typeface="Times New Roman" panose="02020603050405020304" pitchFamily="18" charset="0"/>
            </a:endParaRPr>
          </a:p>
          <a:p>
            <a:r>
              <a:rPr lang="cs-CZ" altLang="cs-CZ" sz="1800" dirty="0">
                <a:solidFill>
                  <a:srgbClr val="307871"/>
                </a:solidFill>
                <a:latin typeface="Times New Roman" panose="02020603050405020304" pitchFamily="18" charset="0"/>
                <a:cs typeface="Times New Roman" panose="02020603050405020304" pitchFamily="18" charset="0"/>
              </a:rPr>
              <a:t>Pracovníci ve skupinách byli schopni ovlivňovat úroveň své produkce a prostřednictvím neformálních skupinových mechanismů vyvíjeli sociální tlaky na kontrolu této produkce.</a:t>
            </a:r>
          </a:p>
          <a:p>
            <a:r>
              <a:rPr lang="cs-CZ" altLang="cs-CZ" sz="1800" dirty="0">
                <a:solidFill>
                  <a:srgbClr val="307871"/>
                </a:solidFill>
                <a:latin typeface="Times New Roman" panose="02020603050405020304" pitchFamily="18" charset="0"/>
                <a:cs typeface="Times New Roman" panose="02020603050405020304" pitchFamily="18" charset="0"/>
              </a:rPr>
              <a:t>Zajistil se systém pobídkových plateb, který by spojoval platby s úrovní výstupu, a tím i spokojenost a motivaci pracovníků.</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Organizační teorie</a:t>
            </a:r>
          </a:p>
        </p:txBody>
      </p:sp>
    </p:spTree>
    <p:extLst>
      <p:ext uri="{BB962C8B-B14F-4D97-AF65-F5344CB8AC3E}">
        <p14:creationId xmlns:p14="http://schemas.microsoft.com/office/powerpoint/2010/main" val="1049660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sz="2000" b="1" dirty="0"/>
              <a:t>Humanistický přístup</a:t>
            </a:r>
          </a:p>
          <a:p>
            <a:r>
              <a:rPr lang="cs-CZ" sz="2000" dirty="0"/>
              <a:t>V tomto období se pozornost věnuje především člověku a jeho rozvoji. Vznikají dvě známé teorie tzv. Teorie X a Y a </a:t>
            </a:r>
            <a:r>
              <a:rPr lang="cs-CZ" sz="2000" dirty="0" err="1"/>
              <a:t>Maslowova</a:t>
            </a:r>
            <a:r>
              <a:rPr lang="cs-CZ" sz="2000" dirty="0"/>
              <a:t> teorie potřeb.</a:t>
            </a:r>
            <a:endParaRPr lang="cs-CZ" altLang="cs-CZ" sz="18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Organizační teorie</a:t>
            </a:r>
          </a:p>
        </p:txBody>
      </p:sp>
    </p:spTree>
    <p:extLst>
      <p:ext uri="{BB962C8B-B14F-4D97-AF65-F5344CB8AC3E}">
        <p14:creationId xmlns:p14="http://schemas.microsoft.com/office/powerpoint/2010/main" val="1430465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472608" cy="507703"/>
          </a:xfrm>
        </p:spPr>
        <p:txBody>
          <a:bodyPr/>
          <a:lstStyle/>
          <a:p>
            <a:r>
              <a:rPr lang="cs-CZ" dirty="0"/>
              <a:t>Systémové teorie – otevřený systém</a:t>
            </a:r>
          </a:p>
        </p:txBody>
      </p:sp>
      <p:sp>
        <p:nvSpPr>
          <p:cNvPr id="5" name="Zástupný symbol pro obsah 4"/>
          <p:cNvSpPr>
            <a:spLocks noGrp="1"/>
          </p:cNvSpPr>
          <p:nvPr>
            <p:ph idx="4294967295"/>
          </p:nvPr>
        </p:nvSpPr>
        <p:spPr>
          <a:xfrm>
            <a:off x="5580112" y="2372567"/>
            <a:ext cx="3024336" cy="2031325"/>
          </a:xfrm>
          <a:prstGeom prst="rect">
            <a:avLst/>
          </a:prstGeom>
        </p:spPr>
        <p:txBody>
          <a:bodyPr wrap="square">
            <a:spAutoFit/>
          </a:bodyPr>
          <a:lstStyle/>
          <a:p>
            <a:r>
              <a:rPr lang="cs-CZ" sz="1400" dirty="0"/>
              <a:t>Zdroj: https://www.google.com/search?q=an+open+organisational+system&amp;rlz=1C1NDCM_csCZ842CZ842&amp;source=lnms&amp;tbm=isch&amp;sa=X&amp;ved=0ahUKEwjdhKyyvsXiAhVFalAKHQxLAl4Q_AUIDigB&amp;biw=1536&amp;bih=754#imgrc=wUyDQhDIP7psfM:</a:t>
            </a:r>
          </a:p>
        </p:txBody>
      </p:sp>
      <p:pic>
        <p:nvPicPr>
          <p:cNvPr id="7" name="Picture 2" descr="VÃ½sledek obrÃ¡zku pro an open organisational syst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848" y="771550"/>
            <a:ext cx="4557936" cy="38477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0502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dirty="0">
                <a:solidFill>
                  <a:srgbClr val="307871"/>
                </a:solidFill>
                <a:latin typeface="Times New Roman" panose="02020603050405020304" pitchFamily="18" charset="0"/>
                <a:cs typeface="Times New Roman" panose="02020603050405020304" pitchFamily="18" charset="0"/>
              </a:rPr>
              <a:t>Zaměřuje se na celou organizaci, vztahy mezi jejími technologickými, mechanickými nebo strukturálními parametry a jejími behaviorálními, sociálními, lidskými prvky a její vztahy k podnikatelskému prostředí. Organizace se považuje za otevřené systémy: „otevřené“, což naznačuje, že se interaguje s jinými, širšími systémy mimo organizaci.</a:t>
            </a:r>
          </a:p>
          <a:p>
            <a:r>
              <a:rPr lang="cs-CZ" altLang="cs-CZ" sz="2000" dirty="0">
                <a:solidFill>
                  <a:srgbClr val="307871"/>
                </a:solidFill>
                <a:latin typeface="Times New Roman" panose="02020603050405020304" pitchFamily="18" charset="0"/>
                <a:cs typeface="Times New Roman" panose="02020603050405020304" pitchFamily="18" charset="0"/>
              </a:rPr>
              <a:t>Tyto externí systémy jsou součástí organizačního prostředí.</a:t>
            </a:r>
          </a:p>
          <a:p>
            <a:r>
              <a:rPr lang="cs-CZ" altLang="cs-CZ" sz="2000" dirty="0">
                <a:solidFill>
                  <a:srgbClr val="307871"/>
                </a:solidFill>
                <a:latin typeface="Times New Roman" panose="02020603050405020304" pitchFamily="18" charset="0"/>
                <a:cs typeface="Times New Roman" panose="02020603050405020304" pitchFamily="18" charset="0"/>
              </a:rPr>
              <a:t>Když je organizace vnímána jako systém, je integrovanou komplexní sítí vztahů mezi strukturami, technologiemi, zaměstnanci a všemi druhy technických a sociálních procesů.</a:t>
            </a:r>
            <a:endParaRPr lang="cs-CZ" altLang="cs-CZ" sz="18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dirty="0"/>
              <a:t>Organizace jako otevřený systém</a:t>
            </a:r>
          </a:p>
        </p:txBody>
      </p:sp>
    </p:spTree>
    <p:extLst>
      <p:ext uri="{BB962C8B-B14F-4D97-AF65-F5344CB8AC3E}">
        <p14:creationId xmlns:p14="http://schemas.microsoft.com/office/powerpoint/2010/main" val="3559535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1"/>
          <p:cNvGraphicFramePr>
            <a:graphicFrameLocks noGrp="1"/>
          </p:cNvGraphicFramePr>
          <p:nvPr>
            <p:ph idx="4294967295"/>
            <p:extLst>
              <p:ext uri="{D42A27DB-BD31-4B8C-83A1-F6EECF244321}">
                <p14:modId xmlns:p14="http://schemas.microsoft.com/office/powerpoint/2010/main" val="114967858"/>
              </p:ext>
            </p:extLst>
          </p:nvPr>
        </p:nvGraphicFramePr>
        <p:xfrm>
          <a:off x="250825" y="1058863"/>
          <a:ext cx="8281988" cy="2595880"/>
        </p:xfrm>
        <a:graphic>
          <a:graphicData uri="http://schemas.openxmlformats.org/drawingml/2006/table">
            <a:tbl>
              <a:tblPr firstRow="1" bandRow="1">
                <a:tableStyleId>{5C22544A-7EE6-4342-B048-85BDC9FD1C3A}</a:tableStyleId>
              </a:tblPr>
              <a:tblGrid>
                <a:gridCol w="4140994">
                  <a:extLst>
                    <a:ext uri="{9D8B030D-6E8A-4147-A177-3AD203B41FA5}">
                      <a16:colId xmlns:a16="http://schemas.microsoft.com/office/drawing/2014/main" val="1387375279"/>
                    </a:ext>
                  </a:extLst>
                </a:gridCol>
                <a:gridCol w="4140994">
                  <a:extLst>
                    <a:ext uri="{9D8B030D-6E8A-4147-A177-3AD203B41FA5}">
                      <a16:colId xmlns:a16="http://schemas.microsoft.com/office/drawing/2014/main" val="3091898172"/>
                    </a:ext>
                  </a:extLst>
                </a:gridCol>
              </a:tblGrid>
              <a:tr h="370840">
                <a:tc>
                  <a:txBody>
                    <a:bodyPr/>
                    <a:lstStyle/>
                    <a:p>
                      <a:r>
                        <a:rPr lang="cs-CZ" dirty="0"/>
                        <a:t>Technické subsystémy</a:t>
                      </a:r>
                    </a:p>
                  </a:txBody>
                  <a:tcPr/>
                </a:tc>
                <a:tc>
                  <a:txBody>
                    <a:bodyPr/>
                    <a:lstStyle/>
                    <a:p>
                      <a:r>
                        <a:rPr lang="cs-CZ" dirty="0"/>
                        <a:t>Sociální subsystémy</a:t>
                      </a:r>
                    </a:p>
                  </a:txBody>
                  <a:tcPr/>
                </a:tc>
                <a:extLst>
                  <a:ext uri="{0D108BD9-81ED-4DB2-BD59-A6C34878D82A}">
                    <a16:rowId xmlns:a16="http://schemas.microsoft.com/office/drawing/2014/main" val="1419835653"/>
                  </a:ext>
                </a:extLst>
              </a:tr>
              <a:tr h="370840">
                <a:tc>
                  <a:txBody>
                    <a:bodyPr/>
                    <a:lstStyle/>
                    <a:p>
                      <a:r>
                        <a:rPr lang="cs-CZ" dirty="0"/>
                        <a:t>Fyzické</a:t>
                      </a:r>
                      <a:r>
                        <a:rPr lang="cs-CZ" baseline="0" dirty="0"/>
                        <a:t> umístění</a:t>
                      </a:r>
                      <a:endParaRPr lang="cs-CZ" dirty="0"/>
                    </a:p>
                  </a:txBody>
                  <a:tcPr/>
                </a:tc>
                <a:tc>
                  <a:txBody>
                    <a:bodyPr/>
                    <a:lstStyle/>
                    <a:p>
                      <a:r>
                        <a:rPr lang="cs-CZ" dirty="0"/>
                        <a:t>Sociální potřeby</a:t>
                      </a:r>
                    </a:p>
                  </a:txBody>
                  <a:tcPr/>
                </a:tc>
                <a:extLst>
                  <a:ext uri="{0D108BD9-81ED-4DB2-BD59-A6C34878D82A}">
                    <a16:rowId xmlns:a16="http://schemas.microsoft.com/office/drawing/2014/main" val="396459131"/>
                  </a:ext>
                </a:extLst>
              </a:tr>
              <a:tr h="370840">
                <a:tc>
                  <a:txBody>
                    <a:bodyPr/>
                    <a:lstStyle/>
                    <a:p>
                      <a:r>
                        <a:rPr lang="cs-CZ" dirty="0"/>
                        <a:t>Stádia operačních procesů</a:t>
                      </a:r>
                    </a:p>
                  </a:txBody>
                  <a:tcPr/>
                </a:tc>
                <a:tc>
                  <a:txBody>
                    <a:bodyPr/>
                    <a:lstStyle/>
                    <a:p>
                      <a:r>
                        <a:rPr lang="cs-CZ" dirty="0"/>
                        <a:t>Psychologické</a:t>
                      </a:r>
                      <a:r>
                        <a:rPr lang="cs-CZ" baseline="0" dirty="0"/>
                        <a:t> potřeby</a:t>
                      </a:r>
                      <a:endParaRPr lang="cs-CZ" dirty="0"/>
                    </a:p>
                  </a:txBody>
                  <a:tcPr/>
                </a:tc>
                <a:extLst>
                  <a:ext uri="{0D108BD9-81ED-4DB2-BD59-A6C34878D82A}">
                    <a16:rowId xmlns:a16="http://schemas.microsoft.com/office/drawing/2014/main" val="3647982056"/>
                  </a:ext>
                </a:extLst>
              </a:tr>
              <a:tr h="370840">
                <a:tc>
                  <a:txBody>
                    <a:bodyPr/>
                    <a:lstStyle/>
                    <a:p>
                      <a:r>
                        <a:rPr lang="cs-CZ" dirty="0"/>
                        <a:t>Využití</a:t>
                      </a:r>
                      <a:r>
                        <a:rPr lang="cs-CZ" baseline="0" dirty="0"/>
                        <a:t> materiálu</a:t>
                      </a:r>
                      <a:endParaRPr lang="cs-CZ" dirty="0"/>
                    </a:p>
                  </a:txBody>
                  <a:tcPr/>
                </a:tc>
                <a:tc>
                  <a:txBody>
                    <a:bodyPr/>
                    <a:lstStyle/>
                    <a:p>
                      <a:r>
                        <a:rPr lang="cs-CZ" dirty="0"/>
                        <a:t>Lidské</a:t>
                      </a:r>
                      <a:r>
                        <a:rPr lang="cs-CZ" baseline="0" dirty="0"/>
                        <a:t> vztahy</a:t>
                      </a:r>
                      <a:endParaRPr lang="cs-CZ" dirty="0"/>
                    </a:p>
                  </a:txBody>
                  <a:tcPr/>
                </a:tc>
                <a:extLst>
                  <a:ext uri="{0D108BD9-81ED-4DB2-BD59-A6C34878D82A}">
                    <a16:rowId xmlns:a16="http://schemas.microsoft.com/office/drawing/2014/main" val="1107525181"/>
                  </a:ext>
                </a:extLst>
              </a:tr>
              <a:tr h="370840">
                <a:tc>
                  <a:txBody>
                    <a:bodyPr/>
                    <a:lstStyle/>
                    <a:p>
                      <a:r>
                        <a:rPr lang="cs-CZ" dirty="0"/>
                        <a:t>Technické vybavení</a:t>
                      </a:r>
                    </a:p>
                  </a:txBody>
                  <a:tcPr/>
                </a:tc>
                <a:tc>
                  <a:txBody>
                    <a:bodyPr/>
                    <a:lstStyle/>
                    <a:p>
                      <a:r>
                        <a:rPr lang="cs-CZ" dirty="0"/>
                        <a:t>Formální a neformální komunikace</a:t>
                      </a:r>
                    </a:p>
                  </a:txBody>
                  <a:tcPr/>
                </a:tc>
                <a:extLst>
                  <a:ext uri="{0D108BD9-81ED-4DB2-BD59-A6C34878D82A}">
                    <a16:rowId xmlns:a16="http://schemas.microsoft.com/office/drawing/2014/main" val="2823413338"/>
                  </a:ext>
                </a:extLst>
              </a:tr>
              <a:tr h="370840">
                <a:tc>
                  <a:txBody>
                    <a:bodyPr/>
                    <a:lstStyle/>
                    <a:p>
                      <a:r>
                        <a:rPr lang="cs-CZ" dirty="0"/>
                        <a:t>Údržba </a:t>
                      </a:r>
                    </a:p>
                  </a:txBody>
                  <a:tcPr/>
                </a:tc>
                <a:tc>
                  <a:txBody>
                    <a:bodyPr/>
                    <a:lstStyle/>
                    <a:p>
                      <a:r>
                        <a:rPr lang="cs-CZ" dirty="0"/>
                        <a:t>Dovednosti a učení</a:t>
                      </a:r>
                    </a:p>
                  </a:txBody>
                  <a:tcPr/>
                </a:tc>
                <a:extLst>
                  <a:ext uri="{0D108BD9-81ED-4DB2-BD59-A6C34878D82A}">
                    <a16:rowId xmlns:a16="http://schemas.microsoft.com/office/drawing/2014/main" val="48360688"/>
                  </a:ext>
                </a:extLst>
              </a:tr>
              <a:tr h="370840">
                <a:tc>
                  <a:txBody>
                    <a:bodyPr/>
                    <a:lstStyle/>
                    <a:p>
                      <a:r>
                        <a:rPr lang="cs-CZ" dirty="0"/>
                        <a:t>Logistika</a:t>
                      </a:r>
                      <a:r>
                        <a:rPr lang="cs-CZ" baseline="0" dirty="0"/>
                        <a:t> a tok materiálu</a:t>
                      </a:r>
                      <a:endParaRPr lang="cs-CZ" dirty="0"/>
                    </a:p>
                  </a:txBody>
                  <a:tcPr/>
                </a:tc>
                <a:tc>
                  <a:txBody>
                    <a:bodyPr/>
                    <a:lstStyle/>
                    <a:p>
                      <a:r>
                        <a:rPr lang="cs-CZ" dirty="0"/>
                        <a:t>Smysluplnost</a:t>
                      </a:r>
                      <a:r>
                        <a:rPr lang="cs-CZ" baseline="0" dirty="0"/>
                        <a:t> práce</a:t>
                      </a:r>
                      <a:endParaRPr lang="cs-CZ" dirty="0"/>
                    </a:p>
                  </a:txBody>
                  <a:tcPr/>
                </a:tc>
                <a:extLst>
                  <a:ext uri="{0D108BD9-81ED-4DB2-BD59-A6C34878D82A}">
                    <a16:rowId xmlns:a16="http://schemas.microsoft.com/office/drawing/2014/main" val="368272007"/>
                  </a:ext>
                </a:extLst>
              </a:tr>
            </a:tbl>
          </a:graphicData>
        </a:graphic>
      </p:graphicFrame>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dirty="0"/>
              <a:t>Systémová teorie</a:t>
            </a:r>
          </a:p>
        </p:txBody>
      </p:sp>
    </p:spTree>
    <p:extLst>
      <p:ext uri="{BB962C8B-B14F-4D97-AF65-F5344CB8AC3E}">
        <p14:creationId xmlns:p14="http://schemas.microsoft.com/office/powerpoint/2010/main" val="8726683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dirty="0">
                <a:solidFill>
                  <a:srgbClr val="307871"/>
                </a:solidFill>
                <a:latin typeface="Times New Roman" panose="02020603050405020304" pitchFamily="18" charset="0"/>
                <a:cs typeface="Times New Roman" panose="02020603050405020304" pitchFamily="18" charset="0"/>
              </a:rPr>
              <a:t>Analýza organizačního chování by měla umožnit vysvětlit lidské chování v organizacích, řídit ho a kontrolovat.</a:t>
            </a:r>
          </a:p>
          <a:p>
            <a:r>
              <a:rPr lang="cs-CZ" altLang="cs-CZ" sz="2000" dirty="0">
                <a:solidFill>
                  <a:srgbClr val="307871"/>
                </a:solidFill>
                <a:latin typeface="Times New Roman" panose="02020603050405020304" pitchFamily="18" charset="0"/>
                <a:cs typeface="Times New Roman" panose="02020603050405020304" pitchFamily="18" charset="0"/>
              </a:rPr>
              <a:t>Může také pomoci odpovědět na otázky týkající se například: jak motivovat a vést </a:t>
            </a:r>
            <a:r>
              <a:rPr lang="cs-CZ" altLang="cs-CZ" sz="2000">
                <a:solidFill>
                  <a:srgbClr val="307871"/>
                </a:solidFill>
                <a:latin typeface="Times New Roman" panose="02020603050405020304" pitchFamily="18" charset="0"/>
                <a:cs typeface="Times New Roman" panose="02020603050405020304" pitchFamily="18" charset="0"/>
              </a:rPr>
              <a:t>lidi, jak </a:t>
            </a:r>
            <a:r>
              <a:rPr lang="cs-CZ" altLang="cs-CZ" sz="2000" dirty="0">
                <a:solidFill>
                  <a:srgbClr val="307871"/>
                </a:solidFill>
                <a:latin typeface="Times New Roman" panose="02020603050405020304" pitchFamily="18" charset="0"/>
                <a:cs typeface="Times New Roman" panose="02020603050405020304" pitchFamily="18" charset="0"/>
              </a:rPr>
              <a:t>jsou lidé motivováni nebo vedeni, jak skupiny nebo týmy fungují, proč struktura organizace ovlivňuje chování lidí, kteří v ní pracují, a jak kultura a moc, vztahy v organizacích ovlivňují lidské chování při práci.</a:t>
            </a:r>
            <a:endParaRPr lang="cs-CZ" altLang="cs-CZ" sz="18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6984776" cy="507703"/>
          </a:xfrm>
        </p:spPr>
        <p:txBody>
          <a:bodyPr/>
          <a:lstStyle/>
          <a:p>
            <a:r>
              <a:rPr lang="cs-CZ" dirty="0"/>
              <a:t>Proč studovat organizační teorie a chování organizace?</a:t>
            </a:r>
          </a:p>
        </p:txBody>
      </p:sp>
    </p:spTree>
    <p:extLst>
      <p:ext uri="{BB962C8B-B14F-4D97-AF65-F5344CB8AC3E}">
        <p14:creationId xmlns:p14="http://schemas.microsoft.com/office/powerpoint/2010/main" val="3949678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dirty="0">
                <a:solidFill>
                  <a:srgbClr val="307871"/>
                </a:solidFill>
                <a:latin typeface="Times New Roman" panose="02020603050405020304" pitchFamily="18" charset="0"/>
                <a:cs typeface="Times New Roman" panose="02020603050405020304" pitchFamily="18" charset="0"/>
              </a:rPr>
              <a:t>Organizační chování, stejně jako samotné organizace, se mění.</a:t>
            </a:r>
          </a:p>
          <a:p>
            <a:r>
              <a:rPr lang="cs-CZ" altLang="cs-CZ" sz="2000" dirty="0">
                <a:solidFill>
                  <a:srgbClr val="307871"/>
                </a:solidFill>
                <a:latin typeface="Times New Roman" panose="02020603050405020304" pitchFamily="18" charset="0"/>
                <a:cs typeface="Times New Roman" panose="02020603050405020304" pitchFamily="18" charset="0"/>
              </a:rPr>
              <a:t>Globalizace, kulturní rozdíly, informační a komunikační technologie a společenská očekávání a normy však zásadně ovlivňují chování v organizacích.</a:t>
            </a:r>
          </a:p>
          <a:p>
            <a:r>
              <a:rPr lang="cs-CZ" altLang="cs-CZ" sz="2000" dirty="0">
                <a:solidFill>
                  <a:srgbClr val="307871"/>
                </a:solidFill>
                <a:latin typeface="Times New Roman" panose="02020603050405020304" pitchFamily="18" charset="0"/>
                <a:cs typeface="Times New Roman" panose="02020603050405020304" pitchFamily="18" charset="0"/>
              </a:rPr>
              <a:t>Pokrýváme mnoho nedávných změn, včetně růstu novějších, flexibilnějších způsobů práce, „gig ekonomika“ a „kariéra bez hranic“.</a:t>
            </a:r>
          </a:p>
          <a:p>
            <a:r>
              <a:rPr lang="cs-CZ" altLang="cs-CZ" sz="2000" dirty="0">
                <a:solidFill>
                  <a:srgbClr val="307871"/>
                </a:solidFill>
                <a:latin typeface="Times New Roman" panose="02020603050405020304" pitchFamily="18" charset="0"/>
                <a:cs typeface="Times New Roman" panose="02020603050405020304" pitchFamily="18" charset="0"/>
              </a:rPr>
              <a:t>Čtyři témata: rozmanitost, změna, konflikt a komunikace jsou v organizacích všudypřítomné - jsou součástí struktury a reality organizačního života.</a:t>
            </a:r>
            <a:endParaRPr lang="cs-CZ" altLang="cs-CZ" sz="18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dirty="0"/>
              <a:t>Organizační chování v současnosti</a:t>
            </a:r>
          </a:p>
        </p:txBody>
      </p:sp>
    </p:spTree>
    <p:extLst>
      <p:ext uri="{BB962C8B-B14F-4D97-AF65-F5344CB8AC3E}">
        <p14:creationId xmlns:p14="http://schemas.microsoft.com/office/powerpoint/2010/main" val="3001428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dirty="0">
                <a:solidFill>
                  <a:srgbClr val="307871"/>
                </a:solidFill>
                <a:latin typeface="Times New Roman" panose="02020603050405020304" pitchFamily="18" charset="0"/>
                <a:cs typeface="Times New Roman" panose="02020603050405020304" pitchFamily="18" charset="0"/>
              </a:rPr>
              <a:t>Míra úspěchu v řízení rozmanitosti, změn, konfliktů a komunikací bude mít vliv na produktivitu a pohodu člověka, a tedy i na konkurenceschopnost organizace a její schopnost plnit její cíle.</a:t>
            </a:r>
          </a:p>
          <a:p>
            <a:r>
              <a:rPr lang="cs-CZ" altLang="cs-CZ" sz="2000" dirty="0">
                <a:solidFill>
                  <a:srgbClr val="307871"/>
                </a:solidFill>
                <a:latin typeface="Times New Roman" panose="02020603050405020304" pitchFamily="18" charset="0"/>
                <a:cs typeface="Times New Roman" panose="02020603050405020304" pitchFamily="18" charset="0"/>
              </a:rPr>
              <a:t>Čtyři témata úzce souvisí s organizačním chováním, jako je motivace, týmová práce, struktura, politika a kultura.</a:t>
            </a:r>
          </a:p>
          <a:p>
            <a:r>
              <a:rPr lang="cs-CZ" altLang="cs-CZ" sz="2000" dirty="0">
                <a:solidFill>
                  <a:srgbClr val="307871"/>
                </a:solidFill>
                <a:latin typeface="Times New Roman" panose="02020603050405020304" pitchFamily="18" charset="0"/>
                <a:cs typeface="Times New Roman" panose="02020603050405020304" pitchFamily="18" charset="0"/>
              </a:rPr>
              <a:t>Například organizační kultura je často vnímána jako „nehmotné lepidlo“, které spojuje lidi dohromady. Kultura jako taková tvrdí, že snižuje potenciální konflikty v organizacích, které mají silně zastávaný systém hodnot a přesvědčení.</a:t>
            </a:r>
            <a:endParaRPr lang="cs-CZ" altLang="cs-CZ" sz="18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dirty="0"/>
              <a:t>Organizační chování v současnosti</a:t>
            </a:r>
          </a:p>
        </p:txBody>
      </p:sp>
    </p:spTree>
    <p:extLst>
      <p:ext uri="{BB962C8B-B14F-4D97-AF65-F5344CB8AC3E}">
        <p14:creationId xmlns:p14="http://schemas.microsoft.com/office/powerpoint/2010/main" val="4287432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b="1" dirty="0">
                <a:solidFill>
                  <a:srgbClr val="307871"/>
                </a:solidFill>
                <a:latin typeface="Times New Roman" panose="02020603050405020304" pitchFamily="18" charset="0"/>
                <a:cs typeface="Times New Roman" panose="02020603050405020304" pitchFamily="18" charset="0"/>
              </a:rPr>
              <a:t>Porozumět povaze a rozsahu organizačního chování</a:t>
            </a:r>
          </a:p>
          <a:p>
            <a:r>
              <a:rPr lang="cs-CZ" altLang="cs-CZ" sz="2000" b="1" dirty="0">
                <a:solidFill>
                  <a:srgbClr val="307871"/>
                </a:solidFill>
                <a:latin typeface="Times New Roman" panose="02020603050405020304" pitchFamily="18" charset="0"/>
                <a:cs typeface="Times New Roman" panose="02020603050405020304" pitchFamily="18" charset="0"/>
              </a:rPr>
              <a:t>Porozumět hodnotě behaviorálního přístupu</a:t>
            </a:r>
          </a:p>
          <a:p>
            <a:r>
              <a:rPr lang="cs-CZ" altLang="cs-CZ" sz="2000" b="1" dirty="0">
                <a:solidFill>
                  <a:srgbClr val="307871"/>
                </a:solidFill>
                <a:latin typeface="Times New Roman" panose="02020603050405020304" pitchFamily="18" charset="0"/>
                <a:cs typeface="Times New Roman" panose="02020603050405020304" pitchFamily="18" charset="0"/>
              </a:rPr>
              <a:t>Uvědomění si, že organizační chování se neustále mění</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Obsah prezentace</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dirty="0">
                <a:solidFill>
                  <a:srgbClr val="307871"/>
                </a:solidFill>
                <a:latin typeface="Times New Roman" panose="02020603050405020304" pitchFamily="18" charset="0"/>
                <a:cs typeface="Times New Roman" panose="02020603050405020304" pitchFamily="18" charset="0"/>
              </a:rPr>
              <a:t>Většina organizací zaměstnává rozmanité lidí - rozdíly v osobnosti, vnímání, učení, komunikačních stylech.</a:t>
            </a:r>
          </a:p>
          <a:p>
            <a:r>
              <a:rPr lang="cs-CZ" altLang="cs-CZ" sz="2000" dirty="0">
                <a:solidFill>
                  <a:srgbClr val="307871"/>
                </a:solidFill>
                <a:latin typeface="Times New Roman" panose="02020603050405020304" pitchFamily="18" charset="0"/>
                <a:cs typeface="Times New Roman" panose="02020603050405020304" pitchFamily="18" charset="0"/>
              </a:rPr>
              <a:t>Organizace jsou bohatým lidským prostředím - prostředím, která vyžadují, aby všichni zaměstnanci a manažeři uznávali, snášeli toleranci individuálních a skupinových rozdílů.</a:t>
            </a:r>
          </a:p>
          <a:p>
            <a:r>
              <a:rPr lang="cs-CZ" altLang="cs-CZ" sz="2000" dirty="0">
                <a:solidFill>
                  <a:srgbClr val="307871"/>
                </a:solidFill>
                <a:latin typeface="Times New Roman" panose="02020603050405020304" pitchFamily="18" charset="0"/>
                <a:cs typeface="Times New Roman" panose="02020603050405020304" pitchFamily="18" charset="0"/>
              </a:rPr>
              <a:t>Většina organizací se beze změny stane nadbytečnou. Ve skutečnosti je vedení často definováno jako schopnost dosáhnout významné a udržitelné změny v organizaci. Podobně moc, politika a konflikt v organizacích ovlivňují a jsou ovlivněny změnami v organizacích a jejich cíli a způsoby práce.</a:t>
            </a:r>
            <a:endParaRPr lang="cs-CZ" altLang="cs-CZ" sz="18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dirty="0"/>
              <a:t>Organizační chování v současnosti</a:t>
            </a:r>
          </a:p>
        </p:txBody>
      </p:sp>
    </p:spTree>
    <p:extLst>
      <p:ext uri="{BB962C8B-B14F-4D97-AF65-F5344CB8AC3E}">
        <p14:creationId xmlns:p14="http://schemas.microsoft.com/office/powerpoint/2010/main" val="36360227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dirty="0">
                <a:solidFill>
                  <a:srgbClr val="307871"/>
                </a:solidFill>
                <a:latin typeface="Times New Roman" panose="02020603050405020304" pitchFamily="18" charset="0"/>
                <a:cs typeface="Times New Roman" panose="02020603050405020304" pitchFamily="18" charset="0"/>
              </a:rPr>
              <a:t>Konflikt a komunikace: komunikace je proces odesílání, přijímání a porozumění informacím. Zní to docela jednoduše, ale zaměstnanci často upozorňují na komunikační problémy jako na klíčovou slabost organizace.</a:t>
            </a:r>
          </a:p>
          <a:p>
            <a:r>
              <a:rPr lang="cs-CZ" altLang="cs-CZ" sz="2000" dirty="0">
                <a:solidFill>
                  <a:srgbClr val="307871"/>
                </a:solidFill>
                <a:latin typeface="Times New Roman" panose="02020603050405020304" pitchFamily="18" charset="0"/>
                <a:cs typeface="Times New Roman" panose="02020603050405020304" pitchFamily="18" charset="0"/>
              </a:rPr>
              <a:t>Proces komunikace v organizaci úzce souvisí s motivací zaměstnanců, s týmovou a skupinovou prací, vedením a vedením a strukturou organizací a s politickými procesy v organizacích.</a:t>
            </a:r>
          </a:p>
          <a:p>
            <a:r>
              <a:rPr lang="cs-CZ" altLang="cs-CZ" sz="2000" dirty="0">
                <a:solidFill>
                  <a:srgbClr val="307871"/>
                </a:solidFill>
                <a:latin typeface="Times New Roman" panose="02020603050405020304" pitchFamily="18" charset="0"/>
                <a:cs typeface="Times New Roman" panose="02020603050405020304" pitchFamily="18" charset="0"/>
              </a:rPr>
              <a:t>Stejně jako složitost komunikace je často záhadou, zejména u osob s malou zkušenostmi s organizačním životem, je také organizační konflikt častou záhadou.</a:t>
            </a:r>
            <a:endParaRPr lang="cs-CZ" altLang="cs-CZ" sz="18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dirty="0"/>
              <a:t>Organizační chování v současnosti</a:t>
            </a:r>
          </a:p>
        </p:txBody>
      </p:sp>
    </p:spTree>
    <p:extLst>
      <p:ext uri="{BB962C8B-B14F-4D97-AF65-F5344CB8AC3E}">
        <p14:creationId xmlns:p14="http://schemas.microsoft.com/office/powerpoint/2010/main" val="27908154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dirty="0">
                <a:solidFill>
                  <a:srgbClr val="307871"/>
                </a:solidFill>
                <a:latin typeface="Times New Roman" panose="02020603050405020304" pitchFamily="18" charset="0"/>
                <a:cs typeface="Times New Roman" panose="02020603050405020304" pitchFamily="18" charset="0"/>
              </a:rPr>
              <a:t>Rozdíly v osobních cílech, úrovních zdrojů, pohlaví, etnickém původu nebo úrovni kultury a motivace mohou vést ke konfliktům. Ve skutečnosti jednota zájmu v organizacích prostě neexistuje.</a:t>
            </a:r>
            <a:endParaRPr lang="cs-CZ" altLang="cs-CZ" sz="18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cs-CZ" dirty="0"/>
              <a:t>Organizační chování v současnosti</a:t>
            </a:r>
          </a:p>
        </p:txBody>
      </p:sp>
    </p:spTree>
    <p:extLst>
      <p:ext uri="{BB962C8B-B14F-4D97-AF65-F5344CB8AC3E}">
        <p14:creationId xmlns:p14="http://schemas.microsoft.com/office/powerpoint/2010/main" val="27726761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dirty="0">
                <a:solidFill>
                  <a:srgbClr val="307871"/>
                </a:solidFill>
                <a:latin typeface="Times New Roman" panose="02020603050405020304" pitchFamily="18" charset="0"/>
                <a:cs typeface="Times New Roman" panose="02020603050405020304" pitchFamily="18" charset="0"/>
              </a:rPr>
              <a:t>Z pohledu nebo paradigmatu učící se organizace můžeme analyzovat organizaci jako systémy složitých informací, komunikace, rozhodování a učení.</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pl-PL" dirty="0"/>
              <a:t>Organizace jako mozek: učící se organizace</a:t>
            </a:r>
            <a:endParaRPr lang="cs-CZ" dirty="0"/>
          </a:p>
        </p:txBody>
      </p:sp>
    </p:spTree>
    <p:extLst>
      <p:ext uri="{BB962C8B-B14F-4D97-AF65-F5344CB8AC3E}">
        <p14:creationId xmlns:p14="http://schemas.microsoft.com/office/powerpoint/2010/main" val="6260503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dirty="0">
                <a:solidFill>
                  <a:srgbClr val="307871"/>
                </a:solidFill>
                <a:latin typeface="Times New Roman" panose="02020603050405020304" pitchFamily="18" charset="0"/>
                <a:cs typeface="Times New Roman" panose="02020603050405020304" pitchFamily="18" charset="0"/>
              </a:rPr>
              <a:t>Organizační teorie má zásadní dopad na organizační činnost. Může nás informovat o tom, jak jsou organizace strukturovány a řízeny, jak rostou, mění se a upadají, a může nám dokonce pomoci pochopit, jaké organizace ve skutečnosti jsou. Manažerské důsledky, které vyplývají z získání určitých znalostí a porozumění této teoretické základně, jsou významné a zahrnují následující aspekty.</a:t>
            </a:r>
            <a:endParaRPr lang="cs-CZ" altLang="cs-CZ" sz="18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pl-PL" dirty="0"/>
              <a:t>Manažerské důsledky</a:t>
            </a:r>
            <a:endParaRPr lang="cs-CZ" dirty="0"/>
          </a:p>
        </p:txBody>
      </p:sp>
    </p:spTree>
    <p:extLst>
      <p:ext uri="{BB962C8B-B14F-4D97-AF65-F5344CB8AC3E}">
        <p14:creationId xmlns:p14="http://schemas.microsoft.com/office/powerpoint/2010/main" val="1614578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1800" dirty="0">
                <a:solidFill>
                  <a:srgbClr val="307871"/>
                </a:solidFill>
                <a:latin typeface="Times New Roman" panose="02020603050405020304" pitchFamily="18" charset="0"/>
                <a:cs typeface="Times New Roman" panose="02020603050405020304" pitchFamily="18" charset="0"/>
              </a:rPr>
              <a:t>Manažeři musí uznat, že jejich „samozřejmé“ předpoklady, jak organizovat a řídit, jsou hluboce ovlivněny klasickou teorií, tradiční praxí a všemi druhy životních zkušeností.</a:t>
            </a:r>
          </a:p>
          <a:p>
            <a:r>
              <a:rPr lang="cs-CZ" altLang="cs-CZ" sz="1800" dirty="0">
                <a:solidFill>
                  <a:srgbClr val="307871"/>
                </a:solidFill>
                <a:latin typeface="Times New Roman" panose="02020603050405020304" pitchFamily="18" charset="0"/>
                <a:cs typeface="Times New Roman" panose="02020603050405020304" pitchFamily="18" charset="0"/>
              </a:rPr>
              <a:t>Že povaha práce a povaha zaměstnání se mění a objevují se nové formy a projevy organizačního chování, které se již velmi liší od tradičních norem a v dalších letech to bude ještě rychlejší.</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pl-PL" dirty="0"/>
              <a:t>Manažerské důsledky</a:t>
            </a:r>
            <a:endParaRPr lang="cs-CZ" dirty="0"/>
          </a:p>
        </p:txBody>
      </p:sp>
    </p:spTree>
    <p:extLst>
      <p:ext uri="{BB962C8B-B14F-4D97-AF65-F5344CB8AC3E}">
        <p14:creationId xmlns:p14="http://schemas.microsoft.com/office/powerpoint/2010/main" val="2248073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1800" dirty="0">
                <a:solidFill>
                  <a:srgbClr val="307871"/>
                </a:solidFill>
                <a:latin typeface="Times New Roman" panose="02020603050405020304" pitchFamily="18" charset="0"/>
                <a:cs typeface="Times New Roman" panose="02020603050405020304" pitchFamily="18" charset="0"/>
              </a:rPr>
              <a:t>Je nutné uznat, že „to, co hledáme, máme tendenci najít“ nebo „když nosíme brýle, jsme ochotni „ viděti “konkrétní věci” by mohli manažerům umožnit experimentovat s alternativními způsoby vidění, aby se zlepšil jejich pohled na organizační činnost. Tento zlepšený přehled může zase informovat a umožnit manažerům účinněji se vypořádat s konflikty, komunikacemi a jejich řešením a zvládat např. krizové situace.</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pl-PL" dirty="0"/>
              <a:t>Manažerské důsledky</a:t>
            </a:r>
            <a:endParaRPr lang="cs-CZ" dirty="0"/>
          </a:p>
        </p:txBody>
      </p:sp>
    </p:spTree>
    <p:extLst>
      <p:ext uri="{BB962C8B-B14F-4D97-AF65-F5344CB8AC3E}">
        <p14:creationId xmlns:p14="http://schemas.microsoft.com/office/powerpoint/2010/main" val="8787480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1800" dirty="0">
                <a:solidFill>
                  <a:srgbClr val="307871"/>
                </a:solidFill>
                <a:latin typeface="Times New Roman" panose="02020603050405020304" pitchFamily="18" charset="0"/>
                <a:cs typeface="Times New Roman" panose="02020603050405020304" pitchFamily="18" charset="0"/>
              </a:rPr>
              <a:t>Organizace a my jako pracovníci a manažeři fungujeme ve složité, rozmanité, neustále se měnící globální ekonomice, kde se mění vzorce zaměstnávání a povaha práce.</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5904656" cy="507703"/>
          </a:xfrm>
        </p:spPr>
        <p:txBody>
          <a:bodyPr/>
          <a:lstStyle/>
          <a:p>
            <a:r>
              <a:rPr lang="pl-PL" dirty="0"/>
              <a:t>Shrnutí</a:t>
            </a:r>
            <a:endParaRPr lang="cs-CZ" dirty="0"/>
          </a:p>
        </p:txBody>
      </p:sp>
    </p:spTree>
    <p:extLst>
      <p:ext uri="{BB962C8B-B14F-4D97-AF65-F5344CB8AC3E}">
        <p14:creationId xmlns:p14="http://schemas.microsoft.com/office/powerpoint/2010/main" val="774601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dirty="0">
                <a:solidFill>
                  <a:srgbClr val="307871"/>
                </a:solidFill>
                <a:latin typeface="Times New Roman" panose="02020603050405020304" pitchFamily="18" charset="0"/>
                <a:cs typeface="Times New Roman" panose="02020603050405020304" pitchFamily="18" charset="0"/>
              </a:rPr>
              <a:t>Organizační chování je studium lidského chování v organizačních kontextech se zaměřením na individuální i skupinové procesy a akce.</a:t>
            </a:r>
          </a:p>
          <a:p>
            <a:r>
              <a:rPr lang="cs-CZ" altLang="cs-CZ" sz="2000" dirty="0">
                <a:solidFill>
                  <a:srgbClr val="307871"/>
                </a:solidFill>
                <a:latin typeface="Times New Roman" panose="02020603050405020304" pitchFamily="18" charset="0"/>
                <a:cs typeface="Times New Roman" panose="02020603050405020304" pitchFamily="18" charset="0"/>
              </a:rPr>
              <a:t>Zahrnuje tedy zkoumání organizačních a manažerských procesů v dynamickém kontextu organizace a primárně se zabývá lidskými důsledky takové činnosti.</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Úvod</a:t>
            </a:r>
          </a:p>
        </p:txBody>
      </p:sp>
    </p:spTree>
    <p:extLst>
      <p:ext uri="{BB962C8B-B14F-4D97-AF65-F5344CB8AC3E}">
        <p14:creationId xmlns:p14="http://schemas.microsoft.com/office/powerpoint/2010/main" val="2637118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dirty="0">
                <a:solidFill>
                  <a:srgbClr val="307871"/>
                </a:solidFill>
                <a:latin typeface="Times New Roman" panose="02020603050405020304" pitchFamily="18" charset="0"/>
                <a:cs typeface="Times New Roman" panose="02020603050405020304" pitchFamily="18" charset="0"/>
              </a:rPr>
              <a:t>Lidské chování v organizacích je složité, protože je ovlivněno a následně ovlivňováno řadou faktorů, včetně manažerských akcí, měnících se úplných okolností a nových technologií.</a:t>
            </a:r>
          </a:p>
          <a:p>
            <a:r>
              <a:rPr lang="cs-CZ" altLang="cs-CZ" sz="2000" dirty="0">
                <a:solidFill>
                  <a:srgbClr val="307871"/>
                </a:solidFill>
                <a:latin typeface="Times New Roman" panose="02020603050405020304" pitchFamily="18" charset="0"/>
                <a:cs typeface="Times New Roman" panose="02020603050405020304" pitchFamily="18" charset="0"/>
              </a:rPr>
              <a:t>Lidé v organizacích komunikují se svým prostředím, se zúčastněnými stranami a s ostatními v organizaci.</a:t>
            </a:r>
          </a:p>
          <a:p>
            <a:r>
              <a:rPr lang="cs-CZ" altLang="cs-CZ" sz="2000" dirty="0">
                <a:solidFill>
                  <a:srgbClr val="307871"/>
                </a:solidFill>
                <a:latin typeface="Times New Roman" panose="02020603050405020304" pitchFamily="18" charset="0"/>
                <a:cs typeface="Times New Roman" panose="02020603050405020304" pitchFamily="18" charset="0"/>
              </a:rPr>
              <a:t>Mezi jednotlivci jsou významné rozdíly v osobnosti, mnoho lidí se ve skupinách chová jinak, než když pracují samostatně, a většina je ovlivněna normami a hodnotami organizace a společnosti, ve které žijí a pracují.</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Úvod</a:t>
            </a:r>
          </a:p>
        </p:txBody>
      </p:sp>
    </p:spTree>
    <p:extLst>
      <p:ext uri="{BB962C8B-B14F-4D97-AF65-F5344CB8AC3E}">
        <p14:creationId xmlns:p14="http://schemas.microsoft.com/office/powerpoint/2010/main" val="27288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dirty="0">
                <a:solidFill>
                  <a:srgbClr val="FF0000"/>
                </a:solidFill>
                <a:latin typeface="Times New Roman" panose="02020603050405020304" pitchFamily="18" charset="0"/>
                <a:cs typeface="Times New Roman" panose="02020603050405020304" pitchFamily="18" charset="0"/>
              </a:rPr>
              <a:t>Technicko-racionální přístup</a:t>
            </a:r>
          </a:p>
          <a:p>
            <a:r>
              <a:rPr lang="cs-CZ" sz="2000" dirty="0"/>
              <a:t>Očekávalo se, že je přesně vymezeno, co lidé mají dělat, a pokud se budou tato pravidla dodržovat, bude organizace pracovat bez problémů.</a:t>
            </a:r>
            <a:endParaRPr lang="cs-CZ" altLang="cs-CZ" sz="2000" b="1" dirty="0">
              <a:solidFill>
                <a:srgbClr val="307871"/>
              </a:solidFill>
              <a:latin typeface="Times New Roman" panose="02020603050405020304" pitchFamily="18" charset="0"/>
              <a:cs typeface="Times New Roman" panose="02020603050405020304" pitchFamily="18" charset="0"/>
            </a:endParaRPr>
          </a:p>
          <a:p>
            <a:r>
              <a:rPr lang="cs-CZ" altLang="cs-CZ" sz="2000" b="1" dirty="0">
                <a:solidFill>
                  <a:srgbClr val="307871"/>
                </a:solidFill>
                <a:latin typeface="Times New Roman" panose="02020603050405020304" pitchFamily="18" charset="0"/>
                <a:cs typeface="Times New Roman" panose="02020603050405020304" pitchFamily="18" charset="0"/>
              </a:rPr>
              <a:t>Byrokracie</a:t>
            </a:r>
            <a:r>
              <a:rPr lang="cs-CZ" altLang="cs-CZ" sz="2000" dirty="0">
                <a:solidFill>
                  <a:srgbClr val="307871"/>
                </a:solidFill>
                <a:latin typeface="Times New Roman" panose="02020603050405020304" pitchFamily="18" charset="0"/>
                <a:cs typeface="Times New Roman" panose="02020603050405020304" pitchFamily="18" charset="0"/>
              </a:rPr>
              <a:t> - Max Weber (1864 - 1920) - lidé v organizacích mají své vlastní dobře definované úkoly a odpovědnosti, organizace obsahují hierarchické struktury hlášení, organizace rozvíjejí vlastní pravidla a postupy pro plnění úkolů, zaměstnanci jednají nestranně, jsou motivováni smyslem k dosažení organizačních cílů.</a:t>
            </a:r>
          </a:p>
          <a:p>
            <a:r>
              <a:rPr lang="cs-CZ" sz="2000" dirty="0"/>
              <a:t>Pojem byrokracie je vysvětlován jako hierarchická organizace, navržená racionálně ke koordinaci práce mnoha jednotlivců a k realizaci široké škály administrativních úkolů organizačních cílů.</a:t>
            </a:r>
            <a:endParaRPr lang="cs-CZ" altLang="cs-CZ" sz="20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Organizační teorie</a:t>
            </a:r>
          </a:p>
        </p:txBody>
      </p:sp>
    </p:spTree>
    <p:extLst>
      <p:ext uri="{BB962C8B-B14F-4D97-AF65-F5344CB8AC3E}">
        <p14:creationId xmlns:p14="http://schemas.microsoft.com/office/powerpoint/2010/main" val="284459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b="1" dirty="0">
                <a:solidFill>
                  <a:srgbClr val="307871"/>
                </a:solidFill>
                <a:latin typeface="Times New Roman" panose="02020603050405020304" pitchFamily="18" charset="0"/>
                <a:cs typeface="Times New Roman" panose="02020603050405020304" pitchFamily="18" charset="0"/>
              </a:rPr>
              <a:t>Klasická škola </a:t>
            </a:r>
            <a:r>
              <a:rPr lang="cs-CZ" altLang="cs-CZ" sz="2000" dirty="0">
                <a:solidFill>
                  <a:srgbClr val="307871"/>
                </a:solidFill>
                <a:latin typeface="Times New Roman" panose="02020603050405020304" pitchFamily="18" charset="0"/>
                <a:cs typeface="Times New Roman" panose="02020603050405020304" pitchFamily="18" charset="0"/>
              </a:rPr>
              <a:t>organizační teorie na počátku dvacátého století byla ovládána snahou identifikovat principy, které, jak navrhují zastánci, by zajistily úspěch, pokud budou dodrženy. Předpokládalo se, že tyto jednoduché zákony nebo zásady představují jediný nejlepší způsob řízení a organizace. </a:t>
            </a:r>
            <a:r>
              <a:rPr lang="cs-CZ" altLang="cs-CZ" sz="2000" i="1" dirty="0">
                <a:solidFill>
                  <a:srgbClr val="307871"/>
                </a:solidFill>
                <a:latin typeface="Times New Roman" panose="02020603050405020304" pitchFamily="18" charset="0"/>
                <a:cs typeface="Times New Roman" panose="02020603050405020304" pitchFamily="18" charset="0"/>
              </a:rPr>
              <a:t>Hlavní starostí klasické školy bylo navrhnout efektivní mechanismy kontroly, jak rozdělovat úkoly a odměňovat lidi a jak strukturovat organizace.</a:t>
            </a:r>
          </a:p>
          <a:p>
            <a:r>
              <a:rPr lang="cs-CZ" sz="2000" dirty="0"/>
              <a:t>Pracovník dostává pokyny jen od jednoho nadřízeného, probíhá komunikace po linii od nejvyšších nadřízených po řadové pracovníky. Počet lidí, podřízených vedoucímu, nesmí způsobit problémy v koordinaci činností. Slušnost, laskavost a spravedlnost má povzbudit personál v plnění povinností, spravedlivá odměna zvyšuje morálku, ale neznamená přeplácení.</a:t>
            </a:r>
            <a:endParaRPr lang="cs-CZ" altLang="cs-CZ" sz="2000" dirty="0">
              <a:solidFill>
                <a:srgbClr val="307871"/>
              </a:solidFill>
              <a:latin typeface="Times New Roman" panose="02020603050405020304" pitchFamily="18" charset="0"/>
              <a:cs typeface="Times New Roman" panose="02020603050405020304" pitchFamily="18" charset="0"/>
            </a:endParaRP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Organizační teorie</a:t>
            </a:r>
          </a:p>
        </p:txBody>
      </p:sp>
    </p:spTree>
    <p:extLst>
      <p:ext uri="{BB962C8B-B14F-4D97-AF65-F5344CB8AC3E}">
        <p14:creationId xmlns:p14="http://schemas.microsoft.com/office/powerpoint/2010/main" val="3966893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dirty="0">
                <a:solidFill>
                  <a:srgbClr val="307871"/>
                </a:solidFill>
                <a:latin typeface="Times New Roman" panose="02020603050405020304" pitchFamily="18" charset="0"/>
                <a:cs typeface="Times New Roman" panose="02020603050405020304" pitchFamily="18" charset="0"/>
              </a:rPr>
              <a:t>Uznání, že pracoviště se stalo rozhodujícím faktorem při určování organizačního úspěchu.</a:t>
            </a:r>
          </a:p>
          <a:p>
            <a:r>
              <a:rPr lang="cs-CZ" altLang="cs-CZ" sz="2000" dirty="0">
                <a:solidFill>
                  <a:srgbClr val="307871"/>
                </a:solidFill>
                <a:latin typeface="Times New Roman" panose="02020603050405020304" pitchFamily="18" charset="0"/>
                <a:cs typeface="Times New Roman" panose="02020603050405020304" pitchFamily="18" charset="0"/>
              </a:rPr>
              <a:t>Dynamika podnikatelského prostředí a složitost trhu a globální ekonomiky vyžadují, aby organizace byly flexibilní a inovativní.</a:t>
            </a:r>
          </a:p>
          <a:p>
            <a:r>
              <a:rPr lang="cs-CZ" altLang="cs-CZ" sz="2000" dirty="0">
                <a:solidFill>
                  <a:srgbClr val="307871"/>
                </a:solidFill>
                <a:latin typeface="Times New Roman" panose="02020603050405020304" pitchFamily="18" charset="0"/>
                <a:cs typeface="Times New Roman" panose="02020603050405020304" pitchFamily="18" charset="0"/>
              </a:rPr>
              <a:t>Obecně se věří, že </a:t>
            </a:r>
            <a:r>
              <a:rPr lang="cs-CZ" altLang="cs-CZ" sz="2000" i="1" dirty="0">
                <a:solidFill>
                  <a:srgbClr val="307871"/>
                </a:solidFill>
                <a:latin typeface="Times New Roman" panose="02020603050405020304" pitchFamily="18" charset="0"/>
                <a:cs typeface="Times New Roman" panose="02020603050405020304" pitchFamily="18" charset="0"/>
              </a:rPr>
              <a:t>byrokratické organizace, které vycházejí z principů klasické školy, nejsou schopny přijmout změnu a jsou vhodnější pro opakující se činnosti.</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Organizační teorie</a:t>
            </a:r>
          </a:p>
        </p:txBody>
      </p:sp>
    </p:spTree>
    <p:extLst>
      <p:ext uri="{BB962C8B-B14F-4D97-AF65-F5344CB8AC3E}">
        <p14:creationId xmlns:p14="http://schemas.microsoft.com/office/powerpoint/2010/main" val="2212285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b="1" dirty="0">
                <a:solidFill>
                  <a:srgbClr val="307871"/>
                </a:solidFill>
                <a:latin typeface="Times New Roman" panose="02020603050405020304" pitchFamily="18" charset="0"/>
                <a:cs typeface="Times New Roman" panose="02020603050405020304" pitchFamily="18" charset="0"/>
              </a:rPr>
              <a:t>Vědecké řízení</a:t>
            </a:r>
          </a:p>
          <a:p>
            <a:r>
              <a:rPr lang="cs-CZ" altLang="cs-CZ" sz="2000" dirty="0">
                <a:solidFill>
                  <a:srgbClr val="307871"/>
                </a:solidFill>
                <a:latin typeface="Times New Roman" panose="02020603050405020304" pitchFamily="18" charset="0"/>
                <a:cs typeface="Times New Roman" panose="02020603050405020304" pitchFamily="18" charset="0"/>
              </a:rPr>
              <a:t>Důraz na racionalitu a nedostatečný ohled na lidské aspekty organizace vedl k aplikaci vědeckých principů na řízení práce.</a:t>
            </a:r>
          </a:p>
          <a:p>
            <a:r>
              <a:rPr lang="cs-CZ" altLang="cs-CZ" sz="2000" dirty="0">
                <a:solidFill>
                  <a:srgbClr val="307871"/>
                </a:solidFill>
                <a:latin typeface="Times New Roman" panose="02020603050405020304" pitchFamily="18" charset="0"/>
                <a:cs typeface="Times New Roman" panose="02020603050405020304" pitchFamily="18" charset="0"/>
              </a:rPr>
              <a:t>Obhajoval, že existuje „jeden nejlepší způsob“ vykonávat jakoukoli práci, která by maximalizovala produktivitu.</a:t>
            </a:r>
          </a:p>
          <a:p>
            <a:r>
              <a:rPr lang="cs-CZ" altLang="cs-CZ" sz="2000" dirty="0">
                <a:solidFill>
                  <a:srgbClr val="307871"/>
                </a:solidFill>
                <a:latin typeface="Times New Roman" panose="02020603050405020304" pitchFamily="18" charset="0"/>
                <a:cs typeface="Times New Roman" panose="02020603050405020304" pitchFamily="18" charset="0"/>
              </a:rPr>
              <a:t>Nejvlivnějším představitelem školy byl </a:t>
            </a:r>
            <a:r>
              <a:rPr lang="cs-CZ" altLang="cs-CZ" sz="2000" dirty="0" err="1">
                <a:solidFill>
                  <a:srgbClr val="307871"/>
                </a:solidFill>
                <a:latin typeface="Times New Roman" panose="02020603050405020304" pitchFamily="18" charset="0"/>
                <a:cs typeface="Times New Roman" panose="02020603050405020304" pitchFamily="18" charset="0"/>
              </a:rPr>
              <a:t>Frederic</a:t>
            </a:r>
            <a:r>
              <a:rPr lang="cs-CZ" altLang="cs-CZ" sz="2000" dirty="0">
                <a:solidFill>
                  <a:srgbClr val="307871"/>
                </a:solidFill>
                <a:latin typeface="Times New Roman" panose="02020603050405020304" pitchFamily="18" charset="0"/>
                <a:cs typeface="Times New Roman" panose="02020603050405020304" pitchFamily="18" charset="0"/>
              </a:rPr>
              <a:t> </a:t>
            </a:r>
            <a:r>
              <a:rPr lang="cs-CZ" altLang="cs-CZ" sz="2000" dirty="0" err="1">
                <a:solidFill>
                  <a:srgbClr val="307871"/>
                </a:solidFill>
                <a:latin typeface="Times New Roman" panose="02020603050405020304" pitchFamily="18" charset="0"/>
                <a:cs typeface="Times New Roman" panose="02020603050405020304" pitchFamily="18" charset="0"/>
              </a:rPr>
              <a:t>Taylor</a:t>
            </a:r>
            <a:r>
              <a:rPr lang="cs-CZ" altLang="cs-CZ" sz="2000" dirty="0">
                <a:solidFill>
                  <a:srgbClr val="307871"/>
                </a:solidFill>
                <a:latin typeface="Times New Roman" panose="02020603050405020304" pitchFamily="18" charset="0"/>
                <a:cs typeface="Times New Roman" panose="02020603050405020304" pitchFamily="18" charset="0"/>
              </a:rPr>
              <a:t> (1856 - 1915)</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Organizační teorie</a:t>
            </a:r>
          </a:p>
        </p:txBody>
      </p:sp>
    </p:spTree>
    <p:extLst>
      <p:ext uri="{BB962C8B-B14F-4D97-AF65-F5344CB8AC3E}">
        <p14:creationId xmlns:p14="http://schemas.microsoft.com/office/powerpoint/2010/main" val="3857894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1059582"/>
            <a:ext cx="8280920" cy="3384376"/>
          </a:xfrm>
          <a:prstGeom prst="rect">
            <a:avLst/>
          </a:prstGeom>
        </p:spPr>
        <p:txBody>
          <a:bodyPr>
            <a:noAutofit/>
          </a:bodyPr>
          <a:lstStyle/>
          <a:p>
            <a:r>
              <a:rPr lang="cs-CZ" altLang="cs-CZ" sz="2000" b="1" dirty="0">
                <a:solidFill>
                  <a:srgbClr val="307871"/>
                </a:solidFill>
                <a:latin typeface="Times New Roman" panose="02020603050405020304" pitchFamily="18" charset="0"/>
                <a:cs typeface="Times New Roman" panose="02020603050405020304" pitchFamily="18" charset="0"/>
              </a:rPr>
              <a:t>Vědecké řízení</a:t>
            </a:r>
          </a:p>
          <a:p>
            <a:r>
              <a:rPr lang="cs-CZ" altLang="cs-CZ" sz="2000" dirty="0" err="1">
                <a:solidFill>
                  <a:srgbClr val="307871"/>
                </a:solidFill>
                <a:latin typeface="Times New Roman" panose="02020603050405020304" pitchFamily="18" charset="0"/>
                <a:cs typeface="Times New Roman" panose="02020603050405020304" pitchFamily="18" charset="0"/>
              </a:rPr>
              <a:t>Taylor</a:t>
            </a:r>
            <a:r>
              <a:rPr lang="cs-CZ" altLang="cs-CZ" sz="2000" dirty="0">
                <a:solidFill>
                  <a:srgbClr val="307871"/>
                </a:solidFill>
                <a:latin typeface="Times New Roman" panose="02020603050405020304" pitchFamily="18" charset="0"/>
                <a:cs typeface="Times New Roman" panose="02020603050405020304" pitchFamily="18" charset="0"/>
              </a:rPr>
              <a:t> tvrdil, že účinnost, standardizace a disciplína by vyplynula z procesu vědeckého řízení pracovních úkolů. Navrhl:</a:t>
            </a:r>
          </a:p>
          <a:p>
            <a:pPr lvl="1"/>
            <a:r>
              <a:rPr lang="cs-CZ" altLang="cs-CZ" sz="1600" dirty="0">
                <a:solidFill>
                  <a:srgbClr val="307871"/>
                </a:solidFill>
                <a:latin typeface="Times New Roman" panose="02020603050405020304" pitchFamily="18" charset="0"/>
                <a:cs typeface="Times New Roman" panose="02020603050405020304" pitchFamily="18" charset="0"/>
              </a:rPr>
              <a:t>Je třeba jasně rozlišovat mezi plánováním práce a prováděním úkolů.</a:t>
            </a:r>
          </a:p>
          <a:p>
            <a:pPr lvl="1"/>
            <a:r>
              <a:rPr lang="cs-CZ" altLang="cs-CZ" sz="1600" dirty="0">
                <a:solidFill>
                  <a:srgbClr val="307871"/>
                </a:solidFill>
                <a:latin typeface="Times New Roman" panose="02020603050405020304" pitchFamily="18" charset="0"/>
                <a:cs typeface="Times New Roman" panose="02020603050405020304" pitchFamily="18" charset="0"/>
              </a:rPr>
              <a:t>Proces vědeckého výběru by měl určit správnou osobu, která úkol provede.</a:t>
            </a:r>
          </a:p>
          <a:p>
            <a:pPr lvl="1"/>
            <a:r>
              <a:rPr lang="cs-CZ" altLang="cs-CZ" sz="1600" dirty="0">
                <a:solidFill>
                  <a:srgbClr val="307871"/>
                </a:solidFill>
                <a:latin typeface="Times New Roman" panose="02020603050405020304" pitchFamily="18" charset="0"/>
                <a:cs typeface="Times New Roman" panose="02020603050405020304" pitchFamily="18" charset="0"/>
              </a:rPr>
              <a:t>Úloha by měla být standardizována a zjednodušena - rozdělena na jednoduché, základní kroky, které se snadno naučí a opakují.</a:t>
            </a:r>
          </a:p>
        </p:txBody>
      </p:sp>
      <p:sp>
        <p:nvSpPr>
          <p:cNvPr id="16" name="Zástupný symbol pro obsah 2"/>
          <p:cNvSpPr txBox="1">
            <a:spLocks/>
          </p:cNvSpPr>
          <p:nvPr/>
        </p:nvSpPr>
        <p:spPr>
          <a:xfrm>
            <a:off x="395536" y="699542"/>
            <a:ext cx="5760640"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Organizační teorie</a:t>
            </a:r>
          </a:p>
        </p:txBody>
      </p:sp>
    </p:spTree>
    <p:extLst>
      <p:ext uri="{BB962C8B-B14F-4D97-AF65-F5344CB8AC3E}">
        <p14:creationId xmlns:p14="http://schemas.microsoft.com/office/powerpoint/2010/main" val="4277039729"/>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2720</TotalTime>
  <Words>1805</Words>
  <Application>Microsoft Office PowerPoint</Application>
  <PresentationFormat>Předvádění na obrazovce (16:9)</PresentationFormat>
  <Paragraphs>160</Paragraphs>
  <Slides>27</Slides>
  <Notes>26</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27</vt:i4>
      </vt:variant>
    </vt:vector>
  </HeadingPairs>
  <TitlesOfParts>
    <vt:vector size="32" baseType="lpstr">
      <vt:lpstr>Arial</vt:lpstr>
      <vt:lpstr>Calibri</vt:lpstr>
      <vt:lpstr>Enriqueta</vt:lpstr>
      <vt:lpstr>Times New Roman</vt:lpstr>
      <vt:lpstr>SLU</vt:lpstr>
      <vt:lpstr>Chování a organizační teorie</vt:lpstr>
      <vt:lpstr>Obsah prezentace</vt:lpstr>
      <vt:lpstr>Úvod</vt:lpstr>
      <vt:lpstr>Úvod</vt:lpstr>
      <vt:lpstr>Organizační teorie</vt:lpstr>
      <vt:lpstr>Organizační teorie</vt:lpstr>
      <vt:lpstr>Organizační teorie</vt:lpstr>
      <vt:lpstr>Organizační teorie</vt:lpstr>
      <vt:lpstr>Organizační teorie</vt:lpstr>
      <vt:lpstr>Organizační teorie</vt:lpstr>
      <vt:lpstr>Organizační teorie</vt:lpstr>
      <vt:lpstr>Organizační teorie</vt:lpstr>
      <vt:lpstr>Organizační teorie</vt:lpstr>
      <vt:lpstr>Systémové teorie – otevřený systém</vt:lpstr>
      <vt:lpstr>Organizace jako otevřený systém</vt:lpstr>
      <vt:lpstr>Systémová teorie</vt:lpstr>
      <vt:lpstr>Proč studovat organizační teorie a chování organizace?</vt:lpstr>
      <vt:lpstr>Organizační chování v současnosti</vt:lpstr>
      <vt:lpstr>Organizační chování v současnosti</vt:lpstr>
      <vt:lpstr>Organizační chování v současnosti</vt:lpstr>
      <vt:lpstr>Organizační chování v současnosti</vt:lpstr>
      <vt:lpstr>Organizační chování v současnosti</vt:lpstr>
      <vt:lpstr>Organizace jako mozek: učící se organizace</vt:lpstr>
      <vt:lpstr>Manažerské důsledky</vt:lpstr>
      <vt:lpstr>Manažerské důsledky</vt:lpstr>
      <vt:lpstr>Manažerské důsledky</vt:lpstr>
      <vt:lpstr>Shrnutí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Žaneta Rylková</cp:lastModifiedBy>
  <cp:revision>201</cp:revision>
  <dcterms:created xsi:type="dcterms:W3CDTF">2016-07-06T15:42:34Z</dcterms:created>
  <dcterms:modified xsi:type="dcterms:W3CDTF">2024-03-18T08:17:26Z</dcterms:modified>
</cp:coreProperties>
</file>