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90" r:id="rId4"/>
    <p:sldId id="317" r:id="rId5"/>
    <p:sldId id="318" r:id="rId6"/>
    <p:sldId id="319" r:id="rId7"/>
    <p:sldId id="320" r:id="rId8"/>
    <p:sldId id="323" r:id="rId9"/>
    <p:sldId id="321" r:id="rId10"/>
    <p:sldId id="322" r:id="rId11"/>
    <p:sldId id="316" r:id="rId12"/>
    <p:sldId id="326" r:id="rId13"/>
    <p:sldId id="329" r:id="rId14"/>
    <p:sldId id="330" r:id="rId15"/>
    <p:sldId id="331" r:id="rId16"/>
    <p:sldId id="332" r:id="rId17"/>
    <p:sldId id="333" r:id="rId18"/>
    <p:sldId id="334" r:id="rId19"/>
    <p:sldId id="335" r:id="rId20"/>
    <p:sldId id="336" r:id="rId21"/>
    <p:sldId id="337" r:id="rId22"/>
    <p:sldId id="339" r:id="rId23"/>
    <p:sldId id="340" r:id="rId24"/>
    <p:sldId id="341" r:id="rId25"/>
    <p:sldId id="327" r:id="rId26"/>
    <p:sldId id="328" r:id="rId27"/>
    <p:sldId id="343" r:id="rId28"/>
    <p:sldId id="345" r:id="rId29"/>
    <p:sldId id="346" r:id="rId30"/>
    <p:sldId id="347" r:id="rId31"/>
    <p:sldId id="348" r:id="rId32"/>
    <p:sldId id="349" r:id="rId33"/>
    <p:sldId id="350" r:id="rId34"/>
    <p:sldId id="352" r:id="rId35"/>
    <p:sldId id="353" r:id="rId36"/>
    <p:sldId id="354" r:id="rId37"/>
    <p:sldId id="355" r:id="rId38"/>
    <p:sldId id="356" r:id="rId39"/>
    <p:sldId id="357" r:id="rId40"/>
    <p:sldId id="358" r:id="rId41"/>
    <p:sldId id="361" r:id="rId42"/>
    <p:sldId id="362" r:id="rId43"/>
    <p:sldId id="363" r:id="rId4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17043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29538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1097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8152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3680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4584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45342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36631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37013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91621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616783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93874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935895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391607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91468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4582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123235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18567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809807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384138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50843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737800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764835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081373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21287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361167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44577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885579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555465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673794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979380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40461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396066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2690361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89173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0261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79774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4359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2593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39675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97206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ntem.cz/blog/teorie-motiva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a:solidFill>
                  <a:schemeClr val="bg1"/>
                </a:solidFill>
                <a:latin typeface="Times New Roman" panose="02020603050405020304" pitchFamily="18" charset="0"/>
                <a:cs typeface="Times New Roman" panose="02020603050405020304" pitchFamily="18" charset="0"/>
              </a:rPr>
              <a:t>Motivační teorie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940152" y="3723878"/>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b="1" dirty="0">
                <a:solidFill>
                  <a:srgbClr val="307871"/>
                </a:solidFill>
                <a:latin typeface="Times New Roman" panose="02020603050405020304" pitchFamily="18" charset="0"/>
                <a:cs typeface="Times New Roman" panose="02020603050405020304" pitchFamily="18" charset="0"/>
              </a:rPr>
              <a:t>Ing. Žaneta </a:t>
            </a:r>
            <a:r>
              <a:rPr lang="cs-CZ" altLang="cs-CZ" sz="1800" b="1" dirty="0" err="1">
                <a:solidFill>
                  <a:srgbClr val="307871"/>
                </a:solidFill>
                <a:latin typeface="Times New Roman" panose="02020603050405020304" pitchFamily="18" charset="0"/>
                <a:cs typeface="Times New Roman" panose="02020603050405020304" pitchFamily="18" charset="0"/>
              </a:rPr>
              <a:t>Rylková</a:t>
            </a:r>
            <a:r>
              <a:rPr lang="cs-CZ" altLang="cs-CZ" sz="1800" b="1" dirty="0">
                <a:solidFill>
                  <a:srgbClr val="307871"/>
                </a:solidFill>
                <a:latin typeface="Times New Roman" panose="02020603050405020304" pitchFamily="18" charset="0"/>
                <a:cs typeface="Times New Roman" panose="02020603050405020304" pitchFamily="18" charset="0"/>
              </a:rPr>
              <a:t>, Ph.D.</a:t>
            </a:r>
          </a:p>
          <a:p>
            <a:pPr algn="r"/>
            <a:r>
              <a:rPr lang="cs-CZ" altLang="cs-CZ" sz="1600" b="1" dirty="0">
                <a:solidFill>
                  <a:srgbClr val="307871"/>
                </a:solidFill>
                <a:latin typeface="Times New Roman" panose="02020603050405020304" pitchFamily="18" charset="0"/>
                <a:cs typeface="Times New Roman" panose="02020603050405020304" pitchFamily="18" charset="0"/>
              </a:rPr>
              <a:t>Manažerské dovednosti</a:t>
            </a:r>
            <a:endParaRPr lang="cs-CZ" altLang="cs-CZ" sz="16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Teorie modifikace chování je často spojována jak s motivací, tak s učením. Obecně naznačuje, že chování je funkcí jeho důsledků, tj. výsledek konkrétního chování bude mít vliv na povahu budoucího chování.</a:t>
            </a:r>
          </a:p>
          <a:p>
            <a:r>
              <a:rPr lang="cs-CZ" altLang="cs-CZ" sz="2000" dirty="0">
                <a:solidFill>
                  <a:srgbClr val="307871"/>
                </a:solidFill>
                <a:latin typeface="Times New Roman" panose="02020603050405020304" pitchFamily="18" charset="0"/>
                <a:cs typeface="Times New Roman" panose="02020603050405020304" pitchFamily="18" charset="0"/>
              </a:rPr>
              <a:t>Pozitivní i negativní posílení může zvýšit sílu chování, protože lidé často kladně reagují na povzbuzení zpětné vazby a / nebo zvažují změnu svého chování, pokud to vede k negativní zpětné vazbě.</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Motivační školy myšlení</a:t>
            </a:r>
          </a:p>
        </p:txBody>
      </p:sp>
    </p:spTree>
    <p:extLst>
      <p:ext uri="{BB962C8B-B14F-4D97-AF65-F5344CB8AC3E}">
        <p14:creationId xmlns:p14="http://schemas.microsoft.com/office/powerpoint/2010/main" val="217862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1800" dirty="0">
                <a:solidFill>
                  <a:srgbClr val="307871"/>
                </a:solidFill>
                <a:latin typeface="Times New Roman" panose="02020603050405020304" pitchFamily="18" charset="0"/>
                <a:cs typeface="Times New Roman" panose="02020603050405020304" pitchFamily="18" charset="0"/>
              </a:rPr>
              <a:t>Tvrdí, že lidé jednají podle svých vědomých očekávání, že určité chování povede ke konkrétním žádoucím cílům.</a:t>
            </a:r>
          </a:p>
          <a:p>
            <a:r>
              <a:rPr lang="cs-CZ" altLang="cs-CZ" sz="1800" dirty="0" err="1">
                <a:solidFill>
                  <a:srgbClr val="307871"/>
                </a:solidFill>
                <a:latin typeface="Times New Roman" panose="02020603050405020304" pitchFamily="18" charset="0"/>
                <a:cs typeface="Times New Roman" panose="02020603050405020304" pitchFamily="18" charset="0"/>
              </a:rPr>
              <a:t>Vroom</a:t>
            </a:r>
            <a:r>
              <a:rPr lang="cs-CZ" altLang="cs-CZ" sz="1800" dirty="0">
                <a:solidFill>
                  <a:srgbClr val="307871"/>
                </a:solidFill>
                <a:latin typeface="Times New Roman" panose="02020603050405020304" pitchFamily="18" charset="0"/>
                <a:cs typeface="Times New Roman" panose="02020603050405020304" pitchFamily="18" charset="0"/>
              </a:rPr>
              <a:t> (1964), americký psycholog, vývojář vytvářející systematickou vysvětlující teorii motivace na pracovišti. Tvrdí, že motivace chovat se určitým způsobem je určována očekáváním jednotlivce, že chování povede k určitému výsledku, znásobenému preferencí nebo valencí, kterou má daná osoba k tomuto výsledku.</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pl-PL" dirty="0"/>
              <a:t>Teorie očekávání</a:t>
            </a:r>
            <a:endParaRPr lang="cs-CZ" dirty="0"/>
          </a:p>
        </p:txBody>
      </p:sp>
    </p:spTree>
    <p:extLst>
      <p:ext uri="{BB962C8B-B14F-4D97-AF65-F5344CB8AC3E}">
        <p14:creationId xmlns:p14="http://schemas.microsoft.com/office/powerpoint/2010/main" val="77460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1800" dirty="0" err="1">
                <a:solidFill>
                  <a:srgbClr val="307871"/>
                </a:solidFill>
                <a:latin typeface="Times New Roman" panose="02020603050405020304" pitchFamily="18" charset="0"/>
                <a:cs typeface="Times New Roman" panose="02020603050405020304" pitchFamily="18" charset="0"/>
              </a:rPr>
              <a:t>Vroom</a:t>
            </a:r>
            <a:r>
              <a:rPr lang="cs-CZ" altLang="cs-CZ" sz="1800" dirty="0">
                <a:solidFill>
                  <a:srgbClr val="307871"/>
                </a:solidFill>
                <a:latin typeface="Times New Roman" panose="02020603050405020304" pitchFamily="18" charset="0"/>
                <a:cs typeface="Times New Roman" panose="02020603050405020304" pitchFamily="18" charset="0"/>
              </a:rPr>
              <a:t> argumentuje, že lidské chování je řízeno subjektivní pravděpodobností, což je očekávání jednotlivce, že jeho chování povede ke konkrétnímu výsledku. Prostě rovnice očekávání je:</a:t>
            </a:r>
          </a:p>
          <a:p>
            <a:r>
              <a:rPr lang="cs-CZ" altLang="cs-CZ" sz="1800" dirty="0">
                <a:solidFill>
                  <a:srgbClr val="307871"/>
                </a:solidFill>
                <a:latin typeface="Times New Roman" panose="02020603050405020304" pitchFamily="18" charset="0"/>
                <a:cs typeface="Times New Roman" panose="02020603050405020304" pitchFamily="18" charset="0"/>
              </a:rPr>
              <a:t>Tato teorie jasně zdůrazňuje, že je důležité, aby organizace zajistily, že „poskytované odměny jsou ty odměny, které si příjemci zaslouží a chtějí“.</a:t>
            </a:r>
          </a:p>
          <a:p>
            <a:r>
              <a:rPr lang="cs-CZ" altLang="cs-CZ" sz="1800" dirty="0">
                <a:solidFill>
                  <a:srgbClr val="307871"/>
                </a:solidFill>
                <a:latin typeface="Times New Roman" panose="02020603050405020304" pitchFamily="18" charset="0"/>
                <a:cs typeface="Times New Roman" panose="02020603050405020304" pitchFamily="18" charset="0"/>
              </a:rPr>
              <a:t>Předpokládá se, že úroveň motivace, kterou jednotlivec zobrazuje, vyplývá z procesu vědomého rozhodování jednotlivce: racionální odhad pravděpodobných výsledků jejich chování.</a:t>
            </a:r>
          </a:p>
          <a:p>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pl-PL" dirty="0"/>
              <a:t>Teorie očekávání</a:t>
            </a:r>
            <a:endParaRPr lang="cs-CZ" dirty="0"/>
          </a:p>
        </p:txBody>
      </p:sp>
    </p:spTree>
    <p:extLst>
      <p:ext uri="{BB962C8B-B14F-4D97-AF65-F5344CB8AC3E}">
        <p14:creationId xmlns:p14="http://schemas.microsoft.com/office/powerpoint/2010/main" val="259282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528392"/>
          </a:xfrm>
          <a:prstGeom prst="rect">
            <a:avLst/>
          </a:prstGeom>
        </p:spPr>
        <p:txBody>
          <a:bodyPr>
            <a:noAutofit/>
          </a:bodyPr>
          <a:lstStyle/>
          <a:p>
            <a:r>
              <a:rPr lang="cs-CZ" sz="2000" dirty="0"/>
              <a:t>Shodě jako </a:t>
            </a:r>
            <a:r>
              <a:rPr lang="cs-CZ" sz="2000" dirty="0" err="1"/>
              <a:t>Vroom</a:t>
            </a:r>
            <a:r>
              <a:rPr lang="cs-CZ" sz="2000" dirty="0"/>
              <a:t> – Hodnota cíle nebo odměny a subjektivně vnímaná míra pravděpodobnosti, s níž je možné dosažení cíle, vede k vynaložení určitého úsilí (síly nebo motivace).</a:t>
            </a:r>
          </a:p>
          <a:p>
            <a:r>
              <a:rPr lang="cs-CZ" sz="2000" dirty="0"/>
              <a:t>Úsilí závislé na tom, jak jedinec vnímá svoji </a:t>
            </a:r>
            <a:r>
              <a:rPr lang="cs-CZ" sz="2000" b="1" dirty="0"/>
              <a:t>profesionální roli</a:t>
            </a:r>
            <a:r>
              <a:rPr lang="cs-CZ" sz="2000" dirty="0"/>
              <a:t> a na jeho </a:t>
            </a:r>
            <a:r>
              <a:rPr lang="cs-CZ" sz="2000" b="1" dirty="0"/>
              <a:t>schopnostech</a:t>
            </a:r>
            <a:r>
              <a:rPr lang="cs-CZ" sz="2000" dirty="0"/>
              <a:t>.</a:t>
            </a:r>
          </a:p>
          <a:p>
            <a:r>
              <a:rPr lang="cs-CZ" sz="2000" dirty="0"/>
              <a:t>Odměny determinují spokojenost pracovníka.</a:t>
            </a:r>
          </a:p>
          <a:p>
            <a:endParaRPr lang="cs-CZ" sz="2000" dirty="0"/>
          </a:p>
          <a:p>
            <a:r>
              <a:rPr lang="cs-CZ" sz="2000" dirty="0" err="1"/>
              <a:t>Rymeš</a:t>
            </a:r>
            <a:r>
              <a:rPr lang="cs-CZ" sz="2000" dirty="0"/>
              <a:t>, 2003, s. 105</a:t>
            </a:r>
          </a:p>
          <a:p>
            <a:endParaRPr lang="cs-CZ" altLang="cs-CZ" sz="1800" dirty="0">
              <a:solidFill>
                <a:srgbClr val="307871"/>
              </a:solidFill>
              <a:latin typeface="Times New Roman" panose="02020603050405020304" pitchFamily="18" charset="0"/>
              <a:cs typeface="Times New Roman" panose="02020603050405020304" pitchFamily="18" charset="0"/>
            </a:endParaRPr>
          </a:p>
          <a:p>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L. W. Portera a E. Lawlera</a:t>
            </a:r>
          </a:p>
        </p:txBody>
      </p:sp>
      <p:pic>
        <p:nvPicPr>
          <p:cNvPr id="5" name="Obrázek 4"/>
          <p:cNvPicPr/>
          <p:nvPr/>
        </p:nvPicPr>
        <p:blipFill rotWithShape="1">
          <a:blip r:embed="rId3"/>
          <a:srcRect l="3571" t="13639" r="8467" b="22398"/>
          <a:stretch/>
        </p:blipFill>
        <p:spPr bwMode="auto">
          <a:xfrm>
            <a:off x="3440484" y="2931790"/>
            <a:ext cx="5067300" cy="2072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342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a:t>Čtyři faktory, které ovlivňují úsilí a plnění úkolů:</a:t>
            </a:r>
          </a:p>
          <a:p>
            <a:pPr lvl="1"/>
            <a:r>
              <a:rPr lang="cs-CZ" sz="1600" dirty="0"/>
              <a:t>hodnota, význam odměn pro jednotlivé pracovníky</a:t>
            </a:r>
          </a:p>
          <a:p>
            <a:pPr lvl="1"/>
            <a:r>
              <a:rPr lang="cs-CZ" sz="1600" dirty="0"/>
              <a:t>pravděpodobnost, že odměny budou odrážet úsilí v podobě, v jaké to vnímají jednotliví pracovníci</a:t>
            </a:r>
          </a:p>
          <a:p>
            <a:pPr lvl="1"/>
            <a:r>
              <a:rPr lang="cs-CZ" sz="1600" dirty="0"/>
              <a:t>individuální charakteristiky, jako je inteligence, znalost věci a dovednosti</a:t>
            </a:r>
          </a:p>
          <a:p>
            <a:pPr lvl="1"/>
            <a:r>
              <a:rPr lang="cs-CZ" sz="1600" dirty="0"/>
              <a:t>vnímání role – co jednotliví pracovníci chtějí dělat nebo co si myslí, že se od nich žádá, aby dělali.</a:t>
            </a:r>
          </a:p>
          <a:p>
            <a:endParaRPr lang="cs-CZ" altLang="cs-CZ" sz="20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L. W. Portera a E. Lawlera</a:t>
            </a:r>
            <a:endParaRPr lang="cs-CZ" dirty="0"/>
          </a:p>
        </p:txBody>
      </p:sp>
    </p:spTree>
    <p:extLst>
      <p:ext uri="{BB962C8B-B14F-4D97-AF65-F5344CB8AC3E}">
        <p14:creationId xmlns:p14="http://schemas.microsoft.com/office/powerpoint/2010/main" val="196119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a:t>Zobrazuje složitější model očekávání.</a:t>
            </a:r>
          </a:p>
          <a:p>
            <a:r>
              <a:rPr lang="cs-CZ" sz="2000" dirty="0"/>
              <a:t>Model doplňuje existující teorii tím, že naznačuje, že výkon je produktem nejen úsilí, ale také schopností a charakteristik jednotlivce spolu s vnímáním rolí jednotlivce.</a:t>
            </a:r>
          </a:p>
          <a:p>
            <a:r>
              <a:rPr lang="cs-CZ" sz="2000" dirty="0"/>
              <a:t>To dodává jistý intuitivní realismus.</a:t>
            </a:r>
            <a:endParaRPr lang="cs-CZ" altLang="cs-CZ" sz="20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L. W. Portera a E. Lawlera</a:t>
            </a:r>
            <a:endParaRPr lang="cs-CZ" dirty="0"/>
          </a:p>
        </p:txBody>
      </p:sp>
    </p:spTree>
    <p:extLst>
      <p:ext uri="{BB962C8B-B14F-4D97-AF65-F5344CB8AC3E}">
        <p14:creationId xmlns:p14="http://schemas.microsoft.com/office/powerpoint/2010/main" val="210673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a:t>Dobrý výkon vede ke dvěma druhům odměn:</a:t>
            </a:r>
          </a:p>
          <a:p>
            <a:pPr lvl="1"/>
            <a:r>
              <a:rPr lang="cs-CZ" sz="1600" dirty="0"/>
              <a:t>Vnitřní odměny, které jsou nehmotné a zakotvené v samotné práci, jako je pocit úspěchu nebo pokroku, uznání a angažovaná odpovědnost, a</a:t>
            </a:r>
          </a:p>
          <a:p>
            <a:pPr lvl="1"/>
            <a:r>
              <a:rPr lang="cs-CZ" sz="1600" dirty="0"/>
              <a:t>Vnější odměny, které jsou hmatatelnější a vnější pro samotnou práci, včetně odměn a pracovních podmínek.</a:t>
            </a:r>
            <a:endParaRPr lang="cs-CZ"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L. W. Portera a E. Lawlera</a:t>
            </a:r>
            <a:endParaRPr lang="cs-CZ" dirty="0"/>
          </a:p>
        </p:txBody>
      </p:sp>
    </p:spTree>
    <p:extLst>
      <p:ext uri="{BB962C8B-B14F-4D97-AF65-F5344CB8AC3E}">
        <p14:creationId xmlns:p14="http://schemas.microsoft.com/office/powerpoint/2010/main" val="121321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a:t>Obsahuje řadu důležitých předpokladů, které zahrnují:</a:t>
            </a:r>
          </a:p>
          <a:p>
            <a:pPr lvl="1"/>
            <a:r>
              <a:rPr lang="cs-CZ" sz="1600" dirty="0"/>
              <a:t>Uvědomění si, že individuální chování je ovlivněno různými osobními a environmentálními faktory,</a:t>
            </a:r>
          </a:p>
          <a:p>
            <a:pPr lvl="1"/>
            <a:r>
              <a:rPr lang="cs-CZ" sz="1600" dirty="0"/>
              <a:t>Jednotlivec provádí řadu rozhodnutí nebo rozhodnutí o svém chování a v tomto procesu jedná racionálně, přičemž bere na vědomí takové dostupné informace.</a:t>
            </a:r>
          </a:p>
          <a:p>
            <a:pPr lvl="1"/>
            <a:r>
              <a:rPr lang="cs-CZ" sz="1600" dirty="0"/>
              <a:t>Jednotlivci se liší, a tudíž máme celou řadu různých potřeb, pohonů a zdrojů motivace. Takže to, co funguje pro jednoho, nemusí pro jiného jednotlivce.</a:t>
            </a:r>
            <a:endParaRPr lang="cs-CZ"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a:t>
            </a:r>
            <a:r>
              <a:rPr lang="cs-CZ" dirty="0"/>
              <a:t>očekávání</a:t>
            </a:r>
          </a:p>
        </p:txBody>
      </p:sp>
    </p:spTree>
    <p:extLst>
      <p:ext uri="{BB962C8B-B14F-4D97-AF65-F5344CB8AC3E}">
        <p14:creationId xmlns:p14="http://schemas.microsoft.com/office/powerpoint/2010/main" val="223269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a:t>Bylo argumentováno, že lidé sdílejí řadu hierarchicky souvisejících potřeb, které budou působit jako zdroj motivace.</a:t>
            </a:r>
          </a:p>
          <a:p>
            <a:r>
              <a:rPr lang="cs-CZ" sz="2000" dirty="0"/>
              <a:t>Snad nejčastěji citovanou teorií potřeb je </a:t>
            </a:r>
            <a:r>
              <a:rPr lang="cs-CZ" sz="2000" dirty="0" err="1"/>
              <a:t>Maslowova</a:t>
            </a:r>
            <a:r>
              <a:rPr lang="cs-CZ" sz="2000" dirty="0"/>
              <a:t> hierarchie potřeb. </a:t>
            </a:r>
            <a:endParaRPr lang="cs-CZ"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a:t>
            </a:r>
            <a:r>
              <a:rPr lang="cs-CZ" dirty="0"/>
              <a:t>potřeb</a:t>
            </a:r>
          </a:p>
        </p:txBody>
      </p:sp>
    </p:spTree>
    <p:extLst>
      <p:ext uri="{BB962C8B-B14F-4D97-AF65-F5344CB8AC3E}">
        <p14:creationId xmlns:p14="http://schemas.microsoft.com/office/powerpoint/2010/main" val="45111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err="1"/>
              <a:t>Maslow</a:t>
            </a:r>
            <a:r>
              <a:rPr lang="cs-CZ" sz="2000" dirty="0"/>
              <a:t>, sociolog, v roce 1943, navrhl, že jednotlivci jsou motivováni k uspokojení souboru potřeb, které jsou hierarchicky řazeny podle jejich výtečnosti.</a:t>
            </a:r>
          </a:p>
          <a:p>
            <a:r>
              <a:rPr lang="cs-CZ" sz="2000" dirty="0"/>
              <a:t>Proto jsou naše nejzákladnější požadavky na jídlo a pití dodržovány za každou cenu, dokud není tato potřeba uspokojena. Když jsou splněny tyto základní fyziologické potřeby, zaměříme pozornost na hledání potřeb vyššího řádu, bezpečnosti. Dalšího naplnění je pak dosaženo spojením s ostatními. Jednotlivci, kteří požívají dostatečné fyziologické, bezpečnostní a sociální příslušnosti, mohou být poté motivováni k tomu, aby hledali úctu druhých a sebeúctu. Nakonec se pokusíme o seberealizaci, realizaci našeho potenciálu a dosažení něčeho, co přesahuje bezprostřední potřeby těla a našeho sociálního kruhu.</a:t>
            </a:r>
            <a:endParaRPr lang="cs-CZ"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a:t>
            </a:r>
            <a:r>
              <a:rPr lang="cs-CZ" dirty="0"/>
              <a:t>potřeb</a:t>
            </a:r>
          </a:p>
        </p:txBody>
      </p:sp>
    </p:spTree>
    <p:extLst>
      <p:ext uri="{BB962C8B-B14F-4D97-AF65-F5344CB8AC3E}">
        <p14:creationId xmlns:p14="http://schemas.microsoft.com/office/powerpoint/2010/main" val="278828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b="1" dirty="0">
                <a:solidFill>
                  <a:srgbClr val="307871"/>
                </a:solidFill>
                <a:latin typeface="Times New Roman" panose="02020603050405020304" pitchFamily="18" charset="0"/>
                <a:cs typeface="Times New Roman" panose="02020603050405020304" pitchFamily="18" charset="0"/>
              </a:rPr>
              <a:t>Definování motivace</a:t>
            </a:r>
          </a:p>
          <a:p>
            <a:r>
              <a:rPr lang="cs-CZ" altLang="cs-CZ" sz="2000" b="1" dirty="0">
                <a:solidFill>
                  <a:srgbClr val="307871"/>
                </a:solidFill>
                <a:latin typeface="Times New Roman" panose="02020603050405020304" pitchFamily="18" charset="0"/>
                <a:cs typeface="Times New Roman" panose="02020603050405020304" pitchFamily="18" charset="0"/>
              </a:rPr>
              <a:t>Rozpoznání motivačních teorií</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prezentace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4176464" cy="3384376"/>
          </a:xfrm>
          <a:prstGeom prst="rect">
            <a:avLst/>
          </a:prstGeom>
        </p:spPr>
        <p:txBody>
          <a:bodyPr>
            <a:noAutofit/>
          </a:bodyPr>
          <a:lstStyle/>
          <a:p>
            <a:r>
              <a:rPr lang="cs-CZ" sz="2000" dirty="0" err="1"/>
              <a:t>Maslow</a:t>
            </a:r>
            <a:endParaRPr lang="cs-CZ" sz="2000" dirty="0"/>
          </a:p>
          <a:p>
            <a:r>
              <a:rPr lang="cs-CZ" sz="1200" dirty="0"/>
              <a:t>Zdroj: </a:t>
            </a:r>
            <a:r>
              <a:rPr lang="cs-CZ" sz="1200" dirty="0">
                <a:hlinkClick r:id="rId3"/>
              </a:rPr>
              <a:t>https://www.mentem.cz/blog/teorie-motivace/</a:t>
            </a:r>
            <a:endParaRPr lang="cs-CZ" sz="1200" dirty="0"/>
          </a:p>
          <a:p>
            <a:r>
              <a:rPr lang="cs-CZ" sz="1800" dirty="0"/>
              <a:t>Pětici potřeb rozdělil </a:t>
            </a:r>
            <a:r>
              <a:rPr lang="cs-CZ" sz="1800" dirty="0" err="1"/>
              <a:t>Maslow</a:t>
            </a:r>
            <a:r>
              <a:rPr lang="cs-CZ" sz="1800" dirty="0"/>
              <a:t> ještě na dvě skupiny – na potřeby nedostatkové a potřeby růstové. Do nedostatkových patří 1. až 4. skupina potřeb a daly by se shrnout jako ty, díky nimž si uchováváme fyzickou a psychickou pohodu. Do růstových potřeb patří 5. skupina –seberealizace, tedy rozvoj potenciálu, touha po vědění, duchovnu a estetice. Růstové se nazývají proto, že nám dávají možnost přesáhnout sami sebe.</a:t>
            </a:r>
            <a:endParaRPr lang="cs-CZ" altLang="cs-CZ" sz="18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a:t>
            </a:r>
            <a:r>
              <a:rPr lang="cs-CZ" dirty="0"/>
              <a:t>potřeb</a:t>
            </a:r>
          </a:p>
        </p:txBody>
      </p:sp>
      <p:pic>
        <p:nvPicPr>
          <p:cNvPr id="5" name="Obrázek 4"/>
          <p:cNvPicPr/>
          <p:nvPr/>
        </p:nvPicPr>
        <p:blipFill rotWithShape="1">
          <a:blip r:embed="rId4"/>
          <a:srcRect l="34193" t="26808" r="35097" b="19577"/>
          <a:stretch/>
        </p:blipFill>
        <p:spPr bwMode="auto">
          <a:xfrm>
            <a:off x="4572000" y="1489338"/>
            <a:ext cx="4291156" cy="25248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369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err="1"/>
              <a:t>Maslow</a:t>
            </a:r>
            <a:r>
              <a:rPr lang="cs-CZ" sz="2000" dirty="0"/>
              <a:t> také navrhl, že svoboda dotazování a projevu a potřeba poznání a porozumění jsou základní předpoklady pro uspokojení ostatních potřeb.</a:t>
            </a:r>
          </a:p>
          <a:p>
            <a:r>
              <a:rPr lang="cs-CZ" sz="2000" dirty="0"/>
              <a:t>Model také naznačuje, že jakmile jsou uspokojeny potřeby na nižší úrovni, již neslouží jako zdroj motivace. Aby byli jednotlivci motivováni, musí jim být poskytnuta příležitost k uspokojení potřeby na další úrovni v hierarchii.</a:t>
            </a:r>
            <a:endParaRPr lang="cs-CZ"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a:t>
            </a:r>
            <a:r>
              <a:rPr lang="cs-CZ" dirty="0"/>
              <a:t>potřeb</a:t>
            </a:r>
          </a:p>
        </p:txBody>
      </p:sp>
    </p:spTree>
    <p:extLst>
      <p:ext uri="{BB962C8B-B14F-4D97-AF65-F5344CB8AC3E}">
        <p14:creationId xmlns:p14="http://schemas.microsoft.com/office/powerpoint/2010/main" val="350372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sz="2000" dirty="0"/>
              <a:t>Teorie potřeb </a:t>
            </a:r>
            <a:r>
              <a:rPr lang="cs-CZ" sz="2000" dirty="0" err="1"/>
              <a:t>McClelland</a:t>
            </a:r>
            <a:endParaRPr lang="cs-CZ" sz="2000" dirty="0"/>
          </a:p>
          <a:p>
            <a:pPr lvl="1"/>
            <a:r>
              <a:rPr lang="cs-CZ" sz="1600" dirty="0"/>
              <a:t>Možná větší význam a potenciální hodnota pro manažery a akademiky, kteří se snaží pochopit motivaci na pracovišti, je práce </a:t>
            </a:r>
            <a:r>
              <a:rPr lang="cs-CZ" sz="1600" dirty="0" err="1"/>
              <a:t>McClellanda</a:t>
            </a:r>
            <a:r>
              <a:rPr lang="cs-CZ" sz="1600" dirty="0"/>
              <a:t>.</a:t>
            </a:r>
          </a:p>
          <a:p>
            <a:pPr lvl="1"/>
            <a:r>
              <a:rPr lang="cs-CZ" sz="1600" dirty="0"/>
              <a:t>Teorie úspěchu </a:t>
            </a:r>
            <a:r>
              <a:rPr lang="cs-CZ" sz="1600" dirty="0" err="1"/>
              <a:t>McClellanda</a:t>
            </a:r>
            <a:r>
              <a:rPr lang="cs-CZ" sz="1600" dirty="0"/>
              <a:t> (1961) identifikuje tři základní potřeby, které lidé rozvíjejí a získávají ze svých životních zkušeností:</a:t>
            </a:r>
          </a:p>
          <a:p>
            <a:pPr lvl="2"/>
            <a:r>
              <a:rPr lang="cs-CZ" sz="1600" b="1" dirty="0"/>
              <a:t>Sounáležitost</a:t>
            </a:r>
            <a:r>
              <a:rPr lang="cs-CZ" sz="1600" dirty="0"/>
              <a:t> - přátelské, kooperativní vztahy s ostatními pracovníky → sociálně orientovaný typ manažera se zájmem o práci se skupinou.</a:t>
            </a:r>
          </a:p>
          <a:p>
            <a:pPr lvl="2"/>
            <a:r>
              <a:rPr lang="cs-CZ" sz="1600" b="1" dirty="0"/>
              <a:t>Prosazení se a poziční vliv</a:t>
            </a:r>
            <a:r>
              <a:rPr lang="cs-CZ" sz="1600" dirty="0"/>
              <a:t> - potřeba dominantního, silnějšího či významnějšího postavení → typická charakteristika manažerské profese.</a:t>
            </a:r>
          </a:p>
          <a:p>
            <a:pPr lvl="2"/>
            <a:r>
              <a:rPr lang="cs-CZ" sz="1600" b="1" dirty="0"/>
              <a:t>Úspěšné uplatnění</a:t>
            </a:r>
            <a:r>
              <a:rPr lang="cs-CZ" sz="1600" dirty="0"/>
              <a:t> - potřeba rozhodování, tvůrčí práce, inovace → vázána na nerutinní činnost, úspěch v soutěži s ostatními.</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it-IT" dirty="0"/>
              <a:t>Teorie </a:t>
            </a:r>
            <a:r>
              <a:rPr lang="cs-CZ" dirty="0"/>
              <a:t>potřeb</a:t>
            </a:r>
          </a:p>
        </p:txBody>
      </p:sp>
    </p:spTree>
    <p:extLst>
      <p:ext uri="{BB962C8B-B14F-4D97-AF65-F5344CB8AC3E}">
        <p14:creationId xmlns:p14="http://schemas.microsoft.com/office/powerpoint/2010/main" val="170685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Snad jedním z nejvýznamnějších příspěvků k teorii a praxi motivace je práce </a:t>
            </a:r>
            <a:r>
              <a:rPr lang="cs-CZ" altLang="cs-CZ" sz="2000" dirty="0" err="1">
                <a:solidFill>
                  <a:srgbClr val="307871"/>
                </a:solidFill>
                <a:latin typeface="Times New Roman" panose="02020603050405020304" pitchFamily="18" charset="0"/>
                <a:cs typeface="Times New Roman" panose="02020603050405020304" pitchFamily="18" charset="0"/>
              </a:rPr>
              <a:t>Herzberga</a:t>
            </a:r>
            <a:r>
              <a:rPr lang="cs-CZ" altLang="cs-CZ" sz="2000" dirty="0">
                <a:solidFill>
                  <a:srgbClr val="307871"/>
                </a:solidFill>
                <a:latin typeface="Times New Roman" panose="02020603050405020304" pitchFamily="18" charset="0"/>
                <a:cs typeface="Times New Roman" panose="02020603050405020304" pitchFamily="18" charset="0"/>
              </a:rPr>
              <a:t>.</a:t>
            </a:r>
          </a:p>
          <a:p>
            <a:r>
              <a:rPr lang="cs-CZ" altLang="cs-CZ" sz="2000" dirty="0" err="1">
                <a:solidFill>
                  <a:srgbClr val="307871"/>
                </a:solidFill>
                <a:latin typeface="Times New Roman" panose="02020603050405020304" pitchFamily="18" charset="0"/>
                <a:cs typeface="Times New Roman" panose="02020603050405020304" pitchFamily="18" charset="0"/>
              </a:rPr>
              <a:t>Herzbergova</a:t>
            </a:r>
            <a:r>
              <a:rPr lang="cs-CZ" altLang="cs-CZ" sz="2000" dirty="0">
                <a:solidFill>
                  <a:srgbClr val="307871"/>
                </a:solidFill>
                <a:latin typeface="Times New Roman" panose="02020603050405020304" pitchFamily="18" charset="0"/>
                <a:cs typeface="Times New Roman" panose="02020603050405020304" pitchFamily="18" charset="0"/>
              </a:rPr>
              <a:t> (1968) </a:t>
            </a:r>
            <a:r>
              <a:rPr lang="cs-CZ" altLang="cs-CZ" sz="2000" dirty="0" err="1">
                <a:solidFill>
                  <a:srgbClr val="307871"/>
                </a:solidFill>
                <a:latin typeface="Times New Roman" panose="02020603050405020304" pitchFamily="18" charset="0"/>
                <a:cs typeface="Times New Roman" panose="02020603050405020304" pitchFamily="18" charset="0"/>
              </a:rPr>
              <a:t>dvoufaktorová</a:t>
            </a:r>
            <a:r>
              <a:rPr lang="cs-CZ" altLang="cs-CZ" sz="2000" dirty="0">
                <a:solidFill>
                  <a:srgbClr val="307871"/>
                </a:solidFill>
                <a:latin typeface="Times New Roman" panose="02020603050405020304" pitchFamily="18" charset="0"/>
                <a:cs typeface="Times New Roman" panose="02020603050405020304" pitchFamily="18" charset="0"/>
              </a:rPr>
              <a:t> teorie zaměřená na vnitřní a vnější motivační faktory a výrazně přispívá k našemu chápání toho, co motivuje lidi na pracovišti.</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408712" cy="507703"/>
          </a:xfrm>
        </p:spPr>
        <p:txBody>
          <a:bodyPr/>
          <a:lstStyle/>
          <a:p>
            <a:r>
              <a:rPr lang="cs-CZ" dirty="0"/>
              <a:t>Vnitřní a vnější motivační faktory: </a:t>
            </a:r>
            <a:r>
              <a:rPr lang="cs-CZ" dirty="0" err="1"/>
              <a:t>Herzberg</a:t>
            </a:r>
            <a:endParaRPr lang="cs-CZ" dirty="0"/>
          </a:p>
        </p:txBody>
      </p:sp>
    </p:spTree>
    <p:extLst>
      <p:ext uri="{BB962C8B-B14F-4D97-AF65-F5344CB8AC3E}">
        <p14:creationId xmlns:p14="http://schemas.microsoft.com/office/powerpoint/2010/main" val="370091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Hygienické faktory jsou vnější, nejsou přímo součástí samotné práce a zahrnují faktory, jako jsou mzda, jistota zaměstnání, pracovní podmínky, firemní politika.</a:t>
            </a:r>
          </a:p>
          <a:p>
            <a:r>
              <a:rPr lang="cs-CZ" altLang="cs-CZ" sz="2000" dirty="0">
                <a:solidFill>
                  <a:srgbClr val="307871"/>
                </a:solidFill>
                <a:latin typeface="Times New Roman" panose="02020603050405020304" pitchFamily="18" charset="0"/>
                <a:cs typeface="Times New Roman" panose="02020603050405020304" pitchFamily="18" charset="0"/>
              </a:rPr>
              <a:t>Navrhuje se například, že pokud mzdy zaměstnance nejsou tak vysoké, jak se zaměstnanec domnívá, mohlo by to vést k nespokojenosti. Pokud jsou však mzdy zaměstnance považovány za dobré, nebude to samo o sobě nijak zvlášť motivovat, ani je plně uspokojovat. Tyto kontextové faktory nemohou motivaci udržet, i když mohou vést ke stavu osobní spokojenosti.</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Vnitřní a vnější motivační faktory: </a:t>
            </a:r>
            <a:r>
              <a:rPr lang="cs-CZ" dirty="0" err="1"/>
              <a:t>Herzberg</a:t>
            </a:r>
            <a:endParaRPr lang="cs-CZ" dirty="0"/>
          </a:p>
        </p:txBody>
      </p:sp>
    </p:spTree>
    <p:extLst>
      <p:ext uri="{BB962C8B-B14F-4D97-AF65-F5344CB8AC3E}">
        <p14:creationId xmlns:p14="http://schemas.microsoft.com/office/powerpoint/2010/main" val="328632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
          <p:cNvGraphicFramePr>
            <a:graphicFrameLocks noGrp="1"/>
          </p:cNvGraphicFramePr>
          <p:nvPr>
            <p:ph idx="4294967295"/>
          </p:nvPr>
        </p:nvGraphicFramePr>
        <p:xfrm>
          <a:off x="250825" y="1058863"/>
          <a:ext cx="8281988" cy="2966720"/>
        </p:xfrm>
        <a:graphic>
          <a:graphicData uri="http://schemas.openxmlformats.org/drawingml/2006/table">
            <a:tbl>
              <a:tblPr firstRow="1" bandRow="1">
                <a:tableStyleId>{5C22544A-7EE6-4342-B048-85BDC9FD1C3A}</a:tableStyleId>
              </a:tblPr>
              <a:tblGrid>
                <a:gridCol w="4140994">
                  <a:extLst>
                    <a:ext uri="{9D8B030D-6E8A-4147-A177-3AD203B41FA5}">
                      <a16:colId xmlns:a16="http://schemas.microsoft.com/office/drawing/2014/main" val="4180228728"/>
                    </a:ext>
                  </a:extLst>
                </a:gridCol>
                <a:gridCol w="4140994">
                  <a:extLst>
                    <a:ext uri="{9D8B030D-6E8A-4147-A177-3AD203B41FA5}">
                      <a16:colId xmlns:a16="http://schemas.microsoft.com/office/drawing/2014/main" val="1129775560"/>
                    </a:ext>
                  </a:extLst>
                </a:gridCol>
              </a:tblGrid>
              <a:tr h="370840">
                <a:tc>
                  <a:txBody>
                    <a:bodyPr/>
                    <a:lstStyle/>
                    <a:p>
                      <a:r>
                        <a:rPr lang="cs-CZ" dirty="0"/>
                        <a:t>Hygienické</a:t>
                      </a:r>
                      <a:r>
                        <a:rPr lang="cs-CZ" baseline="0" dirty="0"/>
                        <a:t> faktory (vnější)</a:t>
                      </a:r>
                      <a:endParaRPr lang="cs-CZ" dirty="0"/>
                    </a:p>
                  </a:txBody>
                  <a:tcPr/>
                </a:tc>
                <a:tc>
                  <a:txBody>
                    <a:bodyPr/>
                    <a:lstStyle/>
                    <a:p>
                      <a:r>
                        <a:rPr lang="cs-CZ" dirty="0"/>
                        <a:t>Motivační</a:t>
                      </a:r>
                      <a:r>
                        <a:rPr lang="cs-CZ" baseline="0" dirty="0"/>
                        <a:t> faktory (vnitřní)</a:t>
                      </a:r>
                      <a:endParaRPr lang="cs-CZ" dirty="0"/>
                    </a:p>
                  </a:txBody>
                  <a:tcPr/>
                </a:tc>
                <a:extLst>
                  <a:ext uri="{0D108BD9-81ED-4DB2-BD59-A6C34878D82A}">
                    <a16:rowId xmlns:a16="http://schemas.microsoft.com/office/drawing/2014/main" val="796679887"/>
                  </a:ext>
                </a:extLst>
              </a:tr>
              <a:tr h="370840">
                <a:tc>
                  <a:txBody>
                    <a:bodyPr/>
                    <a:lstStyle/>
                    <a:p>
                      <a:r>
                        <a:rPr lang="cs-CZ" dirty="0"/>
                        <a:t>Politika podniku</a:t>
                      </a:r>
                    </a:p>
                  </a:txBody>
                  <a:tcPr/>
                </a:tc>
                <a:tc>
                  <a:txBody>
                    <a:bodyPr/>
                    <a:lstStyle/>
                    <a:p>
                      <a:r>
                        <a:rPr lang="cs-CZ" dirty="0"/>
                        <a:t>Pocit úspěchu</a:t>
                      </a:r>
                    </a:p>
                  </a:txBody>
                  <a:tcPr/>
                </a:tc>
                <a:extLst>
                  <a:ext uri="{0D108BD9-81ED-4DB2-BD59-A6C34878D82A}">
                    <a16:rowId xmlns:a16="http://schemas.microsoft.com/office/drawing/2014/main" val="2932406265"/>
                  </a:ext>
                </a:extLst>
              </a:tr>
              <a:tr h="370840">
                <a:tc>
                  <a:txBody>
                    <a:bodyPr/>
                    <a:lstStyle/>
                    <a:p>
                      <a:r>
                        <a:rPr lang="cs-CZ" dirty="0"/>
                        <a:t>Vztah s nadřízenými</a:t>
                      </a:r>
                    </a:p>
                  </a:txBody>
                  <a:tcPr/>
                </a:tc>
                <a:tc>
                  <a:txBody>
                    <a:bodyPr/>
                    <a:lstStyle/>
                    <a:p>
                      <a:r>
                        <a:rPr lang="cs-CZ" dirty="0"/>
                        <a:t>Uznání</a:t>
                      </a:r>
                    </a:p>
                  </a:txBody>
                  <a:tcPr/>
                </a:tc>
                <a:extLst>
                  <a:ext uri="{0D108BD9-81ED-4DB2-BD59-A6C34878D82A}">
                    <a16:rowId xmlns:a16="http://schemas.microsoft.com/office/drawing/2014/main" val="1738507345"/>
                  </a:ext>
                </a:extLst>
              </a:tr>
              <a:tr h="370840">
                <a:tc>
                  <a:txBody>
                    <a:bodyPr/>
                    <a:lstStyle/>
                    <a:p>
                      <a:r>
                        <a:rPr lang="cs-CZ" dirty="0"/>
                        <a:t>Pracovní</a:t>
                      </a:r>
                      <a:r>
                        <a:rPr lang="cs-CZ" baseline="0" dirty="0"/>
                        <a:t> podmínky</a:t>
                      </a:r>
                      <a:endParaRPr lang="cs-CZ" dirty="0"/>
                    </a:p>
                  </a:txBody>
                  <a:tcPr/>
                </a:tc>
                <a:tc>
                  <a:txBody>
                    <a:bodyPr/>
                    <a:lstStyle/>
                    <a:p>
                      <a:r>
                        <a:rPr lang="cs-CZ" dirty="0"/>
                        <a:t>Samotná náplň práce</a:t>
                      </a:r>
                    </a:p>
                  </a:txBody>
                  <a:tcPr/>
                </a:tc>
                <a:extLst>
                  <a:ext uri="{0D108BD9-81ED-4DB2-BD59-A6C34878D82A}">
                    <a16:rowId xmlns:a16="http://schemas.microsoft.com/office/drawing/2014/main" val="675748821"/>
                  </a:ext>
                </a:extLst>
              </a:tr>
              <a:tr h="370840">
                <a:tc>
                  <a:txBody>
                    <a:bodyPr/>
                    <a:lstStyle/>
                    <a:p>
                      <a:r>
                        <a:rPr lang="cs-CZ" dirty="0"/>
                        <a:t>Odměny, plat</a:t>
                      </a:r>
                    </a:p>
                  </a:txBody>
                  <a:tcPr/>
                </a:tc>
                <a:tc>
                  <a:txBody>
                    <a:bodyPr/>
                    <a:lstStyle/>
                    <a:p>
                      <a:r>
                        <a:rPr lang="cs-CZ" dirty="0"/>
                        <a:t>Zodpovědnost </a:t>
                      </a:r>
                    </a:p>
                  </a:txBody>
                  <a:tcPr/>
                </a:tc>
                <a:extLst>
                  <a:ext uri="{0D108BD9-81ED-4DB2-BD59-A6C34878D82A}">
                    <a16:rowId xmlns:a16="http://schemas.microsoft.com/office/drawing/2014/main" val="232882842"/>
                  </a:ext>
                </a:extLst>
              </a:tr>
              <a:tr h="370840">
                <a:tc>
                  <a:txBody>
                    <a:bodyPr/>
                    <a:lstStyle/>
                    <a:p>
                      <a:r>
                        <a:rPr lang="cs-CZ" dirty="0"/>
                        <a:t>Vztah se spolupracovníky</a:t>
                      </a:r>
                    </a:p>
                  </a:txBody>
                  <a:tcPr/>
                </a:tc>
                <a:tc>
                  <a:txBody>
                    <a:bodyPr/>
                    <a:lstStyle/>
                    <a:p>
                      <a:r>
                        <a:rPr lang="cs-CZ" dirty="0"/>
                        <a:t>Povýšení, rozvoj</a:t>
                      </a:r>
                    </a:p>
                  </a:txBody>
                  <a:tcPr/>
                </a:tc>
                <a:extLst>
                  <a:ext uri="{0D108BD9-81ED-4DB2-BD59-A6C34878D82A}">
                    <a16:rowId xmlns:a16="http://schemas.microsoft.com/office/drawing/2014/main" val="579919041"/>
                  </a:ext>
                </a:extLst>
              </a:tr>
              <a:tr h="370840">
                <a:tc>
                  <a:txBody>
                    <a:bodyPr/>
                    <a:lstStyle/>
                    <a:p>
                      <a:r>
                        <a:rPr lang="cs-CZ" dirty="0"/>
                        <a:t>Pracovní pozice</a:t>
                      </a:r>
                    </a:p>
                  </a:txBody>
                  <a:tcPr/>
                </a:tc>
                <a:tc>
                  <a:txBody>
                    <a:bodyPr/>
                    <a:lstStyle/>
                    <a:p>
                      <a:r>
                        <a:rPr lang="cs-CZ" dirty="0"/>
                        <a:t>Osobní růst</a:t>
                      </a:r>
                    </a:p>
                  </a:txBody>
                  <a:tcPr/>
                </a:tc>
                <a:extLst>
                  <a:ext uri="{0D108BD9-81ED-4DB2-BD59-A6C34878D82A}">
                    <a16:rowId xmlns:a16="http://schemas.microsoft.com/office/drawing/2014/main" val="2903613795"/>
                  </a:ext>
                </a:extLst>
              </a:tr>
              <a:tr h="370840">
                <a:tc>
                  <a:txBody>
                    <a:bodyPr/>
                    <a:lstStyle/>
                    <a:p>
                      <a:r>
                        <a:rPr lang="cs-CZ" dirty="0"/>
                        <a:t>Jistota práce</a:t>
                      </a:r>
                    </a:p>
                  </a:txBody>
                  <a:tcPr/>
                </a:tc>
                <a:tc>
                  <a:txBody>
                    <a:bodyPr/>
                    <a:lstStyle/>
                    <a:p>
                      <a:endParaRPr lang="cs-CZ"/>
                    </a:p>
                  </a:txBody>
                  <a:tcPr/>
                </a:tc>
                <a:extLst>
                  <a:ext uri="{0D108BD9-81ED-4DB2-BD59-A6C34878D82A}">
                    <a16:rowId xmlns:a16="http://schemas.microsoft.com/office/drawing/2014/main" val="1890005700"/>
                  </a:ext>
                </a:extLst>
              </a:tr>
            </a:tbl>
          </a:graphicData>
        </a:graphic>
      </p:graphicFrame>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Vnitřní a vnější motivační faktory: </a:t>
            </a:r>
            <a:r>
              <a:rPr lang="cs-CZ" dirty="0" err="1"/>
              <a:t>Herzberg</a:t>
            </a:r>
            <a:endParaRPr lang="cs-CZ" dirty="0"/>
          </a:p>
        </p:txBody>
      </p:sp>
    </p:spTree>
    <p:extLst>
      <p:ext uri="{BB962C8B-B14F-4D97-AF65-F5344CB8AC3E}">
        <p14:creationId xmlns:p14="http://schemas.microsoft.com/office/powerpoint/2010/main" val="644500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Teorie dvou faktorů naznačuje, že vyhlídky na získání vnitřních odměn (očekávání) budou s větší pravděpodobností motivovat jednotlivce než přijímání vnějších odměn (jako jsou zlepšené pracovní podmínky, jistota zaměstnání nebo zlepšení platů). Zvýšení platů a další hygienické faktory mohou být z krátkodobého hlediska považovány za výhodné, ale </a:t>
            </a:r>
            <a:r>
              <a:rPr lang="cs-CZ" altLang="cs-CZ" sz="2000" dirty="0" err="1">
                <a:solidFill>
                  <a:srgbClr val="307871"/>
                </a:solidFill>
                <a:latin typeface="Times New Roman" panose="02020603050405020304" pitchFamily="18" charset="0"/>
                <a:cs typeface="Times New Roman" panose="02020603050405020304" pitchFamily="18" charset="0"/>
              </a:rPr>
              <a:t>Herzberg</a:t>
            </a:r>
            <a:r>
              <a:rPr lang="cs-CZ" altLang="cs-CZ" sz="2000" dirty="0">
                <a:solidFill>
                  <a:srgbClr val="307871"/>
                </a:solidFill>
                <a:latin typeface="Times New Roman" panose="02020603050405020304" pitchFamily="18" charset="0"/>
                <a:cs typeface="Times New Roman" panose="02020603050405020304" pitchFamily="18" charset="0"/>
              </a:rPr>
              <a:t> navrhuje, že mají jen malý vliv na trvalou motivaci na pracovišti. Příležitost k osobnímu postupu, uznání, zvýšená odpovědnost za výsledek jednotlivce nebo snaha skupiny a povaha samotné práce (možná povzbuzující, zajímavá, zahrnující rozmanitost) poslouží k motivaci na trvalém a udržitelném základě.</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Vnitřní a vnější motivační faktory: </a:t>
            </a:r>
            <a:r>
              <a:rPr lang="cs-CZ" dirty="0" err="1"/>
              <a:t>Herzberg</a:t>
            </a:r>
            <a:endParaRPr lang="cs-CZ" dirty="0"/>
          </a:p>
        </p:txBody>
      </p:sp>
    </p:spTree>
    <p:extLst>
      <p:ext uri="{BB962C8B-B14F-4D97-AF65-F5344CB8AC3E}">
        <p14:creationId xmlns:p14="http://schemas.microsoft.com/office/powerpoint/2010/main" val="135697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400" dirty="0">
                <a:solidFill>
                  <a:srgbClr val="307871"/>
                </a:solidFill>
                <a:latin typeface="Times New Roman" panose="02020603050405020304" pitchFamily="18" charset="0"/>
                <a:cs typeface="Times New Roman" panose="02020603050405020304" pitchFamily="18" charset="0"/>
              </a:rPr>
              <a:t>Zdá se, že četné studie podporují </a:t>
            </a:r>
            <a:r>
              <a:rPr lang="cs-CZ" altLang="cs-CZ" sz="2400" dirty="0" err="1">
                <a:solidFill>
                  <a:srgbClr val="307871"/>
                </a:solidFill>
                <a:latin typeface="Times New Roman" panose="02020603050405020304" pitchFamily="18" charset="0"/>
                <a:cs typeface="Times New Roman" panose="02020603050405020304" pitchFamily="18" charset="0"/>
              </a:rPr>
              <a:t>Lockeovu</a:t>
            </a:r>
            <a:r>
              <a:rPr lang="cs-CZ" altLang="cs-CZ" sz="2400" dirty="0">
                <a:solidFill>
                  <a:srgbClr val="307871"/>
                </a:solidFill>
                <a:latin typeface="Times New Roman" panose="02020603050405020304" pitchFamily="18" charset="0"/>
                <a:cs typeface="Times New Roman" panose="02020603050405020304" pitchFamily="18" charset="0"/>
              </a:rPr>
              <a:t> koncepci (1968) a stanovení cílů je nyní v organizacích populární technikou.</a:t>
            </a:r>
            <a:endParaRPr lang="en-GB" altLang="cs-CZ" sz="24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cílů a </a:t>
            </a:r>
            <a:r>
              <a:rPr lang="cs-CZ" dirty="0" err="1"/>
              <a:t>sebemotivace</a:t>
            </a:r>
            <a:endParaRPr lang="cs-CZ" dirty="0"/>
          </a:p>
        </p:txBody>
      </p:sp>
    </p:spTree>
    <p:extLst>
      <p:ext uri="{BB962C8B-B14F-4D97-AF65-F5344CB8AC3E}">
        <p14:creationId xmlns:p14="http://schemas.microsoft.com/office/powerpoint/2010/main" val="389740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400" dirty="0">
                <a:solidFill>
                  <a:srgbClr val="307871"/>
                </a:solidFill>
                <a:latin typeface="Times New Roman" panose="02020603050405020304" pitchFamily="18" charset="0"/>
                <a:cs typeface="Times New Roman" panose="02020603050405020304" pitchFamily="18" charset="0"/>
              </a:rPr>
              <a:t>Ačkoli je ve většině organizací trochu formálnější, může to být o něco více, než mít „seznam cílů“ věcí, které mají být dosaženy. Sebehodnocení a hodnocení cílů je zásadní. Locke a </a:t>
            </a:r>
            <a:r>
              <a:rPr lang="cs-CZ" altLang="cs-CZ" sz="2400" dirty="0" err="1">
                <a:solidFill>
                  <a:srgbClr val="307871"/>
                </a:solidFill>
                <a:latin typeface="Times New Roman" panose="02020603050405020304" pitchFamily="18" charset="0"/>
                <a:cs typeface="Times New Roman" panose="02020603050405020304" pitchFamily="18" charset="0"/>
              </a:rPr>
              <a:t>Latham</a:t>
            </a:r>
            <a:r>
              <a:rPr lang="cs-CZ" altLang="cs-CZ" sz="2400" dirty="0">
                <a:solidFill>
                  <a:srgbClr val="307871"/>
                </a:solidFill>
                <a:latin typeface="Times New Roman" panose="02020603050405020304" pitchFamily="18" charset="0"/>
                <a:cs typeface="Times New Roman" panose="02020603050405020304" pitchFamily="18" charset="0"/>
              </a:rPr>
              <a:t> (2006) tvrdí, že pokud jednotlivci nebo týmy zjistí, že jejich výkon nedosahuje svých cílů, jsou motivováni k tomu, aby projevili zvýšené úsilí nebo změnili svůj přístup.</a:t>
            </a:r>
          </a:p>
          <a:p>
            <a:r>
              <a:rPr lang="cs-CZ" altLang="cs-CZ" sz="2400" dirty="0">
                <a:solidFill>
                  <a:srgbClr val="307871"/>
                </a:solidFill>
                <a:latin typeface="Times New Roman" panose="02020603050405020304" pitchFamily="18" charset="0"/>
                <a:cs typeface="Times New Roman" panose="02020603050405020304" pitchFamily="18" charset="0"/>
              </a:rPr>
              <a:t>Pro dosažení úspěchu se tvrdí, že cíle by měly být SMART.</a:t>
            </a:r>
            <a:endParaRPr lang="en-GB" altLang="cs-CZ" sz="20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cílů a </a:t>
            </a:r>
            <a:r>
              <a:rPr lang="cs-CZ" dirty="0" err="1"/>
              <a:t>sebemotivace</a:t>
            </a:r>
            <a:endParaRPr lang="cs-CZ" dirty="0"/>
          </a:p>
        </p:txBody>
      </p:sp>
    </p:spTree>
    <p:extLst>
      <p:ext uri="{BB962C8B-B14F-4D97-AF65-F5344CB8AC3E}">
        <p14:creationId xmlns:p14="http://schemas.microsoft.com/office/powerpoint/2010/main" val="327093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400" dirty="0">
                <a:solidFill>
                  <a:srgbClr val="307871"/>
                </a:solidFill>
                <a:latin typeface="Times New Roman" panose="02020603050405020304" pitchFamily="18" charset="0"/>
                <a:cs typeface="Times New Roman" panose="02020603050405020304" pitchFamily="18" charset="0"/>
              </a:rPr>
              <a:t>Toto je užitečná a často používaná zkratka, obecná charakteristika cílů, kde:</a:t>
            </a:r>
          </a:p>
          <a:p>
            <a:pPr lvl="1"/>
            <a:r>
              <a:rPr lang="cs-CZ" altLang="cs-CZ" sz="2000" dirty="0">
                <a:solidFill>
                  <a:srgbClr val="307871"/>
                </a:solidFill>
                <a:latin typeface="Times New Roman" panose="02020603050405020304" pitchFamily="18" charset="0"/>
                <a:cs typeface="Times New Roman" panose="02020603050405020304" pitchFamily="18" charset="0"/>
              </a:rPr>
              <a:t>S - specifické (a může také znamenat významné)</a:t>
            </a:r>
          </a:p>
          <a:p>
            <a:pPr lvl="1"/>
            <a:r>
              <a:rPr lang="cs-CZ" altLang="cs-CZ" sz="2000" dirty="0">
                <a:solidFill>
                  <a:srgbClr val="307871"/>
                </a:solidFill>
                <a:latin typeface="Times New Roman" panose="02020603050405020304" pitchFamily="18" charset="0"/>
                <a:cs typeface="Times New Roman" panose="02020603050405020304" pitchFamily="18" charset="0"/>
              </a:rPr>
              <a:t>M - měřitelný (smysluplný a motivační)</a:t>
            </a:r>
          </a:p>
          <a:p>
            <a:pPr lvl="1"/>
            <a:r>
              <a:rPr lang="cs-CZ" altLang="cs-CZ" sz="2000" dirty="0">
                <a:solidFill>
                  <a:srgbClr val="307871"/>
                </a:solidFill>
                <a:latin typeface="Times New Roman" panose="02020603050405020304" pitchFamily="18" charset="0"/>
                <a:cs typeface="Times New Roman" panose="02020603050405020304" pitchFamily="18" charset="0"/>
              </a:rPr>
              <a:t>A - dohodnutý (dosažitelné, přijatelné, zaměřené na akci)</a:t>
            </a:r>
          </a:p>
          <a:p>
            <a:pPr lvl="1"/>
            <a:r>
              <a:rPr lang="cs-CZ" altLang="cs-CZ" sz="2000" dirty="0">
                <a:solidFill>
                  <a:srgbClr val="307871"/>
                </a:solidFill>
                <a:latin typeface="Times New Roman" panose="02020603050405020304" pitchFamily="18" charset="0"/>
                <a:cs typeface="Times New Roman" panose="02020603050405020304" pitchFamily="18" charset="0"/>
              </a:rPr>
              <a:t>R - realistický (relevantní, přiměřený, odměňující, orientovaný na výsledky)</a:t>
            </a:r>
          </a:p>
          <a:p>
            <a:pPr lvl="1"/>
            <a:r>
              <a:rPr lang="cs-CZ" altLang="cs-CZ" sz="2000" dirty="0">
                <a:solidFill>
                  <a:srgbClr val="307871"/>
                </a:solidFill>
                <a:latin typeface="Times New Roman" panose="02020603050405020304" pitchFamily="18" charset="0"/>
                <a:cs typeface="Times New Roman" panose="02020603050405020304" pitchFamily="18" charset="0"/>
              </a:rPr>
              <a:t>T - související s časem (časově vázané, včasné, hmatatelné, sledovatelné).</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cílů a </a:t>
            </a:r>
            <a:r>
              <a:rPr lang="cs-CZ" dirty="0" err="1"/>
              <a:t>sebemotivace</a:t>
            </a:r>
            <a:endParaRPr lang="cs-CZ" dirty="0"/>
          </a:p>
        </p:txBody>
      </p:sp>
    </p:spTree>
    <p:extLst>
      <p:ext uri="{BB962C8B-B14F-4D97-AF65-F5344CB8AC3E}">
        <p14:creationId xmlns:p14="http://schemas.microsoft.com/office/powerpoint/2010/main" val="278751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Motivace je kritickým faktorem úspěchu jednotlivce, skupiny a organizace.</a:t>
            </a:r>
          </a:p>
          <a:p>
            <a:r>
              <a:rPr lang="cs-CZ" altLang="cs-CZ" sz="2000" dirty="0">
                <a:solidFill>
                  <a:srgbClr val="307871"/>
                </a:solidFill>
                <a:latin typeface="Times New Roman" panose="02020603050405020304" pitchFamily="18" charset="0"/>
                <a:cs typeface="Times New Roman" panose="02020603050405020304" pitchFamily="18" charset="0"/>
              </a:rPr>
              <a:t>Motivace zahrnuje úsilí a vytrvalost jednotlivce a směr tohoto úsilí. Zjednodušeně řečeno, motivace je vůle k provedení úkolů.</a:t>
            </a:r>
          </a:p>
          <a:p>
            <a:r>
              <a:rPr lang="cs-CZ" altLang="cs-CZ" sz="2000" dirty="0">
                <a:solidFill>
                  <a:srgbClr val="307871"/>
                </a:solidFill>
                <a:latin typeface="Times New Roman" panose="02020603050405020304" pitchFamily="18" charset="0"/>
                <a:cs typeface="Times New Roman" panose="02020603050405020304" pitchFamily="18" charset="0"/>
              </a:rPr>
              <a:t>Organizace, které mohou motivovat své zaměstnance, pravděpodobněji dosáhnou svých organizačních cílů.</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Úvod</a:t>
            </a:r>
          </a:p>
        </p:txBody>
      </p:sp>
    </p:spTree>
    <p:extLst>
      <p:ext uri="{BB962C8B-B14F-4D97-AF65-F5344CB8AC3E}">
        <p14:creationId xmlns:p14="http://schemas.microsoft.com/office/powerpoint/2010/main" val="263711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Teorie spravedlnosti, Adams (1963), nám dává zvláště užitečný, i když jednoduchý, vhled do vztahu mezi odměnami a pravděpodobným uspokojením, které z nich jednotlivci získají.</a:t>
            </a:r>
          </a:p>
          <a:p>
            <a:r>
              <a:rPr lang="cs-CZ" altLang="cs-CZ" sz="2000" dirty="0">
                <a:solidFill>
                  <a:srgbClr val="307871"/>
                </a:solidFill>
                <a:latin typeface="Times New Roman" panose="02020603050405020304" pitchFamily="18" charset="0"/>
                <a:cs typeface="Times New Roman" panose="02020603050405020304" pitchFamily="18" charset="0"/>
              </a:rPr>
              <a:t>Odměny a zacházení s ostatními také ovlivňují úroveň spokojenosti jednotlivců.</a:t>
            </a:r>
          </a:p>
          <a:p>
            <a:r>
              <a:rPr lang="cs-CZ" altLang="cs-CZ" sz="2000" dirty="0">
                <a:solidFill>
                  <a:srgbClr val="307871"/>
                </a:solidFill>
                <a:latin typeface="Times New Roman" panose="02020603050405020304" pitchFamily="18" charset="0"/>
                <a:cs typeface="Times New Roman" panose="02020603050405020304" pitchFamily="18" charset="0"/>
              </a:rPr>
              <a:t>Například tam, kde jsou vysoká očekávání, pokud není dosaženo požadovaného výsledku, mohou se jednotlivci cítit touto zkušeností frustrovaní nebo dokonce podvedeni.</a:t>
            </a:r>
            <a:endParaRPr lang="en-GB" altLang="cs-CZ" sz="20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spravedlnosti</a:t>
            </a:r>
          </a:p>
        </p:txBody>
      </p:sp>
    </p:spTree>
    <p:extLst>
      <p:ext uri="{BB962C8B-B14F-4D97-AF65-F5344CB8AC3E}">
        <p14:creationId xmlns:p14="http://schemas.microsoft.com/office/powerpoint/2010/main" val="1470018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Tento pocit nespravedlnosti nebo nerovnosti může vyústit v nespokojenost a demotivaci.</a:t>
            </a:r>
          </a:p>
          <a:p>
            <a:r>
              <a:rPr lang="cs-CZ" altLang="cs-CZ" sz="2000" dirty="0">
                <a:solidFill>
                  <a:srgbClr val="307871"/>
                </a:solidFill>
                <a:latin typeface="Times New Roman" panose="02020603050405020304" pitchFamily="18" charset="0"/>
                <a:cs typeface="Times New Roman" panose="02020603050405020304" pitchFamily="18" charset="0"/>
              </a:rPr>
              <a:t>Adamův model obsahuje tři klíčové komponenty:</a:t>
            </a:r>
          </a:p>
          <a:p>
            <a:pPr lvl="1"/>
            <a:r>
              <a:rPr lang="cs-CZ" altLang="cs-CZ" sz="1600" dirty="0">
                <a:solidFill>
                  <a:srgbClr val="307871"/>
                </a:solidFill>
                <a:latin typeface="Times New Roman" panose="02020603050405020304" pitchFamily="18" charset="0"/>
                <a:cs typeface="Times New Roman" panose="02020603050405020304" pitchFamily="18" charset="0"/>
              </a:rPr>
              <a:t>Vstupy (úsilí jednotlivce)</a:t>
            </a:r>
          </a:p>
          <a:p>
            <a:pPr lvl="1"/>
            <a:r>
              <a:rPr lang="cs-CZ" altLang="cs-CZ" sz="1600" dirty="0">
                <a:solidFill>
                  <a:srgbClr val="307871"/>
                </a:solidFill>
                <a:latin typeface="Times New Roman" panose="02020603050405020304" pitchFamily="18" charset="0"/>
                <a:cs typeface="Times New Roman" panose="02020603050405020304" pitchFamily="18" charset="0"/>
              </a:rPr>
              <a:t>Výstupy (vlastní a vnější odměny organizace)</a:t>
            </a:r>
          </a:p>
          <a:p>
            <a:pPr lvl="1"/>
            <a:r>
              <a:rPr lang="cs-CZ" altLang="cs-CZ" sz="1600" dirty="0">
                <a:solidFill>
                  <a:srgbClr val="307871"/>
                </a:solidFill>
                <a:latin typeface="Times New Roman" panose="02020603050405020304" pitchFamily="18" charset="0"/>
                <a:cs typeface="Times New Roman" panose="02020603050405020304" pitchFamily="18" charset="0"/>
              </a:rPr>
              <a:t>Porovnání s ostatními</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spravedlnosti</a:t>
            </a:r>
          </a:p>
        </p:txBody>
      </p:sp>
    </p:spTree>
    <p:extLst>
      <p:ext uri="{BB962C8B-B14F-4D97-AF65-F5344CB8AC3E}">
        <p14:creationId xmlns:p14="http://schemas.microsoft.com/office/powerpoint/2010/main" val="2395958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Teorie spravedlnosti naznačuje, že pokud jednotlivec zjistí, že celkové výstupy, které dostává od organizace (např. odměna, výhody, uznání) za jejich konkrétní vstupy (např. pracovní doba, výkony, kvalifikace), jsou rovny nebo vyšší , přijaté kolegy ve společnosti nebo kolegy jinde, budou situaci považovat za spravedlivou nebo dokonce příznivou.</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spravedlnosti</a:t>
            </a:r>
          </a:p>
        </p:txBody>
      </p:sp>
    </p:spTree>
    <p:extLst>
      <p:ext uri="{BB962C8B-B14F-4D97-AF65-F5344CB8AC3E}">
        <p14:creationId xmlns:p14="http://schemas.microsoft.com/office/powerpoint/2010/main" val="1347037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Opačný efekt vede k nerovnosti podceňování, kdy jsou jednotlivci motivováni ke snižování této nerovnosti. To může mít za následek snížení jejich příkonu. Taková skutečná nebo vnímaná nerovnost může také způsobit konflikt mezi jednotlivci a skupinami v rámci a napříč organizacemi.</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20680" cy="507703"/>
          </a:xfrm>
        </p:spPr>
        <p:txBody>
          <a:bodyPr/>
          <a:lstStyle/>
          <a:p>
            <a:r>
              <a:rPr lang="cs-CZ" dirty="0"/>
              <a:t>Teorie spravedlnosti</a:t>
            </a:r>
          </a:p>
        </p:txBody>
      </p:sp>
    </p:spTree>
    <p:extLst>
      <p:ext uri="{BB962C8B-B14F-4D97-AF65-F5344CB8AC3E}">
        <p14:creationId xmlns:p14="http://schemas.microsoft.com/office/powerpoint/2010/main" val="481530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Generace X narozená přibližně v letech 1966 až 1981</a:t>
            </a:r>
          </a:p>
          <a:p>
            <a:r>
              <a:rPr lang="cs-CZ" altLang="cs-CZ" sz="2000" dirty="0">
                <a:solidFill>
                  <a:srgbClr val="307871"/>
                </a:solidFill>
                <a:latin typeface="Times New Roman" panose="02020603050405020304" pitchFamily="18" charset="0"/>
                <a:cs typeface="Times New Roman" panose="02020603050405020304" pitchFamily="18" charset="0"/>
              </a:rPr>
              <a:t>Generace Y: </a:t>
            </a:r>
            <a:r>
              <a:rPr lang="cs-CZ" altLang="cs-CZ" sz="2000" dirty="0" err="1">
                <a:solidFill>
                  <a:srgbClr val="307871"/>
                </a:solidFill>
                <a:latin typeface="Times New Roman" panose="02020603050405020304" pitchFamily="18" charset="0"/>
                <a:cs typeface="Times New Roman" panose="02020603050405020304" pitchFamily="18" charset="0"/>
              </a:rPr>
              <a:t>Millennials</a:t>
            </a:r>
            <a:r>
              <a:rPr lang="cs-CZ" altLang="cs-CZ" sz="2000" dirty="0">
                <a:solidFill>
                  <a:srgbClr val="307871"/>
                </a:solidFill>
                <a:latin typeface="Times New Roman" panose="02020603050405020304" pitchFamily="18" charset="0"/>
                <a:cs typeface="Times New Roman" panose="02020603050405020304" pitchFamily="18" charset="0"/>
              </a:rPr>
              <a:t>, narozený přibližně 1982 k 1999</a:t>
            </a:r>
          </a:p>
          <a:p>
            <a:r>
              <a:rPr lang="cs-CZ" altLang="cs-CZ" sz="2000" dirty="0">
                <a:solidFill>
                  <a:srgbClr val="307871"/>
                </a:solidFill>
                <a:latin typeface="Times New Roman" panose="02020603050405020304" pitchFamily="18" charset="0"/>
                <a:cs typeface="Times New Roman" panose="02020603050405020304" pitchFamily="18" charset="0"/>
              </a:rPr>
              <a:t>Generace Z: narozena kolem roku 2000 a nověji</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Generační změny, motivace a organizační chování</a:t>
            </a:r>
          </a:p>
        </p:txBody>
      </p:sp>
    </p:spTree>
    <p:extLst>
      <p:ext uri="{BB962C8B-B14F-4D97-AF65-F5344CB8AC3E}">
        <p14:creationId xmlns:p14="http://schemas.microsoft.com/office/powerpoint/2010/main" val="574559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Generace X narozená přibližně v letech 1966 až 1981</a:t>
            </a:r>
          </a:p>
          <a:p>
            <a:r>
              <a:rPr lang="cs-CZ" altLang="cs-CZ" sz="2000" dirty="0">
                <a:solidFill>
                  <a:srgbClr val="307871"/>
                </a:solidFill>
                <a:latin typeface="Times New Roman" panose="02020603050405020304" pitchFamily="18" charset="0"/>
                <a:cs typeface="Times New Roman" panose="02020603050405020304" pitchFamily="18" charset="0"/>
              </a:rPr>
              <a:t>Vyrostla v dobách ekonomické nejistoty, kde v mnoha západních zemích starší průmyslová odvětví, jako je výroba oceli, lodí a automobilů, upadaly.</a:t>
            </a:r>
          </a:p>
          <a:p>
            <a:r>
              <a:rPr lang="cs-CZ" altLang="cs-CZ" sz="2000" dirty="0">
                <a:solidFill>
                  <a:srgbClr val="307871"/>
                </a:solidFill>
                <a:latin typeface="Times New Roman" panose="02020603050405020304" pitchFamily="18" charset="0"/>
                <a:cs typeface="Times New Roman" panose="02020603050405020304" pitchFamily="18" charset="0"/>
              </a:rPr>
              <a:t>Nyní jsou ve své střední kariéře, základ mnoha organizací. Říká se, že usilují o větší rovnováhu mezi pracovním a soukromým životem než rodiče a jsou vůči svým zaměstnavatelům nezávislejší a méně loajální. Cení si nepřetržitého učení a jsou zaměřeni na výsledky. Zpochybňují autoritu více než předchozí generace. Práce musí být zajímavější a absence uspokojivých odměn je může demotivovat více než v předchozích generacích. Pravděpodobně budou více podnikatelští a kreativní.</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Generační změny, motivace a organizační chování</a:t>
            </a:r>
          </a:p>
        </p:txBody>
      </p:sp>
    </p:spTree>
    <p:extLst>
      <p:ext uri="{BB962C8B-B14F-4D97-AF65-F5344CB8AC3E}">
        <p14:creationId xmlns:p14="http://schemas.microsoft.com/office/powerpoint/2010/main" val="2911700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Generace Y</a:t>
            </a:r>
          </a:p>
          <a:p>
            <a:r>
              <a:rPr lang="cs-CZ" altLang="cs-CZ" sz="2000" dirty="0">
                <a:solidFill>
                  <a:srgbClr val="307871"/>
                </a:solidFill>
                <a:latin typeface="Times New Roman" panose="02020603050405020304" pitchFamily="18" charset="0"/>
                <a:cs typeface="Times New Roman" panose="02020603050405020304" pitchFamily="18" charset="0"/>
              </a:rPr>
              <a:t>Jsou dobře vzdělaní, důvtipní, sebevědomí a energičtí v oblasti informačních a komunikačních technologií. Snáze pracují s rozmanitostí a kolektivní akcí. Předpokládá se, že jsou nezávislejší a sebevědomější, ale náročnější, se zaměřením na podnikatelské, neprocesní zaměření.</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Generační změny, motivace a organizační chování</a:t>
            </a:r>
          </a:p>
        </p:txBody>
      </p:sp>
    </p:spTree>
    <p:extLst>
      <p:ext uri="{BB962C8B-B14F-4D97-AF65-F5344CB8AC3E}">
        <p14:creationId xmlns:p14="http://schemas.microsoft.com/office/powerpoint/2010/main" val="303801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Generace Z</a:t>
            </a:r>
          </a:p>
          <a:p>
            <a:r>
              <a:rPr lang="cs-CZ" altLang="cs-CZ" sz="2000" dirty="0">
                <a:solidFill>
                  <a:srgbClr val="307871"/>
                </a:solidFill>
                <a:latin typeface="Times New Roman" panose="02020603050405020304" pitchFamily="18" charset="0"/>
                <a:cs typeface="Times New Roman" panose="02020603050405020304" pitchFamily="18" charset="0"/>
              </a:rPr>
              <a:t>Jsou předmětem výzkumu a průzkumu, spekulativní, vnímáni odlišně v různých zemích. Tato generace zkušených technologií, zejména mobilní telefony, </a:t>
            </a:r>
            <a:r>
              <a:rPr lang="cs-CZ" altLang="cs-CZ" sz="2000" dirty="0" err="1">
                <a:solidFill>
                  <a:srgbClr val="307871"/>
                </a:solidFill>
                <a:latin typeface="Times New Roman" panose="02020603050405020304" pitchFamily="18" charset="0"/>
                <a:cs typeface="Times New Roman" panose="02020603050405020304" pitchFamily="18" charset="0"/>
              </a:rPr>
              <a:t>smarthpony</a:t>
            </a:r>
            <a:r>
              <a:rPr lang="cs-CZ" altLang="cs-CZ" sz="2000" dirty="0">
                <a:solidFill>
                  <a:srgbClr val="307871"/>
                </a:solidFill>
                <a:latin typeface="Times New Roman" panose="02020603050405020304" pitchFamily="18" charset="0"/>
                <a:cs typeface="Times New Roman" panose="02020603050405020304" pitchFamily="18" charset="0"/>
              </a:rPr>
              <a:t>, hry a internet, často tvoří velmi raný věk.</a:t>
            </a:r>
          </a:p>
          <a:p>
            <a:r>
              <a:rPr lang="cs-CZ" altLang="cs-CZ" sz="2000" dirty="0">
                <a:solidFill>
                  <a:srgbClr val="307871"/>
                </a:solidFill>
                <a:latin typeface="Times New Roman" panose="02020603050405020304" pitchFamily="18" charset="0"/>
                <a:cs typeface="Times New Roman" panose="02020603050405020304" pitchFamily="18" charset="0"/>
              </a:rPr>
              <a:t>Značnou část svého „sociálního“ času tráví komunikací přes </a:t>
            </a:r>
            <a:r>
              <a:rPr lang="cs-CZ" altLang="cs-CZ" sz="2000" dirty="0" err="1">
                <a:solidFill>
                  <a:srgbClr val="307871"/>
                </a:solidFill>
                <a:latin typeface="Times New Roman" panose="02020603050405020304" pitchFamily="18" charset="0"/>
                <a:cs typeface="Times New Roman" panose="02020603050405020304" pitchFamily="18" charset="0"/>
              </a:rPr>
              <a:t>Facebook</a:t>
            </a:r>
            <a:r>
              <a:rPr lang="cs-CZ" altLang="cs-CZ" sz="2000" dirty="0">
                <a:solidFill>
                  <a:srgbClr val="307871"/>
                </a:solidFill>
                <a:latin typeface="Times New Roman" panose="02020603050405020304" pitchFamily="18" charset="0"/>
                <a:cs typeface="Times New Roman" panose="02020603050405020304" pitchFamily="18" charset="0"/>
              </a:rPr>
              <a:t>, </a:t>
            </a:r>
            <a:r>
              <a:rPr lang="cs-CZ" altLang="cs-CZ" sz="2000" dirty="0" err="1">
                <a:solidFill>
                  <a:srgbClr val="307871"/>
                </a:solidFill>
                <a:latin typeface="Times New Roman" panose="02020603050405020304" pitchFamily="18" charset="0"/>
                <a:cs typeface="Times New Roman" panose="02020603050405020304" pitchFamily="18" charset="0"/>
              </a:rPr>
              <a:t>Instagram</a:t>
            </a:r>
            <a:r>
              <a:rPr lang="cs-CZ" altLang="cs-CZ" sz="2000" dirty="0">
                <a:solidFill>
                  <a:srgbClr val="307871"/>
                </a:solidFill>
                <a:latin typeface="Times New Roman" panose="02020603050405020304" pitchFamily="18" charset="0"/>
                <a:cs typeface="Times New Roman" panose="02020603050405020304" pitchFamily="18" charset="0"/>
              </a:rPr>
              <a:t>, </a:t>
            </a:r>
            <a:r>
              <a:rPr lang="cs-CZ" altLang="cs-CZ" sz="2000" dirty="0" err="1">
                <a:solidFill>
                  <a:srgbClr val="307871"/>
                </a:solidFill>
                <a:latin typeface="Times New Roman" panose="02020603050405020304" pitchFamily="18" charset="0"/>
                <a:cs typeface="Times New Roman" panose="02020603050405020304" pitchFamily="18" charset="0"/>
              </a:rPr>
              <a:t>WhatsApp</a:t>
            </a:r>
            <a:r>
              <a:rPr lang="cs-CZ" altLang="cs-CZ" sz="2000" dirty="0">
                <a:solidFill>
                  <a:srgbClr val="307871"/>
                </a:solidFill>
                <a:latin typeface="Times New Roman" panose="02020603050405020304" pitchFamily="18" charset="0"/>
                <a:cs typeface="Times New Roman" panose="02020603050405020304" pitchFamily="18" charset="0"/>
              </a:rPr>
              <a:t>, </a:t>
            </a:r>
            <a:r>
              <a:rPr lang="cs-CZ" altLang="cs-CZ" sz="2000" dirty="0" err="1">
                <a:solidFill>
                  <a:srgbClr val="307871"/>
                </a:solidFill>
                <a:latin typeface="Times New Roman" panose="02020603050405020304" pitchFamily="18" charset="0"/>
                <a:cs typeface="Times New Roman" panose="02020603050405020304" pitchFamily="18" charset="0"/>
              </a:rPr>
              <a:t>Snapchat</a:t>
            </a:r>
            <a:r>
              <a:rPr lang="cs-CZ" altLang="cs-CZ" sz="2000" dirty="0">
                <a:solidFill>
                  <a:srgbClr val="307871"/>
                </a:solidFill>
                <a:latin typeface="Times New Roman" panose="02020603050405020304" pitchFamily="18" charset="0"/>
                <a:cs typeface="Times New Roman" panose="02020603050405020304" pitchFamily="18" charset="0"/>
              </a:rPr>
              <a:t> a přes dalšími podobné prostředky.</a:t>
            </a:r>
          </a:p>
          <a:p>
            <a:r>
              <a:rPr lang="cs-CZ" altLang="cs-CZ" sz="2000" dirty="0">
                <a:solidFill>
                  <a:srgbClr val="307871"/>
                </a:solidFill>
                <a:latin typeface="Times New Roman" panose="02020603050405020304" pitchFamily="18" charset="0"/>
                <a:cs typeface="Times New Roman" panose="02020603050405020304" pitchFamily="18" charset="0"/>
              </a:rPr>
              <a:t>Mnoho pracovních míst je méně jistých a vyžaduje větší flexibilitu.</a:t>
            </a:r>
            <a:endParaRPr lang="en-GB" altLang="cs-CZ" sz="16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Generační změny, motivace a organizační chování</a:t>
            </a:r>
          </a:p>
        </p:txBody>
      </p:sp>
    </p:spTree>
    <p:extLst>
      <p:ext uri="{BB962C8B-B14F-4D97-AF65-F5344CB8AC3E}">
        <p14:creationId xmlns:p14="http://schemas.microsoft.com/office/powerpoint/2010/main" val="1221013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Snad nejvýznamnější příspěvky k teorii pracovního designu tvrdily, že dobře navržená práce může zvýšit motivaci zaměstnanců. Jejich práce čerpala z teoretických argumentů shrnutých dříve, zejména z příspěvku </a:t>
            </a:r>
            <a:r>
              <a:rPr lang="cs-CZ" altLang="cs-CZ" sz="2000" dirty="0" err="1">
                <a:solidFill>
                  <a:srgbClr val="307871"/>
                </a:solidFill>
                <a:latin typeface="Times New Roman" panose="02020603050405020304" pitchFamily="18" charset="0"/>
                <a:cs typeface="Times New Roman" panose="02020603050405020304" pitchFamily="18" charset="0"/>
              </a:rPr>
              <a:t>Herzberga</a:t>
            </a:r>
            <a:r>
              <a:rPr lang="cs-CZ" altLang="cs-CZ" sz="2000" dirty="0">
                <a:solidFill>
                  <a:srgbClr val="307871"/>
                </a:solidFill>
                <a:latin typeface="Times New Roman" panose="02020603050405020304" pitchFamily="18" charset="0"/>
                <a:cs typeface="Times New Roman" panose="02020603050405020304" pitchFamily="18" charset="0"/>
              </a:rPr>
              <a:t>, </a:t>
            </a:r>
            <a:r>
              <a:rPr lang="cs-CZ" altLang="cs-CZ" sz="2000" dirty="0" err="1">
                <a:solidFill>
                  <a:srgbClr val="307871"/>
                </a:solidFill>
                <a:latin typeface="Times New Roman" panose="02020603050405020304" pitchFamily="18" charset="0"/>
                <a:cs typeface="Times New Roman" panose="02020603050405020304" pitchFamily="18" charset="0"/>
              </a:rPr>
              <a:t>McClellenda</a:t>
            </a:r>
            <a:r>
              <a:rPr lang="cs-CZ" altLang="cs-CZ" sz="2000" dirty="0">
                <a:solidFill>
                  <a:srgbClr val="307871"/>
                </a:solidFill>
                <a:latin typeface="Times New Roman" panose="02020603050405020304" pitchFamily="18" charset="0"/>
                <a:cs typeface="Times New Roman" panose="02020603050405020304" pitchFamily="18" charset="0"/>
              </a:rPr>
              <a:t>.</a:t>
            </a:r>
          </a:p>
          <a:p>
            <a:r>
              <a:rPr lang="cs-CZ" altLang="cs-CZ" sz="2000" dirty="0">
                <a:solidFill>
                  <a:srgbClr val="307871"/>
                </a:solidFill>
                <a:latin typeface="Times New Roman" panose="02020603050405020304" pitchFamily="18" charset="0"/>
                <a:cs typeface="Times New Roman" panose="02020603050405020304" pitchFamily="18" charset="0"/>
              </a:rPr>
              <a:t>Motivace se zvyšuje, navrhovali </a:t>
            </a:r>
            <a:r>
              <a:rPr lang="cs-CZ" altLang="cs-CZ" sz="2000" dirty="0" err="1">
                <a:solidFill>
                  <a:srgbClr val="307871"/>
                </a:solidFill>
                <a:latin typeface="Times New Roman" panose="02020603050405020304" pitchFamily="18" charset="0"/>
                <a:cs typeface="Times New Roman" panose="02020603050405020304" pitchFamily="18" charset="0"/>
              </a:rPr>
              <a:t>Hackman</a:t>
            </a:r>
            <a:r>
              <a:rPr lang="cs-CZ" altLang="cs-CZ" sz="2000" dirty="0">
                <a:solidFill>
                  <a:srgbClr val="307871"/>
                </a:solidFill>
                <a:latin typeface="Times New Roman" panose="02020603050405020304" pitchFamily="18" charset="0"/>
                <a:cs typeface="Times New Roman" panose="02020603050405020304" pitchFamily="18" charset="0"/>
              </a:rPr>
              <a:t> a </a:t>
            </a:r>
            <a:r>
              <a:rPr lang="cs-CZ" altLang="cs-CZ" sz="2000" dirty="0" err="1">
                <a:solidFill>
                  <a:srgbClr val="307871"/>
                </a:solidFill>
                <a:latin typeface="Times New Roman" panose="02020603050405020304" pitchFamily="18" charset="0"/>
                <a:cs typeface="Times New Roman" panose="02020603050405020304" pitchFamily="18" charset="0"/>
              </a:rPr>
              <a:t>Oldham</a:t>
            </a:r>
            <a:r>
              <a:rPr lang="cs-CZ" altLang="cs-CZ" sz="2000" dirty="0">
                <a:solidFill>
                  <a:srgbClr val="307871"/>
                </a:solidFill>
                <a:latin typeface="Times New Roman" panose="02020603050405020304" pitchFamily="18" charset="0"/>
                <a:cs typeface="Times New Roman" panose="02020603050405020304" pitchFamily="18" charset="0"/>
              </a:rPr>
              <a:t>, když jednotlivci dosáhnou tří kritických psychologických stavů:</a:t>
            </a:r>
          </a:p>
          <a:p>
            <a:pPr lvl="1"/>
            <a:r>
              <a:rPr lang="cs-CZ" altLang="cs-CZ" sz="1600" dirty="0">
                <a:solidFill>
                  <a:srgbClr val="307871"/>
                </a:solidFill>
                <a:latin typeface="Times New Roman" panose="02020603050405020304" pitchFamily="18" charset="0"/>
                <a:cs typeface="Times New Roman" panose="02020603050405020304" pitchFamily="18" charset="0"/>
              </a:rPr>
              <a:t>Zkušená smysluplnost</a:t>
            </a:r>
          </a:p>
          <a:p>
            <a:pPr lvl="1"/>
            <a:r>
              <a:rPr lang="cs-CZ" altLang="cs-CZ" sz="1600" dirty="0">
                <a:solidFill>
                  <a:srgbClr val="307871"/>
                </a:solidFill>
                <a:latin typeface="Times New Roman" panose="02020603050405020304" pitchFamily="18" charset="0"/>
                <a:cs typeface="Times New Roman" panose="02020603050405020304" pitchFamily="18" charset="0"/>
              </a:rPr>
              <a:t>Zkušená odpovědnost </a:t>
            </a:r>
          </a:p>
          <a:p>
            <a:pPr lvl="1"/>
            <a:r>
              <a:rPr lang="cs-CZ" altLang="cs-CZ" sz="1600" dirty="0">
                <a:solidFill>
                  <a:srgbClr val="307871"/>
                </a:solidFill>
                <a:latin typeface="Times New Roman" panose="02020603050405020304" pitchFamily="18" charset="0"/>
                <a:cs typeface="Times New Roman" panose="02020603050405020304" pitchFamily="18" charset="0"/>
              </a:rPr>
              <a:t>Znalost výsledků</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err="1"/>
              <a:t>Hackman</a:t>
            </a:r>
            <a:r>
              <a:rPr lang="cs-CZ" dirty="0"/>
              <a:t> a </a:t>
            </a:r>
            <a:r>
              <a:rPr lang="cs-CZ" dirty="0" err="1"/>
              <a:t>Oldham</a:t>
            </a:r>
            <a:r>
              <a:rPr lang="cs-CZ" dirty="0"/>
              <a:t> charakteristický model práce</a:t>
            </a:r>
          </a:p>
        </p:txBody>
      </p:sp>
    </p:spTree>
    <p:extLst>
      <p:ext uri="{BB962C8B-B14F-4D97-AF65-F5344CB8AC3E}">
        <p14:creationId xmlns:p14="http://schemas.microsoft.com/office/powerpoint/2010/main" val="1939128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Tyto tři zkušenosti a znalosti zase pravděpodobně zvýší vnitřní motivaci zaměstnanců, spokojenost s prací, kvalitu práce a výkonu a zároveň sníží fluktuaci zaměstnanců.</a:t>
            </a:r>
          </a:p>
          <a:p>
            <a:r>
              <a:rPr lang="cs-CZ" altLang="cs-CZ" sz="2000" dirty="0">
                <a:solidFill>
                  <a:srgbClr val="307871"/>
                </a:solidFill>
                <a:latin typeface="Times New Roman" panose="02020603050405020304" pitchFamily="18" charset="0"/>
                <a:cs typeface="Times New Roman" panose="02020603050405020304" pitchFamily="18" charset="0"/>
              </a:rPr>
              <a:t>Existuje pět charakteristik zaměstnání, které by měly povzbuzovat tři psychologické stavy k dosažení, a tedy vést k motivovaným zaměstnancům:</a:t>
            </a:r>
          </a:p>
          <a:p>
            <a:pPr lvl="1"/>
            <a:r>
              <a:rPr lang="cs-CZ" altLang="cs-CZ" sz="1600" dirty="0">
                <a:solidFill>
                  <a:srgbClr val="307871"/>
                </a:solidFill>
                <a:latin typeface="Times New Roman" panose="02020603050405020304" pitchFamily="18" charset="0"/>
                <a:cs typeface="Times New Roman" panose="02020603050405020304" pitchFamily="18" charset="0"/>
              </a:rPr>
              <a:t>Rozmanitost dovedností</a:t>
            </a:r>
          </a:p>
          <a:p>
            <a:pPr lvl="1"/>
            <a:r>
              <a:rPr lang="cs-CZ" altLang="cs-CZ" sz="1600" dirty="0">
                <a:solidFill>
                  <a:srgbClr val="307871"/>
                </a:solidFill>
                <a:latin typeface="Times New Roman" panose="02020603050405020304" pitchFamily="18" charset="0"/>
                <a:cs typeface="Times New Roman" panose="02020603050405020304" pitchFamily="18" charset="0"/>
              </a:rPr>
              <a:t>Identita úkolu</a:t>
            </a:r>
          </a:p>
          <a:p>
            <a:pPr lvl="1"/>
            <a:r>
              <a:rPr lang="cs-CZ" altLang="cs-CZ" sz="1600" dirty="0">
                <a:solidFill>
                  <a:srgbClr val="307871"/>
                </a:solidFill>
                <a:latin typeface="Times New Roman" panose="02020603050405020304" pitchFamily="18" charset="0"/>
                <a:cs typeface="Times New Roman" panose="02020603050405020304" pitchFamily="18" charset="0"/>
              </a:rPr>
              <a:t>Význam úlohy</a:t>
            </a:r>
          </a:p>
          <a:p>
            <a:pPr lvl="1"/>
            <a:r>
              <a:rPr lang="cs-CZ" altLang="cs-CZ" sz="1600" dirty="0">
                <a:solidFill>
                  <a:srgbClr val="307871"/>
                </a:solidFill>
                <a:latin typeface="Times New Roman" panose="02020603050405020304" pitchFamily="18" charset="0"/>
                <a:cs typeface="Times New Roman" panose="02020603050405020304" pitchFamily="18" charset="0"/>
              </a:rPr>
              <a:t>Autonomie</a:t>
            </a:r>
          </a:p>
          <a:p>
            <a:pPr lvl="1"/>
            <a:r>
              <a:rPr lang="cs-CZ" altLang="cs-CZ" sz="1600" dirty="0">
                <a:solidFill>
                  <a:srgbClr val="307871"/>
                </a:solidFill>
                <a:latin typeface="Times New Roman" panose="02020603050405020304" pitchFamily="18" charset="0"/>
                <a:cs typeface="Times New Roman" panose="02020603050405020304" pitchFamily="18" charset="0"/>
              </a:rPr>
              <a:t>Zpětná vazba z práce</a:t>
            </a:r>
            <a:endParaRPr lang="en-GB" altLang="cs-CZ" sz="8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err="1"/>
              <a:t>Hackman</a:t>
            </a:r>
            <a:r>
              <a:rPr lang="cs-CZ" dirty="0"/>
              <a:t> a </a:t>
            </a:r>
            <a:r>
              <a:rPr lang="cs-CZ" dirty="0" err="1"/>
              <a:t>Oldham</a:t>
            </a:r>
            <a:r>
              <a:rPr lang="cs-CZ" dirty="0"/>
              <a:t> charakteristický model práce</a:t>
            </a:r>
          </a:p>
        </p:txBody>
      </p:sp>
    </p:spTree>
    <p:extLst>
      <p:ext uri="{BB962C8B-B14F-4D97-AF65-F5344CB8AC3E}">
        <p14:creationId xmlns:p14="http://schemas.microsoft.com/office/powerpoint/2010/main" val="87577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Dobře motivovaní jednotlivci jsou běžně považováni za:</a:t>
            </a:r>
          </a:p>
          <a:p>
            <a:pPr lvl="1"/>
            <a:r>
              <a:rPr lang="cs-CZ" altLang="cs-CZ" sz="1600" dirty="0">
                <a:solidFill>
                  <a:srgbClr val="307871"/>
                </a:solidFill>
                <a:latin typeface="Times New Roman" panose="02020603050405020304" pitchFamily="18" charset="0"/>
                <a:cs typeface="Times New Roman" panose="02020603050405020304" pitchFamily="18" charset="0"/>
              </a:rPr>
              <a:t>Důslední v práci</a:t>
            </a:r>
          </a:p>
          <a:p>
            <a:pPr lvl="1"/>
            <a:r>
              <a:rPr lang="cs-CZ" altLang="cs-CZ" sz="1600" dirty="0">
                <a:solidFill>
                  <a:srgbClr val="307871"/>
                </a:solidFill>
                <a:latin typeface="Times New Roman" panose="02020603050405020304" pitchFamily="18" charset="0"/>
                <a:cs typeface="Times New Roman" panose="02020603050405020304" pitchFamily="18" charset="0"/>
              </a:rPr>
              <a:t>Představitelé energie a nadšení</a:t>
            </a:r>
          </a:p>
          <a:p>
            <a:pPr lvl="1"/>
            <a:r>
              <a:rPr lang="cs-CZ" altLang="cs-CZ" sz="1600" dirty="0">
                <a:solidFill>
                  <a:srgbClr val="307871"/>
                </a:solidFill>
                <a:latin typeface="Times New Roman" panose="02020603050405020304" pitchFamily="18" charset="0"/>
                <a:cs typeface="Times New Roman" panose="02020603050405020304" pitchFamily="18" charset="0"/>
              </a:rPr>
              <a:t>Často požadují a přijímají další odpovědnost</a:t>
            </a:r>
          </a:p>
          <a:p>
            <a:pPr lvl="1"/>
            <a:r>
              <a:rPr lang="cs-CZ" altLang="cs-CZ" sz="1600" dirty="0">
                <a:solidFill>
                  <a:srgbClr val="307871"/>
                </a:solidFill>
                <a:latin typeface="Times New Roman" panose="02020603050405020304" pitchFamily="18" charset="0"/>
                <a:cs typeface="Times New Roman" panose="02020603050405020304" pitchFamily="18" charset="0"/>
              </a:rPr>
              <a:t>Jsou více ochotní přijmout organizační změny</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Úvod</a:t>
            </a:r>
          </a:p>
        </p:txBody>
      </p:sp>
    </p:spTree>
    <p:extLst>
      <p:ext uri="{BB962C8B-B14F-4D97-AF65-F5344CB8AC3E}">
        <p14:creationId xmlns:p14="http://schemas.microsoft.com/office/powerpoint/2010/main" val="3523356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Model pracovních charakteristik</a:t>
            </a:r>
          </a:p>
          <a:p>
            <a:r>
              <a:rPr lang="cs-CZ" altLang="cs-CZ" sz="2000" dirty="0" err="1">
                <a:solidFill>
                  <a:srgbClr val="307871"/>
                </a:solidFill>
                <a:latin typeface="Times New Roman" panose="02020603050405020304" pitchFamily="18" charset="0"/>
                <a:cs typeface="Times New Roman" panose="02020603050405020304" pitchFamily="18" charset="0"/>
              </a:rPr>
              <a:t>Hackman</a:t>
            </a:r>
            <a:r>
              <a:rPr lang="cs-CZ" altLang="cs-CZ" sz="2000" dirty="0">
                <a:solidFill>
                  <a:srgbClr val="307871"/>
                </a:solidFill>
                <a:latin typeface="Times New Roman" panose="02020603050405020304" pitchFamily="18" charset="0"/>
                <a:cs typeface="Times New Roman" panose="02020603050405020304" pitchFamily="18" charset="0"/>
              </a:rPr>
              <a:t> a </a:t>
            </a:r>
            <a:r>
              <a:rPr lang="cs-CZ" altLang="cs-CZ" sz="2000" dirty="0" err="1">
                <a:solidFill>
                  <a:srgbClr val="307871"/>
                </a:solidFill>
                <a:latin typeface="Times New Roman" panose="02020603050405020304" pitchFamily="18" charset="0"/>
                <a:cs typeface="Times New Roman" panose="02020603050405020304" pitchFamily="18" charset="0"/>
              </a:rPr>
              <a:t>Oldham</a:t>
            </a:r>
            <a:r>
              <a:rPr lang="cs-CZ" altLang="cs-CZ" sz="2000" dirty="0">
                <a:solidFill>
                  <a:srgbClr val="307871"/>
                </a:solidFill>
                <a:latin typeface="Times New Roman" panose="02020603050405020304" pitchFamily="18" charset="0"/>
                <a:cs typeface="Times New Roman" panose="02020603050405020304" pitchFamily="18" charset="0"/>
              </a:rPr>
              <a:t> (1975)</a:t>
            </a:r>
          </a:p>
          <a:p>
            <a:r>
              <a:rPr lang="cs-CZ" altLang="cs-CZ" sz="2000" dirty="0">
                <a:solidFill>
                  <a:srgbClr val="307871"/>
                </a:solidFill>
                <a:latin typeface="Times New Roman" panose="02020603050405020304" pitchFamily="18" charset="0"/>
                <a:cs typeface="Times New Roman" panose="02020603050405020304" pitchFamily="18" charset="0"/>
              </a:rPr>
              <a:t>Zdroj: Bílovská (2018)</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err="1"/>
              <a:t>Hackman</a:t>
            </a:r>
            <a:r>
              <a:rPr lang="cs-CZ" dirty="0"/>
              <a:t> a </a:t>
            </a:r>
            <a:r>
              <a:rPr lang="cs-CZ" dirty="0" err="1"/>
              <a:t>Oldham</a:t>
            </a:r>
            <a:r>
              <a:rPr lang="cs-CZ" dirty="0"/>
              <a:t> charakteristický model práce</a:t>
            </a:r>
          </a:p>
        </p:txBody>
      </p:sp>
      <p:pic>
        <p:nvPicPr>
          <p:cNvPr id="5" name="Obrázek 4"/>
          <p:cNvPicPr/>
          <p:nvPr/>
        </p:nvPicPr>
        <p:blipFill rotWithShape="1">
          <a:blip r:embed="rId3"/>
          <a:srcRect l="20371" t="29864" r="28042" b="7349"/>
          <a:stretch/>
        </p:blipFill>
        <p:spPr bwMode="auto">
          <a:xfrm>
            <a:off x="3779912" y="1857976"/>
            <a:ext cx="4444722" cy="2867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66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Manažeři by měli pečlivě prozkoumat své systémy odměňování, firemní politiku, styly dohledu atd., aby se vyhnuli potenciálním zdrojům demotivace.</a:t>
            </a:r>
          </a:p>
          <a:p>
            <a:r>
              <a:rPr lang="cs-CZ" altLang="cs-CZ" sz="2000" dirty="0">
                <a:solidFill>
                  <a:srgbClr val="307871"/>
                </a:solidFill>
                <a:latin typeface="Times New Roman" panose="02020603050405020304" pitchFamily="18" charset="0"/>
                <a:cs typeface="Times New Roman" panose="02020603050405020304" pitchFamily="18" charset="0"/>
              </a:rPr>
              <a:t>Manažeři by se měli ujistit, že systém odměňování je spravedlivý.</a:t>
            </a:r>
          </a:p>
          <a:p>
            <a:r>
              <a:rPr lang="cs-CZ" altLang="cs-CZ" sz="2000" dirty="0">
                <a:solidFill>
                  <a:srgbClr val="307871"/>
                </a:solidFill>
                <a:latin typeface="Times New Roman" panose="02020603050405020304" pitchFamily="18" charset="0"/>
                <a:cs typeface="Times New Roman" panose="02020603050405020304" pitchFamily="18" charset="0"/>
              </a:rPr>
              <a:t>Manažeři by se měli snažit vytvořit rovnováhu mezi podporou odpovídající úrovni a typu rivality, která by mohla stimulovat zaměstnance, a vyhýbat se negativním aspektům konfliktu.</a:t>
            </a:r>
            <a:endParaRPr lang="en-GB" altLang="cs-CZ" sz="8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Důsledky pro manažery</a:t>
            </a:r>
          </a:p>
        </p:txBody>
      </p:sp>
    </p:spTree>
    <p:extLst>
      <p:ext uri="{BB962C8B-B14F-4D97-AF65-F5344CB8AC3E}">
        <p14:creationId xmlns:p14="http://schemas.microsoft.com/office/powerpoint/2010/main" val="2642698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Manažeři by si měli uvědomit motivační důsledky změnových programů a využívat komunikační schopnosti ke zmírnění nepříznivých dopadů změn na psychologickou stránku každého jednotlivce.</a:t>
            </a:r>
          </a:p>
          <a:p>
            <a:r>
              <a:rPr lang="cs-CZ" altLang="cs-CZ" sz="2000" dirty="0">
                <a:solidFill>
                  <a:srgbClr val="307871"/>
                </a:solidFill>
                <a:latin typeface="Times New Roman" panose="02020603050405020304" pitchFamily="18" charset="0"/>
                <a:cs typeface="Times New Roman" panose="02020603050405020304" pitchFamily="18" charset="0"/>
              </a:rPr>
              <a:t>Manažeři by se měli zamyslet nad generačními rozdíly v rámci svých organizací, týmů a pracovních skupin a nad dopadem, který mohou mít na motivaci a řízení.</a:t>
            </a:r>
          </a:p>
          <a:p>
            <a:r>
              <a:rPr lang="cs-CZ" altLang="cs-CZ" sz="2000" dirty="0">
                <a:solidFill>
                  <a:srgbClr val="307871"/>
                </a:solidFill>
                <a:latin typeface="Times New Roman" panose="02020603050405020304" pitchFamily="18" charset="0"/>
                <a:cs typeface="Times New Roman" panose="02020603050405020304" pitchFamily="18" charset="0"/>
              </a:rPr>
              <a:t>Manažeři by měli při tvorbě nebo změně individuálních či týmových úkolů a rolí zvážit teorii motivace a práci těch, kteří ji uplatnili při tvorbě pracovních míst.</a:t>
            </a:r>
            <a:endParaRPr lang="en-GB" altLang="cs-CZ" sz="8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Důsledky pro manažery</a:t>
            </a:r>
          </a:p>
        </p:txBody>
      </p:sp>
    </p:spTree>
    <p:extLst>
      <p:ext uri="{BB962C8B-B14F-4D97-AF65-F5344CB8AC3E}">
        <p14:creationId xmlns:p14="http://schemas.microsoft.com/office/powerpoint/2010/main" val="2207117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1800" dirty="0">
                <a:solidFill>
                  <a:srgbClr val="307871"/>
                </a:solidFill>
                <a:latin typeface="Times New Roman" panose="02020603050405020304" pitchFamily="18" charset="0"/>
                <a:cs typeface="Times New Roman" panose="02020603050405020304" pitchFamily="18" charset="0"/>
              </a:rPr>
              <a:t>Motivovaní zaměstnanci jsou více spokojeni s jejich prací a pracovním prostředím.</a:t>
            </a:r>
          </a:p>
          <a:p>
            <a:r>
              <a:rPr lang="cs-CZ" altLang="cs-CZ" sz="1800" dirty="0">
                <a:solidFill>
                  <a:srgbClr val="307871"/>
                </a:solidFill>
                <a:latin typeface="Times New Roman" panose="02020603050405020304" pitchFamily="18" charset="0"/>
                <a:cs typeface="Times New Roman" panose="02020603050405020304" pitchFamily="18" charset="0"/>
              </a:rPr>
              <a:t>Existuje řada důsledků pro řízení, které vyplývají z práce motivačních teorií a teorií návrhu zaměstnání.</a:t>
            </a:r>
          </a:p>
          <a:p>
            <a:r>
              <a:rPr lang="cs-CZ" altLang="cs-CZ" sz="1800" dirty="0">
                <a:solidFill>
                  <a:srgbClr val="307871"/>
                </a:solidFill>
                <a:latin typeface="Times New Roman" panose="02020603050405020304" pitchFamily="18" charset="0"/>
                <a:cs typeface="Times New Roman" panose="02020603050405020304" pitchFamily="18" charset="0"/>
              </a:rPr>
              <a:t>Potřeba motivovat stále různorodější lidi, představují pro moderní organizace zvláštní výzvy.</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pl-PL" dirty="0"/>
              <a:t>Shrnutí</a:t>
            </a:r>
            <a:endParaRPr lang="cs-CZ" dirty="0"/>
          </a:p>
        </p:txBody>
      </p:sp>
    </p:spTree>
    <p:extLst>
      <p:ext uri="{BB962C8B-B14F-4D97-AF65-F5344CB8AC3E}">
        <p14:creationId xmlns:p14="http://schemas.microsoft.com/office/powerpoint/2010/main" val="228686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Naproti tomu zaměstnanci, kteří jsou demotivováni, mohou:</a:t>
            </a:r>
          </a:p>
          <a:p>
            <a:pPr lvl="1"/>
            <a:r>
              <a:rPr lang="cs-CZ" altLang="cs-CZ" sz="1600" dirty="0">
                <a:solidFill>
                  <a:srgbClr val="307871"/>
                </a:solidFill>
                <a:latin typeface="Times New Roman" panose="02020603050405020304" pitchFamily="18" charset="0"/>
                <a:cs typeface="Times New Roman" panose="02020603050405020304" pitchFamily="18" charset="0"/>
              </a:rPr>
              <a:t>Vypadat apaticky</a:t>
            </a:r>
          </a:p>
          <a:p>
            <a:pPr lvl="1"/>
            <a:r>
              <a:rPr lang="cs-CZ" altLang="cs-CZ" sz="1600" dirty="0">
                <a:solidFill>
                  <a:srgbClr val="307871"/>
                </a:solidFill>
                <a:latin typeface="Times New Roman" panose="02020603050405020304" pitchFamily="18" charset="0"/>
                <a:cs typeface="Times New Roman" panose="02020603050405020304" pitchFamily="18" charset="0"/>
              </a:rPr>
              <a:t>Považovat problémy za nepřekonatelné překážky pokroku</a:t>
            </a:r>
          </a:p>
          <a:p>
            <a:pPr lvl="1"/>
            <a:r>
              <a:rPr lang="cs-CZ" altLang="cs-CZ" sz="1600" dirty="0">
                <a:solidFill>
                  <a:srgbClr val="307871"/>
                </a:solidFill>
                <a:latin typeface="Times New Roman" panose="02020603050405020304" pitchFamily="18" charset="0"/>
                <a:cs typeface="Times New Roman" panose="02020603050405020304" pitchFamily="18" charset="0"/>
              </a:rPr>
              <a:t>Mít špatné záznamy o docházce a času</a:t>
            </a:r>
          </a:p>
          <a:p>
            <a:pPr lvl="1"/>
            <a:r>
              <a:rPr lang="cs-CZ" altLang="cs-CZ" sz="1600" dirty="0">
                <a:solidFill>
                  <a:srgbClr val="307871"/>
                </a:solidFill>
                <a:latin typeface="Times New Roman" panose="02020603050405020304" pitchFamily="18" charset="0"/>
                <a:cs typeface="Times New Roman" panose="02020603050405020304" pitchFamily="18" charset="0"/>
              </a:rPr>
              <a:t>Nespolupracovat</a:t>
            </a:r>
          </a:p>
          <a:p>
            <a:pPr lvl="1"/>
            <a:r>
              <a:rPr lang="cs-CZ" altLang="cs-CZ" sz="1600" dirty="0">
                <a:solidFill>
                  <a:srgbClr val="307871"/>
                </a:solidFill>
                <a:latin typeface="Times New Roman" panose="02020603050405020304" pitchFamily="18" charset="0"/>
                <a:cs typeface="Times New Roman" panose="02020603050405020304" pitchFamily="18" charset="0"/>
              </a:rPr>
              <a:t>Být odolní vůči změnám</a:t>
            </a:r>
            <a:endParaRPr lang="cs-CZ"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Úvod</a:t>
            </a:r>
          </a:p>
        </p:txBody>
      </p:sp>
    </p:spTree>
    <p:extLst>
      <p:ext uri="{BB962C8B-B14F-4D97-AF65-F5344CB8AC3E}">
        <p14:creationId xmlns:p14="http://schemas.microsoft.com/office/powerpoint/2010/main" val="340955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Teorie motivace byla vyvinuta, hlavně ve Spojených státech, na základě empirických výzkumných aktivit. </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Motivační školy myšlení</a:t>
            </a:r>
          </a:p>
        </p:txBody>
      </p:sp>
    </p:spTree>
    <p:extLst>
      <p:ext uri="{BB962C8B-B14F-4D97-AF65-F5344CB8AC3E}">
        <p14:creationId xmlns:p14="http://schemas.microsoft.com/office/powerpoint/2010/main" val="197117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Obecně lze říci, že většina modelů a přístupů k motivaci lze kategorizovat jako obsahové nebo procesní teorie.</a:t>
            </a:r>
          </a:p>
          <a:p>
            <a:r>
              <a:rPr lang="cs-CZ" altLang="cs-CZ" sz="2000" dirty="0">
                <a:solidFill>
                  <a:srgbClr val="307871"/>
                </a:solidFill>
                <a:latin typeface="Times New Roman" panose="02020603050405020304" pitchFamily="18" charset="0"/>
                <a:cs typeface="Times New Roman" panose="02020603050405020304" pitchFamily="18" charset="0"/>
              </a:rPr>
              <a:t>Teorie motivace obsahu se snaží identifikovat a vysvětlit faktory, které podněcují nebo motivují lidi, zatímco teorie procesů se pokoušejí identifikovat a vysvětlit, jak jsou chování stimulována.</a:t>
            </a: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Motivační školy myšlení</a:t>
            </a:r>
          </a:p>
        </p:txBody>
      </p:sp>
    </p:spTree>
    <p:extLst>
      <p:ext uri="{BB962C8B-B14F-4D97-AF65-F5344CB8AC3E}">
        <p14:creationId xmlns:p14="http://schemas.microsoft.com/office/powerpoint/2010/main" val="13143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pro obsah 1"/>
          <p:cNvGraphicFramePr>
            <a:graphicFrameLocks noGrp="1"/>
          </p:cNvGraphicFramePr>
          <p:nvPr>
            <p:ph idx="4294967295"/>
            <p:extLst>
              <p:ext uri="{D42A27DB-BD31-4B8C-83A1-F6EECF244321}">
                <p14:modId xmlns:p14="http://schemas.microsoft.com/office/powerpoint/2010/main" val="1933541111"/>
              </p:ext>
            </p:extLst>
          </p:nvPr>
        </p:nvGraphicFramePr>
        <p:xfrm>
          <a:off x="250825" y="1058863"/>
          <a:ext cx="8281988" cy="1483360"/>
        </p:xfrm>
        <a:graphic>
          <a:graphicData uri="http://schemas.openxmlformats.org/drawingml/2006/table">
            <a:tbl>
              <a:tblPr firstRow="1" bandRow="1">
                <a:tableStyleId>{5C22544A-7EE6-4342-B048-85BDC9FD1C3A}</a:tableStyleId>
              </a:tblPr>
              <a:tblGrid>
                <a:gridCol w="4140994">
                  <a:extLst>
                    <a:ext uri="{9D8B030D-6E8A-4147-A177-3AD203B41FA5}">
                      <a16:colId xmlns:a16="http://schemas.microsoft.com/office/drawing/2014/main" val="1567902943"/>
                    </a:ext>
                  </a:extLst>
                </a:gridCol>
                <a:gridCol w="4140994">
                  <a:extLst>
                    <a:ext uri="{9D8B030D-6E8A-4147-A177-3AD203B41FA5}">
                      <a16:colId xmlns:a16="http://schemas.microsoft.com/office/drawing/2014/main" val="1396371780"/>
                    </a:ext>
                  </a:extLst>
                </a:gridCol>
              </a:tblGrid>
              <a:tr h="370840">
                <a:tc>
                  <a:txBody>
                    <a:bodyPr/>
                    <a:lstStyle/>
                    <a:p>
                      <a:r>
                        <a:rPr lang="cs-CZ" dirty="0"/>
                        <a:t>Teorie obsahu</a:t>
                      </a:r>
                    </a:p>
                  </a:txBody>
                  <a:tcPr/>
                </a:tc>
                <a:tc>
                  <a:txBody>
                    <a:bodyPr/>
                    <a:lstStyle/>
                    <a:p>
                      <a:r>
                        <a:rPr lang="cs-CZ" dirty="0"/>
                        <a:t>Procesní</a:t>
                      </a:r>
                      <a:r>
                        <a:rPr lang="cs-CZ" baseline="0" dirty="0"/>
                        <a:t> teorie</a:t>
                      </a:r>
                      <a:endParaRPr lang="cs-CZ" dirty="0"/>
                    </a:p>
                  </a:txBody>
                  <a:tcPr/>
                </a:tc>
                <a:extLst>
                  <a:ext uri="{0D108BD9-81ED-4DB2-BD59-A6C34878D82A}">
                    <a16:rowId xmlns:a16="http://schemas.microsoft.com/office/drawing/2014/main" val="1980973069"/>
                  </a:ext>
                </a:extLst>
              </a:tr>
              <a:tr h="370840">
                <a:tc>
                  <a:txBody>
                    <a:bodyPr/>
                    <a:lstStyle/>
                    <a:p>
                      <a:r>
                        <a:rPr lang="cs-CZ" dirty="0" err="1"/>
                        <a:t>Dvoufaktorová</a:t>
                      </a:r>
                      <a:r>
                        <a:rPr lang="cs-CZ" dirty="0"/>
                        <a:t> teorie</a:t>
                      </a:r>
                      <a:r>
                        <a:rPr lang="cs-CZ" baseline="0" dirty="0"/>
                        <a:t> potřeb (</a:t>
                      </a:r>
                      <a:r>
                        <a:rPr lang="cs-CZ" baseline="0" dirty="0" err="1"/>
                        <a:t>Herzberg</a:t>
                      </a:r>
                      <a:r>
                        <a:rPr lang="cs-CZ" baseline="0" dirty="0"/>
                        <a:t>)</a:t>
                      </a:r>
                      <a:endParaRPr lang="cs-CZ" dirty="0"/>
                    </a:p>
                  </a:txBody>
                  <a:tcPr/>
                </a:tc>
                <a:tc>
                  <a:txBody>
                    <a:bodyPr/>
                    <a:lstStyle/>
                    <a:p>
                      <a:r>
                        <a:rPr lang="cs-CZ" dirty="0"/>
                        <a:t>Teorie očekávání (</a:t>
                      </a:r>
                      <a:r>
                        <a:rPr lang="cs-CZ" dirty="0" err="1"/>
                        <a:t>Vroom</a:t>
                      </a:r>
                      <a:r>
                        <a:rPr lang="cs-CZ" dirty="0"/>
                        <a:t>, Porter, </a:t>
                      </a:r>
                      <a:r>
                        <a:rPr lang="cs-CZ" dirty="0" err="1"/>
                        <a:t>Lawler</a:t>
                      </a:r>
                      <a:r>
                        <a:rPr lang="cs-CZ" dirty="0"/>
                        <a:t>)</a:t>
                      </a:r>
                    </a:p>
                  </a:txBody>
                  <a:tcPr/>
                </a:tc>
                <a:extLst>
                  <a:ext uri="{0D108BD9-81ED-4DB2-BD59-A6C34878D82A}">
                    <a16:rowId xmlns:a16="http://schemas.microsoft.com/office/drawing/2014/main" val="1151945517"/>
                  </a:ext>
                </a:extLst>
              </a:tr>
              <a:tr h="370840">
                <a:tc>
                  <a:txBody>
                    <a:bodyPr/>
                    <a:lstStyle/>
                    <a:p>
                      <a:r>
                        <a:rPr lang="cs-CZ" dirty="0" err="1"/>
                        <a:t>Maslowova</a:t>
                      </a:r>
                      <a:r>
                        <a:rPr lang="cs-CZ" dirty="0"/>
                        <a:t> teorie potřeb</a:t>
                      </a:r>
                    </a:p>
                  </a:txBody>
                  <a:tcPr/>
                </a:tc>
                <a:tc>
                  <a:txBody>
                    <a:bodyPr/>
                    <a:lstStyle/>
                    <a:p>
                      <a:r>
                        <a:rPr lang="cs-CZ" dirty="0"/>
                        <a:t>Teorie srovnávání se (Adams)</a:t>
                      </a:r>
                    </a:p>
                  </a:txBody>
                  <a:tcPr/>
                </a:tc>
                <a:extLst>
                  <a:ext uri="{0D108BD9-81ED-4DB2-BD59-A6C34878D82A}">
                    <a16:rowId xmlns:a16="http://schemas.microsoft.com/office/drawing/2014/main" val="1915424276"/>
                  </a:ext>
                </a:extLst>
              </a:tr>
              <a:tr h="370840">
                <a:tc>
                  <a:txBody>
                    <a:bodyPr/>
                    <a:lstStyle/>
                    <a:p>
                      <a:r>
                        <a:rPr lang="cs-CZ" dirty="0" err="1"/>
                        <a:t>McClellandova</a:t>
                      </a:r>
                      <a:r>
                        <a:rPr lang="cs-CZ" dirty="0"/>
                        <a:t> teorie potřeb</a:t>
                      </a:r>
                    </a:p>
                  </a:txBody>
                  <a:tcPr/>
                </a:tc>
                <a:tc>
                  <a:txBody>
                    <a:bodyPr/>
                    <a:lstStyle/>
                    <a:p>
                      <a:r>
                        <a:rPr lang="cs-CZ" dirty="0"/>
                        <a:t>Teorie cílů (Locke)</a:t>
                      </a:r>
                    </a:p>
                  </a:txBody>
                  <a:tcPr/>
                </a:tc>
                <a:extLst>
                  <a:ext uri="{0D108BD9-81ED-4DB2-BD59-A6C34878D82A}">
                    <a16:rowId xmlns:a16="http://schemas.microsoft.com/office/drawing/2014/main" val="3661473124"/>
                  </a:ext>
                </a:extLst>
              </a:tr>
            </a:tbl>
          </a:graphicData>
        </a:graphic>
      </p:graphicFrame>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552728" cy="507703"/>
          </a:xfrm>
        </p:spPr>
        <p:txBody>
          <a:bodyPr/>
          <a:lstStyle/>
          <a:p>
            <a:r>
              <a:rPr lang="cs-CZ" dirty="0"/>
              <a:t>Jednoduchá klasifikace motivačních teorií</a:t>
            </a:r>
          </a:p>
        </p:txBody>
      </p:sp>
    </p:spTree>
    <p:extLst>
      <p:ext uri="{BB962C8B-B14F-4D97-AF65-F5344CB8AC3E}">
        <p14:creationId xmlns:p14="http://schemas.microsoft.com/office/powerpoint/2010/main" val="226203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280920" cy="3384376"/>
          </a:xfrm>
          <a:prstGeom prst="rect">
            <a:avLst/>
          </a:prstGeom>
        </p:spPr>
        <p:txBody>
          <a:bodyPr>
            <a:noAutofit/>
          </a:bodyPr>
          <a:lstStyle/>
          <a:p>
            <a:r>
              <a:rPr lang="cs-CZ" altLang="cs-CZ" sz="2000" dirty="0">
                <a:solidFill>
                  <a:srgbClr val="307871"/>
                </a:solidFill>
                <a:latin typeface="Times New Roman" panose="02020603050405020304" pitchFamily="18" charset="0"/>
                <a:cs typeface="Times New Roman" panose="02020603050405020304" pitchFamily="18" charset="0"/>
              </a:rPr>
              <a:t>Teorie motivace navíc pocházejí buď z </a:t>
            </a:r>
            <a:r>
              <a:rPr lang="cs-CZ" altLang="cs-CZ" sz="2000" dirty="0" err="1">
                <a:solidFill>
                  <a:srgbClr val="307871"/>
                </a:solidFill>
                <a:latin typeface="Times New Roman" panose="02020603050405020304" pitchFamily="18" charset="0"/>
                <a:cs typeface="Times New Roman" panose="02020603050405020304" pitchFamily="18" charset="0"/>
              </a:rPr>
              <a:t>behaviouralistických</a:t>
            </a:r>
            <a:r>
              <a:rPr lang="cs-CZ" altLang="cs-CZ" sz="2000" dirty="0">
                <a:solidFill>
                  <a:srgbClr val="307871"/>
                </a:solidFill>
                <a:latin typeface="Times New Roman" panose="02020603050405020304" pitchFamily="18" charset="0"/>
                <a:cs typeface="Times New Roman" panose="02020603050405020304" pitchFamily="18" charset="0"/>
              </a:rPr>
              <a:t> teorií, které tvrdí, že lidské chování je považováno za reflexivní a instinktivní, odezva na určité environmentální pozitivní nebo negativní podněty, nebo kognitivní teorie, které předpokládají, že si lidé uvědomují své cíle a své chování jednat racionálně a účelně.</a:t>
            </a:r>
            <a:endParaRPr lang="cs-CZ" altLang="cs-CZ" sz="1200" dirty="0">
              <a:solidFill>
                <a:srgbClr val="307871"/>
              </a:solidFill>
              <a:latin typeface="Times New Roman" panose="02020603050405020304" pitchFamily="18" charset="0"/>
              <a:cs typeface="Times New Roman" panose="02020603050405020304" pitchFamily="18" charset="0"/>
            </a:endParaRPr>
          </a:p>
        </p:txBody>
      </p:sp>
      <p:sp>
        <p:nvSpPr>
          <p:cNvPr id="16" name="Zástupný symbol pro obsah 2"/>
          <p:cNvSpPr txBox="1">
            <a:spLocks/>
          </p:cNvSpPr>
          <p:nvPr/>
        </p:nvSpPr>
        <p:spPr>
          <a:xfrm>
            <a:off x="395536" y="699542"/>
            <a:ext cx="576064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Motivační školy myšlení</a:t>
            </a:r>
          </a:p>
        </p:txBody>
      </p:sp>
    </p:spTree>
    <p:extLst>
      <p:ext uri="{BB962C8B-B14F-4D97-AF65-F5344CB8AC3E}">
        <p14:creationId xmlns:p14="http://schemas.microsoft.com/office/powerpoint/2010/main" val="332264759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2702</Words>
  <Application>Microsoft Office PowerPoint</Application>
  <PresentationFormat>Předvádění na obrazovce (16:9)</PresentationFormat>
  <Paragraphs>275</Paragraphs>
  <Slides>43</Slides>
  <Notes>42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Arial</vt:lpstr>
      <vt:lpstr>Calibri</vt:lpstr>
      <vt:lpstr>Enriqueta</vt:lpstr>
      <vt:lpstr>Times New Roman</vt:lpstr>
      <vt:lpstr>SLU</vt:lpstr>
      <vt:lpstr>Motivační teorie</vt:lpstr>
      <vt:lpstr>Obsah prezentace</vt:lpstr>
      <vt:lpstr>Úvod</vt:lpstr>
      <vt:lpstr>Úvod</vt:lpstr>
      <vt:lpstr>Úvod</vt:lpstr>
      <vt:lpstr>Motivační školy myšlení</vt:lpstr>
      <vt:lpstr>Motivační školy myšlení</vt:lpstr>
      <vt:lpstr>Jednoduchá klasifikace motivačních teorií</vt:lpstr>
      <vt:lpstr>Motivační školy myšlení</vt:lpstr>
      <vt:lpstr>Motivační školy myšlení</vt:lpstr>
      <vt:lpstr>Teorie očekávání</vt:lpstr>
      <vt:lpstr>Teorie očekávání</vt:lpstr>
      <vt:lpstr>Teorie L. W. Portera a E. Lawlera</vt:lpstr>
      <vt:lpstr>Teorie L. W. Portera a E. Lawlera</vt:lpstr>
      <vt:lpstr>Teorie L. W. Portera a E. Lawlera</vt:lpstr>
      <vt:lpstr>Teorie L. W. Portera a E. Lawlera</vt:lpstr>
      <vt:lpstr>Teorie očekávání</vt:lpstr>
      <vt:lpstr>Teorie potřeb</vt:lpstr>
      <vt:lpstr>Teorie potřeb</vt:lpstr>
      <vt:lpstr>Teorie potřeb</vt:lpstr>
      <vt:lpstr>Teorie potřeb</vt:lpstr>
      <vt:lpstr>Teorie potřeb</vt:lpstr>
      <vt:lpstr>Vnitřní a vnější motivační faktory: Herzberg</vt:lpstr>
      <vt:lpstr>Vnitřní a vnější motivační faktory: Herzberg</vt:lpstr>
      <vt:lpstr>Vnitřní a vnější motivační faktory: Herzberg</vt:lpstr>
      <vt:lpstr>Vnitřní a vnější motivační faktory: Herzberg</vt:lpstr>
      <vt:lpstr>Teorie cílů a sebemotivace</vt:lpstr>
      <vt:lpstr>Teorie cílů a sebemotivace</vt:lpstr>
      <vt:lpstr>Teorie cílů a sebemotivace</vt:lpstr>
      <vt:lpstr>Teorie spravedlnosti</vt:lpstr>
      <vt:lpstr>Teorie spravedlnosti</vt:lpstr>
      <vt:lpstr>Teorie spravedlnosti</vt:lpstr>
      <vt:lpstr>Teorie spravedlnosti</vt:lpstr>
      <vt:lpstr>Generační změny, motivace a organizační chování</vt:lpstr>
      <vt:lpstr>Generační změny, motivace a organizační chování</vt:lpstr>
      <vt:lpstr>Generační změny, motivace a organizační chování</vt:lpstr>
      <vt:lpstr>Generační změny, motivace a organizační chování</vt:lpstr>
      <vt:lpstr>Hackman a Oldham charakteristický model práce</vt:lpstr>
      <vt:lpstr>Hackman a Oldham charakteristický model práce</vt:lpstr>
      <vt:lpstr>Hackman a Oldham charakteristický model práce</vt:lpstr>
      <vt:lpstr>Důsledky pro manažery</vt:lpstr>
      <vt:lpstr>Důsledky pro manažery</vt:lpstr>
      <vt:lpstr>Shrnutí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Žaneta Rylková</cp:lastModifiedBy>
  <cp:revision>262</cp:revision>
  <dcterms:created xsi:type="dcterms:W3CDTF">2016-07-06T15:42:34Z</dcterms:created>
  <dcterms:modified xsi:type="dcterms:W3CDTF">2024-03-25T07:50:47Z</dcterms:modified>
</cp:coreProperties>
</file>