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52" r:id="rId4"/>
    <p:sldId id="353" r:id="rId5"/>
    <p:sldId id="354" r:id="rId6"/>
    <p:sldId id="355" r:id="rId7"/>
    <p:sldId id="356" r:id="rId8"/>
    <p:sldId id="357" r:id="rId9"/>
    <p:sldId id="361" r:id="rId10"/>
    <p:sldId id="362" r:id="rId11"/>
    <p:sldId id="364" r:id="rId12"/>
    <p:sldId id="365" r:id="rId13"/>
    <p:sldId id="366" r:id="rId14"/>
    <p:sldId id="367" r:id="rId15"/>
    <p:sldId id="368" r:id="rId16"/>
    <p:sldId id="369" r:id="rId17"/>
    <p:sldId id="371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4" r:id="rId26"/>
    <p:sldId id="338" r:id="rId27"/>
    <p:sldId id="348" r:id="rId28"/>
    <p:sldId id="324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5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513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49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000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94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684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785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68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523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793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7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865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193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008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615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688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355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023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454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1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7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11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7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79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76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61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3027293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cz/1106052-Belbin-tymove-role-jan-zadrazil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</a:t>
            </a: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týmy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Žaneta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Rylková</a:t>
            </a: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Manažerské dovednosti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 s nimi a uvnitř těchto skupin a týmů existují různé neformální skupiny, jako například: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pátek: společný oběd zaměstnanců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pondělí ráno „pojďme mluvit o víkendu“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kteří si pravidelně vyměňují nejnovější drby.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Můžeme definovat neformální skupinu jako sbírku jednotlivců, kteří se stanou skupinou, když členové rozvíjejí určité vzájemné závislosti, ovlivňují vzájemné chování a přispívají k uspokojení vzájemných potřeb.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Neformální skupiny jsou založeny více na osobních vztazích a dohodách členů skupiny.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Neformální skupina</a:t>
            </a:r>
          </a:p>
        </p:txBody>
      </p:sp>
    </p:spTree>
    <p:extLst>
      <p:ext uri="{BB962C8B-B14F-4D97-AF65-F5344CB8AC3E}">
        <p14:creationId xmlns:p14="http://schemas.microsoft.com/office/powerpoint/2010/main" val="234227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6383952"/>
              </p:ext>
            </p:extLst>
          </p:nvPr>
        </p:nvGraphicFramePr>
        <p:xfrm>
          <a:off x="250825" y="1058863"/>
          <a:ext cx="828198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663">
                  <a:extLst>
                    <a:ext uri="{9D8B030D-6E8A-4147-A177-3AD203B41FA5}">
                      <a16:colId xmlns:a16="http://schemas.microsoft.com/office/drawing/2014/main" val="476811568"/>
                    </a:ext>
                  </a:extLst>
                </a:gridCol>
                <a:gridCol w="2760663">
                  <a:extLst>
                    <a:ext uri="{9D8B030D-6E8A-4147-A177-3AD203B41FA5}">
                      <a16:colId xmlns:a16="http://schemas.microsoft.com/office/drawing/2014/main" val="2256547924"/>
                    </a:ext>
                  </a:extLst>
                </a:gridCol>
                <a:gridCol w="2760663">
                  <a:extLst>
                    <a:ext uri="{9D8B030D-6E8A-4147-A177-3AD203B41FA5}">
                      <a16:colId xmlns:a16="http://schemas.microsoft.com/office/drawing/2014/main" val="4067860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Bass a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 err="1"/>
                        <a:t>Ryterband</a:t>
                      </a:r>
                      <a:r>
                        <a:rPr lang="cs-CZ" dirty="0"/>
                        <a:t> (1979)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Tuckman</a:t>
                      </a:r>
                      <a:r>
                        <a:rPr lang="cs-CZ" dirty="0"/>
                        <a:t> (1965)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White</a:t>
                      </a:r>
                      <a:r>
                        <a:rPr lang="cs-CZ" dirty="0"/>
                        <a:t> (2009)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37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Rozvoj vzájemné</a:t>
                      </a:r>
                      <a:r>
                        <a:rPr lang="cs-CZ" baseline="0" dirty="0"/>
                        <a:t> důvěry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formování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10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Komunikace a rozhodování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stormování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transformace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2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Motivace a produktivita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normování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provádění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5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Kontrola a organizování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vykonávání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reformance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9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odročení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288267"/>
                  </a:ext>
                </a:extLst>
              </a:tr>
            </a:tbl>
          </a:graphicData>
        </a:graphic>
      </p:graphicFrame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Fáze skupinového a týmového rozvoje</a:t>
            </a:r>
          </a:p>
        </p:txBody>
      </p:sp>
    </p:spTree>
    <p:extLst>
      <p:ext uri="{BB962C8B-B14F-4D97-AF65-F5344CB8AC3E}">
        <p14:creationId xmlns:p14="http://schemas.microsoft.com/office/powerpoint/2010/main" val="285520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první fáze: rozvoj vzájemné důvěry. Prostřednictvím počáteční nedůvěry a strachu zůstávají členové skupiny defenzivní.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druhá fáze: komunikace a rozhodování. Členové, kteří se naučili přijímat jeden druhého, začínají vyjadřovat pocity - jinými slovy emoce. Normy se začínají zakládat a členové rozvíjejí pocit vzájemné péče. Otevřená komunikace se vyvíjí společně s konstruktivnějšími strategiemi řešení problémů a rozhodování.</a:t>
            </a: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Fáze vývoje skupiny</a:t>
            </a:r>
          </a:p>
        </p:txBody>
      </p:sp>
    </p:spTree>
    <p:extLst>
      <p:ext uri="{BB962C8B-B14F-4D97-AF65-F5344CB8AC3E}">
        <p14:creationId xmlns:p14="http://schemas.microsoft.com/office/powerpoint/2010/main" val="176122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třetí fáze: motivace a produktivita. Členové jsou zapojeni do práce skupiny a spolupracují namísto soupeření. Nyní jsou snadněji motivováni vnitřními odměnami.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čtvrtá fáze - kontrola a organizace. Práce je přidělována dohodou a schopnostmi. Členové mohou pracovat samostatně a organizace skupiny je flexibilní a může se přizpůsobit novým výzvám.</a:t>
            </a: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Fáze vývoje skupiny</a:t>
            </a:r>
          </a:p>
        </p:txBody>
      </p:sp>
    </p:spTree>
    <p:extLst>
      <p:ext uri="{BB962C8B-B14F-4D97-AF65-F5344CB8AC3E}">
        <p14:creationId xmlns:p14="http://schemas.microsoft.com/office/powerpoint/2010/main" val="9347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Tvoření (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forming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sdružování několika lidí, kteří mohou být poněkud nervózní, ostražití a neví. Členové se chtějí ve skupině přesvědčit o své osobní totožnosti a udělat si osobní dojem.</a:t>
            </a:r>
          </a:p>
          <a:p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Storming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to je období neshody, frustrace a potenciální konfrontace, ale každá skupina musí projít skrz to. Fáze bouře je důležitá, protože zvyšuje energetickou (a aktivitu) úroveň skupiny a může vést k významným změnám kreativity a inovací.</a:t>
            </a: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Fáze vývoje skupiny</a:t>
            </a:r>
          </a:p>
        </p:txBody>
      </p:sp>
    </p:spTree>
    <p:extLst>
      <p:ext uri="{BB962C8B-B14F-4D97-AF65-F5344CB8AC3E}">
        <p14:creationId xmlns:p14="http://schemas.microsoft.com/office/powerpoint/2010/main" val="253587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Norming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(normování) - v této fázi je jasný smysl pro skupinovou identitu a formálně jsou stanoveny pokyny, standardy, postupy, role a struktura. Skupinové normy mohou určitě ovlivnit a často uvalit omezení na nejrůznější klíčové oblasti, jako je produktivita a kvalita.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Provádění - poté, co postupoval v dřívějších fázích, tým vytvoří určitou strukturu a soudržnost, aby mohl efektivně pracovat. Po zavedení těchto „mechanismů“ se tým nyní může soustředit na dosažení svých cílů. </a:t>
            </a: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Fáze vývoje skupiny</a:t>
            </a:r>
          </a:p>
        </p:txBody>
      </p:sp>
    </p:spTree>
    <p:extLst>
      <p:ext uri="{BB962C8B-B14F-4D97-AF65-F5344CB8AC3E}">
        <p14:creationId xmlns:p14="http://schemas.microsoft.com/office/powerpoint/2010/main" val="68115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Přizpůsobení (rozpuštění) - skupina se může rozpustit, buď proto, že úkol a cíle byly dosaženy na uspokojivou úroveň, nebo protože členové odešli. Před rozpuštěním je však důležité, aby členové skupiny přemýšleli o svém společném čase - co šlo dobře, co nešlo tak dobře a co by příště a jak jinak mohli dělat jinak. Taková reflexe může být velkým zdrojem učení jak pro dotyčné jednotlivce, tak pro organizaci.</a:t>
            </a: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Fáze vývoje skupiny</a:t>
            </a:r>
          </a:p>
        </p:txBody>
      </p:sp>
    </p:spTree>
    <p:extLst>
      <p:ext uri="{BB962C8B-B14F-4D97-AF65-F5344CB8AC3E}">
        <p14:creationId xmlns:p14="http://schemas.microsoft.com/office/powerpoint/2010/main" val="1637642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Normy mohou skupině dát svou identitu a mohou pomoci odlišit ji od ostatních.</a:t>
            </a:r>
            <a:endParaRPr lang="en-GB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Skupinové normy</a:t>
            </a:r>
          </a:p>
        </p:txBody>
      </p:sp>
    </p:spTree>
    <p:extLst>
      <p:ext uri="{BB962C8B-B14F-4D97-AF65-F5344CB8AC3E}">
        <p14:creationId xmlns:p14="http://schemas.microsoft.com/office/powerpoint/2010/main" val="24517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norem, které skupiny mají vytvořené, existuje také vzorec rolí, které členové vyvíjejí a demonstrují v dané konkrétní skupině.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Role, které jednotlivci hrají ve skupině, mají důležitý vliv na jeho vývoj a soudržnost.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typických skupinových aktivit, jako jsou týmové schůzky nebo semináře, lidé skutečně projeví soustavné preference pro určité chování a ne pro ostatní.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 přispělo k debatě o skupinových nebo týmových rolích, ale jeden příspěvek vyniká, práce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Mereditha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Belbina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nastíněné zde.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Týmové role</a:t>
            </a:r>
          </a:p>
        </p:txBody>
      </p:sp>
    </p:spTree>
    <p:extLst>
      <p:ext uri="{BB962C8B-B14F-4D97-AF65-F5344CB8AC3E}">
        <p14:creationId xmlns:p14="http://schemas.microsoft.com/office/powerpoint/2010/main" val="143896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Pravděpodobně nejoblíbenější kategorizací týmových rolí byl vývojář týmových rolí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Belbin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(1996, 2004).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Zpočátku identifikoval osm týmových rolí, které se po dalším vývoji rozšířily na devět.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Tvrdí, že členové týmu musí plnit těchto devět rolí, má-li být tým efektivní a úspěšný.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zřejmé, že ne všechny týmy se skládají z devíti lidí, z nichž každý má jednu z různých rolí. Každému člověku obvykle připadá zcela přirozené vyplnit dvě nebo tři preferované role (a doufat, že preferované role členů týmu se liší od preferovaných rolí ostatních členů týmu).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Týmové role: </a:t>
            </a:r>
            <a:r>
              <a:rPr lang="cs-CZ" dirty="0" err="1"/>
              <a:t>Belbin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32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Týmy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Týmové role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Kotyzová (2014)</a:t>
            </a:r>
          </a:p>
          <a:p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</a:t>
            </a:r>
          </a:p>
          <a:p>
            <a:r>
              <a:rPr lang="cs-CZ" sz="1200" dirty="0">
                <a:hlinkClick r:id="rId3"/>
              </a:rPr>
              <a:t>https://slideplayer.cz/slide/3027293/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Týmové role: </a:t>
            </a:r>
            <a:r>
              <a:rPr lang="cs-CZ" dirty="0" err="1"/>
              <a:t>Belbin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4"/>
          <a:srcRect l="58730" t="13639" r="3968" b="38860"/>
          <a:stretch/>
        </p:blipFill>
        <p:spPr bwMode="auto">
          <a:xfrm>
            <a:off x="3829804" y="1284724"/>
            <a:ext cx="4940776" cy="3159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010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424936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Zadražil (2014)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</a:t>
            </a:r>
          </a:p>
          <a:p>
            <a:r>
              <a:rPr lang="cs-CZ" sz="1000" dirty="0">
                <a:hlinkClick r:id="rId3"/>
              </a:rPr>
              <a:t>https://docplayer.cz/1106052-Belbin-tymove-role-jan-zadrazil.html</a:t>
            </a:r>
            <a:endParaRPr lang="cs-CZ" altLang="cs-CZ" sz="1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Týmové role: </a:t>
            </a:r>
            <a:r>
              <a:rPr lang="cs-CZ" dirty="0" err="1"/>
              <a:t>Belbin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4"/>
          <a:srcRect l="65212" t="16225" r="11345" b="24985"/>
          <a:stretch/>
        </p:blipFill>
        <p:spPr bwMode="auto">
          <a:xfrm>
            <a:off x="4139952" y="123478"/>
            <a:ext cx="482453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986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Belbinovy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týmové role nelze brát jako černé nebo bílé, ano nebo ne, pravdivé nebo nepravdivé.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Samotný dotazník není plně vědecky platným nebo spolehlivým nástrojem, zejména pro měření stabilních aspektů osobnosti.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Tvrdí, že skóre týmové role jsou užitečným vodítkem při utváření profilu týmu a stanoviska, ze kterého lze začít identifikovat slabiny týmu.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Dále, protože tento proces zahrnuje posouzení preferovaných rolí každého člena týmu a povzbuzení všech členů, aby ocenili vlastnosti a silné stránky ostatních.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Týmové role: </a:t>
            </a:r>
            <a:r>
              <a:rPr lang="cs-CZ" dirty="0" err="1"/>
              <a:t>Belbin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96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 tým byl efektivní, měl by obsahovat rozmanitost: měl by mít lidi s různými výhledy a silnými stránkami. Tato potřeba rozmanitosti je do jisté míry uspokojena (a přinucena) rostoucí nevyhnutelností globalizace.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Budování a udržování efektivních týmů</a:t>
            </a:r>
          </a:p>
        </p:txBody>
      </p:sp>
    </p:spTree>
    <p:extLst>
      <p:ext uri="{BB962C8B-B14F-4D97-AF65-F5344CB8AC3E}">
        <p14:creationId xmlns:p14="http://schemas.microsoft.com/office/powerpoint/2010/main" val="418064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týmu mají vždy velmi odlišné hodnoty, normy a přesvědčení o tom, jak se chovat, a dokonce různé vnímání toho, co se kolem nich děje. Efektivní týmy však vyžadují integraci.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Integrace se opírá o: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Společenskou realitu sdílenou členy skupiny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vcítit se a vidět věci z pohledu ostatních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 ke komunikaci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vyjednat a dohodnout se na normách v týmu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identifikovat skutečné příčiny případných obtíží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Sebevědomí všech členů skupiny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Budování a udržování efektivních týmů</a:t>
            </a:r>
          </a:p>
        </p:txBody>
      </p:sp>
    </p:spTree>
    <p:extLst>
      <p:ext uri="{BB962C8B-B14F-4D97-AF65-F5344CB8AC3E}">
        <p14:creationId xmlns:p14="http://schemas.microsoft.com/office/powerpoint/2010/main" val="4123342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se začínají cítit méně angažovaní ve skupinách více jak 15, interakce se všemi členy je obtížnější a schopnost udržet společný cíl je těžší.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Velikost skupiny může být důležitým moderujícím faktorem její schopnosti být efektivní.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Předpokládá se, že mezi pěti a osmi členy je soudržnost optimální.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Skupinová soudržnost a výkon</a:t>
            </a:r>
          </a:p>
        </p:txBody>
      </p:sp>
    </p:spTree>
    <p:extLst>
      <p:ext uri="{BB962C8B-B14F-4D97-AF65-F5344CB8AC3E}">
        <p14:creationId xmlns:p14="http://schemas.microsoft.com/office/powerpoint/2010/main" val="276140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technologie mohou týmům a skupinám umožnit, aby zůstaly v kontaktu. Je to zvláště užitečné pro různorodé skupiny lidí, které jim umožňují volně komunikovat, když jste na cestách, a šetří to čas spojený s cestováním.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Vyhýbá se časově náročnému procesu uspořádání osobních setkání a může urychlit plnění úkolů. Umožňuje každému členovi týmu snadnější přístup k ostatním a získání jejich odborných znalostí.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ty, kteří jsou zvyklí na tradiční formy komunikace - tváří v tvář a v tištěné podobě - moderní komunikační technologie mohou představovat hrozbu nebo přinejmenším skličující učení.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Komunikační technologie</a:t>
            </a:r>
          </a:p>
        </p:txBody>
      </p:sp>
    </p:spTree>
    <p:extLst>
      <p:ext uri="{BB962C8B-B14F-4D97-AF65-F5344CB8AC3E}">
        <p14:creationId xmlns:p14="http://schemas.microsoft.com/office/powerpoint/2010/main" val="666414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Níže uvedený seznam shrnuje: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Nedostatek důvěry mezi členy týmu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Nedostatek vedení týmu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Nedostatek odpovědnosti na týmové a individuální úrovni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Nedostatek zdrojů a plánování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Nejasné cíle, aby se členové týmu nemohli dohodnout na společné cestě nebo prioritách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Příliš konkurenční nebo autoritářské prostředí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Špatně motivovaní členové týmu se slabými schopnostmi budování týmu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Nedostatečná a nekvalitní komunikace mezi členy týmu</a:t>
            </a:r>
            <a:endParaRPr lang="cs-CZ" altLang="cs-CZ" sz="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Proč týmy selhávají?</a:t>
            </a:r>
          </a:p>
        </p:txBody>
      </p:sp>
    </p:spTree>
    <p:extLst>
      <p:ext uri="{BB962C8B-B14F-4D97-AF65-F5344CB8AC3E}">
        <p14:creationId xmlns:p14="http://schemas.microsoft.com/office/powerpoint/2010/main" val="3516420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mají vrozenou „touhu“ být v různých skupinách a organizační život pomáhá uspokojit tuto potřebu.</a:t>
            </a:r>
          </a:p>
          <a:p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rozdíly a podobnosti mezi neformálními a formálními skupinami </a:t>
            </a:r>
            <a:r>
              <a:rPr lang="cs-CZ" altLang="cs-CZ" sz="1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rozdíly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skupinami a týmy.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pl-PL" dirty="0"/>
              <a:t>Shrnutí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54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Shromažďování ve skupinách bylo vždy charakteristikou lidského chování.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lidí patří do celé řady skupin, a to jak v práci, tak mimo ni, z nichž každá poskytuje svým členům různé výhody a uspokojuje různé potřeby.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134819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Skupinu lze jednoduše definovat jako počet lidí, kteří se považují za součást skupiny.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Arnold et al (2005) definoval skupinu jako: Dva nebo více lidí, kteří jsou sami nebo jinými vnímáni jako sociální entita.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Smysluplnější přístup pochází od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Scheina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(1988), který skupinu tvoří. To znamená, že skupina je libovolný počet lidí: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 spolu komunikují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 si jsou psychologicky vědomi jeden druhého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Kteří se cítí být skupinou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Skupina: definice</a:t>
            </a:r>
          </a:p>
        </p:txBody>
      </p:sp>
    </p:spTree>
    <p:extLst>
      <p:ext uri="{BB962C8B-B14F-4D97-AF65-F5344CB8AC3E}">
        <p14:creationId xmlns:p14="http://schemas.microsoft.com/office/powerpoint/2010/main" val="123734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organizací ve dvacátém prvním století se s rostoucí koncentrací na práci napříč funkčními a geografickými rozdíly a důrazem na flexibilitu, posílení postavení a inovaci pokouší podporovat spolupráci v rámci týmové kultury.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století bylo poznamenáno značným důrazem na význam týmů v organizacích.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práce je realitou většiny pracovních míst na všech úrovních řízení.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Tým: definice</a:t>
            </a:r>
          </a:p>
        </p:txBody>
      </p:sp>
    </p:spTree>
    <p:extLst>
      <p:ext uri="{BB962C8B-B14F-4D97-AF65-F5344CB8AC3E}">
        <p14:creationId xmlns:p14="http://schemas.microsoft.com/office/powerpoint/2010/main" val="31851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co přesně je tým ve srovnání s pracovní skupinou?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 znamená malou, soudržnou skupinu, která pracuje efektivně jako jedna jednotka tím, že se zaměřuje na společný úkol a má sdílený smysl pro kolektivní identitu a účel, strukturu týmu, sdílené komunikační sítě, jasnost rolí a členství a týmové vědomí, sdílené cíle a vzájemnou závislost mezi členy týmu a schopnost jednat jako jeden.</a:t>
            </a:r>
          </a:p>
          <a:p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Katzenbach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Smith (1999) ve svém mezníkovém výzkumu uvádějí komplexnější definici: „tým je malý počet lidí s doplňkovými dovednostmi, kteří se zavázali ke společnému účelu, výkonnostním cílům a přístupu, za který si navzájem odpovídají.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Tým: definice</a:t>
            </a:r>
          </a:p>
        </p:txBody>
      </p:sp>
    </p:spTree>
    <p:extLst>
      <p:ext uri="{BB962C8B-B14F-4D97-AF65-F5344CB8AC3E}">
        <p14:creationId xmlns:p14="http://schemas.microsoft.com/office/powerpoint/2010/main" val="136711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558018"/>
              </p:ext>
            </p:extLst>
          </p:nvPr>
        </p:nvGraphicFramePr>
        <p:xfrm>
          <a:off x="250825" y="1058863"/>
          <a:ext cx="82819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1988">
                  <a:extLst>
                    <a:ext uri="{9D8B030D-6E8A-4147-A177-3AD203B41FA5}">
                      <a16:colId xmlns:a16="http://schemas.microsoft.com/office/drawing/2014/main" val="1208829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Týmové kvality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59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Sdílený smysl pro kolektivní identitu a účel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09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Sdílená komunikace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46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Jasnost členství a týmového vědomí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2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Sdílené cíle mezi členy týmu a vzájemná závislost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01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Schopnost jednat jako jeden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32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Týmová struktura, role a interakce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13339"/>
                  </a:ext>
                </a:extLst>
              </a:tr>
            </a:tbl>
          </a:graphicData>
        </a:graphic>
      </p:graphicFrame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624" cy="507703"/>
          </a:xfrm>
        </p:spPr>
        <p:txBody>
          <a:bodyPr/>
          <a:lstStyle/>
          <a:p>
            <a:r>
              <a:rPr lang="cs-CZ" dirty="0"/>
              <a:t>Team: široce akceptované znaky týmu</a:t>
            </a:r>
          </a:p>
        </p:txBody>
      </p:sp>
    </p:spTree>
    <p:extLst>
      <p:ext uri="{BB962C8B-B14F-4D97-AF65-F5344CB8AC3E}">
        <p14:creationId xmlns:p14="http://schemas.microsoft.com/office/powerpoint/2010/main" val="214203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Efektivní tým je možné považovat za tým, kde: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týmu jsou jasně pochopeny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členy týmu je řada dovedností a know-how potřebných k účinnému řešení úkolů týmu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týmu existuje řada týmových rolí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Členové týmu mají vzájemnou úctu a důvěru, a to jak jednotlivci, tak i za příspěvek, který každý přispívá k výkonu týmu</a:t>
            </a:r>
          </a:p>
          <a:p>
            <a:pPr lvl="1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určitá uznání týmu a odměny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/>
              <a:t>Efektivní </a:t>
            </a:r>
            <a:r>
              <a:rPr lang="cs-CZ" dirty="0"/>
              <a:t>týmy</a:t>
            </a:r>
          </a:p>
        </p:txBody>
      </p:sp>
    </p:spTree>
    <p:extLst>
      <p:ext uri="{BB962C8B-B14F-4D97-AF65-F5344CB8AC3E}">
        <p14:creationId xmlns:p14="http://schemas.microsoft.com/office/powerpoint/2010/main" val="112137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059582"/>
            <a:ext cx="8280920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vědomě vytvářeny k dosažení organizačních a resortních cílů. Zabývají se především koordinací pracovních činností a jsou zaměřeny na úkoly. Jsou začleněny do struktury, hierarchie organizace: lidé jsou sdružováni na základě definovaných rolí.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jsou identifikovány a rozvíjeny manažery a jsou stanovena pravidla, vztahy a normy chování.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důležitým prvkem organizační struktury.</a:t>
            </a:r>
            <a:endParaRPr lang="en-GB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699542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840760" cy="507703"/>
          </a:xfrm>
        </p:spPr>
        <p:txBody>
          <a:bodyPr/>
          <a:lstStyle/>
          <a:p>
            <a:r>
              <a:rPr lang="cs-CZ" dirty="0"/>
              <a:t>Formální skupina</a:t>
            </a:r>
          </a:p>
        </p:txBody>
      </p:sp>
    </p:spTree>
    <p:extLst>
      <p:ext uri="{BB962C8B-B14F-4D97-AF65-F5344CB8AC3E}">
        <p14:creationId xmlns:p14="http://schemas.microsoft.com/office/powerpoint/2010/main" val="312906589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1775</Words>
  <Application>Microsoft Office PowerPoint</Application>
  <PresentationFormat>Předvádění na obrazovce (16:9)</PresentationFormat>
  <Paragraphs>193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Enriqueta</vt:lpstr>
      <vt:lpstr>Times New Roman</vt:lpstr>
      <vt:lpstr>SLU</vt:lpstr>
      <vt:lpstr>Skupiny a týmy</vt:lpstr>
      <vt:lpstr>Obsah prezentace</vt:lpstr>
      <vt:lpstr>Úvod</vt:lpstr>
      <vt:lpstr>Skupina: definice</vt:lpstr>
      <vt:lpstr>Tým: definice</vt:lpstr>
      <vt:lpstr>Tým: definice</vt:lpstr>
      <vt:lpstr>Team: široce akceptované znaky týmu</vt:lpstr>
      <vt:lpstr>Efektivní týmy</vt:lpstr>
      <vt:lpstr>Formální skupina</vt:lpstr>
      <vt:lpstr>Neformální skupina</vt:lpstr>
      <vt:lpstr>Fáze skupinového a týmového rozvoje</vt:lpstr>
      <vt:lpstr>Fáze vývoje skupiny</vt:lpstr>
      <vt:lpstr>Fáze vývoje skupiny</vt:lpstr>
      <vt:lpstr>Fáze vývoje skupiny</vt:lpstr>
      <vt:lpstr>Fáze vývoje skupiny</vt:lpstr>
      <vt:lpstr>Fáze vývoje skupiny</vt:lpstr>
      <vt:lpstr>Skupinové normy</vt:lpstr>
      <vt:lpstr>Týmové role</vt:lpstr>
      <vt:lpstr>Týmové role: Belbin</vt:lpstr>
      <vt:lpstr>Týmové role: Belbin</vt:lpstr>
      <vt:lpstr>Týmové role: Belbin</vt:lpstr>
      <vt:lpstr>Týmové role: Belbin</vt:lpstr>
      <vt:lpstr>Budování a udržování efektivních týmů</vt:lpstr>
      <vt:lpstr>Budování a udržování efektivních týmů</vt:lpstr>
      <vt:lpstr>Skupinová soudržnost a výkon</vt:lpstr>
      <vt:lpstr>Komunikační technologie</vt:lpstr>
      <vt:lpstr>Proč týmy selhávají?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Žaneta Rylková</cp:lastModifiedBy>
  <cp:revision>309</cp:revision>
  <dcterms:created xsi:type="dcterms:W3CDTF">2016-07-06T15:42:34Z</dcterms:created>
  <dcterms:modified xsi:type="dcterms:W3CDTF">2024-04-03T04:54:30Z</dcterms:modified>
</cp:coreProperties>
</file>