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sldIdLst>
    <p:sldId id="342" r:id="rId2"/>
    <p:sldId id="265" r:id="rId3"/>
    <p:sldId id="369" r:id="rId4"/>
    <p:sldId id="266" r:id="rId5"/>
    <p:sldId id="267" r:id="rId6"/>
    <p:sldId id="268" r:id="rId7"/>
    <p:sldId id="269" r:id="rId8"/>
    <p:sldId id="270" r:id="rId9"/>
    <p:sldId id="271" r:id="rId10"/>
    <p:sldId id="330" r:id="rId11"/>
    <p:sldId id="273" r:id="rId12"/>
    <p:sldId id="331" r:id="rId13"/>
    <p:sldId id="340" r:id="rId14"/>
    <p:sldId id="341" r:id="rId15"/>
    <p:sldId id="322" r:id="rId16"/>
    <p:sldId id="323" r:id="rId17"/>
    <p:sldId id="326" r:id="rId18"/>
    <p:sldId id="373" r:id="rId19"/>
    <p:sldId id="370" r:id="rId20"/>
    <p:sldId id="371" r:id="rId21"/>
    <p:sldId id="372" r:id="rId22"/>
    <p:sldId id="264" r:id="rId23"/>
    <p:sldId id="274" r:id="rId24"/>
    <p:sldId id="325" r:id="rId25"/>
    <p:sldId id="275" r:id="rId26"/>
    <p:sldId id="276" r:id="rId27"/>
    <p:sldId id="315" r:id="rId28"/>
    <p:sldId id="374" r:id="rId29"/>
    <p:sldId id="277" r:id="rId30"/>
    <p:sldId id="278" r:id="rId31"/>
    <p:sldId id="279" r:id="rId32"/>
    <p:sldId id="304" r:id="rId33"/>
    <p:sldId id="302" r:id="rId34"/>
    <p:sldId id="307" r:id="rId35"/>
    <p:sldId id="317" r:id="rId36"/>
    <p:sldId id="319" r:id="rId37"/>
    <p:sldId id="318" r:id="rId38"/>
    <p:sldId id="320" r:id="rId39"/>
    <p:sldId id="321" r:id="rId40"/>
    <p:sldId id="329" r:id="rId41"/>
    <p:sldId id="332" r:id="rId42"/>
    <p:sldId id="375" r:id="rId43"/>
    <p:sldId id="336" r:id="rId44"/>
    <p:sldId id="376" r:id="rId45"/>
    <p:sldId id="377" r:id="rId46"/>
    <p:sldId id="334" r:id="rId47"/>
    <p:sldId id="287" r:id="rId48"/>
    <p:sldId id="314" r:id="rId49"/>
    <p:sldId id="378" r:id="rId50"/>
    <p:sldId id="379" r:id="rId51"/>
    <p:sldId id="288" r:id="rId52"/>
    <p:sldId id="380" r:id="rId53"/>
    <p:sldId id="381" r:id="rId54"/>
    <p:sldId id="335" r:id="rId55"/>
    <p:sldId id="382" r:id="rId56"/>
    <p:sldId id="383" r:id="rId57"/>
    <p:sldId id="290" r:id="rId58"/>
    <p:sldId id="384" r:id="rId59"/>
    <p:sldId id="385" r:id="rId60"/>
    <p:sldId id="386" r:id="rId61"/>
    <p:sldId id="328" r:id="rId62"/>
    <p:sldId id="291" r:id="rId63"/>
    <p:sldId id="387" r:id="rId64"/>
    <p:sldId id="388" r:id="rId65"/>
    <p:sldId id="293" r:id="rId66"/>
    <p:sldId id="294" r:id="rId67"/>
    <p:sldId id="296" r:id="rId68"/>
    <p:sldId id="389" r:id="rId69"/>
    <p:sldId id="280" r:id="rId70"/>
    <p:sldId id="390" r:id="rId71"/>
    <p:sldId id="337" r:id="rId72"/>
    <p:sldId id="285" r:id="rId73"/>
    <p:sldId id="324" r:id="rId74"/>
    <p:sldId id="391" r:id="rId75"/>
    <p:sldId id="392" r:id="rId76"/>
    <p:sldId id="327" r:id="rId77"/>
    <p:sldId id="339" r:id="rId78"/>
    <p:sldId id="311" r:id="rId79"/>
    <p:sldId id="297" r:id="rId80"/>
    <p:sldId id="338" r:id="rId81"/>
    <p:sldId id="393" r:id="rId82"/>
    <p:sldId id="303" r:id="rId83"/>
    <p:sldId id="394" r:id="rId84"/>
    <p:sldId id="305" r:id="rId85"/>
    <p:sldId id="306" r:id="rId86"/>
    <p:sldId id="395" r:id="rId87"/>
    <p:sldId id="309" r:id="rId88"/>
    <p:sldId id="396" r:id="rId89"/>
    <p:sldId id="310" r:id="rId90"/>
    <p:sldId id="313" r:id="rId91"/>
    <p:sldId id="397" r:id="rId92"/>
    <p:sldId id="261" r:id="rId93"/>
    <p:sldId id="262" r:id="rId94"/>
    <p:sldId id="263" r:id="rId95"/>
    <p:sldId id="398" r:id="rId96"/>
    <p:sldId id="333" r:id="rId97"/>
    <p:sldId id="399" r:id="rId98"/>
    <p:sldId id="308" r:id="rId9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D221B9-5F6A-44BB-A816-C1643A4D048F}" v="4" dt="2024-03-01T15:06:10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10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Stoklasa" userId="7c7ba8f323bf6ffe" providerId="LiveId" clId="{8CD221B9-5F6A-44BB-A816-C1643A4D048F}"/>
    <pc:docChg chg="custSel addSld delSld modSld">
      <pc:chgData name="Michal Stoklasa" userId="7c7ba8f323bf6ffe" providerId="LiveId" clId="{8CD221B9-5F6A-44BB-A816-C1643A4D048F}" dt="2024-03-01T15:06:15.827" v="74" actId="47"/>
      <pc:docMkLst>
        <pc:docMk/>
      </pc:docMkLst>
      <pc:sldChg chg="add del">
        <pc:chgData name="Michal Stoklasa" userId="7c7ba8f323bf6ffe" providerId="LiveId" clId="{8CD221B9-5F6A-44BB-A816-C1643A4D048F}" dt="2024-03-01T15:06:10.438" v="73"/>
        <pc:sldMkLst>
          <pc:docMk/>
          <pc:sldMk cId="2617443297" sldId="261"/>
        </pc:sldMkLst>
      </pc:sldChg>
      <pc:sldChg chg="add del">
        <pc:chgData name="Michal Stoklasa" userId="7c7ba8f323bf6ffe" providerId="LiveId" clId="{8CD221B9-5F6A-44BB-A816-C1643A4D048F}" dt="2024-03-01T15:06:10.438" v="73"/>
        <pc:sldMkLst>
          <pc:docMk/>
          <pc:sldMk cId="3213545214" sldId="262"/>
        </pc:sldMkLst>
      </pc:sldChg>
      <pc:sldChg chg="add del">
        <pc:chgData name="Michal Stoklasa" userId="7c7ba8f323bf6ffe" providerId="LiveId" clId="{8CD221B9-5F6A-44BB-A816-C1643A4D048F}" dt="2024-03-01T15:06:10.438" v="73"/>
        <pc:sldMkLst>
          <pc:docMk/>
          <pc:sldMk cId="1367929580" sldId="263"/>
        </pc:sldMkLst>
      </pc:sldChg>
      <pc:sldChg chg="modSp mod">
        <pc:chgData name="Michal Stoklasa" userId="7c7ba8f323bf6ffe" providerId="LiveId" clId="{8CD221B9-5F6A-44BB-A816-C1643A4D048F}" dt="2024-03-01T15:01:53.022" v="61" actId="20577"/>
        <pc:sldMkLst>
          <pc:docMk/>
          <pc:sldMk cId="4228745088" sldId="267"/>
        </pc:sldMkLst>
        <pc:spChg chg="mod">
          <ac:chgData name="Michal Stoklasa" userId="7c7ba8f323bf6ffe" providerId="LiveId" clId="{8CD221B9-5F6A-44BB-A816-C1643A4D048F}" dt="2024-03-01T15:01:53.022" v="61" actId="20577"/>
          <ac:spMkLst>
            <pc:docMk/>
            <pc:sldMk cId="4228745088" sldId="267"/>
            <ac:spMk id="3" creationId="{00000000-0000-0000-0000-000000000000}"/>
          </ac:spMkLst>
        </pc:spChg>
      </pc:sldChg>
      <pc:sldChg chg="modSp mod">
        <pc:chgData name="Michal Stoklasa" userId="7c7ba8f323bf6ffe" providerId="LiveId" clId="{8CD221B9-5F6A-44BB-A816-C1643A4D048F}" dt="2024-03-01T14:55:55.762" v="9" actId="20577"/>
        <pc:sldMkLst>
          <pc:docMk/>
          <pc:sldMk cId="1998072154" sldId="268"/>
        </pc:sldMkLst>
        <pc:spChg chg="mod">
          <ac:chgData name="Michal Stoklasa" userId="7c7ba8f323bf6ffe" providerId="LiveId" clId="{8CD221B9-5F6A-44BB-A816-C1643A4D048F}" dt="2024-03-01T14:55:55.762" v="9" actId="20577"/>
          <ac:spMkLst>
            <pc:docMk/>
            <pc:sldMk cId="1998072154" sldId="268"/>
            <ac:spMk id="3" creationId="{00000000-0000-0000-0000-000000000000}"/>
          </ac:spMkLst>
        </pc:spChg>
      </pc:sldChg>
      <pc:sldChg chg="modSp mod">
        <pc:chgData name="Michal Stoklasa" userId="7c7ba8f323bf6ffe" providerId="LiveId" clId="{8CD221B9-5F6A-44BB-A816-C1643A4D048F}" dt="2024-03-01T14:56:08.660" v="10" actId="400"/>
        <pc:sldMkLst>
          <pc:docMk/>
          <pc:sldMk cId="3316733082" sldId="269"/>
        </pc:sldMkLst>
        <pc:spChg chg="mod">
          <ac:chgData name="Michal Stoklasa" userId="7c7ba8f323bf6ffe" providerId="LiveId" clId="{8CD221B9-5F6A-44BB-A816-C1643A4D048F}" dt="2024-03-01T14:56:08.660" v="10" actId="400"/>
          <ac:spMkLst>
            <pc:docMk/>
            <pc:sldMk cId="3316733082" sldId="269"/>
            <ac:spMk id="3" creationId="{00000000-0000-0000-0000-000000000000}"/>
          </ac:spMkLst>
        </pc:spChg>
      </pc:sldChg>
      <pc:sldChg chg="add del">
        <pc:chgData name="Michal Stoklasa" userId="7c7ba8f323bf6ffe" providerId="LiveId" clId="{8CD221B9-5F6A-44BB-A816-C1643A4D048F}" dt="2024-03-01T15:06:10.438" v="73"/>
        <pc:sldMkLst>
          <pc:docMk/>
          <pc:sldMk cId="677715959" sldId="280"/>
        </pc:sldMkLst>
      </pc:sldChg>
      <pc:sldChg chg="del">
        <pc:chgData name="Michal Stoklasa" userId="7c7ba8f323bf6ffe" providerId="LiveId" clId="{8CD221B9-5F6A-44BB-A816-C1643A4D048F}" dt="2024-03-01T15:05:38.975" v="71" actId="47"/>
        <pc:sldMkLst>
          <pc:docMk/>
          <pc:sldMk cId="3001594553" sldId="281"/>
        </pc:sldMkLst>
      </pc:sldChg>
      <pc:sldChg chg="add del">
        <pc:chgData name="Michal Stoklasa" userId="7c7ba8f323bf6ffe" providerId="LiveId" clId="{8CD221B9-5F6A-44BB-A816-C1643A4D048F}" dt="2024-03-01T15:06:10.438" v="73"/>
        <pc:sldMkLst>
          <pc:docMk/>
          <pc:sldMk cId="1637509782" sldId="285"/>
        </pc:sldMkLst>
      </pc:sldChg>
      <pc:sldChg chg="add del">
        <pc:chgData name="Michal Stoklasa" userId="7c7ba8f323bf6ffe" providerId="LiveId" clId="{8CD221B9-5F6A-44BB-A816-C1643A4D048F}" dt="2024-03-01T15:06:10.438" v="73"/>
        <pc:sldMkLst>
          <pc:docMk/>
          <pc:sldMk cId="3993585226" sldId="287"/>
        </pc:sldMkLst>
      </pc:sldChg>
      <pc:sldChg chg="add del">
        <pc:chgData name="Michal Stoklasa" userId="7c7ba8f323bf6ffe" providerId="LiveId" clId="{8CD221B9-5F6A-44BB-A816-C1643A4D048F}" dt="2024-03-01T15:06:10.438" v="73"/>
        <pc:sldMkLst>
          <pc:docMk/>
          <pc:sldMk cId="3572013834" sldId="288"/>
        </pc:sldMkLst>
      </pc:sldChg>
      <pc:sldChg chg="add del">
        <pc:chgData name="Michal Stoklasa" userId="7c7ba8f323bf6ffe" providerId="LiveId" clId="{8CD221B9-5F6A-44BB-A816-C1643A4D048F}" dt="2024-03-01T15:06:10.438" v="73"/>
        <pc:sldMkLst>
          <pc:docMk/>
          <pc:sldMk cId="345440321" sldId="290"/>
        </pc:sldMkLst>
      </pc:sldChg>
      <pc:sldChg chg="add del">
        <pc:chgData name="Michal Stoklasa" userId="7c7ba8f323bf6ffe" providerId="LiveId" clId="{8CD221B9-5F6A-44BB-A816-C1643A4D048F}" dt="2024-03-01T15:06:10.438" v="73"/>
        <pc:sldMkLst>
          <pc:docMk/>
          <pc:sldMk cId="463031471" sldId="291"/>
        </pc:sldMkLst>
      </pc:sldChg>
      <pc:sldChg chg="add del">
        <pc:chgData name="Michal Stoklasa" userId="7c7ba8f323bf6ffe" providerId="LiveId" clId="{8CD221B9-5F6A-44BB-A816-C1643A4D048F}" dt="2024-03-01T15:06:10.438" v="73"/>
        <pc:sldMkLst>
          <pc:docMk/>
          <pc:sldMk cId="1359864717" sldId="293"/>
        </pc:sldMkLst>
      </pc:sldChg>
      <pc:sldChg chg="add del">
        <pc:chgData name="Michal Stoklasa" userId="7c7ba8f323bf6ffe" providerId="LiveId" clId="{8CD221B9-5F6A-44BB-A816-C1643A4D048F}" dt="2024-03-01T15:06:10.438" v="73"/>
        <pc:sldMkLst>
          <pc:docMk/>
          <pc:sldMk cId="3348760194" sldId="294"/>
        </pc:sldMkLst>
      </pc:sldChg>
      <pc:sldChg chg="add del">
        <pc:chgData name="Michal Stoklasa" userId="7c7ba8f323bf6ffe" providerId="LiveId" clId="{8CD221B9-5F6A-44BB-A816-C1643A4D048F}" dt="2024-03-01T15:06:10.438" v="73"/>
        <pc:sldMkLst>
          <pc:docMk/>
          <pc:sldMk cId="920067846" sldId="296"/>
        </pc:sldMkLst>
      </pc:sldChg>
      <pc:sldChg chg="add del">
        <pc:chgData name="Michal Stoklasa" userId="7c7ba8f323bf6ffe" providerId="LiveId" clId="{8CD221B9-5F6A-44BB-A816-C1643A4D048F}" dt="2024-03-01T15:06:10.438" v="73"/>
        <pc:sldMkLst>
          <pc:docMk/>
          <pc:sldMk cId="2899545736" sldId="297"/>
        </pc:sldMkLst>
      </pc:sldChg>
      <pc:sldChg chg="add del">
        <pc:chgData name="Michal Stoklasa" userId="7c7ba8f323bf6ffe" providerId="LiveId" clId="{8CD221B9-5F6A-44BB-A816-C1643A4D048F}" dt="2024-03-01T15:06:10.438" v="73"/>
        <pc:sldMkLst>
          <pc:docMk/>
          <pc:sldMk cId="4055436793" sldId="303"/>
        </pc:sldMkLst>
      </pc:sldChg>
      <pc:sldChg chg="add del">
        <pc:chgData name="Michal Stoklasa" userId="7c7ba8f323bf6ffe" providerId="LiveId" clId="{8CD221B9-5F6A-44BB-A816-C1643A4D048F}" dt="2024-03-01T15:06:10.438" v="73"/>
        <pc:sldMkLst>
          <pc:docMk/>
          <pc:sldMk cId="3522853155" sldId="305"/>
        </pc:sldMkLst>
      </pc:sldChg>
      <pc:sldChg chg="add del">
        <pc:chgData name="Michal Stoklasa" userId="7c7ba8f323bf6ffe" providerId="LiveId" clId="{8CD221B9-5F6A-44BB-A816-C1643A4D048F}" dt="2024-03-01T15:06:10.438" v="73"/>
        <pc:sldMkLst>
          <pc:docMk/>
          <pc:sldMk cId="2419864341" sldId="306"/>
        </pc:sldMkLst>
      </pc:sldChg>
      <pc:sldChg chg="add del">
        <pc:chgData name="Michal Stoklasa" userId="7c7ba8f323bf6ffe" providerId="LiveId" clId="{8CD221B9-5F6A-44BB-A816-C1643A4D048F}" dt="2024-03-01T15:06:10.438" v="73"/>
        <pc:sldMkLst>
          <pc:docMk/>
          <pc:sldMk cId="3743521290" sldId="309"/>
        </pc:sldMkLst>
      </pc:sldChg>
      <pc:sldChg chg="add">
        <pc:chgData name="Michal Stoklasa" userId="7c7ba8f323bf6ffe" providerId="LiveId" clId="{8CD221B9-5F6A-44BB-A816-C1643A4D048F}" dt="2024-03-01T15:06:10.438" v="73"/>
        <pc:sldMkLst>
          <pc:docMk/>
          <pc:sldMk cId="690818927" sldId="310"/>
        </pc:sldMkLst>
      </pc:sldChg>
      <pc:sldChg chg="del">
        <pc:chgData name="Michal Stoklasa" userId="7c7ba8f323bf6ffe" providerId="LiveId" clId="{8CD221B9-5F6A-44BB-A816-C1643A4D048F}" dt="2024-03-01T15:04:01.270" v="66" actId="47"/>
        <pc:sldMkLst>
          <pc:docMk/>
          <pc:sldMk cId="1128760695" sldId="310"/>
        </pc:sldMkLst>
      </pc:sldChg>
      <pc:sldChg chg="add">
        <pc:chgData name="Michal Stoklasa" userId="7c7ba8f323bf6ffe" providerId="LiveId" clId="{8CD221B9-5F6A-44BB-A816-C1643A4D048F}" dt="2024-03-01T15:06:10.438" v="73"/>
        <pc:sldMkLst>
          <pc:docMk/>
          <pc:sldMk cId="328953354" sldId="311"/>
        </pc:sldMkLst>
      </pc:sldChg>
      <pc:sldChg chg="del">
        <pc:chgData name="Michal Stoklasa" userId="7c7ba8f323bf6ffe" providerId="LiveId" clId="{8CD221B9-5F6A-44BB-A816-C1643A4D048F}" dt="2024-03-01T15:04:05.982" v="67" actId="47"/>
        <pc:sldMkLst>
          <pc:docMk/>
          <pc:sldMk cId="3642827670" sldId="311"/>
        </pc:sldMkLst>
      </pc:sldChg>
      <pc:sldChg chg="del">
        <pc:chgData name="Michal Stoklasa" userId="7c7ba8f323bf6ffe" providerId="LiveId" clId="{8CD221B9-5F6A-44BB-A816-C1643A4D048F}" dt="2024-03-01T15:04:11.140" v="68" actId="47"/>
        <pc:sldMkLst>
          <pc:docMk/>
          <pc:sldMk cId="1496675684" sldId="312"/>
        </pc:sldMkLst>
      </pc:sldChg>
      <pc:sldChg chg="add">
        <pc:chgData name="Michal Stoklasa" userId="7c7ba8f323bf6ffe" providerId="LiveId" clId="{8CD221B9-5F6A-44BB-A816-C1643A4D048F}" dt="2024-03-01T15:06:10.438" v="73"/>
        <pc:sldMkLst>
          <pc:docMk/>
          <pc:sldMk cId="512740959" sldId="313"/>
        </pc:sldMkLst>
      </pc:sldChg>
      <pc:sldChg chg="del">
        <pc:chgData name="Michal Stoklasa" userId="7c7ba8f323bf6ffe" providerId="LiveId" clId="{8CD221B9-5F6A-44BB-A816-C1643A4D048F}" dt="2024-03-01T15:04:16.440" v="69" actId="47"/>
        <pc:sldMkLst>
          <pc:docMk/>
          <pc:sldMk cId="1717509160" sldId="313"/>
        </pc:sldMkLst>
      </pc:sldChg>
      <pc:sldChg chg="add">
        <pc:chgData name="Michal Stoklasa" userId="7c7ba8f323bf6ffe" providerId="LiveId" clId="{8CD221B9-5F6A-44BB-A816-C1643A4D048F}" dt="2024-03-01T15:06:10.438" v="73"/>
        <pc:sldMkLst>
          <pc:docMk/>
          <pc:sldMk cId="13013077" sldId="314"/>
        </pc:sldMkLst>
      </pc:sldChg>
      <pc:sldChg chg="del">
        <pc:chgData name="Michal Stoklasa" userId="7c7ba8f323bf6ffe" providerId="LiveId" clId="{8CD221B9-5F6A-44BB-A816-C1643A4D048F}" dt="2024-03-01T15:04:19.974" v="70" actId="47"/>
        <pc:sldMkLst>
          <pc:docMk/>
          <pc:sldMk cId="2416104063" sldId="314"/>
        </pc:sldMkLst>
      </pc:sldChg>
      <pc:sldChg chg="modSp mod">
        <pc:chgData name="Michal Stoklasa" userId="7c7ba8f323bf6ffe" providerId="LiveId" clId="{8CD221B9-5F6A-44BB-A816-C1643A4D048F}" dt="2024-03-01T15:03:06.680" v="64" actId="6549"/>
        <pc:sldMkLst>
          <pc:docMk/>
          <pc:sldMk cId="864511823" sldId="315"/>
        </pc:sldMkLst>
        <pc:spChg chg="mod">
          <ac:chgData name="Michal Stoklasa" userId="7c7ba8f323bf6ffe" providerId="LiveId" clId="{8CD221B9-5F6A-44BB-A816-C1643A4D048F}" dt="2024-03-01T15:03:06.680" v="64" actId="6549"/>
          <ac:spMkLst>
            <pc:docMk/>
            <pc:sldMk cId="864511823" sldId="315"/>
            <ac:spMk id="3" creationId="{00000000-0000-0000-0000-000000000000}"/>
          </ac:spMkLst>
        </pc:spChg>
      </pc:sldChg>
      <pc:sldChg chg="del">
        <pc:chgData name="Michal Stoklasa" userId="7c7ba8f323bf6ffe" providerId="LiveId" clId="{8CD221B9-5F6A-44BB-A816-C1643A4D048F}" dt="2024-03-01T15:02:26.990" v="63" actId="47"/>
        <pc:sldMkLst>
          <pc:docMk/>
          <pc:sldMk cId="804257952" sldId="324"/>
        </pc:sldMkLst>
      </pc:sldChg>
      <pc:sldChg chg="add">
        <pc:chgData name="Michal Stoklasa" userId="7c7ba8f323bf6ffe" providerId="LiveId" clId="{8CD221B9-5F6A-44BB-A816-C1643A4D048F}" dt="2024-03-01T15:06:10.438" v="73"/>
        <pc:sldMkLst>
          <pc:docMk/>
          <pc:sldMk cId="3684173301" sldId="324"/>
        </pc:sldMkLst>
      </pc:sldChg>
      <pc:sldChg chg="add del">
        <pc:chgData name="Michal Stoklasa" userId="7c7ba8f323bf6ffe" providerId="LiveId" clId="{8CD221B9-5F6A-44BB-A816-C1643A4D048F}" dt="2024-03-01T15:06:10.438" v="73"/>
        <pc:sldMkLst>
          <pc:docMk/>
          <pc:sldMk cId="1837454745" sldId="327"/>
        </pc:sldMkLst>
      </pc:sldChg>
      <pc:sldChg chg="del">
        <pc:chgData name="Michal Stoklasa" userId="7c7ba8f323bf6ffe" providerId="LiveId" clId="{8CD221B9-5F6A-44BB-A816-C1643A4D048F}" dt="2024-03-01T15:05:38.975" v="71" actId="47"/>
        <pc:sldMkLst>
          <pc:docMk/>
          <pc:sldMk cId="1782250787" sldId="328"/>
        </pc:sldMkLst>
      </pc:sldChg>
      <pc:sldChg chg="add">
        <pc:chgData name="Michal Stoklasa" userId="7c7ba8f323bf6ffe" providerId="LiveId" clId="{8CD221B9-5F6A-44BB-A816-C1643A4D048F}" dt="2024-03-01T15:06:10.438" v="73"/>
        <pc:sldMkLst>
          <pc:docMk/>
          <pc:sldMk cId="3624533898" sldId="328"/>
        </pc:sldMkLst>
      </pc:sldChg>
      <pc:sldChg chg="modSp mod">
        <pc:chgData name="Michal Stoklasa" userId="7c7ba8f323bf6ffe" providerId="LiveId" clId="{8CD221B9-5F6A-44BB-A816-C1643A4D048F}" dt="2024-03-01T14:59:52.797" v="37" actId="20577"/>
        <pc:sldMkLst>
          <pc:docMk/>
          <pc:sldMk cId="2833459923" sldId="330"/>
        </pc:sldMkLst>
        <pc:spChg chg="mod">
          <ac:chgData name="Michal Stoklasa" userId="7c7ba8f323bf6ffe" providerId="LiveId" clId="{8CD221B9-5F6A-44BB-A816-C1643A4D048F}" dt="2024-03-01T14:59:52.797" v="37" actId="20577"/>
          <ac:spMkLst>
            <pc:docMk/>
            <pc:sldMk cId="2833459923" sldId="330"/>
            <ac:spMk id="3" creationId="{00000000-0000-0000-0000-000000000000}"/>
          </ac:spMkLst>
        </pc:spChg>
      </pc:sldChg>
      <pc:sldChg chg="del">
        <pc:chgData name="Michal Stoklasa" userId="7c7ba8f323bf6ffe" providerId="LiveId" clId="{8CD221B9-5F6A-44BB-A816-C1643A4D048F}" dt="2024-03-01T15:05:38.975" v="71" actId="47"/>
        <pc:sldMkLst>
          <pc:docMk/>
          <pc:sldMk cId="522666773" sldId="333"/>
        </pc:sldMkLst>
      </pc:sldChg>
      <pc:sldChg chg="add">
        <pc:chgData name="Michal Stoklasa" userId="7c7ba8f323bf6ffe" providerId="LiveId" clId="{8CD221B9-5F6A-44BB-A816-C1643A4D048F}" dt="2024-03-01T15:06:10.438" v="73"/>
        <pc:sldMkLst>
          <pc:docMk/>
          <pc:sldMk cId="2763000864" sldId="333"/>
        </pc:sldMkLst>
      </pc:sldChg>
      <pc:sldChg chg="del">
        <pc:chgData name="Michal Stoklasa" userId="7c7ba8f323bf6ffe" providerId="LiveId" clId="{8CD221B9-5F6A-44BB-A816-C1643A4D048F}" dt="2024-03-01T15:05:38.975" v="71" actId="47"/>
        <pc:sldMkLst>
          <pc:docMk/>
          <pc:sldMk cId="893761856" sldId="334"/>
        </pc:sldMkLst>
      </pc:sldChg>
      <pc:sldChg chg="add">
        <pc:chgData name="Michal Stoklasa" userId="7c7ba8f323bf6ffe" providerId="LiveId" clId="{8CD221B9-5F6A-44BB-A816-C1643A4D048F}" dt="2024-03-01T15:06:10.438" v="73"/>
        <pc:sldMkLst>
          <pc:docMk/>
          <pc:sldMk cId="2159803451" sldId="334"/>
        </pc:sldMkLst>
      </pc:sldChg>
      <pc:sldChg chg="del">
        <pc:chgData name="Michal Stoklasa" userId="7c7ba8f323bf6ffe" providerId="LiveId" clId="{8CD221B9-5F6A-44BB-A816-C1643A4D048F}" dt="2024-03-01T15:05:38.975" v="71" actId="47"/>
        <pc:sldMkLst>
          <pc:docMk/>
          <pc:sldMk cId="13013077" sldId="335"/>
        </pc:sldMkLst>
      </pc:sldChg>
      <pc:sldChg chg="add">
        <pc:chgData name="Michal Stoklasa" userId="7c7ba8f323bf6ffe" providerId="LiveId" clId="{8CD221B9-5F6A-44BB-A816-C1643A4D048F}" dt="2024-03-01T15:06:10.438" v="73"/>
        <pc:sldMkLst>
          <pc:docMk/>
          <pc:sldMk cId="3269264401" sldId="335"/>
        </pc:sldMkLst>
      </pc:sldChg>
      <pc:sldChg chg="del">
        <pc:chgData name="Michal Stoklasa" userId="7c7ba8f323bf6ffe" providerId="LiveId" clId="{8CD221B9-5F6A-44BB-A816-C1643A4D048F}" dt="2024-03-01T15:05:38.975" v="71" actId="47"/>
        <pc:sldMkLst>
          <pc:docMk/>
          <pc:sldMk cId="1012062235" sldId="336"/>
        </pc:sldMkLst>
      </pc:sldChg>
      <pc:sldChg chg="add">
        <pc:chgData name="Michal Stoklasa" userId="7c7ba8f323bf6ffe" providerId="LiveId" clId="{8CD221B9-5F6A-44BB-A816-C1643A4D048F}" dt="2024-03-01T15:06:10.438" v="73"/>
        <pc:sldMkLst>
          <pc:docMk/>
          <pc:sldMk cId="2333776809" sldId="336"/>
        </pc:sldMkLst>
      </pc:sldChg>
      <pc:sldChg chg="add">
        <pc:chgData name="Michal Stoklasa" userId="7c7ba8f323bf6ffe" providerId="LiveId" clId="{8CD221B9-5F6A-44BB-A816-C1643A4D048F}" dt="2024-03-01T15:06:10.438" v="73"/>
        <pc:sldMkLst>
          <pc:docMk/>
          <pc:sldMk cId="1429068769" sldId="337"/>
        </pc:sldMkLst>
      </pc:sldChg>
      <pc:sldChg chg="del">
        <pc:chgData name="Michal Stoklasa" userId="7c7ba8f323bf6ffe" providerId="LiveId" clId="{8CD221B9-5F6A-44BB-A816-C1643A4D048F}" dt="2024-03-01T15:05:38.975" v="71" actId="47"/>
        <pc:sldMkLst>
          <pc:docMk/>
          <pc:sldMk cId="3896875636" sldId="337"/>
        </pc:sldMkLst>
      </pc:sldChg>
      <pc:sldChg chg="add">
        <pc:chgData name="Michal Stoklasa" userId="7c7ba8f323bf6ffe" providerId="LiveId" clId="{8CD221B9-5F6A-44BB-A816-C1643A4D048F}" dt="2024-03-01T15:06:10.438" v="73"/>
        <pc:sldMkLst>
          <pc:docMk/>
          <pc:sldMk cId="2868495850" sldId="338"/>
        </pc:sldMkLst>
      </pc:sldChg>
      <pc:sldChg chg="del">
        <pc:chgData name="Michal Stoklasa" userId="7c7ba8f323bf6ffe" providerId="LiveId" clId="{8CD221B9-5F6A-44BB-A816-C1643A4D048F}" dt="2024-03-01T15:05:38.975" v="71" actId="47"/>
        <pc:sldMkLst>
          <pc:docMk/>
          <pc:sldMk cId="4027596734" sldId="338"/>
        </pc:sldMkLst>
      </pc:sldChg>
      <pc:sldChg chg="del">
        <pc:chgData name="Michal Stoklasa" userId="7c7ba8f323bf6ffe" providerId="LiveId" clId="{8CD221B9-5F6A-44BB-A816-C1643A4D048F}" dt="2024-03-01T15:05:38.975" v="71" actId="47"/>
        <pc:sldMkLst>
          <pc:docMk/>
          <pc:sldMk cId="767210503" sldId="339"/>
        </pc:sldMkLst>
      </pc:sldChg>
      <pc:sldChg chg="add">
        <pc:chgData name="Michal Stoklasa" userId="7c7ba8f323bf6ffe" providerId="LiveId" clId="{8CD221B9-5F6A-44BB-A816-C1643A4D048F}" dt="2024-03-01T15:06:10.438" v="73"/>
        <pc:sldMkLst>
          <pc:docMk/>
          <pc:sldMk cId="4110931229" sldId="339"/>
        </pc:sldMkLst>
      </pc:sldChg>
      <pc:sldChg chg="del">
        <pc:chgData name="Michal Stoklasa" userId="7c7ba8f323bf6ffe" providerId="LiveId" clId="{8CD221B9-5F6A-44BB-A816-C1643A4D048F}" dt="2024-03-01T15:05:38.975" v="71" actId="47"/>
        <pc:sldMkLst>
          <pc:docMk/>
          <pc:sldMk cId="3269264401" sldId="343"/>
        </pc:sldMkLst>
      </pc:sldChg>
      <pc:sldChg chg="del">
        <pc:chgData name="Michal Stoklasa" userId="7c7ba8f323bf6ffe" providerId="LiveId" clId="{8CD221B9-5F6A-44BB-A816-C1643A4D048F}" dt="2024-03-01T15:05:38.975" v="71" actId="47"/>
        <pc:sldMkLst>
          <pc:docMk/>
          <pc:sldMk cId="644744498" sldId="344"/>
        </pc:sldMkLst>
      </pc:sldChg>
      <pc:sldChg chg="add del">
        <pc:chgData name="Michal Stoklasa" userId="7c7ba8f323bf6ffe" providerId="LiveId" clId="{8CD221B9-5F6A-44BB-A816-C1643A4D048F}" dt="2024-03-01T15:06:15.827" v="74" actId="47"/>
        <pc:sldMkLst>
          <pc:docMk/>
          <pc:sldMk cId="1187763083" sldId="345"/>
        </pc:sldMkLst>
      </pc:sldChg>
      <pc:sldChg chg="del">
        <pc:chgData name="Michal Stoklasa" userId="7c7ba8f323bf6ffe" providerId="LiveId" clId="{8CD221B9-5F6A-44BB-A816-C1643A4D048F}" dt="2024-03-01T15:05:38.975" v="71" actId="47"/>
        <pc:sldMkLst>
          <pc:docMk/>
          <pc:sldMk cId="4195703676" sldId="345"/>
        </pc:sldMkLst>
      </pc:sldChg>
      <pc:sldChg chg="del">
        <pc:chgData name="Michal Stoklasa" userId="7c7ba8f323bf6ffe" providerId="LiveId" clId="{8CD221B9-5F6A-44BB-A816-C1643A4D048F}" dt="2024-03-01T15:05:38.975" v="71" actId="47"/>
        <pc:sldMkLst>
          <pc:docMk/>
          <pc:sldMk cId="816222090" sldId="346"/>
        </pc:sldMkLst>
      </pc:sldChg>
      <pc:sldChg chg="del">
        <pc:chgData name="Michal Stoklasa" userId="7c7ba8f323bf6ffe" providerId="LiveId" clId="{8CD221B9-5F6A-44BB-A816-C1643A4D048F}" dt="2024-03-01T15:05:38.975" v="71" actId="47"/>
        <pc:sldMkLst>
          <pc:docMk/>
          <pc:sldMk cId="1295401495" sldId="347"/>
        </pc:sldMkLst>
      </pc:sldChg>
      <pc:sldChg chg="del">
        <pc:chgData name="Michal Stoklasa" userId="7c7ba8f323bf6ffe" providerId="LiveId" clId="{8CD221B9-5F6A-44BB-A816-C1643A4D048F}" dt="2024-03-01T15:05:38.975" v="71" actId="47"/>
        <pc:sldMkLst>
          <pc:docMk/>
          <pc:sldMk cId="1949643258" sldId="348"/>
        </pc:sldMkLst>
      </pc:sldChg>
      <pc:sldChg chg="del">
        <pc:chgData name="Michal Stoklasa" userId="7c7ba8f323bf6ffe" providerId="LiveId" clId="{8CD221B9-5F6A-44BB-A816-C1643A4D048F}" dt="2024-03-01T15:05:38.975" v="71" actId="47"/>
        <pc:sldMkLst>
          <pc:docMk/>
          <pc:sldMk cId="3624533898" sldId="349"/>
        </pc:sldMkLst>
      </pc:sldChg>
      <pc:sldChg chg="del">
        <pc:chgData name="Michal Stoklasa" userId="7c7ba8f323bf6ffe" providerId="LiveId" clId="{8CD221B9-5F6A-44BB-A816-C1643A4D048F}" dt="2024-03-01T15:05:38.975" v="71" actId="47"/>
        <pc:sldMkLst>
          <pc:docMk/>
          <pc:sldMk cId="893040231" sldId="350"/>
        </pc:sldMkLst>
      </pc:sldChg>
      <pc:sldChg chg="del">
        <pc:chgData name="Michal Stoklasa" userId="7c7ba8f323bf6ffe" providerId="LiveId" clId="{8CD221B9-5F6A-44BB-A816-C1643A4D048F}" dt="2024-03-01T15:05:38.975" v="71" actId="47"/>
        <pc:sldMkLst>
          <pc:docMk/>
          <pc:sldMk cId="3782968149" sldId="351"/>
        </pc:sldMkLst>
      </pc:sldChg>
      <pc:sldChg chg="del">
        <pc:chgData name="Michal Stoklasa" userId="7c7ba8f323bf6ffe" providerId="LiveId" clId="{8CD221B9-5F6A-44BB-A816-C1643A4D048F}" dt="2024-03-01T15:05:38.975" v="71" actId="47"/>
        <pc:sldMkLst>
          <pc:docMk/>
          <pc:sldMk cId="2262063197" sldId="352"/>
        </pc:sldMkLst>
      </pc:sldChg>
      <pc:sldChg chg="del">
        <pc:chgData name="Michal Stoklasa" userId="7c7ba8f323bf6ffe" providerId="LiveId" clId="{8CD221B9-5F6A-44BB-A816-C1643A4D048F}" dt="2024-03-01T15:05:38.975" v="71" actId="47"/>
        <pc:sldMkLst>
          <pc:docMk/>
          <pc:sldMk cId="1338051909" sldId="353"/>
        </pc:sldMkLst>
      </pc:sldChg>
      <pc:sldChg chg="del">
        <pc:chgData name="Michal Stoklasa" userId="7c7ba8f323bf6ffe" providerId="LiveId" clId="{8CD221B9-5F6A-44BB-A816-C1643A4D048F}" dt="2024-03-01T15:05:38.975" v="71" actId="47"/>
        <pc:sldMkLst>
          <pc:docMk/>
          <pc:sldMk cId="1009553050" sldId="354"/>
        </pc:sldMkLst>
      </pc:sldChg>
      <pc:sldChg chg="del">
        <pc:chgData name="Michal Stoklasa" userId="7c7ba8f323bf6ffe" providerId="LiveId" clId="{8CD221B9-5F6A-44BB-A816-C1643A4D048F}" dt="2024-03-01T15:05:38.975" v="71" actId="47"/>
        <pc:sldMkLst>
          <pc:docMk/>
          <pc:sldMk cId="3684173301" sldId="355"/>
        </pc:sldMkLst>
      </pc:sldChg>
      <pc:sldChg chg="del">
        <pc:chgData name="Michal Stoklasa" userId="7c7ba8f323bf6ffe" providerId="LiveId" clId="{8CD221B9-5F6A-44BB-A816-C1643A4D048F}" dt="2024-03-01T15:05:38.975" v="71" actId="47"/>
        <pc:sldMkLst>
          <pc:docMk/>
          <pc:sldMk cId="704891595" sldId="356"/>
        </pc:sldMkLst>
      </pc:sldChg>
      <pc:sldChg chg="del">
        <pc:chgData name="Michal Stoklasa" userId="7c7ba8f323bf6ffe" providerId="LiveId" clId="{8CD221B9-5F6A-44BB-A816-C1643A4D048F}" dt="2024-03-01T15:05:38.975" v="71" actId="47"/>
        <pc:sldMkLst>
          <pc:docMk/>
          <pc:sldMk cId="2397131415" sldId="357"/>
        </pc:sldMkLst>
      </pc:sldChg>
      <pc:sldChg chg="del">
        <pc:chgData name="Michal Stoklasa" userId="7c7ba8f323bf6ffe" providerId="LiveId" clId="{8CD221B9-5F6A-44BB-A816-C1643A4D048F}" dt="2024-03-01T15:05:38.975" v="71" actId="47"/>
        <pc:sldMkLst>
          <pc:docMk/>
          <pc:sldMk cId="328953354" sldId="358"/>
        </pc:sldMkLst>
      </pc:sldChg>
      <pc:sldChg chg="del">
        <pc:chgData name="Michal Stoklasa" userId="7c7ba8f323bf6ffe" providerId="LiveId" clId="{8CD221B9-5F6A-44BB-A816-C1643A4D048F}" dt="2024-03-01T15:05:38.975" v="71" actId="47"/>
        <pc:sldMkLst>
          <pc:docMk/>
          <pc:sldMk cId="2554512701" sldId="359"/>
        </pc:sldMkLst>
      </pc:sldChg>
      <pc:sldChg chg="del">
        <pc:chgData name="Michal Stoklasa" userId="7c7ba8f323bf6ffe" providerId="LiveId" clId="{8CD221B9-5F6A-44BB-A816-C1643A4D048F}" dt="2024-03-01T15:05:38.975" v="71" actId="47"/>
        <pc:sldMkLst>
          <pc:docMk/>
          <pc:sldMk cId="4282109585" sldId="360"/>
        </pc:sldMkLst>
      </pc:sldChg>
      <pc:sldChg chg="del">
        <pc:chgData name="Michal Stoklasa" userId="7c7ba8f323bf6ffe" providerId="LiveId" clId="{8CD221B9-5F6A-44BB-A816-C1643A4D048F}" dt="2024-03-01T15:05:38.975" v="71" actId="47"/>
        <pc:sldMkLst>
          <pc:docMk/>
          <pc:sldMk cId="3358970876" sldId="361"/>
        </pc:sldMkLst>
      </pc:sldChg>
      <pc:sldChg chg="del">
        <pc:chgData name="Michal Stoklasa" userId="7c7ba8f323bf6ffe" providerId="LiveId" clId="{8CD221B9-5F6A-44BB-A816-C1643A4D048F}" dt="2024-03-01T15:05:38.975" v="71" actId="47"/>
        <pc:sldMkLst>
          <pc:docMk/>
          <pc:sldMk cId="3891817265" sldId="362"/>
        </pc:sldMkLst>
      </pc:sldChg>
      <pc:sldChg chg="del">
        <pc:chgData name="Michal Stoklasa" userId="7c7ba8f323bf6ffe" providerId="LiveId" clId="{8CD221B9-5F6A-44BB-A816-C1643A4D048F}" dt="2024-03-01T15:05:38.975" v="71" actId="47"/>
        <pc:sldMkLst>
          <pc:docMk/>
          <pc:sldMk cId="690818927" sldId="363"/>
        </pc:sldMkLst>
      </pc:sldChg>
      <pc:sldChg chg="del">
        <pc:chgData name="Michal Stoklasa" userId="7c7ba8f323bf6ffe" providerId="LiveId" clId="{8CD221B9-5F6A-44BB-A816-C1643A4D048F}" dt="2024-03-01T15:05:38.975" v="71" actId="47"/>
        <pc:sldMkLst>
          <pc:docMk/>
          <pc:sldMk cId="512740959" sldId="364"/>
        </pc:sldMkLst>
      </pc:sldChg>
      <pc:sldChg chg="del">
        <pc:chgData name="Michal Stoklasa" userId="7c7ba8f323bf6ffe" providerId="LiveId" clId="{8CD221B9-5F6A-44BB-A816-C1643A4D048F}" dt="2024-03-01T15:05:38.975" v="71" actId="47"/>
        <pc:sldMkLst>
          <pc:docMk/>
          <pc:sldMk cId="173791361" sldId="365"/>
        </pc:sldMkLst>
      </pc:sldChg>
      <pc:sldChg chg="del">
        <pc:chgData name="Michal Stoklasa" userId="7c7ba8f323bf6ffe" providerId="LiveId" clId="{8CD221B9-5F6A-44BB-A816-C1643A4D048F}" dt="2024-03-01T15:05:38.975" v="71" actId="47"/>
        <pc:sldMkLst>
          <pc:docMk/>
          <pc:sldMk cId="2366826909" sldId="366"/>
        </pc:sldMkLst>
      </pc:sldChg>
      <pc:sldChg chg="del">
        <pc:chgData name="Michal Stoklasa" userId="7c7ba8f323bf6ffe" providerId="LiveId" clId="{8CD221B9-5F6A-44BB-A816-C1643A4D048F}" dt="2024-03-01T15:05:38.975" v="71" actId="47"/>
        <pc:sldMkLst>
          <pc:docMk/>
          <pc:sldMk cId="2763000864" sldId="367"/>
        </pc:sldMkLst>
      </pc:sldChg>
      <pc:sldChg chg="del">
        <pc:chgData name="Michal Stoklasa" userId="7c7ba8f323bf6ffe" providerId="LiveId" clId="{8CD221B9-5F6A-44BB-A816-C1643A4D048F}" dt="2024-03-01T15:05:38.975" v="71" actId="47"/>
        <pc:sldMkLst>
          <pc:docMk/>
          <pc:sldMk cId="2360080499" sldId="368"/>
        </pc:sldMkLst>
      </pc:sldChg>
      <pc:sldChg chg="add">
        <pc:chgData name="Michal Stoklasa" userId="7c7ba8f323bf6ffe" providerId="LiveId" clId="{8CD221B9-5F6A-44BB-A816-C1643A4D048F}" dt="2024-03-01T15:02:25.308" v="62"/>
        <pc:sldMkLst>
          <pc:docMk/>
          <pc:sldMk cId="3837747443" sldId="373"/>
        </pc:sldMkLst>
      </pc:sldChg>
      <pc:sldChg chg="add">
        <pc:chgData name="Michal Stoklasa" userId="7c7ba8f323bf6ffe" providerId="LiveId" clId="{8CD221B9-5F6A-44BB-A816-C1643A4D048F}" dt="2024-03-01T15:03:28.009" v="65"/>
        <pc:sldMkLst>
          <pc:docMk/>
          <pc:sldMk cId="2038848505" sldId="374"/>
        </pc:sldMkLst>
      </pc:sldChg>
      <pc:sldChg chg="add">
        <pc:chgData name="Michal Stoklasa" userId="7c7ba8f323bf6ffe" providerId="LiveId" clId="{8CD221B9-5F6A-44BB-A816-C1643A4D048F}" dt="2024-03-01T15:06:10.438" v="73"/>
        <pc:sldMkLst>
          <pc:docMk/>
          <pc:sldMk cId="2040724588" sldId="375"/>
        </pc:sldMkLst>
      </pc:sldChg>
      <pc:sldChg chg="add">
        <pc:chgData name="Michal Stoklasa" userId="7c7ba8f323bf6ffe" providerId="LiveId" clId="{8CD221B9-5F6A-44BB-A816-C1643A4D048F}" dt="2024-03-01T15:06:10.438" v="73"/>
        <pc:sldMkLst>
          <pc:docMk/>
          <pc:sldMk cId="400764498" sldId="376"/>
        </pc:sldMkLst>
      </pc:sldChg>
      <pc:sldChg chg="add">
        <pc:chgData name="Michal Stoklasa" userId="7c7ba8f323bf6ffe" providerId="LiveId" clId="{8CD221B9-5F6A-44BB-A816-C1643A4D048F}" dt="2024-03-01T15:06:10.438" v="73"/>
        <pc:sldMkLst>
          <pc:docMk/>
          <pc:sldMk cId="893761856" sldId="377"/>
        </pc:sldMkLst>
      </pc:sldChg>
      <pc:sldChg chg="add">
        <pc:chgData name="Michal Stoklasa" userId="7c7ba8f323bf6ffe" providerId="LiveId" clId="{8CD221B9-5F6A-44BB-A816-C1643A4D048F}" dt="2024-03-01T15:06:10.438" v="73"/>
        <pc:sldMkLst>
          <pc:docMk/>
          <pc:sldMk cId="1012062235" sldId="378"/>
        </pc:sldMkLst>
      </pc:sldChg>
      <pc:sldChg chg="add">
        <pc:chgData name="Michal Stoklasa" userId="7c7ba8f323bf6ffe" providerId="LiveId" clId="{8CD221B9-5F6A-44BB-A816-C1643A4D048F}" dt="2024-03-01T15:06:10.438" v="73"/>
        <pc:sldMkLst>
          <pc:docMk/>
          <pc:sldMk cId="3896875636" sldId="379"/>
        </pc:sldMkLst>
      </pc:sldChg>
      <pc:sldChg chg="add">
        <pc:chgData name="Michal Stoklasa" userId="7c7ba8f323bf6ffe" providerId="LiveId" clId="{8CD221B9-5F6A-44BB-A816-C1643A4D048F}" dt="2024-03-01T15:06:10.438" v="73"/>
        <pc:sldMkLst>
          <pc:docMk/>
          <pc:sldMk cId="4027596734" sldId="380"/>
        </pc:sldMkLst>
      </pc:sldChg>
      <pc:sldChg chg="add">
        <pc:chgData name="Michal Stoklasa" userId="7c7ba8f323bf6ffe" providerId="LiveId" clId="{8CD221B9-5F6A-44BB-A816-C1643A4D048F}" dt="2024-03-01T15:06:10.438" v="73"/>
        <pc:sldMkLst>
          <pc:docMk/>
          <pc:sldMk cId="767210503" sldId="381"/>
        </pc:sldMkLst>
      </pc:sldChg>
      <pc:sldChg chg="add">
        <pc:chgData name="Michal Stoklasa" userId="7c7ba8f323bf6ffe" providerId="LiveId" clId="{8CD221B9-5F6A-44BB-A816-C1643A4D048F}" dt="2024-03-01T15:06:10.438" v="73"/>
        <pc:sldMkLst>
          <pc:docMk/>
          <pc:sldMk cId="644744498" sldId="382"/>
        </pc:sldMkLst>
      </pc:sldChg>
      <pc:sldChg chg="add">
        <pc:chgData name="Michal Stoklasa" userId="7c7ba8f323bf6ffe" providerId="LiveId" clId="{8CD221B9-5F6A-44BB-A816-C1643A4D048F}" dt="2024-03-01T15:06:10.438" v="73"/>
        <pc:sldMkLst>
          <pc:docMk/>
          <pc:sldMk cId="4195703676" sldId="383"/>
        </pc:sldMkLst>
      </pc:sldChg>
      <pc:sldChg chg="add">
        <pc:chgData name="Michal Stoklasa" userId="7c7ba8f323bf6ffe" providerId="LiveId" clId="{8CD221B9-5F6A-44BB-A816-C1643A4D048F}" dt="2024-03-01T15:06:10.438" v="73"/>
        <pc:sldMkLst>
          <pc:docMk/>
          <pc:sldMk cId="816222090" sldId="384"/>
        </pc:sldMkLst>
      </pc:sldChg>
      <pc:sldChg chg="add">
        <pc:chgData name="Michal Stoklasa" userId="7c7ba8f323bf6ffe" providerId="LiveId" clId="{8CD221B9-5F6A-44BB-A816-C1643A4D048F}" dt="2024-03-01T15:06:10.438" v="73"/>
        <pc:sldMkLst>
          <pc:docMk/>
          <pc:sldMk cId="1295401495" sldId="385"/>
        </pc:sldMkLst>
      </pc:sldChg>
      <pc:sldChg chg="add">
        <pc:chgData name="Michal Stoklasa" userId="7c7ba8f323bf6ffe" providerId="LiveId" clId="{8CD221B9-5F6A-44BB-A816-C1643A4D048F}" dt="2024-03-01T15:06:10.438" v="73"/>
        <pc:sldMkLst>
          <pc:docMk/>
          <pc:sldMk cId="1949643258" sldId="386"/>
        </pc:sldMkLst>
      </pc:sldChg>
      <pc:sldChg chg="add">
        <pc:chgData name="Michal Stoklasa" userId="7c7ba8f323bf6ffe" providerId="LiveId" clId="{8CD221B9-5F6A-44BB-A816-C1643A4D048F}" dt="2024-03-01T15:06:10.438" v="73"/>
        <pc:sldMkLst>
          <pc:docMk/>
          <pc:sldMk cId="893040231" sldId="387"/>
        </pc:sldMkLst>
      </pc:sldChg>
      <pc:sldChg chg="add">
        <pc:chgData name="Michal Stoklasa" userId="7c7ba8f323bf6ffe" providerId="LiveId" clId="{8CD221B9-5F6A-44BB-A816-C1643A4D048F}" dt="2024-03-01T15:06:10.438" v="73"/>
        <pc:sldMkLst>
          <pc:docMk/>
          <pc:sldMk cId="3782968149" sldId="388"/>
        </pc:sldMkLst>
      </pc:sldChg>
      <pc:sldChg chg="add">
        <pc:chgData name="Michal Stoklasa" userId="7c7ba8f323bf6ffe" providerId="LiveId" clId="{8CD221B9-5F6A-44BB-A816-C1643A4D048F}" dt="2024-03-01T15:06:10.438" v="73"/>
        <pc:sldMkLst>
          <pc:docMk/>
          <pc:sldMk cId="2262063197" sldId="389"/>
        </pc:sldMkLst>
      </pc:sldChg>
      <pc:sldChg chg="add">
        <pc:chgData name="Michal Stoklasa" userId="7c7ba8f323bf6ffe" providerId="LiveId" clId="{8CD221B9-5F6A-44BB-A816-C1643A4D048F}" dt="2024-03-01T15:06:10.438" v="73"/>
        <pc:sldMkLst>
          <pc:docMk/>
          <pc:sldMk cId="1009553050" sldId="390"/>
        </pc:sldMkLst>
      </pc:sldChg>
      <pc:sldChg chg="add">
        <pc:chgData name="Michal Stoklasa" userId="7c7ba8f323bf6ffe" providerId="LiveId" clId="{8CD221B9-5F6A-44BB-A816-C1643A4D048F}" dt="2024-03-01T15:06:10.438" v="73"/>
        <pc:sldMkLst>
          <pc:docMk/>
          <pc:sldMk cId="704891595" sldId="391"/>
        </pc:sldMkLst>
      </pc:sldChg>
      <pc:sldChg chg="add">
        <pc:chgData name="Michal Stoklasa" userId="7c7ba8f323bf6ffe" providerId="LiveId" clId="{8CD221B9-5F6A-44BB-A816-C1643A4D048F}" dt="2024-03-01T15:06:10.438" v="73"/>
        <pc:sldMkLst>
          <pc:docMk/>
          <pc:sldMk cId="2397131415" sldId="392"/>
        </pc:sldMkLst>
      </pc:sldChg>
      <pc:sldChg chg="add">
        <pc:chgData name="Michal Stoklasa" userId="7c7ba8f323bf6ffe" providerId="LiveId" clId="{8CD221B9-5F6A-44BB-A816-C1643A4D048F}" dt="2024-03-01T15:06:10.438" v="73"/>
        <pc:sldMkLst>
          <pc:docMk/>
          <pc:sldMk cId="2554512701" sldId="393"/>
        </pc:sldMkLst>
      </pc:sldChg>
      <pc:sldChg chg="add">
        <pc:chgData name="Michal Stoklasa" userId="7c7ba8f323bf6ffe" providerId="LiveId" clId="{8CD221B9-5F6A-44BB-A816-C1643A4D048F}" dt="2024-03-01T15:06:10.438" v="73"/>
        <pc:sldMkLst>
          <pc:docMk/>
          <pc:sldMk cId="4282109585" sldId="394"/>
        </pc:sldMkLst>
      </pc:sldChg>
      <pc:sldChg chg="add">
        <pc:chgData name="Michal Stoklasa" userId="7c7ba8f323bf6ffe" providerId="LiveId" clId="{8CD221B9-5F6A-44BB-A816-C1643A4D048F}" dt="2024-03-01T15:06:10.438" v="73"/>
        <pc:sldMkLst>
          <pc:docMk/>
          <pc:sldMk cId="3358970876" sldId="395"/>
        </pc:sldMkLst>
      </pc:sldChg>
      <pc:sldChg chg="add">
        <pc:chgData name="Michal Stoklasa" userId="7c7ba8f323bf6ffe" providerId="LiveId" clId="{8CD221B9-5F6A-44BB-A816-C1643A4D048F}" dt="2024-03-01T15:06:10.438" v="73"/>
        <pc:sldMkLst>
          <pc:docMk/>
          <pc:sldMk cId="3891817265" sldId="396"/>
        </pc:sldMkLst>
      </pc:sldChg>
      <pc:sldChg chg="add">
        <pc:chgData name="Michal Stoklasa" userId="7c7ba8f323bf6ffe" providerId="LiveId" clId="{8CD221B9-5F6A-44BB-A816-C1643A4D048F}" dt="2024-03-01T15:06:10.438" v="73"/>
        <pc:sldMkLst>
          <pc:docMk/>
          <pc:sldMk cId="173791361" sldId="397"/>
        </pc:sldMkLst>
      </pc:sldChg>
      <pc:sldChg chg="add">
        <pc:chgData name="Michal Stoklasa" userId="7c7ba8f323bf6ffe" providerId="LiveId" clId="{8CD221B9-5F6A-44BB-A816-C1643A4D048F}" dt="2024-03-01T15:06:10.438" v="73"/>
        <pc:sldMkLst>
          <pc:docMk/>
          <pc:sldMk cId="2366826909" sldId="398"/>
        </pc:sldMkLst>
      </pc:sldChg>
      <pc:sldChg chg="add">
        <pc:chgData name="Michal Stoklasa" userId="7c7ba8f323bf6ffe" providerId="LiveId" clId="{8CD221B9-5F6A-44BB-A816-C1643A4D048F}" dt="2024-03-01T15:06:10.438" v="73"/>
        <pc:sldMkLst>
          <pc:docMk/>
          <pc:sldMk cId="2360080499" sldId="399"/>
        </pc:sldMkLst>
      </pc:sldChg>
    </pc:docChg>
  </pc:docChgLst>
  <pc:docChgLst>
    <pc:chgData name="Michal Stoklasa" userId="7c7ba8f323bf6ffe" providerId="LiveId" clId="{DBAAEFBB-57FD-432B-B83E-E5E71B86F149}"/>
    <pc:docChg chg="custSel addSld delSld modSld">
      <pc:chgData name="Michal Stoklasa" userId="7c7ba8f323bf6ffe" providerId="LiveId" clId="{DBAAEFBB-57FD-432B-B83E-E5E71B86F149}" dt="2023-03-02T17:30:17.544" v="636"/>
      <pc:docMkLst>
        <pc:docMk/>
      </pc:docMkLst>
      <pc:sldChg chg="del">
        <pc:chgData name="Michal Stoklasa" userId="7c7ba8f323bf6ffe" providerId="LiveId" clId="{DBAAEFBB-57FD-432B-B83E-E5E71B86F149}" dt="2022-03-04T08:29:42.463" v="1" actId="47"/>
        <pc:sldMkLst>
          <pc:docMk/>
          <pc:sldMk cId="280633465" sldId="256"/>
        </pc:sldMkLst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2617443297" sldId="261"/>
        </pc:sldMkLst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3213545214" sldId="262"/>
        </pc:sldMkLst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1367929580" sldId="263"/>
        </pc:sldMkLst>
      </pc:sldChg>
      <pc:sldChg chg="modSp mod modNotesTx">
        <pc:chgData name="Michal Stoklasa" userId="7c7ba8f323bf6ffe" providerId="LiveId" clId="{DBAAEFBB-57FD-432B-B83E-E5E71B86F149}" dt="2022-03-04T08:42:24.542" v="597" actId="207"/>
        <pc:sldMkLst>
          <pc:docMk/>
          <pc:sldMk cId="3448564949" sldId="265"/>
        </pc:sldMkLst>
        <pc:spChg chg="mod">
          <ac:chgData name="Michal Stoklasa" userId="7c7ba8f323bf6ffe" providerId="LiveId" clId="{DBAAEFBB-57FD-432B-B83E-E5E71B86F149}" dt="2022-03-04T08:42:24.542" v="597" actId="207"/>
          <ac:spMkLst>
            <pc:docMk/>
            <pc:sldMk cId="3448564949" sldId="265"/>
            <ac:spMk id="3" creationId="{00000000-0000-0000-0000-000000000000}"/>
          </ac:spMkLst>
        </pc:spChg>
        <pc:spChg chg="mod">
          <ac:chgData name="Michal Stoklasa" userId="7c7ba8f323bf6ffe" providerId="LiveId" clId="{DBAAEFBB-57FD-432B-B83E-E5E71B86F149}" dt="2022-03-04T08:41:05.132" v="468" actId="20577"/>
          <ac:spMkLst>
            <pc:docMk/>
            <pc:sldMk cId="3448564949" sldId="265"/>
            <ac:spMk id="6" creationId="{00000000-0000-0000-0000-000000000000}"/>
          </ac:spMkLst>
        </pc:spChg>
      </pc:sldChg>
      <pc:sldChg chg="delSp modSp mod">
        <pc:chgData name="Michal Stoklasa" userId="7c7ba8f323bf6ffe" providerId="LiveId" clId="{DBAAEFBB-57FD-432B-B83E-E5E71B86F149}" dt="2023-03-02T17:27:18.448" v="611" actId="478"/>
        <pc:sldMkLst>
          <pc:docMk/>
          <pc:sldMk cId="2361742560" sldId="266"/>
        </pc:sldMkLst>
        <pc:spChg chg="mod">
          <ac:chgData name="Michal Stoklasa" userId="7c7ba8f323bf6ffe" providerId="LiveId" clId="{DBAAEFBB-57FD-432B-B83E-E5E71B86F149}" dt="2023-03-02T17:27:17.015" v="610" actId="20577"/>
          <ac:spMkLst>
            <pc:docMk/>
            <pc:sldMk cId="2361742560" sldId="266"/>
            <ac:spMk id="3" creationId="{00000000-0000-0000-0000-000000000000}"/>
          </ac:spMkLst>
        </pc:spChg>
        <pc:picChg chg="mod">
          <ac:chgData name="Michal Stoklasa" userId="7c7ba8f323bf6ffe" providerId="LiveId" clId="{DBAAEFBB-57FD-432B-B83E-E5E71B86F149}" dt="2022-03-04T08:30:17.450" v="20" actId="14100"/>
          <ac:picMkLst>
            <pc:docMk/>
            <pc:sldMk cId="2361742560" sldId="266"/>
            <ac:picMk id="2" creationId="{00000000-0000-0000-0000-000000000000}"/>
          </ac:picMkLst>
        </pc:picChg>
        <pc:picChg chg="del mod">
          <ac:chgData name="Michal Stoklasa" userId="7c7ba8f323bf6ffe" providerId="LiveId" clId="{DBAAEFBB-57FD-432B-B83E-E5E71B86F149}" dt="2023-03-02T17:27:18.448" v="611" actId="478"/>
          <ac:picMkLst>
            <pc:docMk/>
            <pc:sldMk cId="2361742560" sldId="266"/>
            <ac:picMk id="5" creationId="{DD6DF607-7B04-4C61-87B0-E3C63A514F65}"/>
          </ac:picMkLst>
        </pc:picChg>
        <pc:picChg chg="del">
          <ac:chgData name="Michal Stoklasa" userId="7c7ba8f323bf6ffe" providerId="LiveId" clId="{DBAAEFBB-57FD-432B-B83E-E5E71B86F149}" dt="2022-03-04T08:30:06.133" v="13" actId="478"/>
          <ac:picMkLst>
            <pc:docMk/>
            <pc:sldMk cId="2361742560" sldId="266"/>
            <ac:picMk id="7" creationId="{00000000-0000-0000-0000-000000000000}"/>
          </ac:picMkLst>
        </pc:picChg>
      </pc:sldChg>
      <pc:sldChg chg="modSp mod">
        <pc:chgData name="Michal Stoklasa" userId="7c7ba8f323bf6ffe" providerId="LiveId" clId="{DBAAEFBB-57FD-432B-B83E-E5E71B86F149}" dt="2023-03-02T17:27:52.518" v="620" actId="20577"/>
        <pc:sldMkLst>
          <pc:docMk/>
          <pc:sldMk cId="4228745088" sldId="267"/>
        </pc:sldMkLst>
        <pc:spChg chg="mod">
          <ac:chgData name="Michal Stoklasa" userId="7c7ba8f323bf6ffe" providerId="LiveId" clId="{DBAAEFBB-57FD-432B-B83E-E5E71B86F149}" dt="2023-03-02T17:27:52.518" v="620" actId="20577"/>
          <ac:spMkLst>
            <pc:docMk/>
            <pc:sldMk cId="4228745088" sldId="267"/>
            <ac:spMk id="3" creationId="{00000000-0000-0000-0000-000000000000}"/>
          </ac:spMkLst>
        </pc:spChg>
        <pc:spChg chg="mod">
          <ac:chgData name="Michal Stoklasa" userId="7c7ba8f323bf6ffe" providerId="LiveId" clId="{DBAAEFBB-57FD-432B-B83E-E5E71B86F149}" dt="2022-03-04T08:30:33.798" v="35" actId="20577"/>
          <ac:spMkLst>
            <pc:docMk/>
            <pc:sldMk cId="4228745088" sldId="267"/>
            <ac:spMk id="6" creationId="{00000000-0000-0000-0000-000000000000}"/>
          </ac:spMkLst>
        </pc:spChg>
      </pc:sldChg>
      <pc:sldChg chg="modSp mod">
        <pc:chgData name="Michal Stoklasa" userId="7c7ba8f323bf6ffe" providerId="LiveId" clId="{DBAAEFBB-57FD-432B-B83E-E5E71B86F149}" dt="2023-03-02T17:28:13.562" v="622" actId="20577"/>
        <pc:sldMkLst>
          <pc:docMk/>
          <pc:sldMk cId="1998072154" sldId="268"/>
        </pc:sldMkLst>
        <pc:spChg chg="mod">
          <ac:chgData name="Michal Stoklasa" userId="7c7ba8f323bf6ffe" providerId="LiveId" clId="{DBAAEFBB-57FD-432B-B83E-E5E71B86F149}" dt="2023-03-02T17:28:13.562" v="622" actId="20577"/>
          <ac:spMkLst>
            <pc:docMk/>
            <pc:sldMk cId="1998072154" sldId="268"/>
            <ac:spMk id="3" creationId="{00000000-0000-0000-0000-000000000000}"/>
          </ac:spMkLst>
        </pc:spChg>
      </pc:sldChg>
      <pc:sldChg chg="modSp mod">
        <pc:chgData name="Michal Stoklasa" userId="7c7ba8f323bf6ffe" providerId="LiveId" clId="{DBAAEFBB-57FD-432B-B83E-E5E71B86F149}" dt="2023-03-02T17:28:34.512" v="626" actId="6549"/>
        <pc:sldMkLst>
          <pc:docMk/>
          <pc:sldMk cId="3316733082" sldId="269"/>
        </pc:sldMkLst>
        <pc:spChg chg="mod">
          <ac:chgData name="Michal Stoklasa" userId="7c7ba8f323bf6ffe" providerId="LiveId" clId="{DBAAEFBB-57FD-432B-B83E-E5E71B86F149}" dt="2023-03-02T17:28:34.512" v="626" actId="6549"/>
          <ac:spMkLst>
            <pc:docMk/>
            <pc:sldMk cId="3316733082" sldId="269"/>
            <ac:spMk id="3" creationId="{00000000-0000-0000-0000-000000000000}"/>
          </ac:spMkLst>
        </pc:spChg>
      </pc:sldChg>
      <pc:sldChg chg="modSp mod">
        <pc:chgData name="Michal Stoklasa" userId="7c7ba8f323bf6ffe" providerId="LiveId" clId="{DBAAEFBB-57FD-432B-B83E-E5E71B86F149}" dt="2022-03-04T08:36:16.314" v="412" actId="20577"/>
        <pc:sldMkLst>
          <pc:docMk/>
          <pc:sldMk cId="1688472017" sldId="273"/>
        </pc:sldMkLst>
        <pc:spChg chg="mod">
          <ac:chgData name="Michal Stoklasa" userId="7c7ba8f323bf6ffe" providerId="LiveId" clId="{DBAAEFBB-57FD-432B-B83E-E5E71B86F149}" dt="2022-03-04T08:36:16.314" v="412" actId="20577"/>
          <ac:spMkLst>
            <pc:docMk/>
            <pc:sldMk cId="1688472017" sldId="273"/>
            <ac:spMk id="3" creationId="{00000000-0000-0000-0000-000000000000}"/>
          </ac:spMkLst>
        </pc:spChg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677715959" sldId="280"/>
        </pc:sldMkLst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3001594553" sldId="281"/>
        </pc:sldMkLst>
      </pc:sldChg>
      <pc:sldChg chg="modSp add mod">
        <pc:chgData name="Michal Stoklasa" userId="7c7ba8f323bf6ffe" providerId="LiveId" clId="{DBAAEFBB-57FD-432B-B83E-E5E71B86F149}" dt="2022-03-04T08:40:28.350" v="453" actId="20577"/>
        <pc:sldMkLst>
          <pc:docMk/>
          <pc:sldMk cId="1637509782" sldId="285"/>
        </pc:sldMkLst>
        <pc:spChg chg="mod">
          <ac:chgData name="Michal Stoklasa" userId="7c7ba8f323bf6ffe" providerId="LiveId" clId="{DBAAEFBB-57FD-432B-B83E-E5E71B86F149}" dt="2022-03-04T08:40:28.350" v="453" actId="20577"/>
          <ac:spMkLst>
            <pc:docMk/>
            <pc:sldMk cId="1637509782" sldId="285"/>
            <ac:spMk id="6" creationId="{00000000-0000-0000-0000-000000000000}"/>
          </ac:spMkLst>
        </pc:spChg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345440321" sldId="290"/>
        </pc:sldMkLst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463031471" sldId="291"/>
        </pc:sldMkLst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1359864717" sldId="293"/>
        </pc:sldMkLst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3348760194" sldId="294"/>
        </pc:sldMkLst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920067846" sldId="296"/>
        </pc:sldMkLst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2899545736" sldId="297"/>
        </pc:sldMkLst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4055436793" sldId="303"/>
        </pc:sldMkLst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3522853155" sldId="305"/>
        </pc:sldMkLst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2419864341" sldId="306"/>
        </pc:sldMkLst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3743521290" sldId="309"/>
        </pc:sldMkLst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1837454745" sldId="327"/>
        </pc:sldMkLst>
      </pc:sldChg>
      <pc:sldChg chg="modSp mod">
        <pc:chgData name="Michal Stoklasa" userId="7c7ba8f323bf6ffe" providerId="LiveId" clId="{DBAAEFBB-57FD-432B-B83E-E5E71B86F149}" dt="2023-03-02T17:29:40.714" v="635" actId="20577"/>
        <pc:sldMkLst>
          <pc:docMk/>
          <pc:sldMk cId="2833459923" sldId="330"/>
        </pc:sldMkLst>
        <pc:spChg chg="mod">
          <ac:chgData name="Michal Stoklasa" userId="7c7ba8f323bf6ffe" providerId="LiveId" clId="{DBAAEFBB-57FD-432B-B83E-E5E71B86F149}" dt="2023-03-02T17:29:40.714" v="635" actId="20577"/>
          <ac:spMkLst>
            <pc:docMk/>
            <pc:sldMk cId="2833459923" sldId="330"/>
            <ac:spMk id="3" creationId="{00000000-0000-0000-0000-000000000000}"/>
          </ac:spMkLst>
        </pc:spChg>
        <pc:spChg chg="mod">
          <ac:chgData name="Michal Stoklasa" userId="7c7ba8f323bf6ffe" providerId="LiveId" clId="{DBAAEFBB-57FD-432B-B83E-E5E71B86F149}" dt="2022-03-04T08:36:06.948" v="411" actId="20577"/>
          <ac:spMkLst>
            <pc:docMk/>
            <pc:sldMk cId="2833459923" sldId="330"/>
            <ac:spMk id="6" creationId="{00000000-0000-0000-0000-000000000000}"/>
          </ac:spMkLst>
        </pc:spChg>
      </pc:sldChg>
      <pc:sldChg chg="modSp add mod">
        <pc:chgData name="Michal Stoklasa" userId="7c7ba8f323bf6ffe" providerId="LiveId" clId="{DBAAEFBB-57FD-432B-B83E-E5E71B86F149}" dt="2022-03-04T08:42:39.935" v="598" actId="6549"/>
        <pc:sldMkLst>
          <pc:docMk/>
          <pc:sldMk cId="2472349946" sldId="342"/>
        </pc:sldMkLst>
        <pc:spChg chg="mod">
          <ac:chgData name="Michal Stoklasa" userId="7c7ba8f323bf6ffe" providerId="LiveId" clId="{DBAAEFBB-57FD-432B-B83E-E5E71B86F149}" dt="2022-03-04T08:42:39.935" v="598" actId="6549"/>
          <ac:spMkLst>
            <pc:docMk/>
            <pc:sldMk cId="2472349946" sldId="342"/>
            <ac:spMk id="3" creationId="{00000000-0000-0000-0000-000000000000}"/>
          </ac:spMkLst>
        </pc:spChg>
        <pc:spChg chg="mod">
          <ac:chgData name="Michal Stoklasa" userId="7c7ba8f323bf6ffe" providerId="LiveId" clId="{DBAAEFBB-57FD-432B-B83E-E5E71B86F149}" dt="2022-03-04T08:29:46.978" v="2" actId="6549"/>
          <ac:spMkLst>
            <pc:docMk/>
            <pc:sldMk cId="2472349946" sldId="342"/>
            <ac:spMk id="10" creationId="{00000000-0000-0000-0000-000000000000}"/>
          </ac:spMkLst>
        </pc:spChg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3269264401" sldId="343"/>
        </pc:sldMkLst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644744498" sldId="344"/>
        </pc:sldMkLst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4195703676" sldId="345"/>
        </pc:sldMkLst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816222090" sldId="346"/>
        </pc:sldMkLst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1295401495" sldId="347"/>
        </pc:sldMkLst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1949643258" sldId="348"/>
        </pc:sldMkLst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3624533898" sldId="349"/>
        </pc:sldMkLst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893040231" sldId="350"/>
        </pc:sldMkLst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3782968149" sldId="351"/>
        </pc:sldMkLst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2262063197" sldId="352"/>
        </pc:sldMkLst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1338051909" sldId="353"/>
        </pc:sldMkLst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1009553050" sldId="354"/>
        </pc:sldMkLst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3684173301" sldId="355"/>
        </pc:sldMkLst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704891595" sldId="356"/>
        </pc:sldMkLst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2397131415" sldId="357"/>
        </pc:sldMkLst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328953354" sldId="358"/>
        </pc:sldMkLst>
      </pc:sldChg>
      <pc:sldChg chg="modSp add mod">
        <pc:chgData name="Michal Stoklasa" userId="7c7ba8f323bf6ffe" providerId="LiveId" clId="{DBAAEFBB-57FD-432B-B83E-E5E71B86F149}" dt="2022-03-04T08:40:33.993" v="454" actId="20577"/>
        <pc:sldMkLst>
          <pc:docMk/>
          <pc:sldMk cId="2554512701" sldId="359"/>
        </pc:sldMkLst>
        <pc:spChg chg="mod">
          <ac:chgData name="Michal Stoklasa" userId="7c7ba8f323bf6ffe" providerId="LiveId" clId="{DBAAEFBB-57FD-432B-B83E-E5E71B86F149}" dt="2022-03-04T08:40:33.993" v="454" actId="20577"/>
          <ac:spMkLst>
            <pc:docMk/>
            <pc:sldMk cId="2554512701" sldId="359"/>
            <ac:spMk id="6" creationId="{00000000-0000-0000-0000-000000000000}"/>
          </ac:spMkLst>
        </pc:spChg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4282109585" sldId="360"/>
        </pc:sldMkLst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3358970876" sldId="361"/>
        </pc:sldMkLst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3891817265" sldId="362"/>
        </pc:sldMkLst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690818927" sldId="363"/>
        </pc:sldMkLst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512740959" sldId="364"/>
        </pc:sldMkLst>
      </pc:sldChg>
      <pc:sldChg chg="modSp add mod">
        <pc:chgData name="Michal Stoklasa" userId="7c7ba8f323bf6ffe" providerId="LiveId" clId="{DBAAEFBB-57FD-432B-B83E-E5E71B86F149}" dt="2022-03-04T08:40:39.025" v="455" actId="20577"/>
        <pc:sldMkLst>
          <pc:docMk/>
          <pc:sldMk cId="173791361" sldId="365"/>
        </pc:sldMkLst>
        <pc:spChg chg="mod">
          <ac:chgData name="Michal Stoklasa" userId="7c7ba8f323bf6ffe" providerId="LiveId" clId="{DBAAEFBB-57FD-432B-B83E-E5E71B86F149}" dt="2022-03-04T08:40:39.025" v="455" actId="20577"/>
          <ac:spMkLst>
            <pc:docMk/>
            <pc:sldMk cId="173791361" sldId="365"/>
            <ac:spMk id="6" creationId="{00000000-0000-0000-0000-000000000000}"/>
          </ac:spMkLst>
        </pc:spChg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2366826909" sldId="366"/>
        </pc:sldMkLst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2763000864" sldId="367"/>
        </pc:sldMkLst>
      </pc:sldChg>
      <pc:sldChg chg="add">
        <pc:chgData name="Michal Stoklasa" userId="7c7ba8f323bf6ffe" providerId="LiveId" clId="{DBAAEFBB-57FD-432B-B83E-E5E71B86F149}" dt="2022-03-04T08:38:03.887" v="413"/>
        <pc:sldMkLst>
          <pc:docMk/>
          <pc:sldMk cId="2360080499" sldId="368"/>
        </pc:sldMkLst>
      </pc:sldChg>
      <pc:sldChg chg="add">
        <pc:chgData name="Michal Stoklasa" userId="7c7ba8f323bf6ffe" providerId="LiveId" clId="{DBAAEFBB-57FD-432B-B83E-E5E71B86F149}" dt="2022-03-04T08:40:56.050" v="457" actId="2890"/>
        <pc:sldMkLst>
          <pc:docMk/>
          <pc:sldMk cId="1674554331" sldId="369"/>
        </pc:sldMkLst>
      </pc:sldChg>
      <pc:sldChg chg="add">
        <pc:chgData name="Michal Stoklasa" userId="7c7ba8f323bf6ffe" providerId="LiveId" clId="{DBAAEFBB-57FD-432B-B83E-E5E71B86F149}" dt="2023-03-02T17:30:17.544" v="636"/>
        <pc:sldMkLst>
          <pc:docMk/>
          <pc:sldMk cId="595015971" sldId="370"/>
        </pc:sldMkLst>
      </pc:sldChg>
      <pc:sldChg chg="add">
        <pc:chgData name="Michal Stoklasa" userId="7c7ba8f323bf6ffe" providerId="LiveId" clId="{DBAAEFBB-57FD-432B-B83E-E5E71B86F149}" dt="2023-03-02T17:30:17.544" v="636"/>
        <pc:sldMkLst>
          <pc:docMk/>
          <pc:sldMk cId="3028338623" sldId="371"/>
        </pc:sldMkLst>
      </pc:sldChg>
      <pc:sldChg chg="add">
        <pc:chgData name="Michal Stoklasa" userId="7c7ba8f323bf6ffe" providerId="LiveId" clId="{DBAAEFBB-57FD-432B-B83E-E5E71B86F149}" dt="2023-03-02T17:30:17.544" v="636"/>
        <pc:sldMkLst>
          <pc:docMk/>
          <pc:sldMk cId="708915099" sldId="37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7A7011-FA56-41BE-B970-AFE57AEF6DE5}" type="doc">
      <dgm:prSet loTypeId="urn:microsoft.com/office/officeart/2005/8/layout/hierarchy3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cs-CZ"/>
        </a:p>
      </dgm:t>
    </dgm:pt>
    <dgm:pt modelId="{AA6DC8A6-DC0A-482A-921B-44CF391CC65A}">
      <dgm:prSet phldrT="[Text]" custT="1"/>
      <dgm:spPr/>
      <dgm:t>
        <a:bodyPr/>
        <a:lstStyle/>
        <a:p>
          <a:r>
            <a:rPr lang="cs-CZ" sz="1800" b="1" dirty="0"/>
            <a:t>KVANTITATIVNÍ VÝZKUM</a:t>
          </a:r>
        </a:p>
      </dgm:t>
    </dgm:pt>
    <dgm:pt modelId="{EE63E509-4FDC-47A4-97BA-8E48CAF3FFFF}" type="parTrans" cxnId="{31674552-C382-4083-A5E9-EA4679C6AF2C}">
      <dgm:prSet/>
      <dgm:spPr/>
      <dgm:t>
        <a:bodyPr/>
        <a:lstStyle/>
        <a:p>
          <a:endParaRPr lang="cs-CZ"/>
        </a:p>
      </dgm:t>
    </dgm:pt>
    <dgm:pt modelId="{05EB8FA8-8439-4878-9F20-AEF91C873F31}" type="sibTrans" cxnId="{31674552-C382-4083-A5E9-EA4679C6AF2C}">
      <dgm:prSet/>
      <dgm:spPr/>
      <dgm:t>
        <a:bodyPr/>
        <a:lstStyle/>
        <a:p>
          <a:endParaRPr lang="cs-CZ"/>
        </a:p>
      </dgm:t>
    </dgm:pt>
    <dgm:pt modelId="{156F3F0E-810A-4DD2-A6BB-0FF9A221F177}">
      <dgm:prSet phldrT="[Text]" custT="1"/>
      <dgm:spPr/>
      <dgm:t>
        <a:bodyPr/>
        <a:lstStyle/>
        <a:p>
          <a:r>
            <a:rPr lang="cs-CZ" sz="1600" b="1" dirty="0"/>
            <a:t>Odpovídá na otázku Kolik?</a:t>
          </a:r>
        </a:p>
      </dgm:t>
    </dgm:pt>
    <dgm:pt modelId="{251187BF-7CE6-4AF7-B1BC-E839B43A4E01}" type="parTrans" cxnId="{01A07D10-6F90-46B6-BDA8-A9C00BB7E6F9}">
      <dgm:prSet/>
      <dgm:spPr/>
      <dgm:t>
        <a:bodyPr/>
        <a:lstStyle/>
        <a:p>
          <a:endParaRPr lang="cs-CZ"/>
        </a:p>
      </dgm:t>
    </dgm:pt>
    <dgm:pt modelId="{30CE0C48-FFAE-4913-BAC1-229ABFEA4BEF}" type="sibTrans" cxnId="{01A07D10-6F90-46B6-BDA8-A9C00BB7E6F9}">
      <dgm:prSet/>
      <dgm:spPr/>
      <dgm:t>
        <a:bodyPr/>
        <a:lstStyle/>
        <a:p>
          <a:endParaRPr lang="cs-CZ"/>
        </a:p>
      </dgm:t>
    </dgm:pt>
    <dgm:pt modelId="{D0575C88-2ABC-4403-8908-A048E17AB7BA}">
      <dgm:prSet phldrT="[Text]" custT="1"/>
      <dgm:spPr/>
      <dgm:t>
        <a:bodyPr/>
        <a:lstStyle/>
        <a:p>
          <a:r>
            <a:rPr lang="cs-CZ" sz="1600" b="1" dirty="0"/>
            <a:t>Velký vzorek respondentů</a:t>
          </a:r>
        </a:p>
      </dgm:t>
    </dgm:pt>
    <dgm:pt modelId="{2CDBCB02-95F8-4714-907E-D94C5C0976ED}" type="parTrans" cxnId="{8ED508A7-210E-4113-BCF4-FAFA0461CA58}">
      <dgm:prSet/>
      <dgm:spPr/>
      <dgm:t>
        <a:bodyPr/>
        <a:lstStyle/>
        <a:p>
          <a:endParaRPr lang="cs-CZ"/>
        </a:p>
      </dgm:t>
    </dgm:pt>
    <dgm:pt modelId="{CE164317-3F15-4007-BDD5-92819E5D507A}" type="sibTrans" cxnId="{8ED508A7-210E-4113-BCF4-FAFA0461CA58}">
      <dgm:prSet/>
      <dgm:spPr/>
      <dgm:t>
        <a:bodyPr/>
        <a:lstStyle/>
        <a:p>
          <a:endParaRPr lang="cs-CZ"/>
        </a:p>
      </dgm:t>
    </dgm:pt>
    <dgm:pt modelId="{42DD78FB-B01E-4A32-8B54-DAA3862AD2F0}">
      <dgm:prSet phldrT="[Text]" custT="1"/>
      <dgm:spPr/>
      <dgm:t>
        <a:bodyPr/>
        <a:lstStyle/>
        <a:p>
          <a:r>
            <a:rPr lang="cs-CZ" sz="1800" b="1" dirty="0"/>
            <a:t>KVALITATIVNÍ VÝZKUM</a:t>
          </a:r>
        </a:p>
      </dgm:t>
    </dgm:pt>
    <dgm:pt modelId="{DC5E7514-0329-4A63-AD5B-243D0F3B4335}" type="parTrans" cxnId="{4047764E-A894-4E26-9FAC-A4CEB70D6829}">
      <dgm:prSet/>
      <dgm:spPr/>
      <dgm:t>
        <a:bodyPr/>
        <a:lstStyle/>
        <a:p>
          <a:endParaRPr lang="cs-CZ"/>
        </a:p>
      </dgm:t>
    </dgm:pt>
    <dgm:pt modelId="{5F26661B-45E8-412F-844E-BAF1DF462A4D}" type="sibTrans" cxnId="{4047764E-A894-4E26-9FAC-A4CEB70D6829}">
      <dgm:prSet/>
      <dgm:spPr/>
      <dgm:t>
        <a:bodyPr/>
        <a:lstStyle/>
        <a:p>
          <a:endParaRPr lang="cs-CZ"/>
        </a:p>
      </dgm:t>
    </dgm:pt>
    <dgm:pt modelId="{93956BEC-D26D-4103-9243-DA5C2F836C47}">
      <dgm:prSet phldrT="[Text]" custT="1"/>
      <dgm:spPr/>
      <dgm:t>
        <a:bodyPr/>
        <a:lstStyle/>
        <a:p>
          <a:r>
            <a:rPr lang="cs-CZ" sz="1600" b="1" dirty="0"/>
            <a:t>Odpovídá na otázku Proč?</a:t>
          </a:r>
        </a:p>
      </dgm:t>
    </dgm:pt>
    <dgm:pt modelId="{BDB73515-F7CF-4D46-BC61-B4423D4F50CC}" type="parTrans" cxnId="{57116859-A120-4658-9739-13D43D021A26}">
      <dgm:prSet/>
      <dgm:spPr/>
      <dgm:t>
        <a:bodyPr/>
        <a:lstStyle/>
        <a:p>
          <a:endParaRPr lang="cs-CZ"/>
        </a:p>
      </dgm:t>
    </dgm:pt>
    <dgm:pt modelId="{64F8F2E7-A1C0-4827-A482-F4C6EB8E8CE5}" type="sibTrans" cxnId="{57116859-A120-4658-9739-13D43D021A26}">
      <dgm:prSet/>
      <dgm:spPr/>
      <dgm:t>
        <a:bodyPr/>
        <a:lstStyle/>
        <a:p>
          <a:endParaRPr lang="cs-CZ"/>
        </a:p>
      </dgm:t>
    </dgm:pt>
    <dgm:pt modelId="{8F1DDA7B-6D2B-4AAA-8DFB-EF468A61BEFF}">
      <dgm:prSet phldrT="[Text]" custT="1"/>
      <dgm:spPr/>
      <dgm:t>
        <a:bodyPr/>
        <a:lstStyle/>
        <a:p>
          <a:r>
            <a:rPr lang="cs-CZ" sz="1600" b="1" dirty="0"/>
            <a:t>Zkoumá příčiny a vztahy</a:t>
          </a:r>
        </a:p>
      </dgm:t>
    </dgm:pt>
    <dgm:pt modelId="{E73D12D1-DF78-48AB-A3FB-BCFA375E3F4D}" type="parTrans" cxnId="{10BBD018-1B1F-4502-95DC-58CF0E978CD5}">
      <dgm:prSet/>
      <dgm:spPr/>
      <dgm:t>
        <a:bodyPr/>
        <a:lstStyle/>
        <a:p>
          <a:endParaRPr lang="cs-CZ"/>
        </a:p>
      </dgm:t>
    </dgm:pt>
    <dgm:pt modelId="{ADAB9D56-73FE-40BE-BC5A-729FB0B48C74}" type="sibTrans" cxnId="{10BBD018-1B1F-4502-95DC-58CF0E978CD5}">
      <dgm:prSet/>
      <dgm:spPr/>
      <dgm:t>
        <a:bodyPr/>
        <a:lstStyle/>
        <a:p>
          <a:endParaRPr lang="cs-CZ"/>
        </a:p>
      </dgm:t>
    </dgm:pt>
    <dgm:pt modelId="{2E59F92E-CD6D-4A56-9301-6EB5D69AC2E8}">
      <dgm:prSet custT="1"/>
      <dgm:spPr/>
      <dgm:t>
        <a:bodyPr/>
        <a:lstStyle/>
        <a:p>
          <a:r>
            <a:rPr lang="cs-CZ" sz="1600" b="1" dirty="0"/>
            <a:t>Zkoumá četnost jevů</a:t>
          </a:r>
        </a:p>
      </dgm:t>
    </dgm:pt>
    <dgm:pt modelId="{A4520307-334D-4CC0-B967-4A57A8630C9B}" type="parTrans" cxnId="{1E7AAA8E-4BD9-43BF-A523-016C5D78F45B}">
      <dgm:prSet/>
      <dgm:spPr/>
      <dgm:t>
        <a:bodyPr/>
        <a:lstStyle/>
        <a:p>
          <a:endParaRPr lang="cs-CZ"/>
        </a:p>
      </dgm:t>
    </dgm:pt>
    <dgm:pt modelId="{517895DF-8D30-445B-B5C4-8888B2EB2B46}" type="sibTrans" cxnId="{1E7AAA8E-4BD9-43BF-A523-016C5D78F45B}">
      <dgm:prSet/>
      <dgm:spPr/>
      <dgm:t>
        <a:bodyPr/>
        <a:lstStyle/>
        <a:p>
          <a:endParaRPr lang="cs-CZ"/>
        </a:p>
      </dgm:t>
    </dgm:pt>
    <dgm:pt modelId="{B4A4097B-5D57-41EE-99DB-E668E1FEFD6F}">
      <dgm:prSet custT="1"/>
      <dgm:spPr/>
      <dgm:t>
        <a:bodyPr/>
        <a:lstStyle/>
        <a:p>
          <a:r>
            <a:rPr lang="cs-CZ" sz="1600" b="1" dirty="0"/>
            <a:t>Umožňuje statistické zpracování</a:t>
          </a:r>
        </a:p>
      </dgm:t>
    </dgm:pt>
    <dgm:pt modelId="{9EEDFB40-DCEA-4FD4-952A-49E59F356995}" type="parTrans" cxnId="{40604527-12FB-4C99-8007-13B371B29F8A}">
      <dgm:prSet/>
      <dgm:spPr/>
      <dgm:t>
        <a:bodyPr/>
        <a:lstStyle/>
        <a:p>
          <a:endParaRPr lang="cs-CZ"/>
        </a:p>
      </dgm:t>
    </dgm:pt>
    <dgm:pt modelId="{AEC68B59-6516-4190-94F8-523B84CC4769}" type="sibTrans" cxnId="{40604527-12FB-4C99-8007-13B371B29F8A}">
      <dgm:prSet/>
      <dgm:spPr/>
      <dgm:t>
        <a:bodyPr/>
        <a:lstStyle/>
        <a:p>
          <a:endParaRPr lang="cs-CZ"/>
        </a:p>
      </dgm:t>
    </dgm:pt>
    <dgm:pt modelId="{0F5CA097-07F4-48D5-9E9E-6A38454700DC}">
      <dgm:prSet custT="1"/>
      <dgm:spPr/>
      <dgm:t>
        <a:bodyPr/>
        <a:lstStyle/>
        <a:p>
          <a:r>
            <a:rPr lang="cs-CZ" sz="1600" b="1" dirty="0"/>
            <a:t>Malý vzorek respondentů</a:t>
          </a:r>
        </a:p>
      </dgm:t>
    </dgm:pt>
    <dgm:pt modelId="{9F478199-B15C-4C6D-A199-745B82D393FA}" type="parTrans" cxnId="{FACB837D-45F0-4D5E-9063-097992391C59}">
      <dgm:prSet/>
      <dgm:spPr/>
      <dgm:t>
        <a:bodyPr/>
        <a:lstStyle/>
        <a:p>
          <a:endParaRPr lang="cs-CZ"/>
        </a:p>
      </dgm:t>
    </dgm:pt>
    <dgm:pt modelId="{AD582FB8-1687-42E8-AC5D-F88DA9A7D5DC}" type="sibTrans" cxnId="{FACB837D-45F0-4D5E-9063-097992391C59}">
      <dgm:prSet/>
      <dgm:spPr/>
      <dgm:t>
        <a:bodyPr/>
        <a:lstStyle/>
        <a:p>
          <a:endParaRPr lang="cs-CZ"/>
        </a:p>
      </dgm:t>
    </dgm:pt>
    <dgm:pt modelId="{3F6BB84C-573C-46B9-AD3C-8120D5EFEEB7}">
      <dgm:prSet custT="1"/>
      <dgm:spPr/>
      <dgm:t>
        <a:bodyPr/>
        <a:lstStyle/>
        <a:p>
          <a:r>
            <a:rPr lang="cs-CZ" sz="1600" b="1" dirty="0"/>
            <a:t>Vyžaduje psychologickou interpretaci</a:t>
          </a:r>
        </a:p>
      </dgm:t>
    </dgm:pt>
    <dgm:pt modelId="{39F380C3-BC32-4FBB-9261-34D4EE781FA7}" type="parTrans" cxnId="{7630C672-070E-47DA-8772-9F767402FEB4}">
      <dgm:prSet/>
      <dgm:spPr/>
      <dgm:t>
        <a:bodyPr/>
        <a:lstStyle/>
        <a:p>
          <a:endParaRPr lang="cs-CZ"/>
        </a:p>
      </dgm:t>
    </dgm:pt>
    <dgm:pt modelId="{77C93305-5880-4B65-9E5D-AA96B44D0809}" type="sibTrans" cxnId="{7630C672-070E-47DA-8772-9F767402FEB4}">
      <dgm:prSet/>
      <dgm:spPr/>
      <dgm:t>
        <a:bodyPr/>
        <a:lstStyle/>
        <a:p>
          <a:endParaRPr lang="cs-CZ"/>
        </a:p>
      </dgm:t>
    </dgm:pt>
    <dgm:pt modelId="{7D8C401D-2BBD-41DF-9293-199B7075A81F}" type="pres">
      <dgm:prSet presAssocID="{797A7011-FA56-41BE-B970-AFE57AEF6DE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AC69B7A-712A-4502-84CC-640EFAF9F43A}" type="pres">
      <dgm:prSet presAssocID="{AA6DC8A6-DC0A-482A-921B-44CF391CC65A}" presName="root" presStyleCnt="0"/>
      <dgm:spPr/>
    </dgm:pt>
    <dgm:pt modelId="{81196B80-8BF9-4389-8392-A701DC2B72E3}" type="pres">
      <dgm:prSet presAssocID="{AA6DC8A6-DC0A-482A-921B-44CF391CC65A}" presName="rootComposite" presStyleCnt="0"/>
      <dgm:spPr/>
    </dgm:pt>
    <dgm:pt modelId="{DF2826CA-883A-4BF1-81CF-1BA67BCA86D8}" type="pres">
      <dgm:prSet presAssocID="{AA6DC8A6-DC0A-482A-921B-44CF391CC65A}" presName="rootText" presStyleLbl="node1" presStyleIdx="0" presStyleCnt="2" custScaleX="270407"/>
      <dgm:spPr/>
    </dgm:pt>
    <dgm:pt modelId="{C2DC5F01-0D20-4A85-91C7-384E58E09451}" type="pres">
      <dgm:prSet presAssocID="{AA6DC8A6-DC0A-482A-921B-44CF391CC65A}" presName="rootConnector" presStyleLbl="node1" presStyleIdx="0" presStyleCnt="2"/>
      <dgm:spPr/>
    </dgm:pt>
    <dgm:pt modelId="{09EB6C63-C16E-425A-B199-ED97330D19DD}" type="pres">
      <dgm:prSet presAssocID="{AA6DC8A6-DC0A-482A-921B-44CF391CC65A}" presName="childShape" presStyleCnt="0"/>
      <dgm:spPr/>
    </dgm:pt>
    <dgm:pt modelId="{B7ECE95B-BF94-41A9-9190-6425FC11AF4C}" type="pres">
      <dgm:prSet presAssocID="{251187BF-7CE6-4AF7-B1BC-E839B43A4E01}" presName="Name13" presStyleLbl="parChTrans1D2" presStyleIdx="0" presStyleCnt="8"/>
      <dgm:spPr/>
    </dgm:pt>
    <dgm:pt modelId="{6D8ED66F-32C5-4225-8F7E-A9E44136E08D}" type="pres">
      <dgm:prSet presAssocID="{156F3F0E-810A-4DD2-A6BB-0FF9A221F177}" presName="childText" presStyleLbl="bgAcc1" presStyleIdx="0" presStyleCnt="8" custScaleX="269124">
        <dgm:presLayoutVars>
          <dgm:bulletEnabled val="1"/>
        </dgm:presLayoutVars>
      </dgm:prSet>
      <dgm:spPr/>
    </dgm:pt>
    <dgm:pt modelId="{1A3C929E-C67F-4DDD-A2DC-C2A6ED84EB6E}" type="pres">
      <dgm:prSet presAssocID="{A4520307-334D-4CC0-B967-4A57A8630C9B}" presName="Name13" presStyleLbl="parChTrans1D2" presStyleIdx="1" presStyleCnt="8"/>
      <dgm:spPr/>
    </dgm:pt>
    <dgm:pt modelId="{A76CE585-BBD7-4242-A606-E8ABAF2F71A8}" type="pres">
      <dgm:prSet presAssocID="{2E59F92E-CD6D-4A56-9301-6EB5D69AC2E8}" presName="childText" presStyleLbl="bgAcc1" presStyleIdx="1" presStyleCnt="8" custScaleX="268636">
        <dgm:presLayoutVars>
          <dgm:bulletEnabled val="1"/>
        </dgm:presLayoutVars>
      </dgm:prSet>
      <dgm:spPr/>
    </dgm:pt>
    <dgm:pt modelId="{71516A0C-701D-485E-825A-CC113F2004C5}" type="pres">
      <dgm:prSet presAssocID="{2CDBCB02-95F8-4714-907E-D94C5C0976ED}" presName="Name13" presStyleLbl="parChTrans1D2" presStyleIdx="2" presStyleCnt="8"/>
      <dgm:spPr/>
    </dgm:pt>
    <dgm:pt modelId="{5DA5A87A-86B1-498F-8FEF-1FBE2BA37E41}" type="pres">
      <dgm:prSet presAssocID="{D0575C88-2ABC-4403-8908-A048E17AB7BA}" presName="childText" presStyleLbl="bgAcc1" presStyleIdx="2" presStyleCnt="8" custScaleX="271521">
        <dgm:presLayoutVars>
          <dgm:bulletEnabled val="1"/>
        </dgm:presLayoutVars>
      </dgm:prSet>
      <dgm:spPr/>
    </dgm:pt>
    <dgm:pt modelId="{DCFC0D40-00AB-47EB-9525-5DB46F402D55}" type="pres">
      <dgm:prSet presAssocID="{9EEDFB40-DCEA-4FD4-952A-49E59F356995}" presName="Name13" presStyleLbl="parChTrans1D2" presStyleIdx="3" presStyleCnt="8"/>
      <dgm:spPr/>
    </dgm:pt>
    <dgm:pt modelId="{709ECE60-13DA-4384-B236-1C8CDEDA30CC}" type="pres">
      <dgm:prSet presAssocID="{B4A4097B-5D57-41EE-99DB-E668E1FEFD6F}" presName="childText" presStyleLbl="bgAcc1" presStyleIdx="3" presStyleCnt="8" custScaleX="275292">
        <dgm:presLayoutVars>
          <dgm:bulletEnabled val="1"/>
        </dgm:presLayoutVars>
      </dgm:prSet>
      <dgm:spPr/>
    </dgm:pt>
    <dgm:pt modelId="{55F331D5-60E0-4E1B-BC11-6035F07E9237}" type="pres">
      <dgm:prSet presAssocID="{42DD78FB-B01E-4A32-8B54-DAA3862AD2F0}" presName="root" presStyleCnt="0"/>
      <dgm:spPr/>
    </dgm:pt>
    <dgm:pt modelId="{84542010-B25A-4EEC-B7A0-48936E382786}" type="pres">
      <dgm:prSet presAssocID="{42DD78FB-B01E-4A32-8B54-DAA3862AD2F0}" presName="rootComposite" presStyleCnt="0"/>
      <dgm:spPr/>
    </dgm:pt>
    <dgm:pt modelId="{DAD152F4-E7AB-4307-A0D9-5A4222DBE974}" type="pres">
      <dgm:prSet presAssocID="{42DD78FB-B01E-4A32-8B54-DAA3862AD2F0}" presName="rootText" presStyleLbl="node1" presStyleIdx="1" presStyleCnt="2" custScaleX="268166"/>
      <dgm:spPr/>
    </dgm:pt>
    <dgm:pt modelId="{4BC7291F-62EA-4416-B05A-8ECCCB22BC86}" type="pres">
      <dgm:prSet presAssocID="{42DD78FB-B01E-4A32-8B54-DAA3862AD2F0}" presName="rootConnector" presStyleLbl="node1" presStyleIdx="1" presStyleCnt="2"/>
      <dgm:spPr/>
    </dgm:pt>
    <dgm:pt modelId="{FCE74941-4687-473D-96A0-4C200B77298A}" type="pres">
      <dgm:prSet presAssocID="{42DD78FB-B01E-4A32-8B54-DAA3862AD2F0}" presName="childShape" presStyleCnt="0"/>
      <dgm:spPr/>
    </dgm:pt>
    <dgm:pt modelId="{3FE74ADB-0F8B-4835-B49A-30BAD928D57A}" type="pres">
      <dgm:prSet presAssocID="{BDB73515-F7CF-4D46-BC61-B4423D4F50CC}" presName="Name13" presStyleLbl="parChTrans1D2" presStyleIdx="4" presStyleCnt="8"/>
      <dgm:spPr/>
    </dgm:pt>
    <dgm:pt modelId="{6CE36163-8CCE-43CB-901F-B6B46509B237}" type="pres">
      <dgm:prSet presAssocID="{93956BEC-D26D-4103-9243-DA5C2F836C47}" presName="childText" presStyleLbl="bgAcc1" presStyleIdx="4" presStyleCnt="8" custScaleX="271489">
        <dgm:presLayoutVars>
          <dgm:bulletEnabled val="1"/>
        </dgm:presLayoutVars>
      </dgm:prSet>
      <dgm:spPr/>
    </dgm:pt>
    <dgm:pt modelId="{68C4AD96-1304-42B9-90DD-13DCC3F9928A}" type="pres">
      <dgm:prSet presAssocID="{E73D12D1-DF78-48AB-A3FB-BCFA375E3F4D}" presName="Name13" presStyleLbl="parChTrans1D2" presStyleIdx="5" presStyleCnt="8"/>
      <dgm:spPr/>
    </dgm:pt>
    <dgm:pt modelId="{FB2E3B14-CE62-4A4E-B175-CABE10F2D2D6}" type="pres">
      <dgm:prSet presAssocID="{8F1DDA7B-6D2B-4AAA-8DFB-EF468A61BEFF}" presName="childText" presStyleLbl="bgAcc1" presStyleIdx="5" presStyleCnt="8" custScaleX="271488">
        <dgm:presLayoutVars>
          <dgm:bulletEnabled val="1"/>
        </dgm:presLayoutVars>
      </dgm:prSet>
      <dgm:spPr/>
    </dgm:pt>
    <dgm:pt modelId="{313B4A26-36DE-4265-B295-EE65D596D2ED}" type="pres">
      <dgm:prSet presAssocID="{9F478199-B15C-4C6D-A199-745B82D393FA}" presName="Name13" presStyleLbl="parChTrans1D2" presStyleIdx="6" presStyleCnt="8"/>
      <dgm:spPr/>
    </dgm:pt>
    <dgm:pt modelId="{39A8D161-523B-4C67-B7BD-50C0012F6A91}" type="pres">
      <dgm:prSet presAssocID="{0F5CA097-07F4-48D5-9E9E-6A38454700DC}" presName="childText" presStyleLbl="bgAcc1" presStyleIdx="6" presStyleCnt="8" custScaleX="271488">
        <dgm:presLayoutVars>
          <dgm:bulletEnabled val="1"/>
        </dgm:presLayoutVars>
      </dgm:prSet>
      <dgm:spPr/>
    </dgm:pt>
    <dgm:pt modelId="{CD6F45B1-9EF1-45D3-8673-5CEA1E73BA5B}" type="pres">
      <dgm:prSet presAssocID="{39F380C3-BC32-4FBB-9261-34D4EE781FA7}" presName="Name13" presStyleLbl="parChTrans1D2" presStyleIdx="7" presStyleCnt="8"/>
      <dgm:spPr/>
    </dgm:pt>
    <dgm:pt modelId="{8C48852A-1F51-4510-ADFC-5F7A07E1F166}" type="pres">
      <dgm:prSet presAssocID="{3F6BB84C-573C-46B9-AD3C-8120D5EFEEB7}" presName="childText" presStyleLbl="bgAcc1" presStyleIdx="7" presStyleCnt="8" custScaleX="271488">
        <dgm:presLayoutVars>
          <dgm:bulletEnabled val="1"/>
        </dgm:presLayoutVars>
      </dgm:prSet>
      <dgm:spPr/>
    </dgm:pt>
  </dgm:ptLst>
  <dgm:cxnLst>
    <dgm:cxn modelId="{AC706507-0A76-4A55-AC98-203D7912FB16}" type="presOf" srcId="{251187BF-7CE6-4AF7-B1BC-E839B43A4E01}" destId="{B7ECE95B-BF94-41A9-9190-6425FC11AF4C}" srcOrd="0" destOrd="0" presId="urn:microsoft.com/office/officeart/2005/8/layout/hierarchy3"/>
    <dgm:cxn modelId="{3F930310-A7F4-41FE-903F-3629F55A643D}" type="presOf" srcId="{42DD78FB-B01E-4A32-8B54-DAA3862AD2F0}" destId="{DAD152F4-E7AB-4307-A0D9-5A4222DBE974}" srcOrd="0" destOrd="0" presId="urn:microsoft.com/office/officeart/2005/8/layout/hierarchy3"/>
    <dgm:cxn modelId="{01A07D10-6F90-46B6-BDA8-A9C00BB7E6F9}" srcId="{AA6DC8A6-DC0A-482A-921B-44CF391CC65A}" destId="{156F3F0E-810A-4DD2-A6BB-0FF9A221F177}" srcOrd="0" destOrd="0" parTransId="{251187BF-7CE6-4AF7-B1BC-E839B43A4E01}" sibTransId="{30CE0C48-FFAE-4913-BAC1-229ABFEA4BEF}"/>
    <dgm:cxn modelId="{21E6BF15-8FC8-474C-9BD4-01BA6EC0A3F2}" type="presOf" srcId="{2CDBCB02-95F8-4714-907E-D94C5C0976ED}" destId="{71516A0C-701D-485E-825A-CC113F2004C5}" srcOrd="0" destOrd="0" presId="urn:microsoft.com/office/officeart/2005/8/layout/hierarchy3"/>
    <dgm:cxn modelId="{10BBD018-1B1F-4502-95DC-58CF0E978CD5}" srcId="{42DD78FB-B01E-4A32-8B54-DAA3862AD2F0}" destId="{8F1DDA7B-6D2B-4AAA-8DFB-EF468A61BEFF}" srcOrd="1" destOrd="0" parTransId="{E73D12D1-DF78-48AB-A3FB-BCFA375E3F4D}" sibTransId="{ADAB9D56-73FE-40BE-BC5A-729FB0B48C74}"/>
    <dgm:cxn modelId="{40604527-12FB-4C99-8007-13B371B29F8A}" srcId="{AA6DC8A6-DC0A-482A-921B-44CF391CC65A}" destId="{B4A4097B-5D57-41EE-99DB-E668E1FEFD6F}" srcOrd="3" destOrd="0" parTransId="{9EEDFB40-DCEA-4FD4-952A-49E59F356995}" sibTransId="{AEC68B59-6516-4190-94F8-523B84CC4769}"/>
    <dgm:cxn modelId="{253F712C-765C-4A4E-9918-313C82B81ED6}" type="presOf" srcId="{BDB73515-F7CF-4D46-BC61-B4423D4F50CC}" destId="{3FE74ADB-0F8B-4835-B49A-30BAD928D57A}" srcOrd="0" destOrd="0" presId="urn:microsoft.com/office/officeart/2005/8/layout/hierarchy3"/>
    <dgm:cxn modelId="{F5805D5C-92D3-43A6-AEEA-F799FE76AF1C}" type="presOf" srcId="{AA6DC8A6-DC0A-482A-921B-44CF391CC65A}" destId="{DF2826CA-883A-4BF1-81CF-1BA67BCA86D8}" srcOrd="0" destOrd="0" presId="urn:microsoft.com/office/officeart/2005/8/layout/hierarchy3"/>
    <dgm:cxn modelId="{5CDD3D5E-AEBE-4650-B9B1-50F1392C990A}" type="presOf" srcId="{A4520307-334D-4CC0-B967-4A57A8630C9B}" destId="{1A3C929E-C67F-4DDD-A2DC-C2A6ED84EB6E}" srcOrd="0" destOrd="0" presId="urn:microsoft.com/office/officeart/2005/8/layout/hierarchy3"/>
    <dgm:cxn modelId="{3508FA63-0756-421E-A69A-0215A30D3448}" type="presOf" srcId="{797A7011-FA56-41BE-B970-AFE57AEF6DE5}" destId="{7D8C401D-2BBD-41DF-9293-199B7075A81F}" srcOrd="0" destOrd="0" presId="urn:microsoft.com/office/officeart/2005/8/layout/hierarchy3"/>
    <dgm:cxn modelId="{8DB71F6B-F14E-4920-B2B4-D9E0D3294D06}" type="presOf" srcId="{2E59F92E-CD6D-4A56-9301-6EB5D69AC2E8}" destId="{A76CE585-BBD7-4242-A606-E8ABAF2F71A8}" srcOrd="0" destOrd="0" presId="urn:microsoft.com/office/officeart/2005/8/layout/hierarchy3"/>
    <dgm:cxn modelId="{4047764E-A894-4E26-9FAC-A4CEB70D6829}" srcId="{797A7011-FA56-41BE-B970-AFE57AEF6DE5}" destId="{42DD78FB-B01E-4A32-8B54-DAA3862AD2F0}" srcOrd="1" destOrd="0" parTransId="{DC5E7514-0329-4A63-AD5B-243D0F3B4335}" sibTransId="{5F26661B-45E8-412F-844E-BAF1DF462A4D}"/>
    <dgm:cxn modelId="{31674552-C382-4083-A5E9-EA4679C6AF2C}" srcId="{797A7011-FA56-41BE-B970-AFE57AEF6DE5}" destId="{AA6DC8A6-DC0A-482A-921B-44CF391CC65A}" srcOrd="0" destOrd="0" parTransId="{EE63E509-4FDC-47A4-97BA-8E48CAF3FFFF}" sibTransId="{05EB8FA8-8439-4878-9F20-AEF91C873F31}"/>
    <dgm:cxn modelId="{7630C672-070E-47DA-8772-9F767402FEB4}" srcId="{42DD78FB-B01E-4A32-8B54-DAA3862AD2F0}" destId="{3F6BB84C-573C-46B9-AD3C-8120D5EFEEB7}" srcOrd="3" destOrd="0" parTransId="{39F380C3-BC32-4FBB-9261-34D4EE781FA7}" sibTransId="{77C93305-5880-4B65-9E5D-AA96B44D0809}"/>
    <dgm:cxn modelId="{5B896555-93E1-4BBD-A781-ADF27C3F8578}" type="presOf" srcId="{93956BEC-D26D-4103-9243-DA5C2F836C47}" destId="{6CE36163-8CCE-43CB-901F-B6B46509B237}" srcOrd="0" destOrd="0" presId="urn:microsoft.com/office/officeart/2005/8/layout/hierarchy3"/>
    <dgm:cxn modelId="{57116859-A120-4658-9739-13D43D021A26}" srcId="{42DD78FB-B01E-4A32-8B54-DAA3862AD2F0}" destId="{93956BEC-D26D-4103-9243-DA5C2F836C47}" srcOrd="0" destOrd="0" parTransId="{BDB73515-F7CF-4D46-BC61-B4423D4F50CC}" sibTransId="{64F8F2E7-A1C0-4827-A482-F4C6EB8E8CE5}"/>
    <dgm:cxn modelId="{FACB837D-45F0-4D5E-9063-097992391C59}" srcId="{42DD78FB-B01E-4A32-8B54-DAA3862AD2F0}" destId="{0F5CA097-07F4-48D5-9E9E-6A38454700DC}" srcOrd="2" destOrd="0" parTransId="{9F478199-B15C-4C6D-A199-745B82D393FA}" sibTransId="{AD582FB8-1687-42E8-AC5D-F88DA9A7D5DC}"/>
    <dgm:cxn modelId="{AF20227F-1DFB-415E-933D-B767815432C1}" type="presOf" srcId="{8F1DDA7B-6D2B-4AAA-8DFB-EF468A61BEFF}" destId="{FB2E3B14-CE62-4A4E-B175-CABE10F2D2D6}" srcOrd="0" destOrd="0" presId="urn:microsoft.com/office/officeart/2005/8/layout/hierarchy3"/>
    <dgm:cxn modelId="{151B3C88-A0A5-4EFC-B4D2-95D686D287DF}" type="presOf" srcId="{9F478199-B15C-4C6D-A199-745B82D393FA}" destId="{313B4A26-36DE-4265-B295-EE65D596D2ED}" srcOrd="0" destOrd="0" presId="urn:microsoft.com/office/officeart/2005/8/layout/hierarchy3"/>
    <dgm:cxn modelId="{992D4E8E-E667-4B85-B29D-C964E38192A9}" type="presOf" srcId="{156F3F0E-810A-4DD2-A6BB-0FF9A221F177}" destId="{6D8ED66F-32C5-4225-8F7E-A9E44136E08D}" srcOrd="0" destOrd="0" presId="urn:microsoft.com/office/officeart/2005/8/layout/hierarchy3"/>
    <dgm:cxn modelId="{1E7AAA8E-4BD9-43BF-A523-016C5D78F45B}" srcId="{AA6DC8A6-DC0A-482A-921B-44CF391CC65A}" destId="{2E59F92E-CD6D-4A56-9301-6EB5D69AC2E8}" srcOrd="1" destOrd="0" parTransId="{A4520307-334D-4CC0-B967-4A57A8630C9B}" sibTransId="{517895DF-8D30-445B-B5C4-8888B2EB2B46}"/>
    <dgm:cxn modelId="{F91F6C96-8304-4684-ADCE-B1835B96366D}" type="presOf" srcId="{D0575C88-2ABC-4403-8908-A048E17AB7BA}" destId="{5DA5A87A-86B1-498F-8FEF-1FBE2BA37E41}" srcOrd="0" destOrd="0" presId="urn:microsoft.com/office/officeart/2005/8/layout/hierarchy3"/>
    <dgm:cxn modelId="{8ED508A7-210E-4113-BCF4-FAFA0461CA58}" srcId="{AA6DC8A6-DC0A-482A-921B-44CF391CC65A}" destId="{D0575C88-2ABC-4403-8908-A048E17AB7BA}" srcOrd="2" destOrd="0" parTransId="{2CDBCB02-95F8-4714-907E-D94C5C0976ED}" sibTransId="{CE164317-3F15-4007-BDD5-92819E5D507A}"/>
    <dgm:cxn modelId="{F6A315A7-0B15-4442-BB0A-6BC8D4817671}" type="presOf" srcId="{0F5CA097-07F4-48D5-9E9E-6A38454700DC}" destId="{39A8D161-523B-4C67-B7BD-50C0012F6A91}" srcOrd="0" destOrd="0" presId="urn:microsoft.com/office/officeart/2005/8/layout/hierarchy3"/>
    <dgm:cxn modelId="{88DB10AD-DE61-45A5-ADC8-354058D0B62C}" type="presOf" srcId="{39F380C3-BC32-4FBB-9261-34D4EE781FA7}" destId="{CD6F45B1-9EF1-45D3-8673-5CEA1E73BA5B}" srcOrd="0" destOrd="0" presId="urn:microsoft.com/office/officeart/2005/8/layout/hierarchy3"/>
    <dgm:cxn modelId="{D647D6AE-DB00-4810-A6AA-D15A5DA071F8}" type="presOf" srcId="{AA6DC8A6-DC0A-482A-921B-44CF391CC65A}" destId="{C2DC5F01-0D20-4A85-91C7-384E58E09451}" srcOrd="1" destOrd="0" presId="urn:microsoft.com/office/officeart/2005/8/layout/hierarchy3"/>
    <dgm:cxn modelId="{C60E23BA-95DD-4F69-8C0F-479DA0A33100}" type="presOf" srcId="{42DD78FB-B01E-4A32-8B54-DAA3862AD2F0}" destId="{4BC7291F-62EA-4416-B05A-8ECCCB22BC86}" srcOrd="1" destOrd="0" presId="urn:microsoft.com/office/officeart/2005/8/layout/hierarchy3"/>
    <dgm:cxn modelId="{614FE0BB-5514-42D9-9C19-69F617312D24}" type="presOf" srcId="{3F6BB84C-573C-46B9-AD3C-8120D5EFEEB7}" destId="{8C48852A-1F51-4510-ADFC-5F7A07E1F166}" srcOrd="0" destOrd="0" presId="urn:microsoft.com/office/officeart/2005/8/layout/hierarchy3"/>
    <dgm:cxn modelId="{F244E3D6-44FE-41F0-B9C4-BFA27171F7C6}" type="presOf" srcId="{9EEDFB40-DCEA-4FD4-952A-49E59F356995}" destId="{DCFC0D40-00AB-47EB-9525-5DB46F402D55}" srcOrd="0" destOrd="0" presId="urn:microsoft.com/office/officeart/2005/8/layout/hierarchy3"/>
    <dgm:cxn modelId="{2A9272D8-46CC-4680-959B-64B920956F29}" type="presOf" srcId="{E73D12D1-DF78-48AB-A3FB-BCFA375E3F4D}" destId="{68C4AD96-1304-42B9-90DD-13DCC3F9928A}" srcOrd="0" destOrd="0" presId="urn:microsoft.com/office/officeart/2005/8/layout/hierarchy3"/>
    <dgm:cxn modelId="{F7A7C5FC-A233-4DC8-B9B7-E8AAE9A38143}" type="presOf" srcId="{B4A4097B-5D57-41EE-99DB-E668E1FEFD6F}" destId="{709ECE60-13DA-4384-B236-1C8CDEDA30CC}" srcOrd="0" destOrd="0" presId="urn:microsoft.com/office/officeart/2005/8/layout/hierarchy3"/>
    <dgm:cxn modelId="{DBD6C899-C704-47C0-B1AB-FBA9EC1B6889}" type="presParOf" srcId="{7D8C401D-2BBD-41DF-9293-199B7075A81F}" destId="{4AC69B7A-712A-4502-84CC-640EFAF9F43A}" srcOrd="0" destOrd="0" presId="urn:microsoft.com/office/officeart/2005/8/layout/hierarchy3"/>
    <dgm:cxn modelId="{A2E25DD6-5C44-417F-8274-D0CA4765918F}" type="presParOf" srcId="{4AC69B7A-712A-4502-84CC-640EFAF9F43A}" destId="{81196B80-8BF9-4389-8392-A701DC2B72E3}" srcOrd="0" destOrd="0" presId="urn:microsoft.com/office/officeart/2005/8/layout/hierarchy3"/>
    <dgm:cxn modelId="{9530FEDF-D7F7-4CFE-B816-A5F91B29A022}" type="presParOf" srcId="{81196B80-8BF9-4389-8392-A701DC2B72E3}" destId="{DF2826CA-883A-4BF1-81CF-1BA67BCA86D8}" srcOrd="0" destOrd="0" presId="urn:microsoft.com/office/officeart/2005/8/layout/hierarchy3"/>
    <dgm:cxn modelId="{4786D97A-15EB-45D1-97B5-98CF54AC4C00}" type="presParOf" srcId="{81196B80-8BF9-4389-8392-A701DC2B72E3}" destId="{C2DC5F01-0D20-4A85-91C7-384E58E09451}" srcOrd="1" destOrd="0" presId="urn:microsoft.com/office/officeart/2005/8/layout/hierarchy3"/>
    <dgm:cxn modelId="{38FA02E1-B71D-49B5-91C8-D07DE725771F}" type="presParOf" srcId="{4AC69B7A-712A-4502-84CC-640EFAF9F43A}" destId="{09EB6C63-C16E-425A-B199-ED97330D19DD}" srcOrd="1" destOrd="0" presId="urn:microsoft.com/office/officeart/2005/8/layout/hierarchy3"/>
    <dgm:cxn modelId="{BE0655F4-3B5C-4066-96C3-79B941650702}" type="presParOf" srcId="{09EB6C63-C16E-425A-B199-ED97330D19DD}" destId="{B7ECE95B-BF94-41A9-9190-6425FC11AF4C}" srcOrd="0" destOrd="0" presId="urn:microsoft.com/office/officeart/2005/8/layout/hierarchy3"/>
    <dgm:cxn modelId="{DEE0E410-748F-443A-B563-8A0C5621B012}" type="presParOf" srcId="{09EB6C63-C16E-425A-B199-ED97330D19DD}" destId="{6D8ED66F-32C5-4225-8F7E-A9E44136E08D}" srcOrd="1" destOrd="0" presId="urn:microsoft.com/office/officeart/2005/8/layout/hierarchy3"/>
    <dgm:cxn modelId="{530FE236-9D27-46E8-9BDA-36C52D3E0DB6}" type="presParOf" srcId="{09EB6C63-C16E-425A-B199-ED97330D19DD}" destId="{1A3C929E-C67F-4DDD-A2DC-C2A6ED84EB6E}" srcOrd="2" destOrd="0" presId="urn:microsoft.com/office/officeart/2005/8/layout/hierarchy3"/>
    <dgm:cxn modelId="{9D7DCD47-6A33-4729-A02C-31C104587282}" type="presParOf" srcId="{09EB6C63-C16E-425A-B199-ED97330D19DD}" destId="{A76CE585-BBD7-4242-A606-E8ABAF2F71A8}" srcOrd="3" destOrd="0" presId="urn:microsoft.com/office/officeart/2005/8/layout/hierarchy3"/>
    <dgm:cxn modelId="{C41C07C3-2E87-4AA6-947D-A2EF8BBA8446}" type="presParOf" srcId="{09EB6C63-C16E-425A-B199-ED97330D19DD}" destId="{71516A0C-701D-485E-825A-CC113F2004C5}" srcOrd="4" destOrd="0" presId="urn:microsoft.com/office/officeart/2005/8/layout/hierarchy3"/>
    <dgm:cxn modelId="{95647CC8-110D-49FC-9356-146138CC5B3A}" type="presParOf" srcId="{09EB6C63-C16E-425A-B199-ED97330D19DD}" destId="{5DA5A87A-86B1-498F-8FEF-1FBE2BA37E41}" srcOrd="5" destOrd="0" presId="urn:microsoft.com/office/officeart/2005/8/layout/hierarchy3"/>
    <dgm:cxn modelId="{D30F849E-A2FE-4488-B3BA-FA5B84097271}" type="presParOf" srcId="{09EB6C63-C16E-425A-B199-ED97330D19DD}" destId="{DCFC0D40-00AB-47EB-9525-5DB46F402D55}" srcOrd="6" destOrd="0" presId="urn:microsoft.com/office/officeart/2005/8/layout/hierarchy3"/>
    <dgm:cxn modelId="{5F9A2F99-490C-4BC6-BB9E-FB9CDB010124}" type="presParOf" srcId="{09EB6C63-C16E-425A-B199-ED97330D19DD}" destId="{709ECE60-13DA-4384-B236-1C8CDEDA30CC}" srcOrd="7" destOrd="0" presId="urn:microsoft.com/office/officeart/2005/8/layout/hierarchy3"/>
    <dgm:cxn modelId="{F88430C1-4D07-42E2-BBCF-02F1EC5AC7D0}" type="presParOf" srcId="{7D8C401D-2BBD-41DF-9293-199B7075A81F}" destId="{55F331D5-60E0-4E1B-BC11-6035F07E9237}" srcOrd="1" destOrd="0" presId="urn:microsoft.com/office/officeart/2005/8/layout/hierarchy3"/>
    <dgm:cxn modelId="{4DDFF53A-DFD3-4576-91C0-BF6CA379F2A4}" type="presParOf" srcId="{55F331D5-60E0-4E1B-BC11-6035F07E9237}" destId="{84542010-B25A-4EEC-B7A0-48936E382786}" srcOrd="0" destOrd="0" presId="urn:microsoft.com/office/officeart/2005/8/layout/hierarchy3"/>
    <dgm:cxn modelId="{58459FA4-A4F7-46DB-8B9D-42640F45DA27}" type="presParOf" srcId="{84542010-B25A-4EEC-B7A0-48936E382786}" destId="{DAD152F4-E7AB-4307-A0D9-5A4222DBE974}" srcOrd="0" destOrd="0" presId="urn:microsoft.com/office/officeart/2005/8/layout/hierarchy3"/>
    <dgm:cxn modelId="{D27D0CD5-A322-4D2C-9D81-26622F8C2EC5}" type="presParOf" srcId="{84542010-B25A-4EEC-B7A0-48936E382786}" destId="{4BC7291F-62EA-4416-B05A-8ECCCB22BC86}" srcOrd="1" destOrd="0" presId="urn:microsoft.com/office/officeart/2005/8/layout/hierarchy3"/>
    <dgm:cxn modelId="{2C069EC4-BA6E-4689-B5A2-7ED7FEEDC34A}" type="presParOf" srcId="{55F331D5-60E0-4E1B-BC11-6035F07E9237}" destId="{FCE74941-4687-473D-96A0-4C200B77298A}" srcOrd="1" destOrd="0" presId="urn:microsoft.com/office/officeart/2005/8/layout/hierarchy3"/>
    <dgm:cxn modelId="{A7E8DFD1-9D1A-42FA-9C9A-75FA7362EDA0}" type="presParOf" srcId="{FCE74941-4687-473D-96A0-4C200B77298A}" destId="{3FE74ADB-0F8B-4835-B49A-30BAD928D57A}" srcOrd="0" destOrd="0" presId="urn:microsoft.com/office/officeart/2005/8/layout/hierarchy3"/>
    <dgm:cxn modelId="{00E8CB83-044D-4F2A-8FFA-0A72C0DD3985}" type="presParOf" srcId="{FCE74941-4687-473D-96A0-4C200B77298A}" destId="{6CE36163-8CCE-43CB-901F-B6B46509B237}" srcOrd="1" destOrd="0" presId="urn:microsoft.com/office/officeart/2005/8/layout/hierarchy3"/>
    <dgm:cxn modelId="{FDE10C77-4979-494A-B7C0-99AE20259F3E}" type="presParOf" srcId="{FCE74941-4687-473D-96A0-4C200B77298A}" destId="{68C4AD96-1304-42B9-90DD-13DCC3F9928A}" srcOrd="2" destOrd="0" presId="urn:microsoft.com/office/officeart/2005/8/layout/hierarchy3"/>
    <dgm:cxn modelId="{A6B34085-8FCA-466E-80A9-D7FD36FAC5F5}" type="presParOf" srcId="{FCE74941-4687-473D-96A0-4C200B77298A}" destId="{FB2E3B14-CE62-4A4E-B175-CABE10F2D2D6}" srcOrd="3" destOrd="0" presId="urn:microsoft.com/office/officeart/2005/8/layout/hierarchy3"/>
    <dgm:cxn modelId="{7204B249-3353-4CE6-A1C7-874CA90FA2C5}" type="presParOf" srcId="{FCE74941-4687-473D-96A0-4C200B77298A}" destId="{313B4A26-36DE-4265-B295-EE65D596D2ED}" srcOrd="4" destOrd="0" presId="urn:microsoft.com/office/officeart/2005/8/layout/hierarchy3"/>
    <dgm:cxn modelId="{AE83C388-D304-4769-9776-25BEFA8561FD}" type="presParOf" srcId="{FCE74941-4687-473D-96A0-4C200B77298A}" destId="{39A8D161-523B-4C67-B7BD-50C0012F6A91}" srcOrd="5" destOrd="0" presId="urn:microsoft.com/office/officeart/2005/8/layout/hierarchy3"/>
    <dgm:cxn modelId="{B00F0C03-1BC1-4F4C-8414-0B1445BF723C}" type="presParOf" srcId="{FCE74941-4687-473D-96A0-4C200B77298A}" destId="{CD6F45B1-9EF1-45D3-8673-5CEA1E73BA5B}" srcOrd="6" destOrd="0" presId="urn:microsoft.com/office/officeart/2005/8/layout/hierarchy3"/>
    <dgm:cxn modelId="{7CBDE084-8E2F-43C8-B18E-92D558289A31}" type="presParOf" srcId="{FCE74941-4687-473D-96A0-4C200B77298A}" destId="{8C48852A-1F51-4510-ADFC-5F7A07E1F16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826CA-883A-4BF1-81CF-1BA67BCA86D8}">
      <dsp:nvSpPr>
        <dsp:cNvPr id="0" name=""/>
        <dsp:cNvSpPr/>
      </dsp:nvSpPr>
      <dsp:spPr>
        <a:xfrm>
          <a:off x="276242" y="6"/>
          <a:ext cx="3764472" cy="6960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KVANTITATIVNÍ VÝZKUM</a:t>
          </a:r>
        </a:p>
      </dsp:txBody>
      <dsp:txXfrm>
        <a:off x="296629" y="20393"/>
        <a:ext cx="3723698" cy="655301"/>
      </dsp:txXfrm>
    </dsp:sp>
    <dsp:sp modelId="{B7ECE95B-BF94-41A9-9190-6425FC11AF4C}">
      <dsp:nvSpPr>
        <dsp:cNvPr id="0" name=""/>
        <dsp:cNvSpPr/>
      </dsp:nvSpPr>
      <dsp:spPr>
        <a:xfrm>
          <a:off x="652690" y="696081"/>
          <a:ext cx="376447" cy="522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056"/>
              </a:lnTo>
              <a:lnTo>
                <a:pt x="376447" y="52205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ED66F-32C5-4225-8F7E-A9E44136E08D}">
      <dsp:nvSpPr>
        <dsp:cNvPr id="0" name=""/>
        <dsp:cNvSpPr/>
      </dsp:nvSpPr>
      <dsp:spPr>
        <a:xfrm>
          <a:off x="1029137" y="870100"/>
          <a:ext cx="2997289" cy="69607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Odpovídá na otázku Kolik?</a:t>
          </a:r>
        </a:p>
      </dsp:txBody>
      <dsp:txXfrm>
        <a:off x="1049524" y="890487"/>
        <a:ext cx="2956515" cy="655301"/>
      </dsp:txXfrm>
    </dsp:sp>
    <dsp:sp modelId="{1A3C929E-C67F-4DDD-A2DC-C2A6ED84EB6E}">
      <dsp:nvSpPr>
        <dsp:cNvPr id="0" name=""/>
        <dsp:cNvSpPr/>
      </dsp:nvSpPr>
      <dsp:spPr>
        <a:xfrm>
          <a:off x="652690" y="696081"/>
          <a:ext cx="376447" cy="1392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2150"/>
              </a:lnTo>
              <a:lnTo>
                <a:pt x="376447" y="139215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CE585-BBD7-4242-A606-E8ABAF2F71A8}">
      <dsp:nvSpPr>
        <dsp:cNvPr id="0" name=""/>
        <dsp:cNvSpPr/>
      </dsp:nvSpPr>
      <dsp:spPr>
        <a:xfrm>
          <a:off x="1029137" y="1740194"/>
          <a:ext cx="2991854" cy="69607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Zkoumá četnost jevů</a:t>
          </a:r>
        </a:p>
      </dsp:txBody>
      <dsp:txXfrm>
        <a:off x="1049524" y="1760581"/>
        <a:ext cx="2951080" cy="655301"/>
      </dsp:txXfrm>
    </dsp:sp>
    <dsp:sp modelId="{71516A0C-701D-485E-825A-CC113F2004C5}">
      <dsp:nvSpPr>
        <dsp:cNvPr id="0" name=""/>
        <dsp:cNvSpPr/>
      </dsp:nvSpPr>
      <dsp:spPr>
        <a:xfrm>
          <a:off x="652690" y="696081"/>
          <a:ext cx="376447" cy="2262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2244"/>
              </a:lnTo>
              <a:lnTo>
                <a:pt x="376447" y="226224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5A87A-86B1-498F-8FEF-1FBE2BA37E41}">
      <dsp:nvSpPr>
        <dsp:cNvPr id="0" name=""/>
        <dsp:cNvSpPr/>
      </dsp:nvSpPr>
      <dsp:spPr>
        <a:xfrm>
          <a:off x="1029137" y="2610289"/>
          <a:ext cx="3023985" cy="69607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Velký vzorek respondentů</a:t>
          </a:r>
        </a:p>
      </dsp:txBody>
      <dsp:txXfrm>
        <a:off x="1049524" y="2630676"/>
        <a:ext cx="2983211" cy="655301"/>
      </dsp:txXfrm>
    </dsp:sp>
    <dsp:sp modelId="{DCFC0D40-00AB-47EB-9525-5DB46F402D55}">
      <dsp:nvSpPr>
        <dsp:cNvPr id="0" name=""/>
        <dsp:cNvSpPr/>
      </dsp:nvSpPr>
      <dsp:spPr>
        <a:xfrm>
          <a:off x="652690" y="696081"/>
          <a:ext cx="376447" cy="3132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2339"/>
              </a:lnTo>
              <a:lnTo>
                <a:pt x="376447" y="313233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ECE60-13DA-4384-B236-1C8CDEDA30CC}">
      <dsp:nvSpPr>
        <dsp:cNvPr id="0" name=""/>
        <dsp:cNvSpPr/>
      </dsp:nvSpPr>
      <dsp:spPr>
        <a:xfrm>
          <a:off x="1029137" y="3480383"/>
          <a:ext cx="3065983" cy="69607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Umožňuje statistické zpracování</a:t>
          </a:r>
        </a:p>
      </dsp:txBody>
      <dsp:txXfrm>
        <a:off x="1049524" y="3500770"/>
        <a:ext cx="3025209" cy="655301"/>
      </dsp:txXfrm>
    </dsp:sp>
    <dsp:sp modelId="{DAD152F4-E7AB-4307-A0D9-5A4222DBE974}">
      <dsp:nvSpPr>
        <dsp:cNvPr id="0" name=""/>
        <dsp:cNvSpPr/>
      </dsp:nvSpPr>
      <dsp:spPr>
        <a:xfrm>
          <a:off x="4388753" y="6"/>
          <a:ext cx="3733274" cy="6960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KVALITATIVNÍ VÝZKUM</a:t>
          </a:r>
        </a:p>
      </dsp:txBody>
      <dsp:txXfrm>
        <a:off x="4409140" y="20393"/>
        <a:ext cx="3692500" cy="655301"/>
      </dsp:txXfrm>
    </dsp:sp>
    <dsp:sp modelId="{3FE74ADB-0F8B-4835-B49A-30BAD928D57A}">
      <dsp:nvSpPr>
        <dsp:cNvPr id="0" name=""/>
        <dsp:cNvSpPr/>
      </dsp:nvSpPr>
      <dsp:spPr>
        <a:xfrm>
          <a:off x="4762080" y="696081"/>
          <a:ext cx="373327" cy="522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056"/>
              </a:lnTo>
              <a:lnTo>
                <a:pt x="373327" y="52205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36163-8CCE-43CB-901F-B6B46509B237}">
      <dsp:nvSpPr>
        <dsp:cNvPr id="0" name=""/>
        <dsp:cNvSpPr/>
      </dsp:nvSpPr>
      <dsp:spPr>
        <a:xfrm>
          <a:off x="5135408" y="870100"/>
          <a:ext cx="3023628" cy="69607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Odpovídá na otázku Proč?</a:t>
          </a:r>
        </a:p>
      </dsp:txBody>
      <dsp:txXfrm>
        <a:off x="5155795" y="890487"/>
        <a:ext cx="2982854" cy="655301"/>
      </dsp:txXfrm>
    </dsp:sp>
    <dsp:sp modelId="{68C4AD96-1304-42B9-90DD-13DCC3F9928A}">
      <dsp:nvSpPr>
        <dsp:cNvPr id="0" name=""/>
        <dsp:cNvSpPr/>
      </dsp:nvSpPr>
      <dsp:spPr>
        <a:xfrm>
          <a:off x="4762080" y="696081"/>
          <a:ext cx="373327" cy="1392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2150"/>
              </a:lnTo>
              <a:lnTo>
                <a:pt x="373327" y="139215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E3B14-CE62-4A4E-B175-CABE10F2D2D6}">
      <dsp:nvSpPr>
        <dsp:cNvPr id="0" name=""/>
        <dsp:cNvSpPr/>
      </dsp:nvSpPr>
      <dsp:spPr>
        <a:xfrm>
          <a:off x="5135408" y="1740194"/>
          <a:ext cx="3023617" cy="69607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Zkoumá příčiny a vztahy</a:t>
          </a:r>
        </a:p>
      </dsp:txBody>
      <dsp:txXfrm>
        <a:off x="5155795" y="1760581"/>
        <a:ext cx="2982843" cy="655301"/>
      </dsp:txXfrm>
    </dsp:sp>
    <dsp:sp modelId="{313B4A26-36DE-4265-B295-EE65D596D2ED}">
      <dsp:nvSpPr>
        <dsp:cNvPr id="0" name=""/>
        <dsp:cNvSpPr/>
      </dsp:nvSpPr>
      <dsp:spPr>
        <a:xfrm>
          <a:off x="4762080" y="696081"/>
          <a:ext cx="373327" cy="2262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2244"/>
              </a:lnTo>
              <a:lnTo>
                <a:pt x="373327" y="226224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8D161-523B-4C67-B7BD-50C0012F6A91}">
      <dsp:nvSpPr>
        <dsp:cNvPr id="0" name=""/>
        <dsp:cNvSpPr/>
      </dsp:nvSpPr>
      <dsp:spPr>
        <a:xfrm>
          <a:off x="5135408" y="2610289"/>
          <a:ext cx="3023617" cy="69607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Malý vzorek respondentů</a:t>
          </a:r>
        </a:p>
      </dsp:txBody>
      <dsp:txXfrm>
        <a:off x="5155795" y="2630676"/>
        <a:ext cx="2982843" cy="655301"/>
      </dsp:txXfrm>
    </dsp:sp>
    <dsp:sp modelId="{CD6F45B1-9EF1-45D3-8673-5CEA1E73BA5B}">
      <dsp:nvSpPr>
        <dsp:cNvPr id="0" name=""/>
        <dsp:cNvSpPr/>
      </dsp:nvSpPr>
      <dsp:spPr>
        <a:xfrm>
          <a:off x="4762080" y="696081"/>
          <a:ext cx="373327" cy="3132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2339"/>
              </a:lnTo>
              <a:lnTo>
                <a:pt x="373327" y="313233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48852A-1F51-4510-ADFC-5F7A07E1F166}">
      <dsp:nvSpPr>
        <dsp:cNvPr id="0" name=""/>
        <dsp:cNvSpPr/>
      </dsp:nvSpPr>
      <dsp:spPr>
        <a:xfrm>
          <a:off x="5135408" y="3480383"/>
          <a:ext cx="3023617" cy="69607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Vyžaduje psychologickou interpretaci</a:t>
          </a:r>
        </a:p>
      </dsp:txBody>
      <dsp:txXfrm>
        <a:off x="5155795" y="3500770"/>
        <a:ext cx="2982843" cy="655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Nemáme čas!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50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875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578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442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821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998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669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00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039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739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796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067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3425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488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0013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2056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5375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2523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1F94F-23D9-11D7-5BC6-3E77473D0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431405D-5C2E-4DC4-E350-4DE6AC6D86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356E71B-ACAF-01B6-F38C-4DE69DE6F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B25CB58-EEB0-F04C-A2C5-ED0BC979D6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4836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3823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1811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44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3951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Zdroj: https://www.visualcapitalist.com/every-minute-internet-2020/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4300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6620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7542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677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0773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125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2212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https://www.seznamzpravy.cz/clanek/cesko-prekonava-nejcernejsi-scenare-pacientu-pribyva-rychleji-nez-se-cekalo-179291#dop_ab_variant=0&amp;dop_source_zone_name=zpravy.sznhp.box&amp;dop_req_id=OGsr3HkMe4S-202111020721&amp;dop_id=179291&amp;source=hp&amp;seq_no=4&amp;utm_campaign=&amp;utm_medium=z-boxiku&amp;utm_source=www.seznam.c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2156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https://www.statista.com/statistics/871513/worldwide-data-created/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8702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https://www.statista.com/statistics/871513/worldwide-data-created/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326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971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4420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https://www.researchgate.net/figure/The-data-information-knowledge-wisdom-DIKW-hierarchy-as-a-pyramid-to-manage-knowledge_fig6_332400827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6550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Kolba</a:t>
            </a:r>
            <a:r>
              <a:rPr lang="cs-CZ" baseline="0" dirty="0"/>
              <a:t>, 2008, s. 12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6336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Kolba</a:t>
            </a:r>
            <a:r>
              <a:rPr lang="cs-CZ" baseline="0" dirty="0"/>
              <a:t>, 2008, s. 12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0925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9787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Kolba</a:t>
            </a:r>
            <a:r>
              <a:rPr lang="cs-CZ" baseline="0" dirty="0"/>
              <a:t>, 2008, s. 12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71547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Kolba</a:t>
            </a:r>
            <a:r>
              <a:rPr lang="cs-CZ" baseline="0" dirty="0"/>
              <a:t>, 2008, s. 12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5560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Kolba</a:t>
            </a:r>
            <a:r>
              <a:rPr lang="cs-CZ" baseline="0" dirty="0"/>
              <a:t>, 2008, s. 12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6839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Kolba</a:t>
            </a:r>
            <a:r>
              <a:rPr lang="cs-CZ" baseline="0" dirty="0"/>
              <a:t>, 2008, s. 12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4527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Kolba</a:t>
            </a:r>
            <a:r>
              <a:rPr lang="cs-CZ" baseline="0" dirty="0"/>
              <a:t>, 2008, s. 12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12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4424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6659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9139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Kolba</a:t>
            </a:r>
            <a:r>
              <a:rPr lang="cs-CZ" baseline="0" dirty="0"/>
              <a:t>, 2008, s. 12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77903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8095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4597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secondary data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are gathered and recorded by someone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else prior to (and for purposes other than) the current project.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(Zikmund a Babin, 2010, s. 123)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0917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secondary data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are gathered and recorded by someone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else prior to (and for purposes other than) the current project.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(Zikmund a Babin, 2010, s. 123)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43312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1132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31586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932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85298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05550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72739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76533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3844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6614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35933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BFADD-1B5C-C2C0-CF6E-BB92E3068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27A26C0-1AB1-8085-C71A-7F7BBFF839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7CAFF68-56A5-B606-00E1-7850E0C4B4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C174F0D-8761-AF27-D3DD-9A82AC99FE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2545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60183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69672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143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2282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41874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2FABF-8E8D-61F4-3BCB-BCFB3A995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1328206-2963-203E-7A6C-BCA608339E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AB5BACB-3BEE-FB52-7578-D6C5E9EF17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7765B9-D0A1-D73D-657B-213642A31F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49386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61903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5498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BC09E-8B8D-CF7A-6353-FB64FCB6F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9A613D4-077F-1488-1DB3-08482A1DE0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8000B0F-9C59-A967-B5C5-622FF4811D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E1898E-9302-4490-6127-70A6E40726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30933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71287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latin typeface="Arial" panose="020B0604020202020204" pitchFamily="34" charset="0"/>
              </a:rPr>
              <a:t>http://www.businessvize.cz/informacni-systemy/k-cemu-jsou-podnikove-informacni-systemy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18795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35779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47808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593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24247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30741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52419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239653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0818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584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181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tidoma.cz/osobnosti/2016-11-30-kdyz-planuji-dulezite-veci-podivam-se-do-hvezd-jak-vypada-rika-astrokoucka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zpravy.aktualne.cz/domaci/expert-za-covidu-je-trikrat-vic-depresi-lidem-neprijde-divne/r~87733088712511eb8335ac1f6b220ee8/?fbclid=IwAR30n0ZaQStGJ_ZD2vdzcRqT3f3gCQU7dOP7TaETS9gFT2CQQ9YCqDNrYyQ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.org/the-definition-of-marketing-what-is-marketin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vtm.zive.cz/clanky/v-cine-sleduji-kurata-pomoci-gps-naramku-zjistuji-co-jedi-a-jak-sehybou/sc-870-a-197394/default.asp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oCo2xCjecKA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vtm.zive.cz/clanky/nova-studie-spojila-chrest-s-rakovinou-a-na-internetu-propukla-panika/sc-870-a-191774/default.aspx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vtm.zive.cz/clanky/terrapattern-a-geovisual-search-unikatni-system-hledani-struktur-na-satelitnich-snimcich-zeme/sc-870-a-197260/default.asp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zive.cz/clanky/amazon-chysta-chytre-naramky-pro-sve-skladniky-budou-hlidat-kazdy-pohyb-ruky/sc-320-a-191699/default.aspx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g/slu.opf/photos/?tab=album&amp;album_id=1257295564370427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.ihned.cz/c1-66494650-bratri-z-vysociny-umoznuji-zemedelcum-ridit-farmu-pres-mobil-moderni-farma-ma-senzory-v-traktorech-ci-meteostanice-na-polich?utm_source=www.seznam.cz&amp;utm_medium=z-boxiku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enextweb.com/artificial-intelligence/2017/12/04/nvidias-new-ai-creates-disturbingly-convincing-fake-videos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ive.cz/clanky/mapy-praskly-ruske-vojsko-smerujici-na-ukrajinu-ziva-data-o-provozu-google-vypnul/sc-3-a-215193/default.aspx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ZA2770_f84?feature=oembed" TargetMode="Externa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ntresearch.cz/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uromonitor.com/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15.cz/" TargetMode="External"/><Relationship Id="rId13" Type="http://schemas.openxmlformats.org/officeDocument/2006/relationships/hyperlink" Target="https://www.facebook.com/groups/1656268444620875" TargetMode="External"/><Relationship Id="rId3" Type="http://schemas.openxmlformats.org/officeDocument/2006/relationships/hyperlink" Target="https://www.facebook.com/OPFKPEM" TargetMode="External"/><Relationship Id="rId7" Type="http://schemas.openxmlformats.org/officeDocument/2006/relationships/hyperlink" Target="https://newsfeed.cz/" TargetMode="External"/><Relationship Id="rId12" Type="http://schemas.openxmlformats.org/officeDocument/2006/relationships/hyperlink" Target="https://refresher.cz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diaguru.cz/" TargetMode="External"/><Relationship Id="rId11" Type="http://schemas.openxmlformats.org/officeDocument/2006/relationships/hyperlink" Target="https://tyinternety.cz/" TargetMode="External"/><Relationship Id="rId5" Type="http://schemas.openxmlformats.org/officeDocument/2006/relationships/hyperlink" Target="https://www.mediar.cz/" TargetMode="External"/><Relationship Id="rId10" Type="http://schemas.openxmlformats.org/officeDocument/2006/relationships/hyperlink" Target="https://www.mistoprodeje.cz/" TargetMode="External"/><Relationship Id="rId4" Type="http://schemas.openxmlformats.org/officeDocument/2006/relationships/hyperlink" Target="https://www.focus-age.cz/m-journal/" TargetMode="External"/><Relationship Id="rId9" Type="http://schemas.openxmlformats.org/officeDocument/2006/relationships/hyperlink" Target="https://cc.cz/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ve.cz/clanky/facebook-nas-sleduje-a-take-vsichni-ostatni/sc-3-a-159631/default.aspx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50LdLKoWzQ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aktualne.cz/dvtv/muzi-preferuji-pevna-nadra-penize-na-podobnou-studii-se-shan/r~c895d28cdcd211e683bb002590604f2e/?utm_source=aktualne.cz&amp;utm_medium=carous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tutoriál předmětu Marketingový výzkum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467544" y="3219822"/>
            <a:ext cx="5184576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 a typologie marketingového výzkumu</a:t>
            </a:r>
          </a:p>
          <a:p>
            <a:pPr marL="0" indent="0" algn="r">
              <a:buNone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Informační zajištění marketingového výzkumu</a:t>
            </a: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Michal Stoklasa,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Marketingový výzkum</a:t>
            </a:r>
          </a:p>
        </p:txBody>
      </p:sp>
    </p:spTree>
    <p:extLst>
      <p:ext uri="{BB962C8B-B14F-4D97-AF65-F5344CB8AC3E}">
        <p14:creationId xmlns:p14="http://schemas.microsoft.com/office/powerpoint/2010/main" val="247234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3898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1800" dirty="0">
              <a:solidFill>
                <a:srgbClr val="002060"/>
              </a:solidFill>
            </a:endParaRPr>
          </a:p>
          <a:p>
            <a:r>
              <a:rPr lang="cs-CZ" sz="1800" dirty="0">
                <a:solidFill>
                  <a:srgbClr val="002060"/>
                </a:solidFill>
              </a:rPr>
              <a:t>1. tutoriál 1.3. – Stoklasa – úvod, informační zajištění výzkumu, část aplikace</a:t>
            </a:r>
          </a:p>
          <a:p>
            <a:endParaRPr lang="cs-CZ" sz="1800" dirty="0">
              <a:solidFill>
                <a:srgbClr val="002060"/>
              </a:solidFill>
            </a:endParaRPr>
          </a:p>
          <a:p>
            <a:r>
              <a:rPr lang="cs-CZ" sz="1800" dirty="0">
                <a:solidFill>
                  <a:srgbClr val="002060"/>
                </a:solidFill>
              </a:rPr>
              <a:t>2. tutoriál 22.3. – Stoklasa –proces výzkumu, metody výzkumu</a:t>
            </a:r>
          </a:p>
          <a:p>
            <a:endParaRPr lang="cs-CZ" sz="1800" dirty="0">
              <a:solidFill>
                <a:srgbClr val="002060"/>
              </a:solidFill>
            </a:endParaRPr>
          </a:p>
          <a:p>
            <a:r>
              <a:rPr lang="cs-CZ" sz="1800" dirty="0">
                <a:solidFill>
                  <a:srgbClr val="002060"/>
                </a:solidFill>
              </a:rPr>
              <a:t>3. tutoriál 19.4. – Balcar – praktická aplikace výzkumu</a:t>
            </a:r>
          </a:p>
          <a:p>
            <a:endParaRPr lang="cs-CZ" sz="1800" dirty="0">
              <a:solidFill>
                <a:srgbClr val="002060"/>
              </a:solidFill>
            </a:endParaRPr>
          </a:p>
          <a:p>
            <a:r>
              <a:rPr lang="cs-CZ" sz="1800" dirty="0">
                <a:solidFill>
                  <a:srgbClr val="002060"/>
                </a:solidFill>
              </a:rPr>
              <a:t>4. tutoriál není fyzicky, v IS najdete prezentaci se zbývajícím učivem – online výzkum, statistika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20680" cy="507703"/>
          </a:xfrm>
        </p:spPr>
        <p:txBody>
          <a:bodyPr/>
          <a:lstStyle/>
          <a:p>
            <a:r>
              <a:rPr lang="cs-CZ" dirty="0"/>
              <a:t>Struktura tutoriálů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33459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419622"/>
            <a:ext cx="8214115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Státnicový předmět - 5 otázek.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Předmět je hodně praktický.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Pochopení principů výzkumu a jejich aplikace do vašeho každodenního života vám pomůže dosáhnout dříve nedosažitelného.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BP/DP v nové verzi státnic rozsah 20 minut, bez správně naplánovaného postupu výzkumu nemáte šanci.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Na vysoké škole se dá projít bez naučení čehokoliv – praxe je pak těžká – jsme tu pro vás 2 vyučující s praxí, ptejte se, diskutujte, vytáhněte z nás maximum </a:t>
            </a:r>
            <a:r>
              <a:rPr lang="cs-CZ" sz="2000" dirty="0">
                <a:solidFill>
                  <a:srgbClr val="002060"/>
                </a:solidFill>
                <a:sym typeface="Wingdings" panose="05000000000000000000" pitchFamily="2" charset="2"/>
              </a:rPr>
              <a:t> </a:t>
            </a:r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Motivační slajd, ou jé</a:t>
            </a:r>
          </a:p>
        </p:txBody>
      </p:sp>
      <p:pic>
        <p:nvPicPr>
          <p:cNvPr id="2050" name="Picture 2" descr="Stonks | Know Your Meme">
            <a:extLst>
              <a:ext uri="{FF2B5EF4-FFF2-40B4-BE49-F238E27FC236}">
                <a16:creationId xmlns:a16="http://schemas.microsoft.com/office/drawing/2014/main" id="{8B32C82E-98FE-4A29-9E5D-C3392D6D0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43558"/>
            <a:ext cx="2237451" cy="125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472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Dostáváme zpětnou vazbu: „jsem </a:t>
            </a:r>
            <a:r>
              <a:rPr lang="cs-CZ" sz="2000" dirty="0" err="1">
                <a:solidFill>
                  <a:srgbClr val="002060"/>
                </a:solidFill>
              </a:rPr>
              <a:t>účto</a:t>
            </a:r>
            <a:r>
              <a:rPr lang="cs-CZ" sz="2000" dirty="0">
                <a:solidFill>
                  <a:srgbClr val="002060"/>
                </a:solidFill>
              </a:rPr>
              <a:t>/finance/cestovní ruch, k ničemu mi to není“ – KAŽDÝ potřebuje v dnešním světě být schopen logicky řešit posloupnost: </a:t>
            </a:r>
            <a:r>
              <a:rPr lang="cs-CZ" sz="2000" b="1" dirty="0">
                <a:solidFill>
                  <a:srgbClr val="002060"/>
                </a:solidFill>
              </a:rPr>
              <a:t>problém – data – analýza – interpretace</a:t>
            </a:r>
            <a:r>
              <a:rPr lang="cs-CZ" sz="2000" dirty="0">
                <a:solidFill>
                  <a:srgbClr val="002060"/>
                </a:solidFill>
              </a:rPr>
              <a:t>. A taky bakalářská práce </a:t>
            </a:r>
            <a:r>
              <a:rPr lang="cs-CZ" sz="2000" dirty="0">
                <a:solidFill>
                  <a:srgbClr val="002060"/>
                </a:solidFill>
                <a:sym typeface="Wingdings" panose="05000000000000000000" pitchFamily="2" charset="2"/>
              </a:rPr>
              <a:t> </a:t>
            </a:r>
            <a:endParaRPr lang="cs-CZ" sz="2000" dirty="0">
              <a:solidFill>
                <a:srgbClr val="002060"/>
              </a:solidFill>
            </a:endParaRPr>
          </a:p>
          <a:p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Motivační slajd - pokračování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97E587-80ED-413A-A3D4-A9862D889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427734"/>
            <a:ext cx="3003356" cy="200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 ">
            <a:extLst>
              <a:ext uri="{FF2B5EF4-FFF2-40B4-BE49-F238E27FC236}">
                <a16:creationId xmlns:a16="http://schemas.microsoft.com/office/drawing/2014/main" id="{1A693F64-907E-4904-9035-C3C56C747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229" y="2431817"/>
            <a:ext cx="3550937" cy="199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227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4680520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002060"/>
                </a:solidFill>
              </a:rPr>
              <a:t>Výzkumem chceme zaplnit </a:t>
            </a:r>
            <a:r>
              <a:rPr lang="cs-CZ" sz="2800" b="1" dirty="0">
                <a:solidFill>
                  <a:srgbClr val="002060"/>
                </a:solidFill>
              </a:rPr>
              <a:t>informační mezeru</a:t>
            </a:r>
            <a:r>
              <a:rPr lang="cs-CZ" sz="2800" dirty="0">
                <a:solidFill>
                  <a:srgbClr val="002060"/>
                </a:solidFill>
              </a:rPr>
              <a:t>, která nám brání v tom udělat kvalitní rozhodnutí.</a:t>
            </a:r>
          </a:p>
          <a:p>
            <a:r>
              <a:rPr lang="cs-CZ" sz="2800" dirty="0">
                <a:solidFill>
                  <a:srgbClr val="002060"/>
                </a:solidFill>
              </a:rPr>
              <a:t>Může se jednat o celkovou neznalost, nebo chybějící dílčí informaci.</a:t>
            </a:r>
          </a:p>
          <a:p>
            <a:endParaRPr lang="cs-CZ" sz="2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dirty="0"/>
              <a:t>Proč tu tedy jsme?</a:t>
            </a:r>
          </a:p>
        </p:txBody>
      </p:sp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616" y="1131590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41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dirty="0"/>
              <a:t>Jak zaplníme tu mezeru?</a:t>
            </a:r>
          </a:p>
        </p:txBody>
      </p:sp>
      <p:pic>
        <p:nvPicPr>
          <p:cNvPr id="3074" name="Picture 2" descr="234,506 Fortune Telling Stock Photos, Pictures &amp;amp; Royalty-Free Images -  iStock">
            <a:extLst>
              <a:ext uri="{FF2B5EF4-FFF2-40B4-BE49-F238E27FC236}">
                <a16:creationId xmlns:a16="http://schemas.microsoft.com/office/drawing/2014/main" id="{AAE1D1D8-78B1-4884-A13D-E1328F2CC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15566"/>
            <a:ext cx="248427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rust me bro... aliens! - Ancient Aliens - quickmeme">
            <a:extLst>
              <a:ext uri="{FF2B5EF4-FFF2-40B4-BE49-F238E27FC236}">
                <a16:creationId xmlns:a16="http://schemas.microsoft.com/office/drawing/2014/main" id="{EAC61C51-2150-48FE-BA72-F354576BD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15566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ortune-telling on cards. a fortune teller lays out tarot cards. obrazy na  stěnu • obrazy atmosféra, černá magie, žena | myloview.cz">
            <a:extLst>
              <a:ext uri="{FF2B5EF4-FFF2-40B4-BE49-F238E27FC236}">
                <a16:creationId xmlns:a16="http://schemas.microsoft.com/office/drawing/2014/main" id="{48AADCFF-7119-4757-993D-FE8ADFF1C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512" y="2499742"/>
            <a:ext cx="3549621" cy="236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F4C9E1D-B77A-4332-971F-1113BEC52763}"/>
              </a:ext>
            </a:extLst>
          </p:cNvPr>
          <p:cNvSpPr txBox="1"/>
          <p:nvPr/>
        </p:nvSpPr>
        <p:spPr>
          <a:xfrm>
            <a:off x="5724128" y="3140020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  <a:hlinkClick r:id="rId6"/>
              </a:rPr>
              <a:t>Když plánuji důležité věci, podívám se do hvězd, jak to vypadá, říká </a:t>
            </a:r>
            <a:r>
              <a:rPr lang="cs-CZ" dirty="0" err="1">
                <a:solidFill>
                  <a:srgbClr val="002060"/>
                </a:solidFill>
                <a:hlinkClick r:id="rId6"/>
              </a:rPr>
              <a:t>astrokoučka</a:t>
            </a:r>
            <a:r>
              <a:rPr lang="cs-CZ" dirty="0">
                <a:solidFill>
                  <a:srgbClr val="002060"/>
                </a:solidFill>
                <a:hlinkClick r:id="rId6"/>
              </a:rPr>
              <a:t> Gabriela Šátková</a:t>
            </a:r>
            <a:r>
              <a:rPr lang="cs-CZ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8357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sym typeface="Wingdings" panose="05000000000000000000" pitchFamily="2" charset="2"/>
              </a:rPr>
              <a:t>Potřebujeme data, abychom mohli činit správná rozhodnutí. </a:t>
            </a:r>
          </a:p>
          <a:p>
            <a:endParaRPr lang="cs-CZ" sz="20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endParaRPr lang="cs-CZ" sz="20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endParaRPr lang="cs-CZ" sz="20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endParaRPr lang="cs-CZ" sz="20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endParaRPr lang="cs-CZ" sz="20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endParaRPr lang="cs-CZ" sz="20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endParaRPr lang="cs-CZ" sz="20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endParaRPr lang="cs-CZ" sz="20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r>
              <a:rPr lang="cs-CZ" sz="2000" dirty="0">
                <a:solidFill>
                  <a:srgbClr val="002060"/>
                </a:solidFill>
                <a:sym typeface="Wingdings" panose="05000000000000000000" pitchFamily="2" charset="2"/>
              </a:rPr>
              <a:t>Jaká data?</a:t>
            </a:r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Potřebujeme DATA!</a:t>
            </a:r>
          </a:p>
        </p:txBody>
      </p:sp>
      <p:pic>
        <p:nvPicPr>
          <p:cNvPr id="4" name="Obrázek 3" descr="Obsah obrázku text, muž, osoba, oblek&#10;&#10;Popis byl vytvořen automaticky">
            <a:extLst>
              <a:ext uri="{FF2B5EF4-FFF2-40B4-BE49-F238E27FC236}">
                <a16:creationId xmlns:a16="http://schemas.microsoft.com/office/drawing/2014/main" id="{F67C9A63-9624-49B2-A056-0A2854BE8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47614"/>
            <a:ext cx="6331527" cy="2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38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Měl jsem vidění!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F5A99566-1942-4C95-8CD1-A5BFF3906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98266"/>
            <a:ext cx="3528392" cy="339329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F8FCE41-37EC-47C1-93EF-F58A5E780A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029" y="1965113"/>
            <a:ext cx="4315844" cy="242644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489203C-5D02-4B05-A2ED-119CB3670A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59582"/>
            <a:ext cx="1362265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91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hlinkClick r:id="rId3"/>
              </a:rPr>
              <a:t>Expert: Za </a:t>
            </a:r>
            <a:r>
              <a:rPr lang="cs-CZ" sz="2000" dirty="0" err="1">
                <a:solidFill>
                  <a:srgbClr val="002060"/>
                </a:solidFill>
                <a:hlinkClick r:id="rId3"/>
              </a:rPr>
              <a:t>covidu</a:t>
            </a:r>
            <a:r>
              <a:rPr lang="cs-CZ" sz="2000" dirty="0">
                <a:solidFill>
                  <a:srgbClr val="002060"/>
                </a:solidFill>
                <a:hlinkClick r:id="rId3"/>
              </a:rPr>
              <a:t> je třikrát víc depresí. Lidem nepřijde divné nemít radost ze života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V článku není zdroj dat. Jaký byl vzorek?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Tabulka se dá vyložit i jinak: za první dva měsíce pandemie stouply hodnoty, dalších 5 však již zůstaly stejné – to je přece pozitivní trend. 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Jakým stylem byly formulovány otázky? Rozumí respondenti medicínským termínům?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Jev vyvolává příliš mnoho proměnných (ztráta zaměstnání se dá „vyléčit“ rychle, panické ataky z mediálního tlaku vyžadují delší léčbu).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Co si z toho vyvodit? </a:t>
            </a:r>
            <a:r>
              <a:rPr lang="cs-CZ" sz="2000" b="1" dirty="0">
                <a:solidFill>
                  <a:srgbClr val="002060"/>
                </a:solidFill>
              </a:rPr>
              <a:t>Přemýšlejte</a:t>
            </a:r>
            <a:r>
              <a:rPr lang="cs-CZ" sz="2000" dirty="0">
                <a:solidFill>
                  <a:srgbClr val="002060"/>
                </a:solidFill>
              </a:rPr>
              <a:t>! Nekritické přebírání názorů není v 21. století možné, musíte přemýšlet nad nastavením výzkumu, analýzou, interpretací. Toto přímo uplatníte ve firmě.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Příklad zkreslení</a:t>
            </a:r>
          </a:p>
        </p:txBody>
      </p:sp>
    </p:spTree>
    <p:extLst>
      <p:ext uri="{BB962C8B-B14F-4D97-AF65-F5344CB8AC3E}">
        <p14:creationId xmlns:p14="http://schemas.microsoft.com/office/powerpoint/2010/main" val="717932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Musím chápat situaci ve firmě (kde je vlastně problém) – </a:t>
            </a:r>
            <a:r>
              <a:rPr lang="cs-CZ" sz="2400" dirty="0">
                <a:solidFill>
                  <a:srgbClr val="FF0000"/>
                </a:solidFill>
              </a:rPr>
              <a:t>analytické nástroje</a:t>
            </a:r>
            <a:r>
              <a:rPr lang="cs-CZ" sz="2400" dirty="0">
                <a:solidFill>
                  <a:srgbClr val="002060"/>
                </a:solidFill>
              </a:rPr>
              <a:t>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Musím chápat </a:t>
            </a:r>
            <a:r>
              <a:rPr lang="cs-CZ" sz="2400" dirty="0">
                <a:solidFill>
                  <a:srgbClr val="FF0000"/>
                </a:solidFill>
              </a:rPr>
              <a:t>jaká data potřebuji</a:t>
            </a:r>
            <a:r>
              <a:rPr lang="cs-CZ" sz="2400" dirty="0">
                <a:solidFill>
                  <a:srgbClr val="002060"/>
                </a:solidFill>
              </a:rPr>
              <a:t>, jak s nimi budu pracovat, jak je získám, zpracuji, interpretuji atd. </a:t>
            </a:r>
          </a:p>
          <a:p>
            <a:r>
              <a:rPr lang="cs-CZ" sz="2400" dirty="0">
                <a:solidFill>
                  <a:srgbClr val="002060"/>
                </a:solidFill>
              </a:rPr>
              <a:t>Musím vědět, jak nastavit </a:t>
            </a:r>
            <a:r>
              <a:rPr lang="cs-CZ" sz="2400" dirty="0">
                <a:solidFill>
                  <a:srgbClr val="FF0000"/>
                </a:solidFill>
              </a:rPr>
              <a:t>proces výzkumu</a:t>
            </a:r>
            <a:r>
              <a:rPr lang="cs-CZ" sz="2400" dirty="0">
                <a:solidFill>
                  <a:srgbClr val="002060"/>
                </a:solidFill>
              </a:rPr>
              <a:t> pro získání </a:t>
            </a:r>
            <a:r>
              <a:rPr lang="cs-CZ" sz="2400" dirty="0">
                <a:solidFill>
                  <a:srgbClr val="FF0000"/>
                </a:solidFill>
              </a:rPr>
              <a:t>„správných“ dat</a:t>
            </a:r>
            <a:r>
              <a:rPr lang="cs-CZ" sz="2400" dirty="0">
                <a:solidFill>
                  <a:srgbClr val="002060"/>
                </a:solidFill>
              </a:rPr>
              <a:t>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Ve výzkumu musím umět správně nastavit vhodné </a:t>
            </a:r>
            <a:r>
              <a:rPr lang="cs-CZ" sz="2400" dirty="0">
                <a:solidFill>
                  <a:srgbClr val="FF0000"/>
                </a:solidFill>
              </a:rPr>
              <a:t>metody a techniky sběru dat</a:t>
            </a:r>
            <a:r>
              <a:rPr lang="cs-CZ" sz="2400" dirty="0">
                <a:solidFill>
                  <a:srgbClr val="002060"/>
                </a:solidFill>
              </a:rPr>
              <a:t>. </a:t>
            </a:r>
          </a:p>
          <a:p>
            <a:r>
              <a:rPr lang="cs-CZ" sz="2400" dirty="0">
                <a:solidFill>
                  <a:srgbClr val="002060"/>
                </a:solidFill>
              </a:rPr>
              <a:t>Data musím umět </a:t>
            </a:r>
            <a:r>
              <a:rPr lang="cs-CZ" sz="2400" dirty="0">
                <a:solidFill>
                  <a:srgbClr val="FF0000"/>
                </a:solidFill>
              </a:rPr>
              <a:t>analyzovat</a:t>
            </a:r>
            <a:r>
              <a:rPr lang="cs-CZ" sz="2400" dirty="0">
                <a:solidFill>
                  <a:srgbClr val="002060"/>
                </a:solidFill>
              </a:rPr>
              <a:t>, </a:t>
            </a:r>
            <a:r>
              <a:rPr lang="cs-CZ" sz="2400" dirty="0">
                <a:solidFill>
                  <a:srgbClr val="FF0000"/>
                </a:solidFill>
              </a:rPr>
              <a:t>interpretovat</a:t>
            </a:r>
            <a:r>
              <a:rPr lang="cs-CZ" sz="2400" dirty="0">
                <a:solidFill>
                  <a:srgbClr val="002060"/>
                </a:solidFill>
              </a:rPr>
              <a:t>, prezentovat.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336704" cy="507703"/>
          </a:xfrm>
        </p:spPr>
        <p:txBody>
          <a:bodyPr/>
          <a:lstStyle/>
          <a:p>
            <a:r>
              <a:rPr lang="cs-CZ" dirty="0"/>
              <a:t>Komplexní situace vyžaduje komplexní předmět</a:t>
            </a:r>
          </a:p>
        </p:txBody>
      </p:sp>
    </p:spTree>
    <p:extLst>
      <p:ext uri="{BB962C8B-B14F-4D97-AF65-F5344CB8AC3E}">
        <p14:creationId xmlns:p14="http://schemas.microsoft.com/office/powerpoint/2010/main" val="3837747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Ale vždyť existuje </a:t>
            </a:r>
            <a:r>
              <a:rPr lang="cs-CZ" sz="2400" dirty="0" err="1">
                <a:solidFill>
                  <a:srgbClr val="002060"/>
                </a:solidFill>
              </a:rPr>
              <a:t>ChatGPT</a:t>
            </a:r>
            <a:r>
              <a:rPr lang="cs-CZ" sz="2400" dirty="0">
                <a:solidFill>
                  <a:srgbClr val="002060"/>
                </a:solidFill>
              </a:rPr>
              <a:t>, prostě se zeptám a dostanu odpovědi na všechno, nemusím vůbec myslet. – tyto nástroje rozhodně nemají vždy pravdu, nevyužívají vždy relevantní zdroje, neporadí mi na mou specifickou situaci ve firmě.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Mám své oblíbené </a:t>
            </a:r>
            <a:r>
              <a:rPr lang="cs-CZ" sz="2400" dirty="0" err="1">
                <a:solidFill>
                  <a:srgbClr val="002060"/>
                </a:solidFill>
              </a:rPr>
              <a:t>influencery</a:t>
            </a:r>
            <a:r>
              <a:rPr lang="cs-CZ" sz="2400" dirty="0">
                <a:solidFill>
                  <a:srgbClr val="002060"/>
                </a:solidFill>
              </a:rPr>
              <a:t> a těm věřím. – kdo to platí? Jak na mě vydělává? Kognitivní zkreslení.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Kognitivní zkreslení – potvrzovací zkreslení, kotvení, atribuční chyba, haló efekt, tendence souhlasit atd. </a:t>
            </a:r>
          </a:p>
          <a:p>
            <a:r>
              <a:rPr lang="cs-CZ" sz="2400" dirty="0">
                <a:solidFill>
                  <a:srgbClr val="002060"/>
                </a:solidFill>
              </a:rPr>
              <a:t>Bubliny – sociální sítě. </a:t>
            </a:r>
          </a:p>
          <a:p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336704" cy="507703"/>
          </a:xfrm>
        </p:spPr>
        <p:txBody>
          <a:bodyPr/>
          <a:lstStyle/>
          <a:p>
            <a:r>
              <a:rPr lang="cs-CZ" dirty="0"/>
              <a:t>Názory zvenčí</a:t>
            </a:r>
          </a:p>
        </p:txBody>
      </p:sp>
    </p:spTree>
    <p:extLst>
      <p:ext uri="{BB962C8B-B14F-4D97-AF65-F5344CB8AC3E}">
        <p14:creationId xmlns:p14="http://schemas.microsoft.com/office/powerpoint/2010/main" val="595015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Nemáme čas!</a:t>
            </a:r>
          </a:p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Nemáme čas!</a:t>
            </a:r>
          </a:p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Nemáme čas!</a:t>
            </a:r>
          </a:p>
          <a:p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Nemáme čas!</a:t>
            </a:r>
          </a:p>
          <a:p>
            <a:r>
              <a:rPr lang="cs-CZ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Nemáme čas!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Máme spolu jen 3x2 hodiny, z toho se mnou jen 2x2 hodiny na 39 hodin obsahu předmětu. </a:t>
            </a:r>
          </a:p>
          <a:p>
            <a:endParaRPr lang="pl-PL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Nemáme čas!</a:t>
            </a:r>
          </a:p>
        </p:txBody>
      </p:sp>
    </p:spTree>
    <p:extLst>
      <p:ext uri="{BB962C8B-B14F-4D97-AF65-F5344CB8AC3E}">
        <p14:creationId xmlns:p14="http://schemas.microsoft.com/office/powerpoint/2010/main" val="3448564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Kritické myšlení je analýza dostupných faktů, důkazů, pozorování a argumentů za účelem vytvoření úsudku.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Nad vším je třeba přemýšlet. Jsou na to studie? Jaký je vzorek? Slouží ten názor někomu (platí to někdo)? Hraje roli větší kontext? </a:t>
            </a:r>
          </a:p>
          <a:p>
            <a:endParaRPr lang="cs-CZ" sz="2400" dirty="0">
              <a:solidFill>
                <a:srgbClr val="002060"/>
              </a:solidFill>
            </a:endParaRPr>
          </a:p>
          <a:p>
            <a:r>
              <a:rPr lang="cs-CZ" sz="2400" dirty="0">
                <a:solidFill>
                  <a:srgbClr val="002060"/>
                </a:solidFill>
              </a:rPr>
              <a:t>V semestru budeme řešit nastavení vzorku, validitu, nastavení procesu výzkumu (peer-</a:t>
            </a:r>
            <a:r>
              <a:rPr lang="cs-CZ" sz="2400" dirty="0" err="1">
                <a:solidFill>
                  <a:srgbClr val="002060"/>
                </a:solidFill>
              </a:rPr>
              <a:t>reviewed</a:t>
            </a:r>
            <a:r>
              <a:rPr lang="cs-CZ" sz="2400" dirty="0">
                <a:solidFill>
                  <a:srgbClr val="002060"/>
                </a:solidFill>
              </a:rPr>
              <a:t>), teorie vs. praxe (</a:t>
            </a:r>
            <a:r>
              <a:rPr lang="cs-CZ" sz="2400" dirty="0" err="1">
                <a:solidFill>
                  <a:srgbClr val="002060"/>
                </a:solidFill>
              </a:rPr>
              <a:t>trials</a:t>
            </a:r>
            <a:r>
              <a:rPr lang="cs-CZ" sz="2400" dirty="0">
                <a:solidFill>
                  <a:srgbClr val="002060"/>
                </a:solidFill>
              </a:rPr>
              <a:t>, </a:t>
            </a:r>
            <a:r>
              <a:rPr lang="cs-CZ" sz="2400" dirty="0" err="1">
                <a:solidFill>
                  <a:srgbClr val="002060"/>
                </a:solidFill>
              </a:rPr>
              <a:t>studies</a:t>
            </a:r>
            <a:r>
              <a:rPr lang="cs-CZ" sz="2400" dirty="0">
                <a:solidFill>
                  <a:srgbClr val="002060"/>
                </a:solidFill>
              </a:rPr>
              <a:t>, expert </a:t>
            </a:r>
            <a:r>
              <a:rPr lang="cs-CZ" sz="2400" dirty="0" err="1">
                <a:solidFill>
                  <a:srgbClr val="002060"/>
                </a:solidFill>
              </a:rPr>
              <a:t>opinions</a:t>
            </a:r>
            <a:r>
              <a:rPr lang="cs-CZ" sz="2400" dirty="0">
                <a:solidFill>
                  <a:srgbClr val="002060"/>
                </a:solidFill>
              </a:rPr>
              <a:t>, </a:t>
            </a:r>
            <a:r>
              <a:rPr lang="cs-CZ" sz="2400" dirty="0" err="1">
                <a:solidFill>
                  <a:srgbClr val="002060"/>
                </a:solidFill>
              </a:rPr>
              <a:t>experience</a:t>
            </a:r>
            <a:r>
              <a:rPr lang="cs-CZ" sz="2400" dirty="0">
                <a:solidFill>
                  <a:srgbClr val="002060"/>
                </a:solidFill>
              </a:rPr>
              <a:t>), meta-analýzu atd.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336704" cy="507703"/>
          </a:xfrm>
        </p:spPr>
        <p:txBody>
          <a:bodyPr/>
          <a:lstStyle/>
          <a:p>
            <a:r>
              <a:rPr lang="cs-CZ" dirty="0"/>
              <a:t>Kritické myšlení</a:t>
            </a:r>
          </a:p>
        </p:txBody>
      </p:sp>
    </p:spTree>
    <p:extLst>
      <p:ext uri="{BB962C8B-B14F-4D97-AF65-F5344CB8AC3E}">
        <p14:creationId xmlns:p14="http://schemas.microsoft.com/office/powerpoint/2010/main" val="3028338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V tomto předmětu vás nenaučím zázračně kriticky myslet. Neudělám z vás neomylné bohy. </a:t>
            </a:r>
          </a:p>
          <a:p>
            <a:endParaRPr lang="cs-CZ" sz="2400" dirty="0">
              <a:solidFill>
                <a:srgbClr val="002060"/>
              </a:solidFill>
            </a:endParaRPr>
          </a:p>
          <a:p>
            <a:r>
              <a:rPr lang="cs-CZ" sz="2400" dirty="0">
                <a:solidFill>
                  <a:srgbClr val="002060"/>
                </a:solidFill>
              </a:rPr>
              <a:t>Vysvětlím vám: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Co jsou to data a jak s nimi pracovat, kde dochází ke zkreslení.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Proces výzkumu.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Metody výzkumu.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Ukáži mnoho praktických příkladů.</a:t>
            </a:r>
          </a:p>
          <a:p>
            <a:endParaRPr lang="cs-CZ" sz="2400" dirty="0">
              <a:solidFill>
                <a:srgbClr val="002060"/>
              </a:solidFill>
            </a:endParaRPr>
          </a:p>
          <a:p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336704" cy="507703"/>
          </a:xfrm>
        </p:spPr>
        <p:txBody>
          <a:bodyPr/>
          <a:lstStyle/>
          <a:p>
            <a:r>
              <a:rPr lang="cs-CZ" dirty="0"/>
              <a:t>Co s tím?</a:t>
            </a:r>
          </a:p>
        </p:txBody>
      </p:sp>
    </p:spTree>
    <p:extLst>
      <p:ext uri="{BB962C8B-B14F-4D97-AF65-F5344CB8AC3E}">
        <p14:creationId xmlns:p14="http://schemas.microsoft.com/office/powerpoint/2010/main" val="708915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8324" y="935345"/>
            <a:ext cx="3888052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Co to je marketingový výzkum.</a:t>
            </a:r>
          </a:p>
          <a:p>
            <a:r>
              <a:rPr lang="cs-CZ" sz="2000" dirty="0"/>
              <a:t>Proč jej děláme.</a:t>
            </a:r>
          </a:p>
          <a:p>
            <a:r>
              <a:rPr lang="cs-CZ" sz="2000" dirty="0"/>
              <a:t>Jak jej děláme.</a:t>
            </a:r>
          </a:p>
          <a:p>
            <a:r>
              <a:rPr lang="cs-CZ" sz="2000" dirty="0"/>
              <a:t>Co se změnilo v 21. století.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3168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Vymezení marketingového výzkumu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29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Marketingový výzkum </a:t>
            </a:r>
            <a:r>
              <a:rPr lang="cs-CZ" sz="2000" dirty="0">
                <a:solidFill>
                  <a:srgbClr val="002060"/>
                </a:solidFill>
              </a:rPr>
              <a:t>= systematické a objektivní hledání a analýza informací, relevantních k identifikaci a řešení jakéhokoliv problému na poli marketingu.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„</a:t>
            </a:r>
            <a:r>
              <a:rPr lang="cs-CZ" sz="2000" i="1" dirty="0">
                <a:solidFill>
                  <a:srgbClr val="002060"/>
                </a:solidFill>
              </a:rPr>
              <a:t>Marketingový výzkum je funkce, která spojuje spotřebitele, zákazníka a veřejnost s marketérem prostřednictvím informací - informací používaných k identifikaci a definování marketingových příležitostí a problémů; generování, vylepšování a hodnocení marketingových akcí; sledování výkonnosti marketingu; a zlepšení porozumění marketingu jako procesu. Marketingový výzkum specifikuje informace potřebné k řešení těchto problémů, navrhuje způsob sběru informací, řídí a implementuje proces sběru dat, analyzuje výsledky a sděluje zjištění a jejich důsledky</a:t>
            </a:r>
            <a:r>
              <a:rPr lang="en-GB" sz="2000" i="1" dirty="0">
                <a:solidFill>
                  <a:srgbClr val="002060"/>
                </a:solidFill>
              </a:rPr>
              <a:t>.</a:t>
            </a:r>
            <a:r>
              <a:rPr lang="cs-CZ" sz="2000" dirty="0">
                <a:solidFill>
                  <a:srgbClr val="002060"/>
                </a:solidFill>
              </a:rPr>
              <a:t>“ (</a:t>
            </a:r>
            <a:r>
              <a:rPr lang="cs-CZ" sz="2000" dirty="0">
                <a:solidFill>
                  <a:srgbClr val="002060"/>
                </a:solidFill>
                <a:hlinkClick r:id="rId3"/>
              </a:rPr>
              <a:t>AMA</a:t>
            </a:r>
            <a:r>
              <a:rPr lang="cs-CZ" sz="2000" dirty="0">
                <a:solidFill>
                  <a:srgbClr val="002060"/>
                </a:solidFill>
              </a:rPr>
              <a:t>, 2017)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76664" cy="507703"/>
          </a:xfrm>
        </p:spPr>
        <p:txBody>
          <a:bodyPr/>
          <a:lstStyle/>
          <a:p>
            <a:r>
              <a:rPr lang="cs-CZ" dirty="0"/>
              <a:t>Vymezení marketingového výzkumu</a:t>
            </a:r>
          </a:p>
        </p:txBody>
      </p:sp>
    </p:spTree>
    <p:extLst>
      <p:ext uri="{BB962C8B-B14F-4D97-AF65-F5344CB8AC3E}">
        <p14:creationId xmlns:p14="http://schemas.microsoft.com/office/powerpoint/2010/main" val="2944751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„Marketingový výzkum je naslouchání spotřebiteli.“</a:t>
            </a:r>
          </a:p>
          <a:p>
            <a:r>
              <a:rPr lang="cs-CZ" sz="2000" dirty="0">
                <a:solidFill>
                  <a:srgbClr val="002060"/>
                </a:solidFill>
              </a:rPr>
              <a:t>Je to „cílevědomý proces, který směřuje k získání určitých konkrétních informací, které nelze opatřit jinak“.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b="1" dirty="0">
                <a:solidFill>
                  <a:srgbClr val="002060"/>
                </a:solidFill>
              </a:rPr>
              <a:t>Průzkum</a:t>
            </a:r>
            <a:r>
              <a:rPr lang="cs-CZ" sz="2000" dirty="0">
                <a:solidFill>
                  <a:srgbClr val="002060"/>
                </a:solidFill>
              </a:rPr>
              <a:t> je jednorázová aktivita, probíhající v kratším časovém horizontu, nezachází do takové hloubky, jako výzkum.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Výzkum trhu </a:t>
            </a:r>
            <a:r>
              <a:rPr lang="cs-CZ" sz="2000" dirty="0">
                <a:solidFill>
                  <a:srgbClr val="002060"/>
                </a:solidFill>
              </a:rPr>
              <a:t>zkoumá trh, jeho strukturu a účastníky. Marketingový výzkum hledá nejefektivnější cesty, jak na tento trh vstoupit a maximálně uspokojit potřeby.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76664" cy="507703"/>
          </a:xfrm>
        </p:spPr>
        <p:txBody>
          <a:bodyPr/>
          <a:lstStyle/>
          <a:p>
            <a:r>
              <a:rPr lang="cs-CZ" dirty="0"/>
              <a:t>Vymezení marketingového výzkumu</a:t>
            </a:r>
          </a:p>
        </p:txBody>
      </p:sp>
    </p:spTree>
    <p:extLst>
      <p:ext uri="{BB962C8B-B14F-4D97-AF65-F5344CB8AC3E}">
        <p14:creationId xmlns:p14="http://schemas.microsoft.com/office/powerpoint/2010/main" val="1794578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Současná situace</a:t>
            </a: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23146"/>
            <a:ext cx="5904656" cy="393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9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Specifikace informací potřebných k řešení firemních problémů.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Návrh způsobu sběru informací.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Řízení a implementace procesu sběru dat.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Analýza výsledků.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Interpretace a prezentace výsledků.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Díky tomu splníme hlavní účel marketingového výzkumu – omezení nejistoty při rozhodování. Ale také např. pochopíme zákazníky, trh, zkontrolujeme funkčnost našich kampaní a další.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dirty="0"/>
              <a:t>Základní cíle marketingového výzkumu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472" y="1402264"/>
            <a:ext cx="2903984" cy="205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35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Ideálně bychom chtěli vidět do mozků našich zákazníků, abychom pochopili, co si koupí a proč. To ale nebylo možné, takže jsme se jich ptali (</a:t>
            </a:r>
            <a:r>
              <a:rPr lang="cs-CZ" sz="2000" b="1" dirty="0">
                <a:solidFill>
                  <a:srgbClr val="002060"/>
                </a:solidFill>
              </a:rPr>
              <a:t>dotazování</a:t>
            </a:r>
            <a:r>
              <a:rPr lang="cs-CZ" sz="2000" dirty="0">
                <a:solidFill>
                  <a:srgbClr val="002060"/>
                </a:solidFill>
              </a:rPr>
              <a:t>), nebo jsme </a:t>
            </a:r>
            <a:r>
              <a:rPr lang="cs-CZ" sz="2000" b="1" dirty="0">
                <a:solidFill>
                  <a:srgbClr val="002060"/>
                </a:solidFill>
              </a:rPr>
              <a:t>pozorovali</a:t>
            </a:r>
            <a:r>
              <a:rPr lang="cs-CZ" sz="2000" dirty="0">
                <a:solidFill>
                  <a:srgbClr val="002060"/>
                </a:solidFill>
              </a:rPr>
              <a:t> jejich spotřební chování. Když jsme chtěli něco otestovat, provedli jsme </a:t>
            </a:r>
            <a:r>
              <a:rPr lang="cs-CZ" sz="2000" b="1" dirty="0">
                <a:solidFill>
                  <a:srgbClr val="002060"/>
                </a:solidFill>
              </a:rPr>
              <a:t>experiment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Tyto 3 základní metody výzkumu se ale samozřejmě vyvíjejí. Dotazování ustupuje u kvantitativního výzkumu do pozadí před pozorováním reálného chování (</a:t>
            </a:r>
            <a:r>
              <a:rPr lang="cs-CZ" sz="2000" dirty="0">
                <a:solidFill>
                  <a:srgbClr val="002060"/>
                </a:solidFill>
                <a:hlinkClick r:id="rId3"/>
              </a:rPr>
              <a:t>Big Data</a:t>
            </a:r>
            <a:r>
              <a:rPr lang="cs-CZ" sz="2000" dirty="0">
                <a:solidFill>
                  <a:srgbClr val="002060"/>
                </a:solidFill>
              </a:rPr>
              <a:t>) a experimenty děláme pomocí </a:t>
            </a:r>
            <a:r>
              <a:rPr lang="cs-CZ" sz="2000" dirty="0" err="1">
                <a:solidFill>
                  <a:srgbClr val="002060"/>
                </a:solidFill>
              </a:rPr>
              <a:t>neuromarketingu</a:t>
            </a:r>
            <a:r>
              <a:rPr lang="cs-CZ" sz="2000" dirty="0">
                <a:solidFill>
                  <a:srgbClr val="002060"/>
                </a:solidFill>
              </a:rPr>
              <a:t> – viz </a:t>
            </a:r>
            <a:r>
              <a:rPr lang="cs-CZ" sz="2000" dirty="0">
                <a:solidFill>
                  <a:srgbClr val="002060"/>
                </a:solidFill>
                <a:hlinkClick r:id="rId4"/>
              </a:rPr>
              <a:t>video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76664" cy="507703"/>
          </a:xfrm>
        </p:spPr>
        <p:txBody>
          <a:bodyPr/>
          <a:lstStyle/>
          <a:p>
            <a:r>
              <a:rPr lang="cs-CZ" dirty="0"/>
              <a:t>Zjednodušeně popsané metody výzkumu</a:t>
            </a:r>
          </a:p>
        </p:txBody>
      </p:sp>
    </p:spTree>
    <p:extLst>
      <p:ext uri="{BB962C8B-B14F-4D97-AF65-F5344CB8AC3E}">
        <p14:creationId xmlns:p14="http://schemas.microsoft.com/office/powerpoint/2010/main" val="864511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4E369-ED09-2BAA-04C3-D6FC882A8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343FC1-A4A8-F9CD-8945-FD22F008C90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Mnoho firem má problém zodpovědět zdánlivě jednoduchou otázku: „Kdo jsou naši zákazníci?“.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Prodavačka: „Já to vím!“. Má svůj pohled z obchodu.</a:t>
            </a:r>
          </a:p>
          <a:p>
            <a:r>
              <a:rPr lang="cs-CZ" sz="2000" dirty="0" err="1">
                <a:solidFill>
                  <a:srgbClr val="002060"/>
                </a:solidFill>
              </a:rPr>
              <a:t>Social</a:t>
            </a:r>
            <a:r>
              <a:rPr lang="cs-CZ" sz="2000" dirty="0">
                <a:solidFill>
                  <a:srgbClr val="002060"/>
                </a:solidFill>
              </a:rPr>
              <a:t> Media Manager: „Ne, já to vím!“. Má svůj pohled ze sociálních sítí.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Potřebujeme sesbírat veškerá interní sekundární data, která generujeme o zákaznících. Jaká data vlastně potřebujeme? Co nám chybí? Naplánujeme sběr primárních dat pro vysvětlení informační mezery – dotazování Focus Group, dotazník)? Pozorování (</a:t>
            </a:r>
            <a:r>
              <a:rPr lang="cs-CZ" sz="2000" dirty="0" err="1">
                <a:solidFill>
                  <a:srgbClr val="002060"/>
                </a:solidFill>
              </a:rPr>
              <a:t>tracking</a:t>
            </a:r>
            <a:r>
              <a:rPr lang="cs-CZ" sz="2000" dirty="0">
                <a:solidFill>
                  <a:srgbClr val="002060"/>
                </a:solidFill>
              </a:rPr>
              <a:t>)? Experiment?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307BDA7-731B-E606-F8D7-3E359DAAF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dirty="0"/>
              <a:t>Typický příklad – kdo jsou mí zákazníci?</a:t>
            </a:r>
          </a:p>
        </p:txBody>
      </p:sp>
    </p:spTree>
    <p:extLst>
      <p:ext uri="{BB962C8B-B14F-4D97-AF65-F5344CB8AC3E}">
        <p14:creationId xmlns:p14="http://schemas.microsoft.com/office/powerpoint/2010/main" val="2038848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Vliv globalizace, dynamiky a nepředvídatelnosti změn.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Vývoj techniky, technologie a nových materiálů.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Vývoj informačních technologií přinášejících efektivnější práci s informacemi a nové komunikační možnosti.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Nástup celosvětových i lokálních sociálních sítí a vytváření spotřebitelských komunit.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Informační ekonomika, sdílená ekonomika, převaha služeb, zvýšený tlak na dostatek informací, aby se firmy mohly správně rozhodovat.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i="1" dirty="0">
                <a:solidFill>
                  <a:srgbClr val="002060"/>
                </a:solidFill>
              </a:rPr>
              <a:t>Perlička: </a:t>
            </a:r>
            <a:r>
              <a:rPr lang="cs-CZ" sz="2000" i="1" dirty="0">
                <a:solidFill>
                  <a:srgbClr val="002060"/>
                </a:solidFill>
                <a:hlinkClick r:id="rId3"/>
              </a:rPr>
              <a:t>Nová studie spojila chřest s rakovinou a na internetu propukla panika</a:t>
            </a:r>
            <a:r>
              <a:rPr lang="cs-CZ" sz="2000" i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400600" cy="507703"/>
          </a:xfrm>
        </p:spPr>
        <p:txBody>
          <a:bodyPr/>
          <a:lstStyle/>
          <a:p>
            <a:r>
              <a:rPr lang="cs-CZ" dirty="0"/>
              <a:t>Co přineslo 21. století pro MV?</a:t>
            </a:r>
          </a:p>
        </p:txBody>
      </p:sp>
    </p:spTree>
    <p:extLst>
      <p:ext uri="{BB962C8B-B14F-4D97-AF65-F5344CB8AC3E}">
        <p14:creationId xmlns:p14="http://schemas.microsoft.com/office/powerpoint/2010/main" val="10474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Podmínky předmětu.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tutoriálů.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Motivace + vysvětlení „k čemu je to vlastně dobré“ 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Vymezení marketingového výzkumu.</a:t>
            </a:r>
            <a:b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Trendy měnící svět.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Data, informace, znalosti.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Kvantitativní a kvalitativní data.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Data v databázích a jejich využití ve výzkumu.</a:t>
            </a:r>
          </a:p>
          <a:p>
            <a:r>
              <a:rPr lang="pl-PL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Typy výzkumu podle účelu.</a:t>
            </a:r>
          </a:p>
          <a:p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Obsah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74554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Marketing se proměňuje!</a:t>
            </a:r>
            <a:r>
              <a:rPr lang="cs-CZ" sz="2000" dirty="0">
                <a:solidFill>
                  <a:srgbClr val="002060"/>
                </a:solidFill>
              </a:rPr>
              <a:t> Dialog se zákazníkem (šitý na míru), </a:t>
            </a:r>
            <a:r>
              <a:rPr lang="cs-CZ" sz="2000" b="1" dirty="0">
                <a:solidFill>
                  <a:srgbClr val="002060"/>
                </a:solidFill>
              </a:rPr>
              <a:t>Content Marketing</a:t>
            </a:r>
            <a:r>
              <a:rPr lang="cs-CZ" sz="2000" dirty="0">
                <a:solidFill>
                  <a:srgbClr val="002060"/>
                </a:solidFill>
              </a:rPr>
              <a:t>, ale také dialog zákazníků mezi sebou – recenze, zkušenosti (</a:t>
            </a:r>
            <a:r>
              <a:rPr lang="cs-CZ" sz="2000" dirty="0" err="1">
                <a:solidFill>
                  <a:srgbClr val="002060"/>
                </a:solidFill>
              </a:rPr>
              <a:t>Astroturfing</a:t>
            </a:r>
            <a:r>
              <a:rPr lang="cs-CZ" sz="2000" dirty="0">
                <a:solidFill>
                  <a:srgbClr val="002060"/>
                </a:solidFill>
              </a:rPr>
              <a:t>). Guru Byron, Sharp, </a:t>
            </a:r>
            <a:r>
              <a:rPr lang="cs-CZ" sz="2000" dirty="0" err="1">
                <a:solidFill>
                  <a:srgbClr val="002060"/>
                </a:solidFill>
              </a:rPr>
              <a:t>Ritson</a:t>
            </a:r>
            <a:r>
              <a:rPr lang="cs-CZ" sz="2000" dirty="0">
                <a:solidFill>
                  <a:srgbClr val="002060"/>
                </a:solidFill>
              </a:rPr>
              <a:t>? 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Sociální média </a:t>
            </a:r>
            <a:r>
              <a:rPr lang="cs-CZ" sz="2000" dirty="0">
                <a:solidFill>
                  <a:srgbClr val="002060"/>
                </a:solidFill>
              </a:rPr>
              <a:t>(</a:t>
            </a:r>
            <a:r>
              <a:rPr lang="cs-CZ" sz="2000" dirty="0" err="1">
                <a:solidFill>
                  <a:srgbClr val="002060"/>
                </a:solidFill>
              </a:rPr>
              <a:t>WoM</a:t>
            </a:r>
            <a:r>
              <a:rPr lang="cs-CZ" sz="2000" dirty="0">
                <a:solidFill>
                  <a:srgbClr val="002060"/>
                </a:solidFill>
              </a:rPr>
              <a:t>) a internet obecně, síla Googlu, </a:t>
            </a:r>
            <a:r>
              <a:rPr lang="cs-CZ" sz="2000" dirty="0" err="1">
                <a:solidFill>
                  <a:srgbClr val="002060"/>
                </a:solidFill>
              </a:rPr>
              <a:t>Applu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b="1" dirty="0">
                <a:solidFill>
                  <a:srgbClr val="002060"/>
                </a:solidFill>
              </a:rPr>
              <a:t>Amazonu</a:t>
            </a:r>
            <a:r>
              <a:rPr lang="cs-CZ" sz="2000" dirty="0">
                <a:solidFill>
                  <a:srgbClr val="002060"/>
                </a:solidFill>
              </a:rPr>
              <a:t> (aneb jak jsem měl vědět, že mi konkuruje australská firmička o třech lidech). 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Proměna chování zákazníka</a:t>
            </a:r>
            <a:r>
              <a:rPr lang="cs-CZ" sz="2000" dirty="0">
                <a:solidFill>
                  <a:srgbClr val="002060"/>
                </a:solidFill>
              </a:rPr>
              <a:t>, to jak vybírá produkt a sbírá informace, vynutila proměnu toho, kde my sbíráme data. Krize – zákazník více zkoumá produkty, vyhledává informace předem.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Máme velká data (</a:t>
            </a:r>
            <a:r>
              <a:rPr lang="cs-CZ" sz="2000" b="1" dirty="0">
                <a:solidFill>
                  <a:srgbClr val="002060"/>
                </a:solidFill>
                <a:hlinkClick r:id="rId3"/>
              </a:rPr>
              <a:t>Big Data</a:t>
            </a:r>
            <a:r>
              <a:rPr lang="cs-CZ" sz="2000" dirty="0">
                <a:solidFill>
                  <a:srgbClr val="002060"/>
                </a:solidFill>
              </a:rPr>
              <a:t>)! Máme větší počítače! Nebo alespoň silnější, doplněné softwarem, který dokáže </a:t>
            </a:r>
            <a:r>
              <a:rPr lang="cs-CZ" sz="2000" b="1" dirty="0">
                <a:solidFill>
                  <a:srgbClr val="002060"/>
                </a:solidFill>
              </a:rPr>
              <a:t>v reálném čase zpracovávat data </a:t>
            </a:r>
            <a:r>
              <a:rPr lang="cs-CZ" sz="2000" dirty="0">
                <a:solidFill>
                  <a:srgbClr val="002060"/>
                </a:solidFill>
              </a:rPr>
              <a:t>a učit se z nich (Google </a:t>
            </a:r>
            <a:r>
              <a:rPr lang="cs-CZ" sz="2000" dirty="0" err="1">
                <a:solidFill>
                  <a:srgbClr val="002060"/>
                </a:solidFill>
              </a:rPr>
              <a:t>Maps</a:t>
            </a:r>
            <a:r>
              <a:rPr lang="cs-CZ" sz="2000" dirty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r>
              <a:rPr lang="cs-CZ" dirty="0"/>
              <a:t>Trendy v marketingovém výzkumu 1</a:t>
            </a:r>
          </a:p>
        </p:txBody>
      </p:sp>
    </p:spTree>
    <p:extLst>
      <p:ext uri="{BB962C8B-B14F-4D97-AF65-F5344CB8AC3E}">
        <p14:creationId xmlns:p14="http://schemas.microsoft.com/office/powerpoint/2010/main" val="315635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64807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Známe </a:t>
            </a:r>
            <a:r>
              <a:rPr lang="cs-CZ" sz="2000" b="1" dirty="0">
                <a:solidFill>
                  <a:srgbClr val="002060"/>
                </a:solidFill>
              </a:rPr>
              <a:t>matematicko-statistické metody</a:t>
            </a:r>
            <a:r>
              <a:rPr lang="cs-CZ" sz="2000" dirty="0">
                <a:solidFill>
                  <a:srgbClr val="002060"/>
                </a:solidFill>
              </a:rPr>
              <a:t>, a nebojíme se je použít. </a:t>
            </a:r>
            <a:r>
              <a:rPr lang="cs-CZ" sz="2000" dirty="0" err="1">
                <a:solidFill>
                  <a:srgbClr val="002060"/>
                </a:solidFill>
              </a:rPr>
              <a:t>Appky</a:t>
            </a:r>
            <a:r>
              <a:rPr lang="cs-CZ" sz="2000" dirty="0">
                <a:solidFill>
                  <a:srgbClr val="002060"/>
                </a:solidFill>
              </a:rPr>
              <a:t> dnes dodají přehledy na míru a okamžitě.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Firmy samy generují více dat a informací, které lze jednodušeji zpracovat a sdílet – intranet, </a:t>
            </a:r>
            <a:r>
              <a:rPr lang="cs-CZ" sz="2000" b="1" dirty="0">
                <a:solidFill>
                  <a:srgbClr val="002060"/>
                </a:solidFill>
              </a:rPr>
              <a:t>CRM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Růst významu </a:t>
            </a:r>
            <a:r>
              <a:rPr lang="cs-CZ" sz="2000" b="1" dirty="0">
                <a:solidFill>
                  <a:srgbClr val="002060"/>
                </a:solidFill>
              </a:rPr>
              <a:t>kontextu</a:t>
            </a:r>
            <a:r>
              <a:rPr lang="cs-CZ" sz="2000" dirty="0">
                <a:solidFill>
                  <a:srgbClr val="002060"/>
                </a:solidFill>
              </a:rPr>
              <a:t> (aneb jak mi </a:t>
            </a:r>
            <a:r>
              <a:rPr lang="cs-CZ" sz="2000" dirty="0" err="1">
                <a:solidFill>
                  <a:srgbClr val="002060"/>
                </a:solidFill>
              </a:rPr>
              <a:t>Left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Shark</a:t>
            </a:r>
            <a:r>
              <a:rPr lang="cs-CZ" sz="2000" dirty="0">
                <a:solidFill>
                  <a:srgbClr val="002060"/>
                </a:solidFill>
              </a:rPr>
              <a:t> ze </a:t>
            </a:r>
            <a:r>
              <a:rPr lang="cs-CZ" sz="2000" dirty="0" err="1">
                <a:solidFill>
                  <a:srgbClr val="002060"/>
                </a:solidFill>
              </a:rPr>
              <a:t>Superbowlu</a:t>
            </a:r>
            <a:r>
              <a:rPr lang="cs-CZ" sz="2000" dirty="0">
                <a:solidFill>
                  <a:srgbClr val="002060"/>
                </a:solidFill>
              </a:rPr>
              <a:t> zvýšil prodej plyšových žraloků v e-</a:t>
            </a:r>
            <a:r>
              <a:rPr lang="cs-CZ" sz="2000" dirty="0" err="1">
                <a:solidFill>
                  <a:srgbClr val="002060"/>
                </a:solidFill>
              </a:rPr>
              <a:t>shopech</a:t>
            </a:r>
            <a:r>
              <a:rPr lang="cs-CZ" sz="2000" dirty="0">
                <a:solidFill>
                  <a:srgbClr val="002060"/>
                </a:solidFill>
              </a:rPr>
              <a:t> na polovině planety).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Růst významu </a:t>
            </a:r>
            <a:r>
              <a:rPr lang="cs-CZ" sz="2000" b="1" dirty="0">
                <a:solidFill>
                  <a:srgbClr val="002060"/>
                </a:solidFill>
              </a:rPr>
              <a:t>kvalitativního výzkumu</a:t>
            </a:r>
            <a:r>
              <a:rPr lang="cs-CZ" sz="2000" dirty="0">
                <a:solidFill>
                  <a:srgbClr val="002060"/>
                </a:solidFill>
              </a:rPr>
              <a:t>. Nezkoumáme jen počty a %, ale i hluboko zakořeněné příčiny „</a:t>
            </a:r>
            <a:r>
              <a:rPr lang="cs-CZ" sz="2000" b="1" dirty="0">
                <a:solidFill>
                  <a:srgbClr val="002060"/>
                </a:solidFill>
              </a:rPr>
              <a:t>proč</a:t>
            </a:r>
            <a:r>
              <a:rPr lang="cs-CZ" sz="2000" dirty="0">
                <a:solidFill>
                  <a:srgbClr val="002060"/>
                </a:solidFill>
              </a:rPr>
              <a:t>“.</a:t>
            </a:r>
          </a:p>
          <a:p>
            <a:r>
              <a:rPr lang="cs-CZ" sz="2000" i="1" dirty="0">
                <a:solidFill>
                  <a:srgbClr val="002060"/>
                </a:solidFill>
              </a:rPr>
              <a:t>Perlička: </a:t>
            </a:r>
            <a:r>
              <a:rPr lang="cs-CZ" sz="2000" i="1" dirty="0">
                <a:solidFill>
                  <a:srgbClr val="002060"/>
                </a:solidFill>
                <a:hlinkClick r:id="rId3"/>
              </a:rPr>
              <a:t>Amazon chystá chytré náramky pro své skladníky. Budou hlídat každý pohyb ruky</a:t>
            </a:r>
            <a:r>
              <a:rPr lang="cs-CZ" sz="2000" i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616624" cy="507703"/>
          </a:xfrm>
        </p:spPr>
        <p:txBody>
          <a:bodyPr/>
          <a:lstStyle/>
          <a:p>
            <a:r>
              <a:rPr lang="cs-CZ" dirty="0"/>
              <a:t>Trendy v marketingovém výzkumu 2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995686"/>
            <a:ext cx="1779401" cy="243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92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128792" cy="507703"/>
          </a:xfrm>
        </p:spPr>
        <p:txBody>
          <a:bodyPr/>
          <a:lstStyle/>
          <a:p>
            <a:r>
              <a:rPr lang="cs-CZ" dirty="0"/>
              <a:t>Co se děje každou minutu na internetu v roce 2020?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C7C98F4-5DAC-457F-8777-A55B8AF22C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703189"/>
            <a:ext cx="4009763" cy="401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97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8324" y="555526"/>
            <a:ext cx="3888052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Trendy v marketingovém makro prostředí – mění spotřebitelské chování a naše firma musí reagovat.</a:t>
            </a:r>
          </a:p>
          <a:p>
            <a:r>
              <a:rPr lang="cs-CZ" sz="2000" dirty="0"/>
              <a:t>Plus to bude celé plné příkladů, o čem se budeme celý semestr bavit </a:t>
            </a:r>
            <a:r>
              <a:rPr lang="cs-CZ" sz="2000" dirty="0">
                <a:sym typeface="Wingdings" panose="05000000000000000000" pitchFamily="2" charset="2"/>
              </a:rPr>
              <a:t></a:t>
            </a:r>
            <a:endParaRPr lang="cs-CZ" sz="20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3168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Světové trendy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35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Demografické</a:t>
            </a:r>
            <a:r>
              <a:rPr lang="cs-CZ" sz="2000" dirty="0">
                <a:solidFill>
                  <a:srgbClr val="002060"/>
                </a:solidFill>
              </a:rPr>
              <a:t> (náš zákazník) – stárnutí celé populace.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Migrace zpět z měst.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Pokles porodnosti ve vyspělých státech. </a:t>
            </a:r>
          </a:p>
          <a:p>
            <a:r>
              <a:rPr lang="cs-CZ" sz="2000" dirty="0" err="1">
                <a:solidFill>
                  <a:srgbClr val="002060"/>
                </a:solidFill>
              </a:rPr>
              <a:t>Singles</a:t>
            </a:r>
            <a:r>
              <a:rPr lang="cs-CZ" sz="2000" dirty="0">
                <a:solidFill>
                  <a:srgbClr val="002060"/>
                </a:solidFill>
              </a:rPr>
              <a:t> – lidé žijí déle sami. Při vysoké rozvodovosti pak žijí sami i v pozdějším věku.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Charakter rodin a domácností – koncept „</a:t>
            </a:r>
            <a:r>
              <a:rPr lang="cs-CZ" sz="2000" dirty="0" err="1">
                <a:solidFill>
                  <a:srgbClr val="002060"/>
                </a:solidFill>
              </a:rPr>
              <a:t>otec+matka+děti</a:t>
            </a:r>
            <a:r>
              <a:rPr lang="cs-CZ" sz="2000" dirty="0">
                <a:solidFill>
                  <a:srgbClr val="002060"/>
                </a:solidFill>
              </a:rPr>
              <a:t>“ je zastaralý.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Rasová a národní struktura zemí se mění.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i="1" dirty="0">
                <a:solidFill>
                  <a:srgbClr val="002060"/>
                </a:solidFill>
              </a:rPr>
              <a:t>Perlička: </a:t>
            </a:r>
            <a:r>
              <a:rPr lang="cs-CZ" sz="2000" i="1" dirty="0">
                <a:solidFill>
                  <a:srgbClr val="002060"/>
                </a:solidFill>
                <a:hlinkClick r:id="rId3"/>
              </a:rPr>
              <a:t>OPFka bude pomáhat v komunitním centru pro seniory</a:t>
            </a:r>
            <a:r>
              <a:rPr lang="cs-CZ" sz="2000" i="1" dirty="0">
                <a:solidFill>
                  <a:srgbClr val="002060"/>
                </a:solidFill>
              </a:rPr>
              <a:t> – bydlí spolu studenti a senioři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Trendy v makro prostředí (PEST)</a:t>
            </a:r>
          </a:p>
        </p:txBody>
      </p:sp>
    </p:spTree>
    <p:extLst>
      <p:ext uri="{BB962C8B-B14F-4D97-AF65-F5344CB8AC3E}">
        <p14:creationId xmlns:p14="http://schemas.microsoft.com/office/powerpoint/2010/main" val="2059695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Ekonomické</a:t>
            </a:r>
            <a:r>
              <a:rPr lang="cs-CZ" sz="2000" dirty="0">
                <a:solidFill>
                  <a:srgbClr val="002060"/>
                </a:solidFill>
              </a:rPr>
              <a:t> (kupní síla) – jsme už v krizi?, (ne)zaměstnanost, disponibilní důchod, daňová politika, měnový kurz, zvětšuje se střední třída na celé planetě (táhnou změny).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Působením demografických a technologických změn – tlak na celoživotní vzdělávání – naprosto jiný ekonomický cyklus jedince.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Vznik nadnárodních korporací silnějších než státy.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Mění se pracovní morálka zaměstnanců – </a:t>
            </a:r>
            <a:r>
              <a:rPr lang="cs-CZ" sz="2000" dirty="0" err="1">
                <a:solidFill>
                  <a:srgbClr val="002060"/>
                </a:solidFill>
              </a:rPr>
              <a:t>mileniálové</a:t>
            </a:r>
            <a:r>
              <a:rPr lang="cs-CZ" sz="2000" dirty="0">
                <a:solidFill>
                  <a:srgbClr val="002060"/>
                </a:solidFill>
              </a:rPr>
              <a:t> mění firmy.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Sdílená ekonomika, informační ekonomika, ekonomika služeb.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To je obrovský tlak na změnu fungování státu, škol, nemocnic atd.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Trendy v makro prostředí (PEST)</a:t>
            </a:r>
          </a:p>
        </p:txBody>
      </p:sp>
    </p:spTree>
    <p:extLst>
      <p:ext uri="{BB962C8B-B14F-4D97-AF65-F5344CB8AC3E}">
        <p14:creationId xmlns:p14="http://schemas.microsoft.com/office/powerpoint/2010/main" val="25835864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Technologické</a:t>
            </a:r>
            <a:r>
              <a:rPr lang="cs-CZ" sz="2000" dirty="0">
                <a:solidFill>
                  <a:srgbClr val="002060"/>
                </a:solidFill>
              </a:rPr>
              <a:t> – 4. průmyslová </a:t>
            </a:r>
            <a:r>
              <a:rPr lang="cs-CZ" sz="2000" dirty="0">
                <a:solidFill>
                  <a:srgbClr val="002060"/>
                </a:solidFill>
                <a:hlinkClick r:id="rId3"/>
              </a:rPr>
              <a:t>revoluce</a:t>
            </a:r>
            <a:r>
              <a:rPr lang="cs-CZ" sz="2000" dirty="0">
                <a:solidFill>
                  <a:srgbClr val="002060"/>
                </a:solidFill>
              </a:rPr>
              <a:t>, zkracování životního cyklu, tlak na neustálé inovace.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„</a:t>
            </a:r>
            <a:r>
              <a:rPr lang="cs-CZ" sz="2000" dirty="0" err="1">
                <a:solidFill>
                  <a:srgbClr val="002060"/>
                </a:solidFill>
              </a:rPr>
              <a:t>Datafikace</a:t>
            </a:r>
            <a:r>
              <a:rPr lang="cs-CZ" sz="2000" dirty="0">
                <a:solidFill>
                  <a:srgbClr val="002060"/>
                </a:solidFill>
              </a:rPr>
              <a:t>“ všeho – vytváříme více a více dat při všech činnostech.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Internet věcí – vše je dnes chytré (a vytváří data).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Umělá inteligence – mění postupně celá odvětví. (např. </a:t>
            </a:r>
            <a:r>
              <a:rPr lang="cs-CZ" sz="2000" dirty="0" err="1">
                <a:solidFill>
                  <a:srgbClr val="002060"/>
                </a:solidFill>
              </a:rPr>
              <a:t>fake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>
                <a:solidFill>
                  <a:srgbClr val="002060"/>
                </a:solidFill>
                <a:hlinkClick r:id="rId4"/>
              </a:rPr>
              <a:t>videa</a:t>
            </a:r>
            <a:r>
              <a:rPr lang="cs-CZ" sz="2000" dirty="0">
                <a:solidFill>
                  <a:srgbClr val="002060"/>
                </a:solidFill>
              </a:rPr>
              <a:t>)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Sociální sítě, </a:t>
            </a:r>
            <a:r>
              <a:rPr lang="cs-CZ" sz="2000" dirty="0" err="1">
                <a:solidFill>
                  <a:srgbClr val="002060"/>
                </a:solidFill>
              </a:rPr>
              <a:t>smartfony</a:t>
            </a:r>
            <a:r>
              <a:rPr lang="cs-CZ" sz="2000" dirty="0">
                <a:solidFill>
                  <a:srgbClr val="002060"/>
                </a:solidFill>
              </a:rPr>
              <a:t>, internet, roboty – staré věci, ale mění se jejich využití s tím, jak se zlepšují (5G mobilní internet umožňuje operace po celé planetě – nepotřebuji tolik doktorů).</a:t>
            </a:r>
          </a:p>
          <a:p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Trendy v makro prostředí (PEST)</a:t>
            </a:r>
          </a:p>
        </p:txBody>
      </p:sp>
    </p:spTree>
    <p:extLst>
      <p:ext uri="{BB962C8B-B14F-4D97-AF65-F5344CB8AC3E}">
        <p14:creationId xmlns:p14="http://schemas.microsoft.com/office/powerpoint/2010/main" val="40828749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 err="1">
                <a:solidFill>
                  <a:srgbClr val="002060"/>
                </a:solidFill>
              </a:rPr>
              <a:t>Socio</a:t>
            </a:r>
            <a:r>
              <a:rPr lang="cs-CZ" sz="2000" b="1" dirty="0">
                <a:solidFill>
                  <a:srgbClr val="002060"/>
                </a:solidFill>
              </a:rPr>
              <a:t>-kulturní </a:t>
            </a:r>
            <a:r>
              <a:rPr lang="cs-CZ" sz="2000" dirty="0">
                <a:solidFill>
                  <a:srgbClr val="002060"/>
                </a:solidFill>
              </a:rPr>
              <a:t>– s globalizací přišly univerzální globální zvyky (= jsme všichni stejní).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Sociální komunity – lidé mají větší sílu díky komunitám.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Život na dluh – stále se nebojíme půjčit si na cokoliv.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Bio životní styl – chceme vše čerstvé a bio.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Zdraví a krása – pečujeme o sebe a jsme ochotni za to zaplatit.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Emancipace žen.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Terorismus.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Vzdělání.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Trendy v makro prostředí (PEST)</a:t>
            </a:r>
          </a:p>
        </p:txBody>
      </p:sp>
    </p:spTree>
    <p:extLst>
      <p:ext uri="{BB962C8B-B14F-4D97-AF65-F5344CB8AC3E}">
        <p14:creationId xmlns:p14="http://schemas.microsoft.com/office/powerpoint/2010/main" val="16474113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Politicko-legislativní </a:t>
            </a:r>
            <a:r>
              <a:rPr lang="cs-CZ" sz="2000" dirty="0">
                <a:solidFill>
                  <a:srgbClr val="002060"/>
                </a:solidFill>
              </a:rPr>
              <a:t>– zeměmi zmítají extremistické strany, které lidé volí, aby dali najevo nesouhlas se starými pořádky – to vyvolává nestabilitu, protože máme pak každé 4/5 roky jiný směr.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EU právo ovlivňuje všechny EU země – snaha rebelovat (</a:t>
            </a:r>
            <a:r>
              <a:rPr lang="cs-CZ" sz="2000" dirty="0" err="1">
                <a:solidFill>
                  <a:srgbClr val="002060"/>
                </a:solidFill>
              </a:rPr>
              <a:t>Brexit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 err="1">
                <a:solidFill>
                  <a:srgbClr val="002060"/>
                </a:solidFill>
              </a:rPr>
              <a:t>Czexit</a:t>
            </a:r>
            <a:r>
              <a:rPr lang="cs-CZ" sz="2000" dirty="0">
                <a:solidFill>
                  <a:srgbClr val="002060"/>
                </a:solidFill>
              </a:rPr>
              <a:t>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Legislativa stále pomaleji reaguje na nové změny (Uber, AI).</a:t>
            </a:r>
          </a:p>
          <a:p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Trendy v makro prostředí (PEST)</a:t>
            </a:r>
          </a:p>
        </p:txBody>
      </p:sp>
    </p:spTree>
    <p:extLst>
      <p:ext uri="{BB962C8B-B14F-4D97-AF65-F5344CB8AC3E}">
        <p14:creationId xmlns:p14="http://schemas.microsoft.com/office/powerpoint/2010/main" val="7315897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Přírodní</a:t>
            </a:r>
            <a:r>
              <a:rPr lang="cs-CZ" sz="2000" dirty="0">
                <a:solidFill>
                  <a:srgbClr val="002060"/>
                </a:solidFill>
              </a:rPr>
              <a:t> – ekologie, ceny energií, klimatické změny.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Dochází nám voda, jídlo, dobrá půda.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Trendy v makro prostředí (PEST)</a:t>
            </a:r>
          </a:p>
        </p:txBody>
      </p:sp>
    </p:spTree>
    <p:extLst>
      <p:ext uri="{BB962C8B-B14F-4D97-AF65-F5344CB8AC3E}">
        <p14:creationId xmlns:p14="http://schemas.microsoft.com/office/powerpoint/2010/main" val="2600341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03189"/>
            <a:ext cx="8280920" cy="3452737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>
              <a:solidFill>
                <a:srgbClr val="002060"/>
              </a:solidFill>
            </a:endParaRPr>
          </a:p>
          <a:p>
            <a:endParaRPr lang="cs-CZ" sz="2000" dirty="0">
              <a:solidFill>
                <a:srgbClr val="002060"/>
              </a:solidFill>
            </a:endParaRP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Ing. Michal Stoklasa, Ph.D.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endParaRPr lang="cs-CZ" sz="2000" dirty="0">
              <a:solidFill>
                <a:srgbClr val="002060"/>
              </a:solidFill>
            </a:endParaRP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Ing. Tomáš Balcar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Kdo jsme</a:t>
            </a:r>
          </a:p>
        </p:txBody>
      </p:sp>
      <p:sp>
        <p:nvSpPr>
          <p:cNvPr id="8" name="Obdélník 7"/>
          <p:cNvSpPr/>
          <p:nvPr/>
        </p:nvSpPr>
        <p:spPr>
          <a:xfrm>
            <a:off x="179512" y="4714041"/>
            <a:ext cx="878497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92" y="797424"/>
            <a:ext cx="1336880" cy="167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425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544616" cy="507703"/>
          </a:xfrm>
        </p:spPr>
        <p:txBody>
          <a:bodyPr/>
          <a:lstStyle/>
          <a:p>
            <a:r>
              <a:rPr lang="cs-CZ" dirty="0"/>
              <a:t>Prognózování z dat - scénáře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51533"/>
            <a:ext cx="5976663" cy="3891781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C98834-040E-40A7-95C1-FEA687853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771550"/>
            <a:ext cx="3936713" cy="405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066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8324" y="555526"/>
            <a:ext cx="3888052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/>
              <a:t>Co jsou data, informace a znalosti?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3168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Data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751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Počet dat roste</a:t>
            </a:r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A454DF9-27EB-4632-9AFE-52D68C030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923606"/>
            <a:ext cx="5243435" cy="368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245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Počet dat roste</a:t>
            </a:r>
            <a:endParaRPr lang="en-US"/>
          </a:p>
        </p:txBody>
      </p:sp>
      <p:pic>
        <p:nvPicPr>
          <p:cNvPr id="5" name="Obrázek 4" descr="Obsah obrázku diagram&#10;&#10;Popis byl vytvořen automaticky">
            <a:extLst>
              <a:ext uri="{FF2B5EF4-FFF2-40B4-BE49-F238E27FC236}">
                <a16:creationId xmlns:a16="http://schemas.microsoft.com/office/drawing/2014/main" id="{1962A71E-AA39-7182-BB0F-0D9FBE8E0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26059"/>
            <a:ext cx="5424264" cy="43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768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Provedením výzkumu získáváme </a:t>
            </a:r>
            <a:r>
              <a:rPr lang="cs-CZ" sz="2400" b="1" dirty="0">
                <a:solidFill>
                  <a:srgbClr val="002060"/>
                </a:solidFill>
              </a:rPr>
              <a:t>data</a:t>
            </a:r>
            <a:r>
              <a:rPr lang="cs-CZ" sz="2400" dirty="0">
                <a:solidFill>
                  <a:srgbClr val="002060"/>
                </a:solidFill>
              </a:rPr>
              <a:t>, což je „jednoduché dílčí konstatování určitého stavu“.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Z dat se poté vytvářejí </a:t>
            </a:r>
            <a:r>
              <a:rPr lang="cs-CZ" sz="2400" b="1" dirty="0">
                <a:solidFill>
                  <a:srgbClr val="002060"/>
                </a:solidFill>
              </a:rPr>
              <a:t>informace</a:t>
            </a:r>
            <a:r>
              <a:rPr lang="cs-CZ" sz="2400" dirty="0">
                <a:solidFill>
                  <a:srgbClr val="002060"/>
                </a:solidFill>
              </a:rPr>
              <a:t>, což je „komplexnější vysvětlení jevu“. Analýzou dat zjistíme, co data znamenají. Informace jsou tedy „uspořádaná data“.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Z informací pochopením souvislostí vytváříme </a:t>
            </a:r>
            <a:r>
              <a:rPr lang="cs-CZ" sz="2400" b="1" dirty="0">
                <a:solidFill>
                  <a:srgbClr val="002060"/>
                </a:solidFill>
              </a:rPr>
              <a:t>znalosti</a:t>
            </a:r>
            <a:r>
              <a:rPr lang="cs-CZ" sz="2400" dirty="0">
                <a:solidFill>
                  <a:srgbClr val="002060"/>
                </a:solidFill>
              </a:rPr>
              <a:t>. Ty pak mohou manažeři a řízení firmy využít pro naplánování toho, co je nutné udělat.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Znalosti jsou informace s přidanou hodnotou.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dirty="0"/>
              <a:t>Informační zajištění marketingového výzkumu</a:t>
            </a:r>
          </a:p>
        </p:txBody>
      </p:sp>
    </p:spTree>
    <p:extLst>
      <p:ext uri="{BB962C8B-B14F-4D97-AF65-F5344CB8AC3E}">
        <p14:creationId xmlns:p14="http://schemas.microsoft.com/office/powerpoint/2010/main" val="40076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https://john.do/wp-content/uploads/2014/06/data-information-knowledge-gapingvo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" y="0"/>
            <a:ext cx="9144269" cy="538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7618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Jay Van Bavel on Twitter: &amp;amp;quot;Conspiracy theory mentality  https://t.co/2eaXLE8S3u&amp;amp;quot; / Twitter">
            <a:extLst>
              <a:ext uri="{FF2B5EF4-FFF2-40B4-BE49-F238E27FC236}">
                <a16:creationId xmlns:a16="http://schemas.microsoft.com/office/drawing/2014/main" id="{E0392E38-78CE-4406-A164-627856E2D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0"/>
            <a:ext cx="50133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8034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4392488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500" dirty="0">
                <a:solidFill>
                  <a:srgbClr val="002060"/>
                </a:solidFill>
              </a:rPr>
              <a:t>Pacient má problémy s žaludkem a navštíví doktora.</a:t>
            </a:r>
          </a:p>
          <a:p>
            <a:r>
              <a:rPr lang="cs-CZ" sz="2500" dirty="0">
                <a:solidFill>
                  <a:srgbClr val="002060"/>
                </a:solidFill>
              </a:rPr>
              <a:t>Doktor udělá vyšetření - provede </a:t>
            </a:r>
            <a:r>
              <a:rPr lang="cs-CZ" sz="2500" b="1" dirty="0">
                <a:solidFill>
                  <a:srgbClr val="002060"/>
                </a:solidFill>
              </a:rPr>
              <a:t>výzkum</a:t>
            </a:r>
            <a:r>
              <a:rPr lang="cs-CZ" sz="2500" dirty="0">
                <a:solidFill>
                  <a:srgbClr val="002060"/>
                </a:solidFill>
              </a:rPr>
              <a:t>.</a:t>
            </a:r>
          </a:p>
          <a:p>
            <a:r>
              <a:rPr lang="cs-CZ" sz="2500" dirty="0">
                <a:solidFill>
                  <a:srgbClr val="002060"/>
                </a:solidFill>
              </a:rPr>
              <a:t>Zjišťuje teplotu, krevní obraz a další data (kvantitativní).</a:t>
            </a:r>
          </a:p>
          <a:p>
            <a:r>
              <a:rPr lang="cs-CZ" sz="2500" dirty="0">
                <a:solidFill>
                  <a:srgbClr val="002060"/>
                </a:solidFill>
              </a:rPr>
              <a:t>Ptá se pacienta na další příznaky (kvalitativní).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dirty="0"/>
              <a:t>Příklad vztahu data-informace-znalosti</a:t>
            </a:r>
          </a:p>
        </p:txBody>
      </p:sp>
      <p:pic>
        <p:nvPicPr>
          <p:cNvPr id="5" name="Obrázek 4" descr="Obsah obrázku dívka, vsedě, žena, ložnice&#10;&#10;Popis byl vytvořen automaticky">
            <a:extLst>
              <a:ext uri="{FF2B5EF4-FFF2-40B4-BE49-F238E27FC236}">
                <a16:creationId xmlns:a16="http://schemas.microsoft.com/office/drawing/2014/main" id="{E00769BB-B7DD-2C44-9F8A-25C637A8D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63638"/>
            <a:ext cx="31750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8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7632848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Doktor má k dispozici všechny výsledky a podklady – hrubá </a:t>
            </a:r>
            <a:r>
              <a:rPr lang="cs-CZ" sz="2400" b="1" dirty="0">
                <a:solidFill>
                  <a:srgbClr val="002060"/>
                </a:solidFill>
              </a:rPr>
              <a:t>data</a:t>
            </a:r>
            <a:r>
              <a:rPr lang="cs-CZ" sz="2400" dirty="0">
                <a:solidFill>
                  <a:srgbClr val="002060"/>
                </a:solidFill>
              </a:rPr>
              <a:t>.</a:t>
            </a:r>
          </a:p>
          <a:p>
            <a:endParaRPr lang="cs-CZ" sz="2400" dirty="0">
              <a:solidFill>
                <a:srgbClr val="002060"/>
              </a:solidFill>
            </a:endParaRPr>
          </a:p>
          <a:p>
            <a:r>
              <a:rPr lang="cs-CZ" sz="2400" dirty="0">
                <a:solidFill>
                  <a:srgbClr val="002060"/>
                </a:solidFill>
              </a:rPr>
              <a:t>Doktor z dat na základě vlastních znalostí a zkušeností vysvětlí pacientovi jeho problém - vytvoří </a:t>
            </a:r>
            <a:r>
              <a:rPr lang="cs-CZ" sz="2400" b="1" dirty="0">
                <a:solidFill>
                  <a:srgbClr val="002060"/>
                </a:solidFill>
              </a:rPr>
              <a:t>informace</a:t>
            </a:r>
            <a:r>
              <a:rPr lang="cs-CZ" sz="2400" dirty="0">
                <a:solidFill>
                  <a:srgbClr val="002060"/>
                </a:solidFill>
              </a:rPr>
              <a:t>.</a:t>
            </a:r>
          </a:p>
          <a:p>
            <a:endParaRPr lang="cs-CZ" sz="2400" dirty="0">
              <a:solidFill>
                <a:srgbClr val="002060"/>
              </a:solidFill>
            </a:endParaRPr>
          </a:p>
          <a:p>
            <a:r>
              <a:rPr lang="cs-CZ" sz="2400" dirty="0">
                <a:solidFill>
                  <a:srgbClr val="002060"/>
                </a:solidFill>
              </a:rPr>
              <a:t>Pacient ale nepotřebuje popis a vysvětlení svého problému, potřebuje </a:t>
            </a:r>
            <a:r>
              <a:rPr lang="cs-CZ" sz="2400" b="1" dirty="0">
                <a:solidFill>
                  <a:srgbClr val="002060"/>
                </a:solidFill>
              </a:rPr>
              <a:t>znalosti</a:t>
            </a:r>
            <a:r>
              <a:rPr lang="cs-CZ" sz="2400" dirty="0">
                <a:solidFill>
                  <a:srgbClr val="002060"/>
                </a:solidFill>
              </a:rPr>
              <a:t>, jak jej vyřešit – doktor předepíše postup léčení.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dirty="0"/>
              <a:t>Příklad vztahu data-informace-znalosti</a:t>
            </a:r>
          </a:p>
        </p:txBody>
      </p:sp>
    </p:spTree>
    <p:extLst>
      <p:ext uri="{BB962C8B-B14F-4D97-AF65-F5344CB8AC3E}">
        <p14:creationId xmlns:p14="http://schemas.microsoft.com/office/powerpoint/2010/main" val="1301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08912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Data: Sledování počtu lajků, sdílení a komentářů na příspěvky značky na sociálních médiích.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Informace: Analýza ukazuje, že příspěvky zaměřené na udržitelnost a ekologii generují o 30% více angažovanosti než jiné typy obsahu.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Znalosti: Z této informace může marketingový tým usoudit, že zákazníci hodnotí udržitelnost a ekologickou odpovědnost značky jako důležité. Tato znalost může vést k rozhodnutí více integrovat tyto hodnoty do marketingové strategie značky a produktového vývoje, což může zlepšit </a:t>
            </a:r>
            <a:r>
              <a:rPr lang="cs-CZ" sz="2000" dirty="0" err="1">
                <a:solidFill>
                  <a:srgbClr val="002060"/>
                </a:solidFill>
              </a:rPr>
              <a:t>brand</a:t>
            </a:r>
            <a:r>
              <a:rPr lang="cs-CZ" sz="2000" dirty="0">
                <a:solidFill>
                  <a:srgbClr val="002060"/>
                </a:solidFill>
              </a:rPr>
              <a:t> image a zákaznickou loajalitu.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dirty="0"/>
              <a:t>Příklad vztahu data-informace-znalosti</a:t>
            </a:r>
          </a:p>
        </p:txBody>
      </p:sp>
    </p:spTree>
    <p:extLst>
      <p:ext uri="{BB962C8B-B14F-4D97-AF65-F5344CB8AC3E}">
        <p14:creationId xmlns:p14="http://schemas.microsoft.com/office/powerpoint/2010/main" val="101206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Vypracování samostatného úkolu – splnil / nesplnil. 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Písemný zápočet – max. 40 bodů. 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 je ukončen zápočtem / zkouškou – potřebujete celkem 60 % bodů, tj. 24 a více, pro hodnocení „splněno“ / „E“. 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 navazuje na základní kurz „Marketing“ – stavíme na těchto znalostech.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896544" cy="507703"/>
          </a:xfrm>
        </p:spPr>
        <p:txBody>
          <a:bodyPr/>
          <a:lstStyle/>
          <a:p>
            <a:r>
              <a:rPr lang="cs-CZ" dirty="0"/>
              <a:t>Podmínky předmětu - kombinovaní</a:t>
            </a:r>
          </a:p>
        </p:txBody>
      </p:sp>
    </p:spTree>
    <p:extLst>
      <p:ext uri="{BB962C8B-B14F-4D97-AF65-F5344CB8AC3E}">
        <p14:creationId xmlns:p14="http://schemas.microsoft.com/office/powerpoint/2010/main" val="42287450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7632848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Data: E-</a:t>
            </a:r>
            <a:r>
              <a:rPr lang="cs-CZ" sz="2000" dirty="0" err="1">
                <a:solidFill>
                  <a:srgbClr val="002060"/>
                </a:solidFill>
              </a:rPr>
              <a:t>commerce</a:t>
            </a:r>
            <a:r>
              <a:rPr lang="cs-CZ" sz="2000" dirty="0">
                <a:solidFill>
                  <a:srgbClr val="002060"/>
                </a:solidFill>
              </a:rPr>
              <a:t> firma sleduje návštěvnost svých produktových stránek a míru konverze pro každý produkt.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Informace: Z analýzy dat vyplývá, že produktové stránky s </a:t>
            </a:r>
            <a:r>
              <a:rPr lang="cs-CZ" sz="2000" dirty="0" err="1">
                <a:solidFill>
                  <a:srgbClr val="002060"/>
                </a:solidFill>
              </a:rPr>
              <a:t>videoprezentacemi</a:t>
            </a:r>
            <a:r>
              <a:rPr lang="cs-CZ" sz="2000" dirty="0">
                <a:solidFill>
                  <a:srgbClr val="002060"/>
                </a:solidFill>
              </a:rPr>
              <a:t> mají o 50% vyšší míru konverze než stránky bez videí.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Znalosti: Na základě této informace může firma pochopit, že přidání kvalitních </a:t>
            </a:r>
            <a:r>
              <a:rPr lang="cs-CZ" sz="2000" dirty="0" err="1">
                <a:solidFill>
                  <a:srgbClr val="002060"/>
                </a:solidFill>
              </a:rPr>
              <a:t>videoprezentací</a:t>
            </a:r>
            <a:r>
              <a:rPr lang="cs-CZ" sz="2000" dirty="0">
                <a:solidFill>
                  <a:srgbClr val="002060"/>
                </a:solidFill>
              </a:rPr>
              <a:t> k produktům může značně zvýšit prodej. Tímto způsobem lze strategicky investovat do výroby </a:t>
            </a:r>
            <a:r>
              <a:rPr lang="cs-CZ" sz="2000" dirty="0" err="1">
                <a:solidFill>
                  <a:srgbClr val="002060"/>
                </a:solidFill>
              </a:rPr>
              <a:t>videoprezentací</a:t>
            </a:r>
            <a:r>
              <a:rPr lang="cs-CZ" sz="2000" dirty="0">
                <a:solidFill>
                  <a:srgbClr val="002060"/>
                </a:solidFill>
              </a:rPr>
              <a:t> pro klíčové produkty s cílem zvýšit celkové prodeje.</a:t>
            </a: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dirty="0"/>
              <a:t>Příklad vztahu data-informace-znalosti</a:t>
            </a:r>
          </a:p>
        </p:txBody>
      </p:sp>
    </p:spTree>
    <p:extLst>
      <p:ext uri="{BB962C8B-B14F-4D97-AF65-F5344CB8AC3E}">
        <p14:creationId xmlns:p14="http://schemas.microsoft.com/office/powerpoint/2010/main" val="389687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4227934"/>
            <a:ext cx="828092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Toto jsou kvantitativní data z dotazníků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dirty="0"/>
              <a:t>Příklad dat, informací, znalostí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9" y="738568"/>
            <a:ext cx="9107802" cy="348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1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Při použití jednoduchých funkcí vzniknou informace – „Muži preferují produkt A“.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dirty="0"/>
              <a:t>Příklad dat, informací, znalostí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488907B-E812-8B48-8247-AF297677EA37}"/>
              </a:ext>
            </a:extLst>
          </p:cNvPr>
          <p:cNvSpPr/>
          <p:nvPr/>
        </p:nvSpPr>
        <p:spPr>
          <a:xfrm>
            <a:off x="3680901" y="1961491"/>
            <a:ext cx="720080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9A45471-DEC9-7B4B-A3C8-28C7D26E5757}"/>
              </a:ext>
            </a:extLst>
          </p:cNvPr>
          <p:cNvSpPr/>
          <p:nvPr/>
        </p:nvSpPr>
        <p:spPr>
          <a:xfrm>
            <a:off x="4734018" y="3041611"/>
            <a:ext cx="720080" cy="11521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7F86642-7F6D-D344-82C7-026D6E62D061}"/>
              </a:ext>
            </a:extLst>
          </p:cNvPr>
          <p:cNvSpPr txBox="1"/>
          <p:nvPr/>
        </p:nvSpPr>
        <p:spPr>
          <a:xfrm>
            <a:off x="3347864" y="4299942"/>
            <a:ext cx="1386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Produkt 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BC09C99-CC39-3048-A77D-42ED27925415}"/>
              </a:ext>
            </a:extLst>
          </p:cNvPr>
          <p:cNvSpPr txBox="1"/>
          <p:nvPr/>
        </p:nvSpPr>
        <p:spPr>
          <a:xfrm>
            <a:off x="4400981" y="4299942"/>
            <a:ext cx="1386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Produkt B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F8C8D75-5399-EB43-A5FF-5108FE52111C}"/>
              </a:ext>
            </a:extLst>
          </p:cNvPr>
          <p:cNvSpPr txBox="1"/>
          <p:nvPr/>
        </p:nvSpPr>
        <p:spPr>
          <a:xfrm>
            <a:off x="3347864" y="2056983"/>
            <a:ext cx="1386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57 %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732E0D1-CF77-AF47-BBD0-66434B34523F}"/>
              </a:ext>
            </a:extLst>
          </p:cNvPr>
          <p:cNvSpPr txBox="1"/>
          <p:nvPr/>
        </p:nvSpPr>
        <p:spPr>
          <a:xfrm>
            <a:off x="4400981" y="3077615"/>
            <a:ext cx="1386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31 %</a:t>
            </a:r>
          </a:p>
        </p:txBody>
      </p:sp>
    </p:spTree>
    <p:extLst>
      <p:ext uri="{BB962C8B-B14F-4D97-AF65-F5344CB8AC3E}">
        <p14:creationId xmlns:p14="http://schemas.microsoft.com/office/powerpoint/2010/main" val="402759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Při použití vlastních úvah o propojení informací vznikne testovatelný předpoklad, který má předpoklad generovat znalosti – „Pohlaví ovlivňuje preferenci produktu“.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dirty="0"/>
              <a:t>Příklad dat, informací, znalostí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ED14FC68-E3AA-0045-BCB6-9C6C072FF3EB}"/>
              </a:ext>
            </a:extLst>
          </p:cNvPr>
          <p:cNvSpPr/>
          <p:nvPr/>
        </p:nvSpPr>
        <p:spPr>
          <a:xfrm>
            <a:off x="1691680" y="2571750"/>
            <a:ext cx="208823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Pohlaví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A5A5F558-818A-C94E-BE62-C0624954E71E}"/>
              </a:ext>
            </a:extLst>
          </p:cNvPr>
          <p:cNvSpPr/>
          <p:nvPr/>
        </p:nvSpPr>
        <p:spPr>
          <a:xfrm>
            <a:off x="5364088" y="2560205"/>
            <a:ext cx="208823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Produkt</a:t>
            </a:r>
          </a:p>
        </p:txBody>
      </p:sp>
      <p:cxnSp>
        <p:nvCxnSpPr>
          <p:cNvPr id="4" name="Přímá spojovací šipka 3">
            <a:extLst>
              <a:ext uri="{FF2B5EF4-FFF2-40B4-BE49-F238E27FC236}">
                <a16:creationId xmlns:a16="http://schemas.microsoft.com/office/drawing/2014/main" id="{5ABF50A3-4009-9E4D-957B-0D12613C62F5}"/>
              </a:ext>
            </a:extLst>
          </p:cNvPr>
          <p:cNvCxnSpPr/>
          <p:nvPr/>
        </p:nvCxnSpPr>
        <p:spPr>
          <a:xfrm>
            <a:off x="3779912" y="3219822"/>
            <a:ext cx="1584176" cy="0"/>
          </a:xfrm>
          <a:prstGeom prst="straightConnector1">
            <a:avLst/>
          </a:prstGeom>
          <a:ln w="155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21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dirty="0"/>
              <a:t>Typy dat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84E0A38-51E3-4928-9CD4-3E6DD73B758D}"/>
              </a:ext>
            </a:extLst>
          </p:cNvPr>
          <p:cNvSpPr/>
          <p:nvPr/>
        </p:nvSpPr>
        <p:spPr>
          <a:xfrm>
            <a:off x="628650" y="2190988"/>
            <a:ext cx="1931670" cy="925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300" dirty="0"/>
              <a:t>DATA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AC54E72-F852-4A7D-A34B-AE0523B669E2}"/>
              </a:ext>
            </a:extLst>
          </p:cNvPr>
          <p:cNvSpPr/>
          <p:nvPr/>
        </p:nvSpPr>
        <p:spPr>
          <a:xfrm>
            <a:off x="2983230" y="1268016"/>
            <a:ext cx="1931670" cy="925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Sekundární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C835A9B0-CCF4-40FE-BD75-58B0D4CFE6B8}"/>
              </a:ext>
            </a:extLst>
          </p:cNvPr>
          <p:cNvSpPr/>
          <p:nvPr/>
        </p:nvSpPr>
        <p:spPr>
          <a:xfrm>
            <a:off x="2983230" y="3116818"/>
            <a:ext cx="1931670" cy="925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Primární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1AEE78E4-A04D-42C9-A7FC-C7B0E97032E3}"/>
              </a:ext>
            </a:extLst>
          </p:cNvPr>
          <p:cNvSpPr/>
          <p:nvPr/>
        </p:nvSpPr>
        <p:spPr>
          <a:xfrm>
            <a:off x="5497830" y="3116818"/>
            <a:ext cx="1931670" cy="462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Pozorování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03800393-2705-46F4-AF16-2967A2EABB7B}"/>
              </a:ext>
            </a:extLst>
          </p:cNvPr>
          <p:cNvSpPr/>
          <p:nvPr/>
        </p:nvSpPr>
        <p:spPr>
          <a:xfrm>
            <a:off x="5497830" y="3706892"/>
            <a:ext cx="1931670" cy="462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Dotazování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06A48BBD-1B1B-4AD8-9DB9-3A6232D7B85C}"/>
              </a:ext>
            </a:extLst>
          </p:cNvPr>
          <p:cNvSpPr/>
          <p:nvPr/>
        </p:nvSpPr>
        <p:spPr>
          <a:xfrm>
            <a:off x="5497830" y="4296967"/>
            <a:ext cx="1931670" cy="462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Experiment</a:t>
            </a: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E01D2EF9-0D8E-491B-B392-AD9556221A23}"/>
              </a:ext>
            </a:extLst>
          </p:cNvPr>
          <p:cNvSpPr/>
          <p:nvPr/>
        </p:nvSpPr>
        <p:spPr>
          <a:xfrm>
            <a:off x="5497830" y="1959530"/>
            <a:ext cx="1931670" cy="462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Interní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1D255BB5-D353-4CF7-9E99-FEA944774BA8}"/>
              </a:ext>
            </a:extLst>
          </p:cNvPr>
          <p:cNvSpPr/>
          <p:nvPr/>
        </p:nvSpPr>
        <p:spPr>
          <a:xfrm>
            <a:off x="5497830" y="1036559"/>
            <a:ext cx="1931670" cy="462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Externí</a:t>
            </a:r>
          </a:p>
        </p:txBody>
      </p:sp>
    </p:spTree>
    <p:extLst>
      <p:ext uri="{BB962C8B-B14F-4D97-AF65-F5344CB8AC3E}">
        <p14:creationId xmlns:p14="http://schemas.microsoft.com/office/powerpoint/2010/main" val="32692644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Podle charakteru jevu, který zkoumáme: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Kvantitativní data – přesně měřitelné, získáváme z dat číselného charakteru.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Kvalitativní data – jejich interpretace vyžaduje subjektivní posouzení.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Podle obsahu dat (jinak analyzujeme):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Fakta – data o skutečnostech, které nastaly. (20% růst – proč a jak to využít?)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Znalosti – vědomosti. (zná kategorii? hodnotu?)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Názory – mínění, postoje, hodnocení. (názor na produkty)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Záměry – data o vědomém chování s cílem uskutečnit nějakou aktivitu. (záměr jet na letní dovolenou – přizpůsobím nabídku)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Motivy – vnitřní pohnutky. (motiv chovat se ekologicky – proč a jak využít?)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dirty="0"/>
              <a:t>Členění dat</a:t>
            </a:r>
          </a:p>
        </p:txBody>
      </p:sp>
    </p:spTree>
    <p:extLst>
      <p:ext uri="{BB962C8B-B14F-4D97-AF65-F5344CB8AC3E}">
        <p14:creationId xmlns:p14="http://schemas.microsoft.com/office/powerpoint/2010/main" val="64474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Podle toho, jaká data jsou prezentována: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Numerická – statistická data, číselné přehledy (ČSÚ).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Textová – texty slovníků, katalogů (encyklopedie).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Ostatní – multimediální data („jak dělá ptáček“).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Podle míry zveřejnění: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Veřejná – jsou publikovány a volně dostupné.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Neveřejná – musíme za ně platit, nebo se registrovat.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Tajná – nemáme k nim přístup (zájmy celospolečenské, firemní, osobní).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Podle času :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Stavová – data shromažďujeme v jednom okamžiku.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Toková – data sbíráme opakovaně v průběhu určitého časového období.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dirty="0"/>
              <a:t>Členění dat</a:t>
            </a:r>
            <a:br>
              <a:rPr lang="cs-CZ" dirty="0"/>
            </a:br>
            <a:endParaRPr lang="cs-CZ" dirty="0"/>
          </a:p>
        </p:txBody>
      </p:sp>
      <p:pic>
        <p:nvPicPr>
          <p:cNvPr id="4098" name="Picture 2" descr="Funny pictures about data mining / machine learning | The Data Mining Blog">
            <a:extLst>
              <a:ext uri="{FF2B5EF4-FFF2-40B4-BE49-F238E27FC236}">
                <a16:creationId xmlns:a16="http://schemas.microsoft.com/office/drawing/2014/main" id="{7BB89750-1F1B-4B4D-A9C5-BDD928EDA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03598"/>
            <a:ext cx="1834025" cy="19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70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771550"/>
            <a:ext cx="8280920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Pro použitelnost dat a informací musí splňovat určité základní vlastnosti: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Úplnost.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Pravdivost a relevance. (všichni lžou!)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Srozumitelnost.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Přesnost a konzistence. (validita a reliabilita bude vysvětlena později)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Objektivnost.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Aktuálnost a včasnost. (</a:t>
            </a:r>
            <a:r>
              <a:rPr lang="cs-CZ" sz="1800" dirty="0">
                <a:solidFill>
                  <a:srgbClr val="002060"/>
                </a:solidFill>
                <a:hlinkClick r:id="rId3"/>
              </a:rPr>
              <a:t>Mapy práskly ruské vojsko směřující na Ukrajinu. Živá data o provozu</a:t>
            </a:r>
            <a:r>
              <a:rPr lang="cs-CZ" sz="1800" dirty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Odpovídající podrobnost.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Míra spolehlivosti. (1 %? 5 %? 10 %?)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Kontinuita. (dá se vůbec dělat komunikace jednorázově?)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Příznivá cena. (kolik to je?)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dirty="0"/>
              <a:t>Vlastnosti dat a informací</a:t>
            </a:r>
          </a:p>
        </p:txBody>
      </p:sp>
    </p:spTree>
    <p:extLst>
      <p:ext uri="{BB962C8B-B14F-4D97-AF65-F5344CB8AC3E}">
        <p14:creationId xmlns:p14="http://schemas.microsoft.com/office/powerpoint/2010/main" val="34544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Data a informace jsou nutnou podmínkou správného chodu firmy.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 dnešním světě internetu je přístup k datům značný. Pro správnou orientaci je ale nutné data analyzovat, aby z nich vznikaly informace, a na jejich základě znalosti.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 praxi řešíme </a:t>
            </a:r>
            <a:r>
              <a:rPr lang="cs-CZ" sz="2000" b="1" dirty="0">
                <a:solidFill>
                  <a:srgbClr val="002060"/>
                </a:solidFill>
              </a:rPr>
              <a:t>cenu informací </a:t>
            </a:r>
            <a:r>
              <a:rPr lang="cs-CZ" sz="2000" dirty="0">
                <a:solidFill>
                  <a:srgbClr val="002060"/>
                </a:solidFill>
              </a:rPr>
              <a:t>– za kolik je získám a jakou hodnotu mi přinesou. </a:t>
            </a:r>
          </a:p>
          <a:p>
            <a:pPr lvl="1"/>
            <a:r>
              <a:rPr lang="cs-CZ" sz="1600" dirty="0" err="1">
                <a:solidFill>
                  <a:srgbClr val="002060"/>
                </a:solidFill>
              </a:rPr>
              <a:t>Cost</a:t>
            </a:r>
            <a:r>
              <a:rPr lang="cs-CZ" sz="1600" dirty="0">
                <a:solidFill>
                  <a:srgbClr val="002060"/>
                </a:solidFill>
              </a:rPr>
              <a:t>/benefit analýza.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Vyvstávají nové potřeby ve firmách: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Schopnost posuzovat kvalitu dat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Schopnost extrahovat z dat informace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Schopnost tyto informace interpretovat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dirty="0"/>
              <a:t>Problémy s informacemi</a:t>
            </a:r>
          </a:p>
        </p:txBody>
      </p:sp>
      <p:pic>
        <p:nvPicPr>
          <p:cNvPr id="3074" name="Picture 2" descr="Hard Data : r/funny">
            <a:extLst>
              <a:ext uri="{FF2B5EF4-FFF2-40B4-BE49-F238E27FC236}">
                <a16:creationId xmlns:a16="http://schemas.microsoft.com/office/drawing/2014/main" id="{4A589F0A-6340-4FCC-9D87-B5C97F3DA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00355"/>
            <a:ext cx="2637855" cy="244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22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Rozhodovací paralýza</a:t>
            </a:r>
          </a:p>
          <a:p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dirty="0"/>
              <a:t>Problémy s informacemi - přesycení</a:t>
            </a:r>
          </a:p>
        </p:txBody>
      </p:sp>
      <p:pic>
        <p:nvPicPr>
          <p:cNvPr id="2" name="Online médium 1" descr="The Big Bang Theory - Sheldon can't choose between PS4 and Xbox One S07E19 [HD]">
            <a:hlinkClick r:id="" action="ppaction://media"/>
            <a:extLst>
              <a:ext uri="{FF2B5EF4-FFF2-40B4-BE49-F238E27FC236}">
                <a16:creationId xmlns:a16="http://schemas.microsoft.com/office/drawing/2014/main" id="{9FF2BB09-7368-9148-94FD-97133F9AEBB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31876" y="1563638"/>
            <a:ext cx="5280248" cy="297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0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Studijní materiály v IS </a:t>
            </a:r>
            <a:r>
              <a:rPr lang="cs-CZ" sz="2000" dirty="0">
                <a:solidFill>
                  <a:srgbClr val="002060"/>
                </a:solidFill>
              </a:rPr>
              <a:t>(</a:t>
            </a:r>
            <a:r>
              <a:rPr lang="cs-CZ" sz="2000" dirty="0">
                <a:solidFill>
                  <a:srgbClr val="FF0000"/>
                </a:solidFill>
              </a:rPr>
              <a:t>4 prezentace tutoriálů</a:t>
            </a:r>
            <a:r>
              <a:rPr lang="cs-CZ" sz="2000" dirty="0">
                <a:solidFill>
                  <a:srgbClr val="002060"/>
                </a:solidFill>
              </a:rPr>
              <a:t>) + skripta.</a:t>
            </a:r>
          </a:p>
          <a:p>
            <a:endParaRPr lang="cs-CZ" sz="2000" dirty="0"/>
          </a:p>
          <a:p>
            <a:r>
              <a:rPr lang="cs-CZ" sz="2000" dirty="0">
                <a:solidFill>
                  <a:srgbClr val="00B050"/>
                </a:solidFill>
              </a:rPr>
              <a:t>Kniha KOZEL, R., MYNÁŘOVÁ L. a H. SVOBODOVÁ, 2011. Moderní metody a techniky marketingového výzkumu. Praha: </a:t>
            </a:r>
            <a:r>
              <a:rPr lang="cs-CZ" sz="2000" dirty="0" err="1">
                <a:solidFill>
                  <a:srgbClr val="00B050"/>
                </a:solidFill>
              </a:rPr>
              <a:t>Grada</a:t>
            </a:r>
            <a:r>
              <a:rPr lang="cs-CZ" sz="2000" dirty="0">
                <a:solidFill>
                  <a:srgbClr val="00B050"/>
                </a:solidFill>
              </a:rPr>
              <a:t>. ISBN 978-80-247-3527-6. </a:t>
            </a:r>
          </a:p>
          <a:p>
            <a:endParaRPr lang="cs-CZ" sz="2000" dirty="0"/>
          </a:p>
          <a:p>
            <a:r>
              <a:rPr lang="cs-CZ" sz="2000" dirty="0">
                <a:solidFill>
                  <a:srgbClr val="002060"/>
                </a:solidFill>
              </a:rPr>
              <a:t>Závěrečný zápočet bude z učiva ve </a:t>
            </a:r>
            <a:r>
              <a:rPr lang="cs-CZ" sz="2000" dirty="0">
                <a:solidFill>
                  <a:srgbClr val="FF0000"/>
                </a:solidFill>
              </a:rPr>
              <a:t>4</a:t>
            </a:r>
            <a:r>
              <a:rPr lang="cs-CZ" sz="2000" dirty="0">
                <a:solidFill>
                  <a:srgbClr val="002060"/>
                </a:solidFill>
              </a:rPr>
              <a:t> prezentacích tutoriálů! Vždy se ptám na praktické aplikace – vysvětlení na příkladech.   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Nebudu vyžadovat doslovné definice a členění, stačí svými slovy obsah. Důležité je učivo pochopit.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Studijní literatura</a:t>
            </a:r>
          </a:p>
        </p:txBody>
      </p:sp>
    </p:spTree>
    <p:extLst>
      <p:ext uri="{BB962C8B-B14F-4D97-AF65-F5344CB8AC3E}">
        <p14:creationId xmlns:p14="http://schemas.microsoft.com/office/powerpoint/2010/main" val="19980721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Sekundární data </a:t>
            </a:r>
            <a:r>
              <a:rPr lang="cs-CZ" sz="2000" dirty="0">
                <a:solidFill>
                  <a:srgbClr val="002060"/>
                </a:solidFill>
              </a:rPr>
              <a:t>– „informace zjištěné dříve za jiným účelem“.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Levná a rychle dosažitelná (internet/interní zdroje – okamžitost).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Nemusí zcela přesně odpovídat našemu zaměření 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nevhodná struktura dat – podrobnost, 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odlišná metodika sběru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přesnost a srovnatelnost, 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zastaralost apod.).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Při řešení problému se VŽDY pokoušíme nejdříve sesbírat sekundární data.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Sekundární informace </a:t>
            </a:r>
            <a:r>
              <a:rPr lang="cs-CZ" sz="2000" dirty="0">
                <a:solidFill>
                  <a:srgbClr val="002060"/>
                </a:solidFill>
              </a:rPr>
              <a:t>– „získáváme zpracováním dat, která byla původně shromážděna někým jiným pro odlišný účel“. 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Sekundární zdroje dat</a:t>
            </a:r>
            <a:r>
              <a:rPr lang="cs-CZ" sz="2000" dirty="0">
                <a:solidFill>
                  <a:srgbClr val="002060"/>
                </a:solidFill>
              </a:rPr>
              <a:t>: vnitřní a vnější.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dirty="0"/>
              <a:t>Sekundární data</a:t>
            </a:r>
          </a:p>
        </p:txBody>
      </p:sp>
    </p:spTree>
    <p:extLst>
      <p:ext uri="{BB962C8B-B14F-4D97-AF65-F5344CB8AC3E}">
        <p14:creationId xmlns:p14="http://schemas.microsoft.com/office/powerpoint/2010/main" val="194964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6120680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E-shop se rozhodne pro redesign webové stránky.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První otázka je </a:t>
            </a:r>
            <a:r>
              <a:rPr lang="cs-CZ" sz="2000" b="1" dirty="0">
                <a:solidFill>
                  <a:srgbClr val="002060"/>
                </a:solidFill>
              </a:rPr>
              <a:t>proč</a:t>
            </a:r>
            <a:r>
              <a:rPr lang="cs-CZ" sz="2000" dirty="0">
                <a:solidFill>
                  <a:srgbClr val="002060"/>
                </a:solidFill>
              </a:rPr>
              <a:t> by to vůbec měla firma dělat?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Sekundární data z provozu webu.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Druhá otázka je </a:t>
            </a:r>
            <a:r>
              <a:rPr lang="cs-CZ" sz="2000" b="1" dirty="0">
                <a:solidFill>
                  <a:srgbClr val="002060"/>
                </a:solidFill>
              </a:rPr>
              <a:t>jak</a:t>
            </a:r>
            <a:r>
              <a:rPr lang="cs-CZ" sz="2000" dirty="0">
                <a:solidFill>
                  <a:srgbClr val="002060"/>
                </a:solidFill>
              </a:rPr>
              <a:t> by to firma měla udělat?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Sekundární data o chování lidí na webové stránce.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Jak</a:t>
            </a:r>
            <a:r>
              <a:rPr lang="cs-CZ" sz="2000" dirty="0">
                <a:solidFill>
                  <a:srgbClr val="002060"/>
                </a:solidFill>
              </a:rPr>
              <a:t> byl redesign úspěšný?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Sekundární data o provozu webu a chování lidí ve srovnání období před a po redesignu.</a:t>
            </a:r>
          </a:p>
          <a:p>
            <a:pPr lvl="1"/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Sekundární data – příklad kdy sekundární data pomohou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26F3A43-43E6-2E47-8E1B-0D4BF3772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156085"/>
            <a:ext cx="1930028" cy="141662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860D08E-B932-7149-8871-62C78280E1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571749"/>
            <a:ext cx="1858020" cy="175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3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dirty="0"/>
              <a:t>Sekundární zdroje dat: interní a externí</a:t>
            </a:r>
          </a:p>
        </p:txBody>
      </p:sp>
      <p:sp>
        <p:nvSpPr>
          <p:cNvPr id="4" name="Zástupný symbol pro obsah 3"/>
          <p:cNvSpPr txBox="1">
            <a:spLocks/>
          </p:cNvSpPr>
          <p:nvPr/>
        </p:nvSpPr>
        <p:spPr>
          <a:xfrm>
            <a:off x="467544" y="987574"/>
            <a:ext cx="3816424" cy="4572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002060"/>
                </a:solidFill>
              </a:rPr>
              <a:t>Finanční výkazy.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CRM databáze zákazníků.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Finanční plány.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Přehledy výroby.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Statistiky prodejnosti.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Databáze dodavatelů.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Korespondence se zákazníky.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Zprávy z obchodních cest.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Webová analytika.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Statistiky profilů sociálních sítí.</a:t>
            </a:r>
          </a:p>
        </p:txBody>
      </p:sp>
      <p:sp>
        <p:nvSpPr>
          <p:cNvPr id="5" name="Zástupný symbol pro obsah 4"/>
          <p:cNvSpPr txBox="1">
            <a:spLocks/>
          </p:cNvSpPr>
          <p:nvPr/>
        </p:nvSpPr>
        <p:spPr>
          <a:xfrm>
            <a:off x="4999139" y="980937"/>
            <a:ext cx="3657600" cy="367904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002060"/>
                </a:solidFill>
              </a:rPr>
              <a:t>Podklady vládních orgánů.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Veškerá legislativa.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Zprávy statistických úřadů.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Odborné publikace.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Noviny, časopisy, bulletiny.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Sdělovací prostředky.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Informace od konkurence.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Výzkumné zprávy.</a:t>
            </a:r>
          </a:p>
        </p:txBody>
      </p:sp>
    </p:spTree>
    <p:extLst>
      <p:ext uri="{BB962C8B-B14F-4D97-AF65-F5344CB8AC3E}">
        <p14:creationId xmlns:p14="http://schemas.microsoft.com/office/powerpoint/2010/main" val="4630314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Vnitřní</a:t>
            </a:r>
            <a:r>
              <a:rPr lang="cs-CZ" sz="2000" dirty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Vznikají z běžného sledování činnosti firmy.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Data jsou z provozní evidence (výrobní, obchodní, finanční, technická, atd.). 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Kvalita takových dat je závislá na kvalitě informačního systému ve firmě. 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Vnější</a:t>
            </a:r>
            <a:r>
              <a:rPr lang="cs-CZ" sz="2000" dirty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Různé formy z vnějšku firmy, viz předchozí členění. Zpravidla za úplatu. Hlavní zdroj internet – rychlé vyhledávání, sběr a zpracování, „nulové“ finanční náklady. 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Profesionální zdroje (rozhlas, televize, odborné publikace, noviny) – záruka pravdivosti. 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Amatérské zdroje – v některých odvětvích kvalitnější než profesionální. Údaje mohou být podány neobjektivně.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dirty="0"/>
              <a:t>Vnitřní a vnější zdroje sekundárních dat</a:t>
            </a:r>
          </a:p>
        </p:txBody>
      </p:sp>
    </p:spTree>
    <p:extLst>
      <p:ext uri="{BB962C8B-B14F-4D97-AF65-F5344CB8AC3E}">
        <p14:creationId xmlns:p14="http://schemas.microsoft.com/office/powerpoint/2010/main" val="89304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002060"/>
                </a:solidFill>
              </a:rPr>
              <a:t>Sekundární data nebyla přímo navržena pro náš problém, proto mají odlišný: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Vzorek (není reprezentativní).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Časovou vázanost (zastaralá, v průběhu určité sezóny).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Vhodné jednotky, škály. (známka v procentech, 1-5, A-F)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Rozsah – pokrývají vše? (řeší v plné šíři problematiku?)</a:t>
            </a:r>
          </a:p>
          <a:p>
            <a:pPr lvl="1"/>
            <a:r>
              <a:rPr lang="cs-CZ" sz="2400" dirty="0" err="1">
                <a:solidFill>
                  <a:srgbClr val="002060"/>
                </a:solidFill>
              </a:rPr>
              <a:t>Reliabilní</a:t>
            </a:r>
            <a:r>
              <a:rPr lang="cs-CZ" sz="2400" dirty="0">
                <a:solidFill>
                  <a:srgbClr val="002060"/>
                </a:solidFill>
              </a:rPr>
              <a:t>? Validní? („vycucal si to autor z prstu“?)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dirty="0"/>
              <a:t>Problémy externích sekundárních dat</a:t>
            </a:r>
          </a:p>
        </p:txBody>
      </p:sp>
    </p:spTree>
    <p:extLst>
      <p:ext uri="{BB962C8B-B14F-4D97-AF65-F5344CB8AC3E}">
        <p14:creationId xmlns:p14="http://schemas.microsoft.com/office/powerpoint/2010/main" val="378296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/>
            <a:r>
              <a:rPr lang="cs-CZ" sz="2800" dirty="0">
                <a:solidFill>
                  <a:srgbClr val="002060"/>
                </a:solidFill>
              </a:rPr>
              <a:t>Příklad: Řeším problém využití volného času seniorů v Karviné – najdu studii starou 12 let na volnočasové aktivity 55-65 v Praze, vzorek má 90% žen. </a:t>
            </a:r>
          </a:p>
          <a:p>
            <a:pPr marL="457200" indent="-457200"/>
            <a:r>
              <a:rPr lang="cs-CZ" sz="2800" dirty="0">
                <a:solidFill>
                  <a:srgbClr val="002060"/>
                </a:solidFill>
              </a:rPr>
              <a:t>Mohu to vůbec použít? </a:t>
            </a:r>
          </a:p>
          <a:p>
            <a:pPr marL="457200" indent="-457200"/>
            <a:r>
              <a:rPr lang="cs-CZ" sz="2800" dirty="0">
                <a:solidFill>
                  <a:srgbClr val="002060"/>
                </a:solidFill>
              </a:rPr>
              <a:t>…. Ne! Porušuje snad všechna pravidla.</a:t>
            </a:r>
          </a:p>
          <a:p>
            <a:pPr marL="0" indent="0">
              <a:buNone/>
            </a:pPr>
            <a:endParaRPr lang="cs-CZ" sz="2800" dirty="0"/>
          </a:p>
          <a:p>
            <a:pPr marL="457200" indent="-457200"/>
            <a:endParaRPr lang="cs-CZ" sz="2800" dirty="0"/>
          </a:p>
          <a:p>
            <a:pPr marL="457200" indent="-457200"/>
            <a:endParaRPr lang="cs-CZ" sz="2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dirty="0"/>
              <a:t>Problémy externích sekundárních dat</a:t>
            </a:r>
          </a:p>
        </p:txBody>
      </p:sp>
    </p:spTree>
    <p:extLst>
      <p:ext uri="{BB962C8B-B14F-4D97-AF65-F5344CB8AC3E}">
        <p14:creationId xmlns:p14="http://schemas.microsoft.com/office/powerpoint/2010/main" val="135986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Datové zdroje strategického charakteru jsou skoro vždy zpoplatněny: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Výzkumné agentury – STEM/MARK, </a:t>
            </a:r>
            <a:r>
              <a:rPr lang="cs-CZ" dirty="0">
                <a:solidFill>
                  <a:srgbClr val="002060"/>
                </a:solidFill>
                <a:hlinkClick r:id="rId3"/>
              </a:rPr>
              <a:t>Instantresearch</a:t>
            </a:r>
            <a:r>
              <a:rPr lang="cs-CZ" dirty="0">
                <a:solidFill>
                  <a:srgbClr val="002060"/>
                </a:solidFill>
              </a:rPr>
              <a:t>, </a:t>
            </a:r>
            <a:r>
              <a:rPr lang="cs-CZ" dirty="0">
                <a:solidFill>
                  <a:srgbClr val="002060"/>
                </a:solidFill>
                <a:hlinkClick r:id="rId4"/>
              </a:rPr>
              <a:t>Euromonitor</a:t>
            </a:r>
            <a:r>
              <a:rPr lang="cs-CZ" dirty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Akademické zdroje – Harvard, MIT.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Konzultační firmy: </a:t>
            </a:r>
            <a:r>
              <a:rPr lang="cs-CZ" dirty="0" err="1">
                <a:solidFill>
                  <a:srgbClr val="002060"/>
                </a:solidFill>
              </a:rPr>
              <a:t>McKinsey</a:t>
            </a:r>
            <a:r>
              <a:rPr lang="cs-CZ" dirty="0">
                <a:solidFill>
                  <a:srgbClr val="002060"/>
                </a:solidFill>
              </a:rPr>
              <a:t>, BCG.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dirty="0"/>
              <a:t>Kde získám data?</a:t>
            </a:r>
          </a:p>
        </p:txBody>
      </p:sp>
    </p:spTree>
    <p:extLst>
      <p:ext uri="{BB962C8B-B14F-4D97-AF65-F5344CB8AC3E}">
        <p14:creationId xmlns:p14="http://schemas.microsoft.com/office/powerpoint/2010/main" val="334876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EU – hlavní portál, Generální ředitelství Evropské komise Vnitřní trh, „</a:t>
            </a:r>
            <a:r>
              <a:rPr lang="cs-CZ" sz="2000" dirty="0" err="1">
                <a:solidFill>
                  <a:srgbClr val="002060"/>
                </a:solidFill>
              </a:rPr>
              <a:t>dialogue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with</a:t>
            </a:r>
            <a:r>
              <a:rPr lang="cs-CZ" sz="2000" dirty="0">
                <a:solidFill>
                  <a:srgbClr val="002060"/>
                </a:solidFill>
              </a:rPr>
              <a:t> business“, market </a:t>
            </a:r>
            <a:r>
              <a:rPr lang="cs-CZ" sz="2000" dirty="0" err="1">
                <a:solidFill>
                  <a:srgbClr val="002060"/>
                </a:solidFill>
              </a:rPr>
              <a:t>access</a:t>
            </a:r>
            <a:r>
              <a:rPr lang="cs-CZ" sz="2000" dirty="0">
                <a:solidFill>
                  <a:srgbClr val="002060"/>
                </a:solidFill>
              </a:rPr>
              <a:t> database, apod.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Euro </a:t>
            </a:r>
            <a:r>
              <a:rPr lang="cs-CZ" sz="2000" dirty="0" err="1">
                <a:solidFill>
                  <a:srgbClr val="002060"/>
                </a:solidFill>
              </a:rPr>
              <a:t>Info</a:t>
            </a:r>
            <a:r>
              <a:rPr lang="cs-CZ" sz="2000" dirty="0">
                <a:solidFill>
                  <a:srgbClr val="002060"/>
                </a:solidFill>
              </a:rPr>
              <a:t> Centrum – zastoupení v každé EU zemi. </a:t>
            </a:r>
          </a:p>
          <a:p>
            <a:r>
              <a:rPr lang="cs-CZ" sz="2000" dirty="0" err="1">
                <a:solidFill>
                  <a:srgbClr val="002060"/>
                </a:solidFill>
              </a:rPr>
              <a:t>CzechTrade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 err="1">
                <a:solidFill>
                  <a:srgbClr val="002060"/>
                </a:solidFill>
              </a:rPr>
              <a:t>Businessinfo</a:t>
            </a:r>
            <a:r>
              <a:rPr lang="cs-CZ" sz="2000" dirty="0">
                <a:solidFill>
                  <a:srgbClr val="002060"/>
                </a:solidFill>
              </a:rPr>
              <a:t>, Česká exportní banka, EGAP.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Hospodářská komora, profesní svazy (průmyslu a obchodu, cestovního ruchu, agrární informační systém, spedice a logistiky apod.).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Banky, KOMPASS, soukromé firmy, databázová centra (</a:t>
            </a:r>
            <a:r>
              <a:rPr lang="cs-CZ" sz="2000" dirty="0" err="1">
                <a:solidFill>
                  <a:srgbClr val="002060"/>
                </a:solidFill>
              </a:rPr>
              <a:t>ProQuest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 err="1">
                <a:solidFill>
                  <a:srgbClr val="002060"/>
                </a:solidFill>
              </a:rPr>
              <a:t>KnowEurope</a:t>
            </a:r>
            <a:r>
              <a:rPr lang="cs-CZ" sz="2000" dirty="0">
                <a:solidFill>
                  <a:srgbClr val="002060"/>
                </a:solidFill>
              </a:rPr>
              <a:t>, JUSTIS </a:t>
            </a:r>
            <a:r>
              <a:rPr lang="cs-CZ" sz="2000" dirty="0" err="1">
                <a:solidFill>
                  <a:srgbClr val="002060"/>
                </a:solidFill>
              </a:rPr>
              <a:t>Celex</a:t>
            </a:r>
            <a:r>
              <a:rPr lang="cs-CZ" sz="2000" dirty="0">
                <a:solidFill>
                  <a:srgbClr val="002060"/>
                </a:solidFill>
              </a:rPr>
              <a:t> apod.).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Ministerstva, statistické úřady, ČNB.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Vždy hledám ekvivalent všech těchto v dané zemi! Informace zadarmo!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dirty="0"/>
              <a:t>Informační zdroje pro české vývozce</a:t>
            </a:r>
          </a:p>
        </p:txBody>
      </p:sp>
    </p:spTree>
    <p:extLst>
      <p:ext uri="{BB962C8B-B14F-4D97-AF65-F5344CB8AC3E}">
        <p14:creationId xmlns:p14="http://schemas.microsoft.com/office/powerpoint/2010/main" val="92006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6048672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Firmy mají často data o svých zákaznících z milionů kontaktů po desítky let. Takto velké databáze obsahují přímo „poklad“ nevyčíslitelné hodnoty. 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Data </a:t>
            </a:r>
            <a:r>
              <a:rPr lang="cs-CZ" sz="2000" b="1" dirty="0" err="1">
                <a:solidFill>
                  <a:srgbClr val="002060"/>
                </a:solidFill>
              </a:rPr>
              <a:t>mining</a:t>
            </a:r>
            <a:r>
              <a:rPr lang="cs-CZ" sz="2000" dirty="0">
                <a:solidFill>
                  <a:srgbClr val="002060"/>
                </a:solidFill>
              </a:rPr>
              <a:t> je analytická metoda získávání netriviálních skrytých a potenciálně užitečných informací z dat.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Jinak řečeno, používáme chytrý software, který hledá vzájemné vazby mezi pro běžné oko nahodilými daty.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Používáme: shlukovou analýzu, regresní analýzu, faktorovou analýzu, rozhodovací stromy, neurální sítě, umělé inteligence apod.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mining</a:t>
            </a:r>
            <a:endParaRPr lang="cs-CZ" dirty="0"/>
          </a:p>
        </p:txBody>
      </p:sp>
      <p:pic>
        <p:nvPicPr>
          <p:cNvPr id="5122" name="Picture 2" descr="Trpaslík Horník Vousatý Muž - Obrázek zdarma na Pixabay">
            <a:extLst>
              <a:ext uri="{FF2B5EF4-FFF2-40B4-BE49-F238E27FC236}">
                <a16:creationId xmlns:a16="http://schemas.microsoft.com/office/drawing/2014/main" id="{6B7397C2-58E5-674A-9B7F-2BFE9A1B1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31590"/>
            <a:ext cx="23312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06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Primární data jsou data shromážděná pro náš konkrétní řešený problém. Je to „výzkum na míru“ potřebám zadavatele výzkumu.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Data neexistují když výzkum zahajujeme. Získáváme je v průběhu výzkumu.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Primární informace jsou informace, vyvozené z primárních dat shromážděných pro náš konkrétní řešený problém.</a:t>
            </a:r>
          </a:p>
          <a:p>
            <a:pPr marL="0" indent="0" algn="ctr">
              <a:buNone/>
            </a:pPr>
            <a:r>
              <a:rPr lang="cs-CZ" sz="2800" b="1" dirty="0">
                <a:solidFill>
                  <a:srgbClr val="002060"/>
                </a:solidFill>
              </a:rPr>
              <a:t>VŽDY zkoumáme nejdříve sekundární data a informace, až pak plánujeme sběr primárních dat!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dirty="0"/>
              <a:t>Primární data</a:t>
            </a:r>
          </a:p>
        </p:txBody>
      </p:sp>
    </p:spTree>
    <p:extLst>
      <p:ext uri="{BB962C8B-B14F-4D97-AF65-F5344CB8AC3E}">
        <p14:creationId xmlns:p14="http://schemas.microsoft.com/office/powerpoint/2010/main" val="67771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FB </a:t>
            </a:r>
            <a:r>
              <a:rPr lang="cs-CZ" sz="2000" dirty="0">
                <a:solidFill>
                  <a:srgbClr val="002060"/>
                </a:solidFill>
                <a:hlinkClick r:id="rId3"/>
              </a:rPr>
              <a:t>Katedra podnikové ekonomiky a managementu SU OPF Karviná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  <a:p>
            <a:r>
              <a:rPr lang="cs-CZ" sz="2000" dirty="0">
                <a:solidFill>
                  <a:srgbClr val="002060"/>
                </a:solidFill>
                <a:hlinkClick r:id="rId4"/>
              </a:rPr>
              <a:t>Marketing </a:t>
            </a:r>
            <a:r>
              <a:rPr lang="cs-CZ" sz="2000" dirty="0" err="1">
                <a:solidFill>
                  <a:srgbClr val="002060"/>
                </a:solidFill>
                <a:hlinkClick r:id="rId4"/>
              </a:rPr>
              <a:t>Journal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  <a:p>
            <a:r>
              <a:rPr lang="cs-CZ" sz="2000" dirty="0">
                <a:solidFill>
                  <a:srgbClr val="002060"/>
                </a:solidFill>
                <a:hlinkClick r:id="rId5"/>
              </a:rPr>
              <a:t>Médiář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  <a:p>
            <a:r>
              <a:rPr lang="cs-CZ" sz="2000" dirty="0">
                <a:solidFill>
                  <a:srgbClr val="002060"/>
                </a:solidFill>
                <a:hlinkClick r:id="rId6"/>
              </a:rPr>
              <a:t>Mediaguru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  <a:p>
            <a:r>
              <a:rPr lang="cs-CZ" sz="2000" dirty="0">
                <a:solidFill>
                  <a:srgbClr val="002060"/>
                </a:solidFill>
                <a:hlinkClick r:id="rId7"/>
              </a:rPr>
              <a:t>Newsfeed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  <a:p>
            <a:r>
              <a:rPr lang="cs-CZ" sz="2000" dirty="0">
                <a:solidFill>
                  <a:srgbClr val="002060"/>
                </a:solidFill>
                <a:hlinkClick r:id="rId8"/>
              </a:rPr>
              <a:t>E15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>
                <a:solidFill>
                  <a:srgbClr val="002060"/>
                </a:solidFill>
                <a:hlinkClick r:id="rId9"/>
              </a:rPr>
              <a:t>Czechcrunch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>
                <a:solidFill>
                  <a:srgbClr val="002060"/>
                </a:solidFill>
                <a:hlinkClick r:id="rId10"/>
              </a:rPr>
              <a:t>Místoprodeje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>
                <a:solidFill>
                  <a:srgbClr val="002060"/>
                </a:solidFill>
                <a:hlinkClick r:id="rId11"/>
              </a:rPr>
              <a:t>Tyinternety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>
                <a:solidFill>
                  <a:srgbClr val="002060"/>
                </a:solidFill>
                <a:hlinkClick r:id="rId12"/>
              </a:rPr>
              <a:t>Refresher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  <a:p>
            <a:r>
              <a:rPr lang="cs-CZ" sz="2000" strike="sngStrike" dirty="0">
                <a:solidFill>
                  <a:srgbClr val="002060"/>
                </a:solidFill>
              </a:rPr>
              <a:t>FB skupina </a:t>
            </a:r>
            <a:r>
              <a:rPr lang="cs-CZ" sz="2000" strike="sngStrike" dirty="0">
                <a:solidFill>
                  <a:srgbClr val="002060"/>
                </a:solidFill>
                <a:hlinkClick r:id="rId13"/>
              </a:rPr>
              <a:t>Marketing OPF Karviná</a:t>
            </a:r>
            <a:r>
              <a:rPr lang="cs-CZ" sz="2000" strike="sngStrike" dirty="0">
                <a:solidFill>
                  <a:srgbClr val="002060"/>
                </a:solidFill>
              </a:rPr>
              <a:t> 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Sledujeme zahraniční (USA) weby „o životě“, technice apod. – spotřební trendy přicházejí k nám a my jsme připraveni.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Co sledovat</a:t>
            </a:r>
          </a:p>
        </p:txBody>
      </p:sp>
    </p:spTree>
    <p:extLst>
      <p:ext uri="{BB962C8B-B14F-4D97-AF65-F5344CB8AC3E}">
        <p14:creationId xmlns:p14="http://schemas.microsoft.com/office/powerpoint/2010/main" val="33167330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altLang="en-US" sz="2400" b="1" dirty="0">
                <a:solidFill>
                  <a:srgbClr val="002060"/>
                </a:solidFill>
              </a:rPr>
              <a:t>Dotazování</a:t>
            </a:r>
            <a:r>
              <a:rPr lang="cs-CZ" altLang="en-US" sz="2400" dirty="0">
                <a:solidFill>
                  <a:srgbClr val="002060"/>
                </a:solidFill>
              </a:rPr>
              <a:t> – </a:t>
            </a:r>
            <a:r>
              <a:rPr lang="cs-CZ" altLang="zh-CN" sz="2400" dirty="0">
                <a:solidFill>
                  <a:srgbClr val="002060"/>
                </a:solidFill>
              </a:rPr>
              <a:t>založena na výpovědi příjemců komunikovaných sdělení </a:t>
            </a:r>
            <a:r>
              <a:rPr lang="cs-CZ" altLang="zh-CN" sz="2400" i="1" dirty="0">
                <a:solidFill>
                  <a:srgbClr val="002060"/>
                </a:solidFill>
              </a:rPr>
              <a:t>(efekt zákaznické poroty!!!).</a:t>
            </a:r>
          </a:p>
          <a:p>
            <a:pPr>
              <a:lnSpc>
                <a:spcPct val="80000"/>
              </a:lnSpc>
            </a:pPr>
            <a:r>
              <a:rPr lang="cs-CZ" altLang="en-US" sz="2400" b="1" dirty="0">
                <a:solidFill>
                  <a:srgbClr val="002060"/>
                </a:solidFill>
              </a:rPr>
              <a:t>Pozorování</a:t>
            </a:r>
            <a:r>
              <a:rPr lang="cs-CZ" altLang="en-US" sz="2400" dirty="0">
                <a:solidFill>
                  <a:srgbClr val="002060"/>
                </a:solidFill>
              </a:rPr>
              <a:t> (skryté a zjevné) – </a:t>
            </a:r>
            <a:r>
              <a:rPr lang="cs-CZ" altLang="zh-CN" sz="2400" dirty="0">
                <a:solidFill>
                  <a:srgbClr val="002060"/>
                </a:solidFill>
              </a:rPr>
              <a:t>zaměřuje se především na chování člověka v procesu přijímání sdělení marketingové komunikace i následného chování </a:t>
            </a:r>
            <a:r>
              <a:rPr lang="cs-CZ" altLang="zh-CN" sz="2400" i="1" dirty="0">
                <a:solidFill>
                  <a:srgbClr val="002060"/>
                </a:solidFill>
              </a:rPr>
              <a:t>(</a:t>
            </a:r>
            <a:r>
              <a:rPr lang="cs-CZ" altLang="zh-CN" sz="2400" i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elektronické pozorování</a:t>
            </a:r>
            <a:r>
              <a:rPr lang="cs-CZ" altLang="zh-CN" sz="2400" i="1" dirty="0">
                <a:solidFill>
                  <a:srgbClr val="002060"/>
                </a:solidFill>
              </a:rPr>
              <a:t>).</a:t>
            </a:r>
            <a:endParaRPr lang="cs-CZ" altLang="en-US" sz="2400" i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en-US" sz="2400" b="1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Experiment</a:t>
            </a:r>
            <a:r>
              <a:rPr lang="cs-CZ" altLang="en-US" sz="24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altLang="en-US" sz="2400" dirty="0">
                <a:solidFill>
                  <a:srgbClr val="002060"/>
                </a:solidFill>
              </a:rPr>
              <a:t>– aktivně vstupuje do zkoumaných skutečností, ovlivňuje situaci a zkoumá reakce lidí v přirozené nebo laboratorní situaci.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altLang="en-US" b="1" dirty="0"/>
              <a:t>Základní metody sběru primárních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955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2A906-B0F0-6F4E-47DF-2EE4D45A0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71700A-E3BA-DD36-7507-B31252C2BC6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První otázka je </a:t>
            </a:r>
            <a:r>
              <a:rPr lang="cs-CZ" sz="2000" b="1" dirty="0">
                <a:solidFill>
                  <a:srgbClr val="002060"/>
                </a:solidFill>
              </a:rPr>
              <a:t>proč</a:t>
            </a:r>
            <a:r>
              <a:rPr lang="cs-CZ" sz="2000" dirty="0">
                <a:solidFill>
                  <a:srgbClr val="002060"/>
                </a:solidFill>
              </a:rPr>
              <a:t> by to vůbec měla firma dělat?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Sekundární data z provozu webu.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Primární data? Dotazování? Pozorování? Experiment?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Druhá otázka je </a:t>
            </a:r>
            <a:r>
              <a:rPr lang="cs-CZ" sz="2000" b="1" dirty="0">
                <a:solidFill>
                  <a:srgbClr val="002060"/>
                </a:solidFill>
              </a:rPr>
              <a:t>jak</a:t>
            </a:r>
            <a:r>
              <a:rPr lang="cs-CZ" sz="2000" dirty="0">
                <a:solidFill>
                  <a:srgbClr val="002060"/>
                </a:solidFill>
              </a:rPr>
              <a:t> by to firma měla udělat?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Sekundární data o chování lidí na webové stránce.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Primární data – pozorování konkurence a trendů, experimenty na starém webu, rozhovor / Focus Group nad prvky, pak testování návrhů, UX.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Jak</a:t>
            </a:r>
            <a:r>
              <a:rPr lang="cs-CZ" sz="2000" dirty="0">
                <a:solidFill>
                  <a:srgbClr val="002060"/>
                </a:solidFill>
              </a:rPr>
              <a:t> byl redesign úspěšný?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Sekundární data o provozu webu a chování lidí ve srovnání období před a po redesignu.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Primární data – dotazování, experimenty pro ladění. </a:t>
            </a:r>
          </a:p>
          <a:p>
            <a:pPr lvl="1"/>
            <a:endParaRPr lang="cs-CZ" sz="200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3525438-646B-E52C-6B31-656EB6D3C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Redesign webu – sek. + prim. data</a:t>
            </a:r>
          </a:p>
        </p:txBody>
      </p:sp>
    </p:spTree>
    <p:extLst>
      <p:ext uri="{BB962C8B-B14F-4D97-AF65-F5344CB8AC3E}">
        <p14:creationId xmlns:p14="http://schemas.microsoft.com/office/powerpoint/2010/main" val="142906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8324" y="935345"/>
            <a:ext cx="3888052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Hlavní rozdíly</a:t>
            </a:r>
          </a:p>
          <a:p>
            <a:r>
              <a:rPr lang="cs-CZ" sz="2000" dirty="0"/>
              <a:t>Způsoby využití</a:t>
            </a:r>
          </a:p>
          <a:p>
            <a:endParaRPr lang="cs-CZ" sz="20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3168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2 </a:t>
            </a:r>
            <a:r>
              <a:rPr lang="cs-CZ" sz="2400" b="1" dirty="0">
                <a:solidFill>
                  <a:schemeClr val="bg1"/>
                </a:solidFill>
              </a:rPr>
              <a:t>Kvantitativní a kvalitativní data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097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cs-CZ" sz="2600" b="1" dirty="0">
                <a:solidFill>
                  <a:srgbClr val="002060"/>
                </a:solidFill>
              </a:rPr>
              <a:t>Kvantitativní výzkum</a:t>
            </a:r>
            <a:r>
              <a:rPr lang="cs-CZ" sz="2600" dirty="0">
                <a:solidFill>
                  <a:srgbClr val="002060"/>
                </a:solidFill>
              </a:rPr>
              <a:t> popisuje zkoumanou skutečnost pomocí proměnných (znaků), které lze vyjádřit čísly. Hledá odpovědi na otázku </a:t>
            </a:r>
            <a:r>
              <a:rPr lang="cs-CZ" sz="2600" b="1" dirty="0">
                <a:solidFill>
                  <a:srgbClr val="002060"/>
                </a:solidFill>
              </a:rPr>
              <a:t>„kolik“.</a:t>
            </a:r>
            <a:r>
              <a:rPr lang="cs-CZ" sz="2600" dirty="0">
                <a:solidFill>
                  <a:srgbClr val="002060"/>
                </a:solidFill>
              </a:rPr>
              <a:t> </a:t>
            </a:r>
          </a:p>
          <a:p>
            <a:r>
              <a:rPr lang="cs-CZ" sz="2600" dirty="0">
                <a:solidFill>
                  <a:srgbClr val="002060"/>
                </a:solidFill>
              </a:rPr>
              <a:t>Kvantitativní výzkum slouží ke zkoumání rozsáhlých souborů čítajících stovky až tisíce respondentů/pozorování. </a:t>
            </a:r>
          </a:p>
          <a:p>
            <a:r>
              <a:rPr lang="cs-CZ" sz="2600" dirty="0">
                <a:solidFill>
                  <a:srgbClr val="002060"/>
                </a:solidFill>
              </a:rPr>
              <a:t>Snaží se standardizovaným postupem popsat (změřit) chování lidí a zjištěné hodnoty zpracovat pomocí statistických postupů.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dirty="0"/>
              <a:t>Kvantitativní/kvalitativní výzkum</a:t>
            </a:r>
          </a:p>
        </p:txBody>
      </p:sp>
    </p:spTree>
    <p:extLst>
      <p:ext uri="{BB962C8B-B14F-4D97-AF65-F5344CB8AC3E}">
        <p14:creationId xmlns:p14="http://schemas.microsoft.com/office/powerpoint/2010/main" val="368417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cs-CZ" sz="2800" dirty="0">
                <a:solidFill>
                  <a:srgbClr val="002060"/>
                </a:solidFill>
              </a:rPr>
              <a:t>Dá se využít ke zjišťování informací o spotřebních zvyklostech, postojích k výrobkům a službám, účinnosti reklamy, cenách, nákupních  úmyslech apod. </a:t>
            </a:r>
          </a:p>
          <a:p>
            <a:pPr lvl="0"/>
            <a:r>
              <a:rPr lang="cs-CZ" sz="2800" dirty="0">
                <a:solidFill>
                  <a:srgbClr val="002060"/>
                </a:solidFill>
              </a:rPr>
              <a:t>Tyto výzkumy je možno provádět </a:t>
            </a:r>
            <a:r>
              <a:rPr lang="cs-CZ" sz="2800" b="1" dirty="0">
                <a:solidFill>
                  <a:srgbClr val="002060"/>
                </a:solidFill>
              </a:rPr>
              <a:t>jednorázově</a:t>
            </a:r>
            <a:r>
              <a:rPr lang="cs-CZ" sz="2800" dirty="0">
                <a:solidFill>
                  <a:srgbClr val="002060"/>
                </a:solidFill>
              </a:rPr>
              <a:t>, ale také jako </a:t>
            </a:r>
            <a:r>
              <a:rPr lang="cs-CZ" sz="2800" b="1" dirty="0">
                <a:solidFill>
                  <a:srgbClr val="002060"/>
                </a:solidFill>
              </a:rPr>
              <a:t>opakovaná šetření</a:t>
            </a:r>
            <a:r>
              <a:rPr lang="cs-CZ" sz="2800" dirty="0">
                <a:solidFill>
                  <a:srgbClr val="002060"/>
                </a:solidFill>
              </a:rPr>
              <a:t>, jejichž výsledky je možno za určitá časová období </a:t>
            </a:r>
            <a:r>
              <a:rPr lang="cs-CZ" sz="2800" b="1" dirty="0">
                <a:solidFill>
                  <a:srgbClr val="002060"/>
                </a:solidFill>
              </a:rPr>
              <a:t>srovnávat</a:t>
            </a:r>
            <a:r>
              <a:rPr lang="cs-CZ" sz="28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dirty="0"/>
              <a:t>Kvantitativní/kvalitativní výzkum</a:t>
            </a:r>
          </a:p>
        </p:txBody>
      </p:sp>
    </p:spTree>
    <p:extLst>
      <p:ext uri="{BB962C8B-B14F-4D97-AF65-F5344CB8AC3E}">
        <p14:creationId xmlns:p14="http://schemas.microsoft.com/office/powerpoint/2010/main" val="70489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cs-CZ" sz="2800" b="1" dirty="0">
                <a:solidFill>
                  <a:srgbClr val="002060"/>
                </a:solidFill>
              </a:rPr>
              <a:t>Kvalitativní výzkum </a:t>
            </a:r>
            <a:r>
              <a:rPr lang="cs-CZ" sz="2800" dirty="0">
                <a:solidFill>
                  <a:srgbClr val="002060"/>
                </a:solidFill>
              </a:rPr>
              <a:t>představuje proces zjišťování a rozbor některých dílčích jevů a jejich psychologických kvalit. </a:t>
            </a:r>
          </a:p>
          <a:p>
            <a:pPr lvl="0"/>
            <a:r>
              <a:rPr lang="cs-CZ" sz="2800" dirty="0">
                <a:solidFill>
                  <a:srgbClr val="002060"/>
                </a:solidFill>
              </a:rPr>
              <a:t>Zaměřuje se na menší vzorky, hledá podrobnější odpovědi na otázku </a:t>
            </a:r>
            <a:r>
              <a:rPr lang="cs-CZ" sz="2800" b="1" dirty="0">
                <a:solidFill>
                  <a:srgbClr val="002060"/>
                </a:solidFill>
              </a:rPr>
              <a:t>„proč“. </a:t>
            </a:r>
          </a:p>
          <a:p>
            <a:pPr lvl="0"/>
            <a:r>
              <a:rPr lang="cs-CZ" sz="2800" dirty="0">
                <a:solidFill>
                  <a:srgbClr val="002060"/>
                </a:solidFill>
              </a:rPr>
              <a:t>Respondenti vyjadřují své pocity, myšlenky, postoje, názory.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dirty="0"/>
              <a:t>Kvantitativní/kvalitativní výzkum</a:t>
            </a:r>
          </a:p>
        </p:txBody>
      </p:sp>
    </p:spTree>
    <p:extLst>
      <p:ext uri="{BB962C8B-B14F-4D97-AF65-F5344CB8AC3E}">
        <p14:creationId xmlns:p14="http://schemas.microsoft.com/office/powerpoint/2010/main" val="23971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002060"/>
                </a:solidFill>
              </a:rPr>
              <a:t>Výsledky kvalitativního výzkumu nejsou kvantifikovatelné a nelze je zobecňovat na celek. </a:t>
            </a:r>
          </a:p>
          <a:p>
            <a:r>
              <a:rPr lang="cs-CZ" sz="2800" dirty="0">
                <a:solidFill>
                  <a:srgbClr val="002060"/>
                </a:solidFill>
              </a:rPr>
              <a:t>To však není cílem kvalitativních studií. Ty jsou primárně zaměřeny na procesy, které probíhají v myslích spotřebitelů, které jsou obtížně uchopitelné.</a:t>
            </a:r>
          </a:p>
          <a:p>
            <a:pPr lvl="0"/>
            <a:r>
              <a:rPr lang="cs-CZ" sz="2800" dirty="0">
                <a:solidFill>
                  <a:srgbClr val="002060"/>
                </a:solidFill>
              </a:rPr>
              <a:t>Oba přístupy je vhodné kombinovat.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dirty="0"/>
              <a:t>Kvantitativní/kvalitativní výzkum</a:t>
            </a:r>
          </a:p>
        </p:txBody>
      </p:sp>
    </p:spTree>
    <p:extLst>
      <p:ext uri="{BB962C8B-B14F-4D97-AF65-F5344CB8AC3E}">
        <p14:creationId xmlns:p14="http://schemas.microsoft.com/office/powerpoint/2010/main" val="183745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E3502-CD01-EF67-F7BE-0D491544E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5FD14A-9AA0-F077-5C61-34773EFCB1D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Kvantitativní data - společnost provádí online průzkum, ve kterém se zákazníků ptá na jejich spokojenost s novým produktem na stupnici od 1 do 10. Získaná data ukazují průměrné hodnocení 7,5 z 10 od 1000 respondentů.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Nevíme ale proč tomu tak je, co je na produktech dobré a co špatné. Děláme rozhovory / Focus Group a řešíme nastavení hodnoty produktu (produktové charakteristiky vs. cena vs. konkurenční nabídka apod.).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Poté jsme schopni vytvořit lepší dotazník (</a:t>
            </a:r>
            <a:r>
              <a:rPr lang="cs-CZ" sz="2000" dirty="0" err="1">
                <a:solidFill>
                  <a:srgbClr val="002060"/>
                </a:solidFill>
              </a:rPr>
              <a:t>kvanti</a:t>
            </a:r>
            <a:r>
              <a:rPr lang="cs-CZ" sz="2000" dirty="0">
                <a:solidFill>
                  <a:srgbClr val="002060"/>
                </a:solidFill>
              </a:rPr>
              <a:t>) a ptát se na jednotlivé charakteristiky a zjistit úplnější odpovědi. 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CA0E603-AE79-A572-7277-7949A452C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dirty="0"/>
              <a:t>Příklad </a:t>
            </a:r>
            <a:r>
              <a:rPr lang="cs-CZ" dirty="0" err="1"/>
              <a:t>kvanti</a:t>
            </a:r>
            <a:r>
              <a:rPr lang="cs-CZ" dirty="0"/>
              <a:t>/</a:t>
            </a:r>
            <a:r>
              <a:rPr lang="cs-CZ" dirty="0" err="1"/>
              <a:t>kvali</a:t>
            </a:r>
            <a:r>
              <a:rPr lang="cs-CZ" dirty="0"/>
              <a:t> dat</a:t>
            </a:r>
          </a:p>
        </p:txBody>
      </p:sp>
    </p:spTree>
    <p:extLst>
      <p:ext uri="{BB962C8B-B14F-4D97-AF65-F5344CB8AC3E}">
        <p14:creationId xmlns:p14="http://schemas.microsoft.com/office/powerpoint/2010/main" val="411093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dirty="0"/>
              <a:t>Kvantitativní/kvalitativní výzkum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457200" y="771550"/>
          <a:ext cx="8435280" cy="4176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9533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dirty="0"/>
              <a:t>Primární data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4932040" y="1059582"/>
            <a:ext cx="3744416" cy="42224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>
                <a:solidFill>
                  <a:srgbClr val="002060"/>
                </a:solidFill>
              </a:rPr>
              <a:t>Kvalitativní data: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Osobnostní charakteristiky.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Životní styl.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Postoje.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Názory.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Motivy.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Informovanost.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39552" y="703189"/>
            <a:ext cx="3657600" cy="457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>
                <a:solidFill>
                  <a:srgbClr val="002060"/>
                </a:solidFill>
              </a:rPr>
              <a:t>Kvantitativní data: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Popisná data.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Demografická data.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Geografická data.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Ekonomická data.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Chování zákazníka.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Kupní chování.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Spotřební chování.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Nákupní úmysly.</a:t>
            </a:r>
          </a:p>
        </p:txBody>
      </p:sp>
    </p:spTree>
    <p:extLst>
      <p:ext uri="{BB962C8B-B14F-4D97-AF65-F5344CB8AC3E}">
        <p14:creationId xmlns:p14="http://schemas.microsoft.com/office/powerpoint/2010/main" val="289954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15566"/>
            <a:ext cx="8928992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</a:rPr>
              <a:t>1. Charakteristika marketingového výzkumu - marketingový výzkum, důvod jeho realizace, cíle a změny v 21. století. Vztah dat, informací a znalostí, jejich typy, jak pracovat s daty sekundárními a primárními, jejich výhody a nevýhody. Využití dat je demonstrováno na příkladu databázového marketingu – CRM. 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</a:rPr>
              <a:t>2. Proces marketingového výzkumu - přístupy teoretické i profesionálních marketingových agentur. Etapy marketingového výzkumu, přípravná a realizační. Určení problému, definování cíle výzkumu, výzkumné otázky, stanovení hypotéz, orientační analýzy, plán výzkumu, sběr údajů, zpracování údajů, analýza získaných údajů, interpretace získaných informací a tvorba návrhů a doporučení, prezentace výsledků. 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</a:rPr>
              <a:t>3. Metody a techniky marketingového výzkumu - základní metody marketingového výzkumu – dotazování, pozorování, experiment. 4 základní techniky dotazování, proces tvorby dotazníku, typy otázek - účely, škály, vzorky. Základní pravidla pozorování, typy pozorování, praktické aplikace, snímkování a kazuistika. Experiment -  definice, postup a typy, test marketing, experimenty podle času. 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</a:rPr>
              <a:t>4. Aplikovaný marketingový výzkum v marketingovém mixu - pro každý prvek marketingového mixu je představen postup jeho testování spolu s praktickými příklady. Produkt - testování v celém životním cyklu od generování nápadů a testování prototypů, až po senzorické testy na trhu. Testování ceny, testy cenové pružnosti, akceptace ceny, vnímání ceny a cenové prahy. Testování distribuce -  testy pro distribuční řetězec, testy přímo v místě prodeje. Marketingová komunikace - testy všech prvků komunikačního mixu. 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</a:rPr>
              <a:t>5. Digitální marketingový výzkum - digitální marketingový výzkum – 2 roviny: webová stránka, sociální média. Nástroj Google </a:t>
            </a:r>
            <a:r>
              <a:rPr lang="cs-CZ" sz="1200" dirty="0" err="1">
                <a:solidFill>
                  <a:srgbClr val="002060"/>
                </a:solidFill>
              </a:rPr>
              <a:t>Analytics</a:t>
            </a:r>
            <a:r>
              <a:rPr lang="cs-CZ" sz="1200" dirty="0">
                <a:solidFill>
                  <a:srgbClr val="002060"/>
                </a:solidFill>
              </a:rPr>
              <a:t>, jeho funkce a metriky. UX testování, A/B testování, či tepelné mapy. Prostředí sociálních médií - výzkum zaměřen na sociální sítě, blogy, obsahové komunity a virtuální světy. Základní principy využití </a:t>
            </a:r>
            <a:r>
              <a:rPr lang="cs-CZ" sz="1200" dirty="0" err="1">
                <a:solidFill>
                  <a:srgbClr val="002060"/>
                </a:solidFill>
              </a:rPr>
              <a:t>netnografie</a:t>
            </a:r>
            <a:r>
              <a:rPr lang="cs-CZ" sz="1200" dirty="0">
                <a:solidFill>
                  <a:srgbClr val="002060"/>
                </a:solidFill>
              </a:rPr>
              <a:t> pro výzkum chování spotřebitelů.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</a:rPr>
              <a:t>6. Využití matematicko-statistických metod v marketingovém výzkumu - charakteristika využití matematicko-statistických metod v marketingovém výzkumu. Práce se vzorkem, interpretace dat, grafů, tabulek, základní typy analýz, pokročilé typy analýz. Příklady z praxe.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Sylabus předmětu</a:t>
            </a:r>
          </a:p>
        </p:txBody>
      </p:sp>
      <p:pic>
        <p:nvPicPr>
          <p:cNvPr id="4" name="Obrázek 3" descr="cvb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219822"/>
            <a:ext cx="1812071" cy="181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4152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1AC3C-132A-11CE-DB6C-AD3A7ABAF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1FBB68-F4F6-2821-031F-E453358CF43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První otázka je </a:t>
            </a:r>
            <a:r>
              <a:rPr lang="cs-CZ" sz="2000" b="1" dirty="0">
                <a:solidFill>
                  <a:srgbClr val="002060"/>
                </a:solidFill>
              </a:rPr>
              <a:t>proč</a:t>
            </a:r>
            <a:r>
              <a:rPr lang="cs-CZ" sz="2000" dirty="0">
                <a:solidFill>
                  <a:srgbClr val="002060"/>
                </a:solidFill>
              </a:rPr>
              <a:t> by to vůbec měla firma dělat?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Sekundární data z provozu webu.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Primární data? Dotazování? Pozorování? Experiment?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Druhá otázka je </a:t>
            </a:r>
            <a:r>
              <a:rPr lang="cs-CZ" sz="2000" b="1" dirty="0">
                <a:solidFill>
                  <a:srgbClr val="002060"/>
                </a:solidFill>
              </a:rPr>
              <a:t>jak</a:t>
            </a:r>
            <a:r>
              <a:rPr lang="cs-CZ" sz="2000" dirty="0">
                <a:solidFill>
                  <a:srgbClr val="002060"/>
                </a:solidFill>
              </a:rPr>
              <a:t> by to firma měla udělat?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Sekundární data o chování lidí na webové stránce.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Primární data – pozorování konkurence a trendů, experimenty na starém webu, rozhovor / Focus Group nad prvky, pak testování návrhů, UX.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Jak</a:t>
            </a:r>
            <a:r>
              <a:rPr lang="cs-CZ" sz="2000" dirty="0">
                <a:solidFill>
                  <a:srgbClr val="002060"/>
                </a:solidFill>
              </a:rPr>
              <a:t> byl redesign úspěšný?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Sekundární data o provozu webu a chování lidí ve srovnání období před a po redesignu.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Primární data – dotazování, experimenty pro ladění. </a:t>
            </a:r>
          </a:p>
          <a:p>
            <a:pPr lvl="1"/>
            <a:endParaRPr lang="cs-CZ" sz="200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00DC149-E7E3-0DFB-1BB3-F733F9E66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920880" cy="507703"/>
          </a:xfrm>
        </p:spPr>
        <p:txBody>
          <a:bodyPr/>
          <a:lstStyle/>
          <a:p>
            <a:r>
              <a:rPr lang="cs-CZ" dirty="0"/>
              <a:t>Redesign webu – sek. + prim. data – co z toho je </a:t>
            </a:r>
            <a:r>
              <a:rPr lang="cs-CZ" dirty="0" err="1"/>
              <a:t>kvanti</a:t>
            </a:r>
            <a:r>
              <a:rPr lang="cs-CZ" dirty="0"/>
              <a:t>/</a:t>
            </a:r>
            <a:r>
              <a:rPr lang="cs-CZ" dirty="0" err="1"/>
              <a:t>kvali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849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8324" y="935345"/>
            <a:ext cx="3888052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Co je to databáze?</a:t>
            </a:r>
          </a:p>
          <a:p>
            <a:r>
              <a:rPr lang="cs-CZ" sz="2000" dirty="0"/>
              <a:t>Jak je možné je využívat v marketingu?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3168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3 </a:t>
            </a:r>
            <a:r>
              <a:rPr lang="cs-CZ" sz="2400" b="1" dirty="0">
                <a:solidFill>
                  <a:schemeClr val="bg1"/>
                </a:solidFill>
              </a:rPr>
              <a:t>Data v databázích a jejich využití ve výzkumu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1270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Firmy svá data často shromažďují v databázích zákazníků, výrobků a prodejců – pak tato data dávají do vzájemných souvislostí.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Databáze zákazníků obsahují různá data a informace, např. jméno, adresu, předchozí transakce a někdy i demografické a </a:t>
            </a:r>
            <a:r>
              <a:rPr lang="cs-CZ" sz="2000" dirty="0" err="1">
                <a:solidFill>
                  <a:srgbClr val="002060"/>
                </a:solidFill>
              </a:rPr>
              <a:t>psychografické</a:t>
            </a:r>
            <a:r>
              <a:rPr lang="cs-CZ" sz="2000" dirty="0">
                <a:solidFill>
                  <a:srgbClr val="002060"/>
                </a:solidFill>
              </a:rPr>
              <a:t> charakteristiky (zájmy, aktivity a názory) každého zákazníka.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Firmy se snaží, aby tato data byla pro uživatele co nejdostupnější. Data lze různým způsobem hodnotit a je možno získávat neotřelé pohledy na dosud zanedbávané segmenty zákazníků, zjistit aktuální trendy a další užitečné informace.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Historicky vznikly nejdříve ERP systémy (A), až poté CRM (B), viz dále.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dirty="0"/>
              <a:t>Databázový marketingový systém</a:t>
            </a:r>
          </a:p>
        </p:txBody>
      </p:sp>
    </p:spTree>
    <p:extLst>
      <p:ext uri="{BB962C8B-B14F-4D97-AF65-F5344CB8AC3E}">
        <p14:creationId xmlns:p14="http://schemas.microsoft.com/office/powerpoint/2010/main" val="405543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ERP systém (</a:t>
            </a:r>
            <a:r>
              <a:rPr lang="cs-CZ" sz="2000" dirty="0" err="1">
                <a:solidFill>
                  <a:srgbClr val="002060"/>
                </a:solidFill>
              </a:rPr>
              <a:t>Enterprise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Resource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Planning</a:t>
            </a:r>
            <a:r>
              <a:rPr lang="cs-CZ" sz="2000" dirty="0">
                <a:solidFill>
                  <a:srgbClr val="002060"/>
                </a:solidFill>
              </a:rPr>
              <a:t>) - podnikové plánování zdrojů, neboli podnikový informační systém.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Standardizace procesů: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Každý proces nastaven dle Best </a:t>
            </a:r>
            <a:r>
              <a:rPr lang="cs-CZ" sz="1800" dirty="0" err="1">
                <a:solidFill>
                  <a:srgbClr val="002060"/>
                </a:solidFill>
              </a:rPr>
              <a:t>practices</a:t>
            </a:r>
            <a:r>
              <a:rPr lang="cs-CZ" sz="1800" dirty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Zastupitelnost pracovníků.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Eliminace nestandardních řešení.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Zrychlení procesů.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Delegace pravomocí.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Vyvozování osobní odpovědnosti.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Přesná a okamžitá evidence dat.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dirty="0"/>
              <a:t>A. ERP systém 1</a:t>
            </a:r>
          </a:p>
        </p:txBody>
      </p:sp>
    </p:spTree>
    <p:extLst>
      <p:ext uri="{BB962C8B-B14F-4D97-AF65-F5344CB8AC3E}">
        <p14:creationId xmlns:p14="http://schemas.microsoft.com/office/powerpoint/2010/main" val="428210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002060"/>
                </a:solidFill>
              </a:rPr>
              <a:t>Automatizované zpracování dat.</a:t>
            </a:r>
          </a:p>
          <a:p>
            <a:r>
              <a:rPr lang="cs-CZ" sz="2800" dirty="0">
                <a:solidFill>
                  <a:srgbClr val="002060"/>
                </a:solidFill>
              </a:rPr>
              <a:t>Odstranění chyb a více verzí dat.</a:t>
            </a:r>
          </a:p>
          <a:p>
            <a:r>
              <a:rPr lang="cs-CZ" sz="2800" dirty="0">
                <a:solidFill>
                  <a:srgbClr val="002060"/>
                </a:solidFill>
              </a:rPr>
              <a:t>Propuštění neschopných pracovníků.</a:t>
            </a:r>
          </a:p>
          <a:p>
            <a:r>
              <a:rPr lang="cs-CZ" sz="2800" dirty="0">
                <a:solidFill>
                  <a:srgbClr val="002060"/>
                </a:solidFill>
              </a:rPr>
              <a:t>Okamžité podklady k rozhodování.</a:t>
            </a:r>
          </a:p>
          <a:p>
            <a:r>
              <a:rPr lang="cs-CZ" sz="2800" dirty="0">
                <a:solidFill>
                  <a:srgbClr val="002060"/>
                </a:solidFill>
              </a:rPr>
              <a:t>Přesné podklady pro odhad budoucnosti.</a:t>
            </a:r>
          </a:p>
          <a:p>
            <a:r>
              <a:rPr lang="cs-CZ" sz="2800" dirty="0">
                <a:solidFill>
                  <a:srgbClr val="002060"/>
                </a:solidFill>
              </a:rPr>
              <a:t>Okamžité informace pro zákazníky a partnery.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dirty="0"/>
              <a:t>A. ERP systém 2</a:t>
            </a:r>
          </a:p>
        </p:txBody>
      </p:sp>
    </p:spTree>
    <p:extLst>
      <p:ext uri="{BB962C8B-B14F-4D97-AF65-F5344CB8AC3E}">
        <p14:creationId xmlns:p14="http://schemas.microsoft.com/office/powerpoint/2010/main" val="352285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rgbClr val="002060"/>
                </a:solidFill>
              </a:rPr>
              <a:t>CRM</a:t>
            </a:r>
            <a:r>
              <a:rPr lang="cs-CZ" sz="2800" dirty="0">
                <a:solidFill>
                  <a:srgbClr val="002060"/>
                </a:solidFill>
              </a:rPr>
              <a:t> (</a:t>
            </a:r>
            <a:r>
              <a:rPr lang="cs-CZ" sz="2800" dirty="0" err="1">
                <a:solidFill>
                  <a:srgbClr val="002060"/>
                </a:solidFill>
              </a:rPr>
              <a:t>Customer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err="1">
                <a:solidFill>
                  <a:srgbClr val="002060"/>
                </a:solidFill>
              </a:rPr>
              <a:t>Relationship</a:t>
            </a:r>
            <a:r>
              <a:rPr lang="cs-CZ" sz="2800" dirty="0">
                <a:solidFill>
                  <a:srgbClr val="002060"/>
                </a:solidFill>
              </a:rPr>
              <a:t> Management) je  správa /řízení vztahů se zákazníky</a:t>
            </a:r>
          </a:p>
          <a:p>
            <a:r>
              <a:rPr lang="cs-CZ" sz="2800" b="1" dirty="0">
                <a:solidFill>
                  <a:srgbClr val="002060"/>
                </a:solidFill>
              </a:rPr>
              <a:t>CRM </a:t>
            </a:r>
            <a:r>
              <a:rPr lang="cs-CZ" sz="2800" dirty="0">
                <a:solidFill>
                  <a:srgbClr val="002060"/>
                </a:solidFill>
              </a:rPr>
              <a:t>zkráceně znamená interakci (</a:t>
            </a:r>
            <a:r>
              <a:rPr lang="cs-CZ" sz="2800" dirty="0" err="1">
                <a:solidFill>
                  <a:srgbClr val="002060"/>
                </a:solidFill>
              </a:rPr>
              <a:t>one</a:t>
            </a:r>
            <a:r>
              <a:rPr lang="cs-CZ" sz="2800" dirty="0">
                <a:solidFill>
                  <a:srgbClr val="002060"/>
                </a:solidFill>
              </a:rPr>
              <a:t>-to-</a:t>
            </a:r>
            <a:r>
              <a:rPr lang="cs-CZ" sz="2800" dirty="0" err="1">
                <a:solidFill>
                  <a:srgbClr val="002060"/>
                </a:solidFill>
              </a:rPr>
              <a:t>one</a:t>
            </a:r>
            <a:r>
              <a:rPr lang="cs-CZ" sz="2800" dirty="0">
                <a:solidFill>
                  <a:srgbClr val="002060"/>
                </a:solidFill>
              </a:rPr>
              <a:t> marketing) se zákazníkem </a:t>
            </a:r>
          </a:p>
          <a:p>
            <a:r>
              <a:rPr lang="cs-CZ" sz="2800" b="1" dirty="0">
                <a:solidFill>
                  <a:srgbClr val="002060"/>
                </a:solidFill>
              </a:rPr>
              <a:t>CRM</a:t>
            </a:r>
            <a:r>
              <a:rPr lang="cs-CZ" sz="2800" dirty="0">
                <a:solidFill>
                  <a:srgbClr val="002060"/>
                </a:solidFill>
              </a:rPr>
              <a:t> je aktivní řízení vztahů s jednotlivými zákazníky ve všech kontaktních bodech, s účelem navázání oboustranně výhodného vztahu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dirty="0"/>
              <a:t>B. Charakteristika CRM</a:t>
            </a:r>
          </a:p>
        </p:txBody>
      </p:sp>
    </p:spTree>
    <p:extLst>
      <p:ext uri="{BB962C8B-B14F-4D97-AF65-F5344CB8AC3E}">
        <p14:creationId xmlns:p14="http://schemas.microsoft.com/office/powerpoint/2010/main" val="241986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002060"/>
                </a:solidFill>
              </a:rPr>
              <a:t>Obecné údaje – základní charakteristiky (věk, potřeby, zvyklosti).</a:t>
            </a:r>
          </a:p>
          <a:p>
            <a:r>
              <a:rPr lang="cs-CZ" sz="2800" dirty="0">
                <a:solidFill>
                  <a:srgbClr val="002060"/>
                </a:solidFill>
              </a:rPr>
              <a:t>Předchozí obchodní styky – záznam průběhu kontaktu (reakce, problémy).</a:t>
            </a:r>
          </a:p>
          <a:p>
            <a:r>
              <a:rPr lang="cs-CZ" sz="2800" dirty="0">
                <a:solidFill>
                  <a:srgbClr val="002060"/>
                </a:solidFill>
              </a:rPr>
              <a:t>Doplňkové údaje – nakoupené informace, informace od partnerů, </a:t>
            </a:r>
            <a:r>
              <a:rPr lang="cs-CZ" sz="2800" dirty="0" err="1">
                <a:solidFill>
                  <a:srgbClr val="002060"/>
                </a:solidFill>
              </a:rPr>
              <a:t>ponákupní</a:t>
            </a:r>
            <a:r>
              <a:rPr lang="cs-CZ" sz="2800" dirty="0">
                <a:solidFill>
                  <a:srgbClr val="002060"/>
                </a:solidFill>
              </a:rPr>
              <a:t> chování (</a:t>
            </a:r>
            <a:r>
              <a:rPr lang="cs-CZ" sz="2800" dirty="0" err="1">
                <a:solidFill>
                  <a:srgbClr val="002060"/>
                </a:solidFill>
              </a:rPr>
              <a:t>helpdesk</a:t>
            </a:r>
            <a:r>
              <a:rPr lang="cs-CZ" sz="2800" dirty="0">
                <a:solidFill>
                  <a:srgbClr val="002060"/>
                </a:solidFill>
              </a:rPr>
              <a:t>).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dirty="0"/>
              <a:t>Klíčové údaje o zákazníkovi</a:t>
            </a:r>
          </a:p>
        </p:txBody>
      </p:sp>
    </p:spTree>
    <p:extLst>
      <p:ext uri="{BB962C8B-B14F-4D97-AF65-F5344CB8AC3E}">
        <p14:creationId xmlns:p14="http://schemas.microsoft.com/office/powerpoint/2010/main" val="335897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ACFD21D-21ED-E44D-A926-BE3BC0C6C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03189"/>
            <a:ext cx="6445506" cy="376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2129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Verze 2.70.5 – RAYNET Cloud CRM">
            <a:extLst>
              <a:ext uri="{FF2B5EF4-FFF2-40B4-BE49-F238E27FC236}">
                <a16:creationId xmlns:a16="http://schemas.microsoft.com/office/drawing/2014/main" id="{D837B02A-E76F-FE4D-B36F-CF91D1111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89831"/>
            <a:ext cx="5594976" cy="336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81726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5486"/>
            <a:ext cx="6598630" cy="455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18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3898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1+2 – úvod, data, informace, typy výzkumu,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</a:rPr>
              <a:t>kvalitativní výzkum – proč?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3+4 – jak naplánovat a provést výzkum.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5+6+7 – metody výzkumu: dotazování,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</a:rPr>
              <a:t>pozorování, experiment.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8+10+11+12 – praxe!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(Muži preferují pevná ňadra, peníze na podobnou studii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</a:rPr>
              <a:t>	se shání celkem snadno, </a:t>
            </a:r>
            <a:r>
              <a:rPr lang="cs-CZ" sz="2000" dirty="0">
                <a:solidFill>
                  <a:srgbClr val="002060"/>
                </a:solidFill>
                <a:hlinkClick r:id="rId3"/>
              </a:rPr>
              <a:t>říká vědec</a:t>
            </a:r>
            <a:r>
              <a:rPr lang="cs-CZ" sz="20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Struktura předmětu – </a:t>
            </a:r>
            <a:r>
              <a:rPr lang="cs-CZ" dirty="0" err="1"/>
              <a:t>izi</a:t>
            </a:r>
            <a:r>
              <a:rPr lang="cs-CZ" dirty="0"/>
              <a:t> </a:t>
            </a:r>
            <a:r>
              <a:rPr lang="cs-CZ" dirty="0" err="1"/>
              <a:t>lajf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913462"/>
            <a:ext cx="1944216" cy="109240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251156"/>
            <a:ext cx="1872208" cy="247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3137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Výsledek obrázku pro c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99" y="1059582"/>
            <a:ext cx="695325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74095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8324" y="935345"/>
            <a:ext cx="3888052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Monitorovací</a:t>
            </a:r>
          </a:p>
          <a:p>
            <a:r>
              <a:rPr lang="cs-CZ" sz="2000" dirty="0"/>
              <a:t>Explorativní</a:t>
            </a:r>
          </a:p>
          <a:p>
            <a:r>
              <a:rPr lang="cs-CZ" sz="2000" dirty="0"/>
              <a:t>Deskriptivní</a:t>
            </a:r>
          </a:p>
          <a:p>
            <a:r>
              <a:rPr lang="cs-CZ" sz="2000" dirty="0"/>
              <a:t>Explanační (Kauzální)</a:t>
            </a:r>
          </a:p>
          <a:p>
            <a:r>
              <a:rPr lang="cs-CZ" sz="2000" dirty="0"/>
              <a:t>Prognostický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3168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4 </a:t>
            </a:r>
            <a:r>
              <a:rPr lang="cs-CZ" sz="2400" b="1" dirty="0">
                <a:solidFill>
                  <a:schemeClr val="bg1"/>
                </a:solidFill>
              </a:rPr>
              <a:t>Typy výzkumu podle účelu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136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002060"/>
                </a:solidFill>
              </a:rPr>
              <a:t>Systematicky sledujeme prostředí. </a:t>
            </a:r>
          </a:p>
          <a:p>
            <a:r>
              <a:rPr lang="cs-CZ" sz="2800" dirty="0">
                <a:solidFill>
                  <a:srgbClr val="002060"/>
                </a:solidFill>
              </a:rPr>
              <a:t>Analýza trhu a prostředí. </a:t>
            </a:r>
          </a:p>
          <a:p>
            <a:r>
              <a:rPr lang="cs-CZ" sz="2800" dirty="0">
                <a:solidFill>
                  <a:srgbClr val="002060"/>
                </a:solidFill>
              </a:rPr>
              <a:t>Používá se na začátku výzkumného procesu. </a:t>
            </a:r>
          </a:p>
          <a:p>
            <a:r>
              <a:rPr lang="cs-CZ" sz="2800" dirty="0">
                <a:solidFill>
                  <a:srgbClr val="002060"/>
                </a:solidFill>
              </a:rPr>
              <a:t>Může sloužit jako podklad pro SWOT. </a:t>
            </a:r>
          </a:p>
          <a:p>
            <a:r>
              <a:rPr lang="cs-CZ" sz="2800" dirty="0">
                <a:solidFill>
                  <a:srgbClr val="002060"/>
                </a:solidFill>
              </a:rPr>
              <a:t>Předpokládá nepřetržité zpracování dat z interních i externích zdrojů. </a:t>
            </a:r>
            <a:br>
              <a:rPr lang="cs-CZ" sz="2800" dirty="0">
                <a:solidFill>
                  <a:srgbClr val="002060"/>
                </a:solidFill>
              </a:rPr>
            </a:br>
            <a:endParaRPr lang="cs-CZ" sz="28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r>
              <a:rPr lang="cs-CZ" b="1" dirty="0"/>
              <a:t>Monitorovací výzkum</a:t>
            </a:r>
          </a:p>
        </p:txBody>
      </p:sp>
    </p:spTree>
    <p:extLst>
      <p:ext uri="{BB962C8B-B14F-4D97-AF65-F5344CB8AC3E}">
        <p14:creationId xmlns:p14="http://schemas.microsoft.com/office/powerpoint/2010/main" val="261744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Tento typ výzkumu využíváme, když potřebujeme definovat možné příčiny jevu. </a:t>
            </a:r>
          </a:p>
          <a:p>
            <a:r>
              <a:rPr lang="cs-CZ" sz="2400" dirty="0">
                <a:solidFill>
                  <a:srgbClr val="002060"/>
                </a:solidFill>
              </a:rPr>
              <a:t>Pomůže vysvětlit nejasné nebo nepřehledné skutečnosti. </a:t>
            </a:r>
          </a:p>
          <a:p>
            <a:r>
              <a:rPr lang="cs-CZ" sz="2400" dirty="0">
                <a:solidFill>
                  <a:srgbClr val="002060"/>
                </a:solidFill>
              </a:rPr>
              <a:t>Slouží také k předběžnému zkoumání situace. </a:t>
            </a:r>
          </a:p>
          <a:p>
            <a:r>
              <a:rPr lang="cs-CZ" sz="2400" dirty="0">
                <a:solidFill>
                  <a:srgbClr val="002060"/>
                </a:solidFill>
              </a:rPr>
              <a:t>Můžeme jej také využít když chceme lépe definovat problém v problémové oblasti a následně pokračovat dalším typem výzkumu.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Pomáhá nám stanovit kvalitní hypotézy.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r>
              <a:rPr lang="cs-CZ" b="1" dirty="0"/>
              <a:t>Explorativní výzkum</a:t>
            </a:r>
          </a:p>
        </p:txBody>
      </p:sp>
    </p:spTree>
    <p:extLst>
      <p:ext uri="{BB962C8B-B14F-4D97-AF65-F5344CB8AC3E}">
        <p14:creationId xmlns:p14="http://schemas.microsoft.com/office/powerpoint/2010/main" val="321354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002060"/>
                </a:solidFill>
              </a:rPr>
              <a:t>Využíváme když potřebujeme popsat jev. </a:t>
            </a:r>
          </a:p>
          <a:p>
            <a:r>
              <a:rPr lang="cs-CZ" sz="2800" dirty="0">
                <a:solidFill>
                  <a:srgbClr val="002060"/>
                </a:solidFill>
              </a:rPr>
              <a:t>Cílem je popsat konkrétní subjekty nebo objekty na trhu, vztahy, které jsou mezi nimi, a jevy kolem nich probíhající. </a:t>
            </a:r>
          </a:p>
          <a:p>
            <a:r>
              <a:rPr lang="cs-CZ" sz="2800" dirty="0">
                <a:solidFill>
                  <a:srgbClr val="002060"/>
                </a:solidFill>
              </a:rPr>
              <a:t>Tento výzkum ale neřeší příčinu tohoto stavu! </a:t>
            </a:r>
          </a:p>
          <a:p>
            <a:r>
              <a:rPr lang="cs-CZ" sz="2800" dirty="0">
                <a:solidFill>
                  <a:srgbClr val="002060"/>
                </a:solidFill>
              </a:rPr>
              <a:t>Na základě deskriptivního výzkumu lze prognózovat další vývoj.</a:t>
            </a:r>
            <a:br>
              <a:rPr lang="cs-CZ" dirty="0">
                <a:solidFill>
                  <a:srgbClr val="002060"/>
                </a:solidFill>
              </a:rPr>
            </a:b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r>
              <a:rPr lang="cs-CZ" b="1" dirty="0"/>
              <a:t>Deskriptivní výzkum</a:t>
            </a:r>
          </a:p>
        </p:txBody>
      </p:sp>
    </p:spTree>
    <p:extLst>
      <p:ext uri="{BB962C8B-B14F-4D97-AF65-F5344CB8AC3E}">
        <p14:creationId xmlns:p14="http://schemas.microsoft.com/office/powerpoint/2010/main" val="136792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Tento typ výzkumu využijeme v situaci, kdy potřebujeme vysvětlovat příčiny jevů.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Zjišťuje souvislosti dané situace a vzájemné vztahy, nebo vztahy mezi příčinou a následky.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Podle zjištění pak odvozuje příčiny.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Generuje znalosti o fungování světa.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Většinou využijeme primární data z dotazování nebo experimentu.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r>
              <a:rPr lang="cs-CZ" b="1" dirty="0"/>
              <a:t>Explanační (kauzální) výzkum</a:t>
            </a:r>
          </a:p>
        </p:txBody>
      </p:sp>
    </p:spTree>
    <p:extLst>
      <p:ext uri="{BB962C8B-B14F-4D97-AF65-F5344CB8AC3E}">
        <p14:creationId xmlns:p14="http://schemas.microsoft.com/office/powerpoint/2010/main" val="236682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>
                <a:solidFill>
                  <a:srgbClr val="002060"/>
                </a:solidFill>
              </a:rPr>
              <a:t>Použijeme v situaci, kdy potřebujeme odhadovat budoucnost (prognózovat). </a:t>
            </a:r>
          </a:p>
          <a:p>
            <a:r>
              <a:rPr lang="cs-CZ" sz="2200" dirty="0">
                <a:solidFill>
                  <a:srgbClr val="002060"/>
                </a:solidFill>
              </a:rPr>
              <a:t>„Spojením poznání věcných skutečností z deskriptivního výzkumu a analýzy jejich příčin a vztahů z kauzálního výzkumu do výsledného modelu se snažíme ukázat nejdůležitější souvislosti budoucího vývoje.“ </a:t>
            </a:r>
          </a:p>
          <a:p>
            <a:r>
              <a:rPr lang="cs-CZ" sz="2200" dirty="0">
                <a:solidFill>
                  <a:srgbClr val="002060"/>
                </a:solidFill>
              </a:rPr>
              <a:t>Využívá matematicko-statistické metody (extrapolace, cílová reflexe), metody systémové (teorie scénářů, strom významnosti, analogie) a expertní metody (brainstorming, brainwriting, delfská metoda).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b="1" dirty="0"/>
              <a:t>Prognostický výzkum – výzkum budoucího vývoje</a:t>
            </a:r>
          </a:p>
        </p:txBody>
      </p:sp>
    </p:spTree>
    <p:extLst>
      <p:ext uri="{BB962C8B-B14F-4D97-AF65-F5344CB8AC3E}">
        <p14:creationId xmlns:p14="http://schemas.microsoft.com/office/powerpoint/2010/main" val="276300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128792" cy="507703"/>
          </a:xfrm>
        </p:spPr>
        <p:txBody>
          <a:bodyPr/>
          <a:lstStyle/>
          <a:p>
            <a:r>
              <a:rPr lang="cs-CZ" dirty="0"/>
              <a:t>Ilustrace prognózy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593B00-E063-4804-B8BE-B428D8BCC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59582"/>
            <a:ext cx="491727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8049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prezentace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2699792" y="1779662"/>
            <a:ext cx="3888432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 </a:t>
            </a: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316814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3048</TotalTime>
  <Words>6033</Words>
  <Application>Microsoft Office PowerPoint</Application>
  <PresentationFormat>Předvádění na obrazovce (16:9)</PresentationFormat>
  <Paragraphs>722</Paragraphs>
  <Slides>98</Slides>
  <Notes>84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98</vt:i4>
      </vt:variant>
    </vt:vector>
  </HeadingPairs>
  <TitlesOfParts>
    <vt:vector size="103" baseType="lpstr">
      <vt:lpstr>Arial</vt:lpstr>
      <vt:lpstr>Calibri</vt:lpstr>
      <vt:lpstr>Times New Roman</vt:lpstr>
      <vt:lpstr>Wingdings</vt:lpstr>
      <vt:lpstr>SLU</vt:lpstr>
      <vt:lpstr>1. tutoriál předmětu Marketingový výzkum</vt:lpstr>
      <vt:lpstr>Nemáme čas!</vt:lpstr>
      <vt:lpstr>Obsah přednášky</vt:lpstr>
      <vt:lpstr>Kdo jsme</vt:lpstr>
      <vt:lpstr>Podmínky předmětu - kombinovaní</vt:lpstr>
      <vt:lpstr>Studijní literatura</vt:lpstr>
      <vt:lpstr>Co sledovat</vt:lpstr>
      <vt:lpstr>Sylabus předmětu</vt:lpstr>
      <vt:lpstr>Struktura předmětu – izi lajf</vt:lpstr>
      <vt:lpstr>Struktura tutoriálů</vt:lpstr>
      <vt:lpstr>Motivační slajd, ou jé</vt:lpstr>
      <vt:lpstr>Motivační slajd - pokračování</vt:lpstr>
      <vt:lpstr>Proč tu tedy jsme?</vt:lpstr>
      <vt:lpstr>Jak zaplníme tu mezeru?</vt:lpstr>
      <vt:lpstr>Potřebujeme DATA!</vt:lpstr>
      <vt:lpstr>Měl jsem vidění!</vt:lpstr>
      <vt:lpstr>Příklad zkreslení</vt:lpstr>
      <vt:lpstr>Komplexní situace vyžaduje komplexní předmět</vt:lpstr>
      <vt:lpstr>Názory zvenčí</vt:lpstr>
      <vt:lpstr>Kritické myšlení</vt:lpstr>
      <vt:lpstr>Co s tím?</vt:lpstr>
      <vt:lpstr>Prezentace aplikace PowerPoint</vt:lpstr>
      <vt:lpstr>Vymezení marketingového výzkumu</vt:lpstr>
      <vt:lpstr>Vymezení marketingového výzkumu</vt:lpstr>
      <vt:lpstr>Současná situace</vt:lpstr>
      <vt:lpstr>Základní cíle marketingového výzkumu</vt:lpstr>
      <vt:lpstr>Zjednodušeně popsané metody výzkumu</vt:lpstr>
      <vt:lpstr>Typický příklad – kdo jsou mí zákazníci?</vt:lpstr>
      <vt:lpstr>Co přineslo 21. století pro MV?</vt:lpstr>
      <vt:lpstr>Trendy v marketingovém výzkumu 1</vt:lpstr>
      <vt:lpstr>Trendy v marketingovém výzkumu 2</vt:lpstr>
      <vt:lpstr>Co se děje každou minutu na internetu v roce 2020?</vt:lpstr>
      <vt:lpstr>Prezentace aplikace PowerPoint</vt:lpstr>
      <vt:lpstr>Trendy v makro prostředí (PEST)</vt:lpstr>
      <vt:lpstr>Trendy v makro prostředí (PEST)</vt:lpstr>
      <vt:lpstr>Trendy v makro prostředí (PEST)</vt:lpstr>
      <vt:lpstr>Trendy v makro prostředí (PEST)</vt:lpstr>
      <vt:lpstr>Trendy v makro prostředí (PEST)</vt:lpstr>
      <vt:lpstr>Trendy v makro prostředí (PEST)</vt:lpstr>
      <vt:lpstr>Prognózování z dat - scénáře</vt:lpstr>
      <vt:lpstr>Prezentace aplikace PowerPoint</vt:lpstr>
      <vt:lpstr>Počet dat roste</vt:lpstr>
      <vt:lpstr>Počet dat roste</vt:lpstr>
      <vt:lpstr>Informační zajištění marketingového výzkumu</vt:lpstr>
      <vt:lpstr>Prezentace aplikace PowerPoint</vt:lpstr>
      <vt:lpstr>Prezentace aplikace PowerPoint</vt:lpstr>
      <vt:lpstr>Příklad vztahu data-informace-znalosti</vt:lpstr>
      <vt:lpstr>Příklad vztahu data-informace-znalosti</vt:lpstr>
      <vt:lpstr>Příklad vztahu data-informace-znalosti</vt:lpstr>
      <vt:lpstr>Příklad vztahu data-informace-znalosti</vt:lpstr>
      <vt:lpstr>Příklad dat, informací, znalostí</vt:lpstr>
      <vt:lpstr>Příklad dat, informací, znalostí</vt:lpstr>
      <vt:lpstr>Příklad dat, informací, znalostí</vt:lpstr>
      <vt:lpstr>Typy dat</vt:lpstr>
      <vt:lpstr>Členění dat</vt:lpstr>
      <vt:lpstr>Členění dat </vt:lpstr>
      <vt:lpstr>Vlastnosti dat a informací</vt:lpstr>
      <vt:lpstr>Problémy s informacemi</vt:lpstr>
      <vt:lpstr>Problémy s informacemi - přesycení</vt:lpstr>
      <vt:lpstr>Sekundární data</vt:lpstr>
      <vt:lpstr>Sekundární data – příklad kdy sekundární data pomohou</vt:lpstr>
      <vt:lpstr>Sekundární zdroje dat: interní a externí</vt:lpstr>
      <vt:lpstr>Vnitřní a vnější zdroje sekundárních dat</vt:lpstr>
      <vt:lpstr>Problémy externích sekundárních dat</vt:lpstr>
      <vt:lpstr>Problémy externích sekundárních dat</vt:lpstr>
      <vt:lpstr>Kde získám data?</vt:lpstr>
      <vt:lpstr>Informační zdroje pro české vývozce</vt:lpstr>
      <vt:lpstr>Data mining</vt:lpstr>
      <vt:lpstr>Primární data</vt:lpstr>
      <vt:lpstr>Základní metody sběru primárních dat</vt:lpstr>
      <vt:lpstr>Redesign webu – sek. + prim. data</vt:lpstr>
      <vt:lpstr>Prezentace aplikace PowerPoint</vt:lpstr>
      <vt:lpstr>Kvantitativní/kvalitativní výzkum</vt:lpstr>
      <vt:lpstr>Kvantitativní/kvalitativní výzkum</vt:lpstr>
      <vt:lpstr>Kvantitativní/kvalitativní výzkum</vt:lpstr>
      <vt:lpstr>Kvantitativní/kvalitativní výzkum</vt:lpstr>
      <vt:lpstr>Příklad kvanti/kvali dat</vt:lpstr>
      <vt:lpstr>Kvantitativní/kvalitativní výzkum</vt:lpstr>
      <vt:lpstr>Primární data</vt:lpstr>
      <vt:lpstr>Redesign webu – sek. + prim. data – co z toho je kvanti/kvali?</vt:lpstr>
      <vt:lpstr>Prezentace aplikace PowerPoint</vt:lpstr>
      <vt:lpstr>Databázový marketingový systém</vt:lpstr>
      <vt:lpstr>A. ERP systém 1</vt:lpstr>
      <vt:lpstr>A. ERP systém 2</vt:lpstr>
      <vt:lpstr>B. Charakteristika CRM</vt:lpstr>
      <vt:lpstr>Klíčové údaje o zákazníkovi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Monitorovací výzkum</vt:lpstr>
      <vt:lpstr>Explorativní výzkum</vt:lpstr>
      <vt:lpstr>Deskriptivní výzkum</vt:lpstr>
      <vt:lpstr>Explanační (kauzální) výzkum</vt:lpstr>
      <vt:lpstr>Prognostický výzkum – výzkum budoucího vývoje</vt:lpstr>
      <vt:lpstr>Ilustrace prognózy</vt:lpstr>
      <vt:lpstr>Konec prezentace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Michal Stoklasa</cp:lastModifiedBy>
  <cp:revision>93</cp:revision>
  <dcterms:created xsi:type="dcterms:W3CDTF">2016-07-06T15:42:34Z</dcterms:created>
  <dcterms:modified xsi:type="dcterms:W3CDTF">2024-03-01T15:06:19Z</dcterms:modified>
</cp:coreProperties>
</file>