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4"/>
  </p:notesMasterIdLst>
  <p:sldIdLst>
    <p:sldId id="256" r:id="rId2"/>
    <p:sldId id="344" r:id="rId3"/>
    <p:sldId id="264" r:id="rId4"/>
    <p:sldId id="269" r:id="rId5"/>
    <p:sldId id="270" r:id="rId6"/>
    <p:sldId id="322" r:id="rId7"/>
    <p:sldId id="271" r:id="rId8"/>
    <p:sldId id="337" r:id="rId9"/>
    <p:sldId id="273" r:id="rId10"/>
    <p:sldId id="338" r:id="rId11"/>
    <p:sldId id="323" r:id="rId12"/>
    <p:sldId id="274" r:id="rId13"/>
    <p:sldId id="276" r:id="rId14"/>
    <p:sldId id="315" r:id="rId15"/>
    <p:sldId id="339" r:id="rId16"/>
    <p:sldId id="302" r:id="rId17"/>
    <p:sldId id="280" r:id="rId18"/>
    <p:sldId id="281" r:id="rId19"/>
    <p:sldId id="282" r:id="rId20"/>
    <p:sldId id="283" r:id="rId21"/>
    <p:sldId id="340" r:id="rId22"/>
    <p:sldId id="278" r:id="rId23"/>
    <p:sldId id="312" r:id="rId24"/>
    <p:sldId id="341" r:id="rId25"/>
    <p:sldId id="326" r:id="rId26"/>
    <p:sldId id="342" r:id="rId27"/>
    <p:sldId id="324" r:id="rId28"/>
    <p:sldId id="285" r:id="rId29"/>
    <p:sldId id="313" r:id="rId30"/>
    <p:sldId id="286" r:id="rId31"/>
    <p:sldId id="325" r:id="rId32"/>
    <p:sldId id="307" r:id="rId33"/>
    <p:sldId id="317" r:id="rId34"/>
    <p:sldId id="327" r:id="rId35"/>
    <p:sldId id="328" r:id="rId36"/>
    <p:sldId id="329" r:id="rId37"/>
    <p:sldId id="343" r:id="rId38"/>
    <p:sldId id="336" r:id="rId39"/>
    <p:sldId id="330" r:id="rId40"/>
    <p:sldId id="331" r:id="rId41"/>
    <p:sldId id="345" r:id="rId42"/>
    <p:sldId id="346" r:id="rId43"/>
    <p:sldId id="347" r:id="rId44"/>
    <p:sldId id="348" r:id="rId45"/>
    <p:sldId id="349" r:id="rId46"/>
    <p:sldId id="350" r:id="rId47"/>
    <p:sldId id="351" r:id="rId48"/>
    <p:sldId id="352" r:id="rId49"/>
    <p:sldId id="353" r:id="rId50"/>
    <p:sldId id="354" r:id="rId51"/>
    <p:sldId id="355" r:id="rId52"/>
    <p:sldId id="356" r:id="rId53"/>
    <p:sldId id="357" r:id="rId54"/>
    <p:sldId id="358" r:id="rId55"/>
    <p:sldId id="359" r:id="rId56"/>
    <p:sldId id="360" r:id="rId57"/>
    <p:sldId id="361" r:id="rId58"/>
    <p:sldId id="362" r:id="rId59"/>
    <p:sldId id="363" r:id="rId60"/>
    <p:sldId id="364" r:id="rId61"/>
    <p:sldId id="365" r:id="rId62"/>
    <p:sldId id="366" r:id="rId63"/>
    <p:sldId id="367" r:id="rId64"/>
    <p:sldId id="368" r:id="rId65"/>
    <p:sldId id="369" r:id="rId66"/>
    <p:sldId id="370" r:id="rId67"/>
    <p:sldId id="371" r:id="rId68"/>
    <p:sldId id="372" r:id="rId69"/>
    <p:sldId id="373" r:id="rId70"/>
    <p:sldId id="374" r:id="rId71"/>
    <p:sldId id="375" r:id="rId72"/>
    <p:sldId id="376" r:id="rId73"/>
    <p:sldId id="377" r:id="rId74"/>
    <p:sldId id="378" r:id="rId75"/>
    <p:sldId id="379" r:id="rId76"/>
    <p:sldId id="380" r:id="rId77"/>
    <p:sldId id="381" r:id="rId78"/>
    <p:sldId id="382" r:id="rId79"/>
    <p:sldId id="383" r:id="rId80"/>
    <p:sldId id="384" r:id="rId81"/>
    <p:sldId id="385" r:id="rId82"/>
    <p:sldId id="386" r:id="rId83"/>
    <p:sldId id="387" r:id="rId84"/>
    <p:sldId id="388" r:id="rId85"/>
    <p:sldId id="389" r:id="rId86"/>
    <p:sldId id="390" r:id="rId87"/>
    <p:sldId id="391" r:id="rId88"/>
    <p:sldId id="392" r:id="rId89"/>
    <p:sldId id="393" r:id="rId90"/>
    <p:sldId id="394" r:id="rId91"/>
    <p:sldId id="395" r:id="rId92"/>
    <p:sldId id="396" r:id="rId93"/>
    <p:sldId id="397" r:id="rId94"/>
    <p:sldId id="398" r:id="rId95"/>
    <p:sldId id="399" r:id="rId96"/>
    <p:sldId id="400" r:id="rId97"/>
    <p:sldId id="401" r:id="rId98"/>
    <p:sldId id="402" r:id="rId99"/>
    <p:sldId id="403" r:id="rId100"/>
    <p:sldId id="404" r:id="rId101"/>
    <p:sldId id="405" r:id="rId102"/>
    <p:sldId id="406" r:id="rId103"/>
    <p:sldId id="407" r:id="rId104"/>
    <p:sldId id="408" r:id="rId105"/>
    <p:sldId id="409" r:id="rId106"/>
    <p:sldId id="410" r:id="rId107"/>
    <p:sldId id="411" r:id="rId108"/>
    <p:sldId id="412" r:id="rId109"/>
    <p:sldId id="413" r:id="rId110"/>
    <p:sldId id="414" r:id="rId111"/>
    <p:sldId id="415" r:id="rId112"/>
    <p:sldId id="308" r:id="rId11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234" autoAdjust="0"/>
  </p:normalViewPr>
  <p:slideViewPr>
    <p:cSldViewPr>
      <p:cViewPr varScale="1">
        <p:scale>
          <a:sx n="94" d="100"/>
          <a:sy n="94" d="100"/>
        </p:scale>
        <p:origin x="87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heme" Target="theme/theme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04.05.2018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2068529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Zdroj: https://www.vyplnto.cz/tipy/jak-spravne-sestavit-dotaznik/</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5842523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Zdroj: https://www.vyplnto.cz/tipy/jak-spravne-sestavit-dotaznik/</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8104691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5924898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7853728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8085621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6673061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Zdroj: https://www.vyplnto.cz/tipy/jak-spravne-sestavit-dotaznik/</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33538220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Zdroj: https://www.vyplnto.cz/tipy/jak-spravne-sestavit-dotaznik/</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36791811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Zdroj: http://www.quanda.cz/blog/online-dotazniky/jak-vytvorit-dotaznik</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15347938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Zdroj: http://www.quanda.cz/blog/online-dotazniky/jak-vytvorit-dotaznik</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242031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638228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Zdroj: https://www.vyplnto.cz/tipy/jak-spravne-sestavit-dotaznik/</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17260071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Zdroj: https://www.vyplnto.cz/tipy/jak-spravne-sestavit-dotaznik/</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41308570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32436254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13747445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cs-CZ" dirty="0" smtClean="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16108492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6316620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28237542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22890115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20780559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2321905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2109944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30925507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39</a:t>
            </a:fld>
            <a:endParaRPr lang="cs-CZ"/>
          </a:p>
        </p:txBody>
      </p:sp>
    </p:spTree>
    <p:extLst>
      <p:ext uri="{BB962C8B-B14F-4D97-AF65-F5344CB8AC3E}">
        <p14:creationId xmlns:p14="http://schemas.microsoft.com/office/powerpoint/2010/main" val="9319177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40</a:t>
            </a:fld>
            <a:endParaRPr lang="cs-CZ"/>
          </a:p>
        </p:txBody>
      </p:sp>
    </p:spTree>
    <p:extLst>
      <p:ext uri="{BB962C8B-B14F-4D97-AF65-F5344CB8AC3E}">
        <p14:creationId xmlns:p14="http://schemas.microsoft.com/office/powerpoint/2010/main" val="7555546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43</a:t>
            </a:fld>
            <a:endParaRPr lang="cs-CZ"/>
          </a:p>
        </p:txBody>
      </p:sp>
    </p:spTree>
    <p:extLst>
      <p:ext uri="{BB962C8B-B14F-4D97-AF65-F5344CB8AC3E}">
        <p14:creationId xmlns:p14="http://schemas.microsoft.com/office/powerpoint/2010/main" val="783408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44</a:t>
            </a:fld>
            <a:endParaRPr lang="cs-CZ"/>
          </a:p>
        </p:txBody>
      </p:sp>
    </p:spTree>
    <p:extLst>
      <p:ext uri="{BB962C8B-B14F-4D97-AF65-F5344CB8AC3E}">
        <p14:creationId xmlns:p14="http://schemas.microsoft.com/office/powerpoint/2010/main" val="384311832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45</a:t>
            </a:fld>
            <a:endParaRPr lang="cs-CZ"/>
          </a:p>
        </p:txBody>
      </p:sp>
    </p:spTree>
    <p:extLst>
      <p:ext uri="{BB962C8B-B14F-4D97-AF65-F5344CB8AC3E}">
        <p14:creationId xmlns:p14="http://schemas.microsoft.com/office/powerpoint/2010/main" val="31450787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46</a:t>
            </a:fld>
            <a:endParaRPr lang="cs-CZ"/>
          </a:p>
        </p:txBody>
      </p:sp>
    </p:spTree>
    <p:extLst>
      <p:ext uri="{BB962C8B-B14F-4D97-AF65-F5344CB8AC3E}">
        <p14:creationId xmlns:p14="http://schemas.microsoft.com/office/powerpoint/2010/main" val="119726567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47</a:t>
            </a:fld>
            <a:endParaRPr lang="cs-CZ"/>
          </a:p>
        </p:txBody>
      </p:sp>
    </p:spTree>
    <p:extLst>
      <p:ext uri="{BB962C8B-B14F-4D97-AF65-F5344CB8AC3E}">
        <p14:creationId xmlns:p14="http://schemas.microsoft.com/office/powerpoint/2010/main" val="428340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48</a:t>
            </a:fld>
            <a:endParaRPr lang="cs-CZ"/>
          </a:p>
        </p:txBody>
      </p:sp>
    </p:spTree>
    <p:extLst>
      <p:ext uri="{BB962C8B-B14F-4D97-AF65-F5344CB8AC3E}">
        <p14:creationId xmlns:p14="http://schemas.microsoft.com/office/powerpoint/2010/main" val="113831610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49</a:t>
            </a:fld>
            <a:endParaRPr lang="cs-CZ"/>
          </a:p>
        </p:txBody>
      </p:sp>
    </p:spTree>
    <p:extLst>
      <p:ext uri="{BB962C8B-B14F-4D97-AF65-F5344CB8AC3E}">
        <p14:creationId xmlns:p14="http://schemas.microsoft.com/office/powerpoint/2010/main" val="2728674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Zdroj: http://www.ipsos.cz/public/media/pdf/sberdat/ipsos_e_cz.pdf</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46724247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Zdroj: http://cs.wikipedia.org/wiki/Pozorov%C3%A1n%C3%AD</a:t>
            </a:r>
          </a:p>
          <a:p>
            <a:r>
              <a:rPr lang="cs-CZ" sz="1200" b="0" i="0" kern="1200" dirty="0" smtClean="0">
                <a:solidFill>
                  <a:schemeClr val="tx1"/>
                </a:solidFill>
                <a:effectLst/>
                <a:latin typeface="+mn-lt"/>
                <a:ea typeface="+mn-ea"/>
                <a:cs typeface="+mn-cs"/>
              </a:rPr>
              <a:t>Reichel, Denis. Kapitoly metodologie sociálních výzkumů. Vyd. 1. Praha: Grand </a:t>
            </a:r>
            <a:r>
              <a:rPr lang="cs-CZ" sz="1200" b="0" i="0" kern="1200" dirty="0" err="1" smtClean="0">
                <a:solidFill>
                  <a:schemeClr val="tx1"/>
                </a:solidFill>
                <a:effectLst/>
                <a:latin typeface="+mn-lt"/>
                <a:ea typeface="+mn-ea"/>
                <a:cs typeface="+mn-cs"/>
              </a:rPr>
              <a:t>Publishing</a:t>
            </a:r>
            <a:r>
              <a:rPr lang="cs-CZ" sz="1200" b="0" i="0" kern="1200" dirty="0" smtClean="0">
                <a:solidFill>
                  <a:schemeClr val="tx1"/>
                </a:solidFill>
                <a:effectLst/>
                <a:latin typeface="+mn-lt"/>
                <a:ea typeface="+mn-ea"/>
                <a:cs typeface="+mn-cs"/>
              </a:rPr>
              <a:t>, 2009</a:t>
            </a:r>
          </a:p>
          <a:p>
            <a:r>
              <a:rPr lang="cs-CZ" sz="1200" b="0" i="0" kern="1200" dirty="0" err="1" smtClean="0">
                <a:solidFill>
                  <a:schemeClr val="tx1"/>
                </a:solidFill>
                <a:effectLst/>
                <a:latin typeface="+mn-lt"/>
                <a:ea typeface="+mn-ea"/>
                <a:cs typeface="+mn-cs"/>
              </a:rPr>
              <a:t>Disman</a:t>
            </a:r>
            <a:r>
              <a:rPr lang="cs-CZ" sz="1200" b="0" i="0" kern="1200" dirty="0" smtClean="0">
                <a:solidFill>
                  <a:schemeClr val="tx1"/>
                </a:solidFill>
                <a:effectLst/>
                <a:latin typeface="+mn-lt"/>
                <a:ea typeface="+mn-ea"/>
                <a:cs typeface="+mn-cs"/>
              </a:rPr>
              <a:t>, Miroslav. Jak se vyrábí sociologická znalost. Vyd.1.Praha: Karolinum, 2002 </a:t>
            </a:r>
          </a:p>
          <a:p>
            <a:r>
              <a:rPr lang="cs-CZ" sz="1200" b="0" i="0" kern="1200" dirty="0" err="1" smtClean="0">
                <a:solidFill>
                  <a:schemeClr val="tx1"/>
                </a:solidFill>
                <a:effectLst/>
                <a:latin typeface="+mn-lt"/>
                <a:ea typeface="+mn-ea"/>
                <a:cs typeface="+mn-cs"/>
              </a:rPr>
              <a:t>Hendl</a:t>
            </a:r>
            <a:r>
              <a:rPr lang="cs-CZ" sz="1200" b="0" i="0" kern="1200" dirty="0" smtClean="0">
                <a:solidFill>
                  <a:schemeClr val="tx1"/>
                </a:solidFill>
                <a:effectLst/>
                <a:latin typeface="+mn-lt"/>
                <a:ea typeface="+mn-ea"/>
                <a:cs typeface="+mn-cs"/>
              </a:rPr>
              <a:t>, Jan. Kvalitativní výzkum: základní metody a aplikace. Vyd.1. Praha: Portál, 2005</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51</a:t>
            </a:fld>
            <a:endParaRPr lang="cs-CZ"/>
          </a:p>
        </p:txBody>
      </p:sp>
    </p:spTree>
    <p:extLst>
      <p:ext uri="{BB962C8B-B14F-4D97-AF65-F5344CB8AC3E}">
        <p14:creationId xmlns:p14="http://schemas.microsoft.com/office/powerpoint/2010/main" val="358120435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Zdroj: http://cs.wikipedia.org/wiki/Pozorov%C3%A1n%C3%AD</a:t>
            </a:r>
          </a:p>
          <a:p>
            <a:r>
              <a:rPr lang="cs-CZ" sz="1200" b="0" i="0" kern="1200" dirty="0" smtClean="0">
                <a:solidFill>
                  <a:schemeClr val="tx1"/>
                </a:solidFill>
                <a:effectLst/>
                <a:latin typeface="+mn-lt"/>
                <a:ea typeface="+mn-ea"/>
                <a:cs typeface="+mn-cs"/>
              </a:rPr>
              <a:t>Reichel, Denis. Kapitoly metodologie sociálních výzkumů. Vyd. 1. Praha: Grand </a:t>
            </a:r>
            <a:r>
              <a:rPr lang="cs-CZ" sz="1200" b="0" i="0" kern="1200" dirty="0" err="1" smtClean="0">
                <a:solidFill>
                  <a:schemeClr val="tx1"/>
                </a:solidFill>
                <a:effectLst/>
                <a:latin typeface="+mn-lt"/>
                <a:ea typeface="+mn-ea"/>
                <a:cs typeface="+mn-cs"/>
              </a:rPr>
              <a:t>Publishing</a:t>
            </a:r>
            <a:r>
              <a:rPr lang="cs-CZ" sz="1200" b="0" i="0" kern="1200" dirty="0" smtClean="0">
                <a:solidFill>
                  <a:schemeClr val="tx1"/>
                </a:solidFill>
                <a:effectLst/>
                <a:latin typeface="+mn-lt"/>
                <a:ea typeface="+mn-ea"/>
                <a:cs typeface="+mn-cs"/>
              </a:rPr>
              <a:t>, 2009</a:t>
            </a:r>
          </a:p>
          <a:p>
            <a:r>
              <a:rPr lang="cs-CZ" sz="1200" b="0" i="0" kern="1200" dirty="0" err="1" smtClean="0">
                <a:solidFill>
                  <a:schemeClr val="tx1"/>
                </a:solidFill>
                <a:effectLst/>
                <a:latin typeface="+mn-lt"/>
                <a:ea typeface="+mn-ea"/>
                <a:cs typeface="+mn-cs"/>
              </a:rPr>
              <a:t>Disman</a:t>
            </a:r>
            <a:r>
              <a:rPr lang="cs-CZ" sz="1200" b="0" i="0" kern="1200" dirty="0" smtClean="0">
                <a:solidFill>
                  <a:schemeClr val="tx1"/>
                </a:solidFill>
                <a:effectLst/>
                <a:latin typeface="+mn-lt"/>
                <a:ea typeface="+mn-ea"/>
                <a:cs typeface="+mn-cs"/>
              </a:rPr>
              <a:t>, Miroslav. Jak se vyrábí sociologická znalost. Vyd.1.Praha: Karolinum, 2002 </a:t>
            </a:r>
          </a:p>
          <a:p>
            <a:r>
              <a:rPr lang="cs-CZ" sz="1200" b="0" i="0" kern="1200" dirty="0" err="1" smtClean="0">
                <a:solidFill>
                  <a:schemeClr val="tx1"/>
                </a:solidFill>
                <a:effectLst/>
                <a:latin typeface="+mn-lt"/>
                <a:ea typeface="+mn-ea"/>
                <a:cs typeface="+mn-cs"/>
              </a:rPr>
              <a:t>Hendl</a:t>
            </a:r>
            <a:r>
              <a:rPr lang="cs-CZ" sz="1200" b="0" i="0" kern="1200" dirty="0" smtClean="0">
                <a:solidFill>
                  <a:schemeClr val="tx1"/>
                </a:solidFill>
                <a:effectLst/>
                <a:latin typeface="+mn-lt"/>
                <a:ea typeface="+mn-ea"/>
                <a:cs typeface="+mn-cs"/>
              </a:rPr>
              <a:t>, Jan. Kvalitativní výzkum: základní metody a aplikace. Vyd.1. Praha: Portál, 2005</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52</a:t>
            </a:fld>
            <a:endParaRPr lang="cs-CZ"/>
          </a:p>
        </p:txBody>
      </p:sp>
    </p:spTree>
    <p:extLst>
      <p:ext uri="{BB962C8B-B14F-4D97-AF65-F5344CB8AC3E}">
        <p14:creationId xmlns:p14="http://schemas.microsoft.com/office/powerpoint/2010/main" val="96350285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Zdroj: http://cs.wikipedia.org/wiki/Pozorov%C3%A1n%C3%AD</a:t>
            </a:r>
          </a:p>
          <a:p>
            <a:r>
              <a:rPr lang="cs-CZ" sz="1200" b="0" i="0" kern="1200" dirty="0" smtClean="0">
                <a:solidFill>
                  <a:schemeClr val="tx1"/>
                </a:solidFill>
                <a:effectLst/>
                <a:latin typeface="+mn-lt"/>
                <a:ea typeface="+mn-ea"/>
                <a:cs typeface="+mn-cs"/>
              </a:rPr>
              <a:t>Reichel, Denis. Kapitoly metodologie sociálních výzkumů. Vyd. 1. Praha: Grand </a:t>
            </a:r>
            <a:r>
              <a:rPr lang="cs-CZ" sz="1200" b="0" i="0" kern="1200" dirty="0" err="1" smtClean="0">
                <a:solidFill>
                  <a:schemeClr val="tx1"/>
                </a:solidFill>
                <a:effectLst/>
                <a:latin typeface="+mn-lt"/>
                <a:ea typeface="+mn-ea"/>
                <a:cs typeface="+mn-cs"/>
              </a:rPr>
              <a:t>Publishing</a:t>
            </a:r>
            <a:r>
              <a:rPr lang="cs-CZ" sz="1200" b="0" i="0" kern="1200" dirty="0" smtClean="0">
                <a:solidFill>
                  <a:schemeClr val="tx1"/>
                </a:solidFill>
                <a:effectLst/>
                <a:latin typeface="+mn-lt"/>
                <a:ea typeface="+mn-ea"/>
                <a:cs typeface="+mn-cs"/>
              </a:rPr>
              <a:t>, 2009</a:t>
            </a:r>
          </a:p>
          <a:p>
            <a:r>
              <a:rPr lang="cs-CZ" sz="1200" b="0" i="0" kern="1200" dirty="0" err="1" smtClean="0">
                <a:solidFill>
                  <a:schemeClr val="tx1"/>
                </a:solidFill>
                <a:effectLst/>
                <a:latin typeface="+mn-lt"/>
                <a:ea typeface="+mn-ea"/>
                <a:cs typeface="+mn-cs"/>
              </a:rPr>
              <a:t>Disman</a:t>
            </a:r>
            <a:r>
              <a:rPr lang="cs-CZ" sz="1200" b="0" i="0" kern="1200" dirty="0" smtClean="0">
                <a:solidFill>
                  <a:schemeClr val="tx1"/>
                </a:solidFill>
                <a:effectLst/>
                <a:latin typeface="+mn-lt"/>
                <a:ea typeface="+mn-ea"/>
                <a:cs typeface="+mn-cs"/>
              </a:rPr>
              <a:t>, Miroslav. Jak se vyrábí sociologická znalost. Vyd.1.Praha: Karolinum, 2002 </a:t>
            </a:r>
          </a:p>
          <a:p>
            <a:r>
              <a:rPr lang="cs-CZ" sz="1200" b="0" i="0" kern="1200" dirty="0" err="1" smtClean="0">
                <a:solidFill>
                  <a:schemeClr val="tx1"/>
                </a:solidFill>
                <a:effectLst/>
                <a:latin typeface="+mn-lt"/>
                <a:ea typeface="+mn-ea"/>
                <a:cs typeface="+mn-cs"/>
              </a:rPr>
              <a:t>Hendl</a:t>
            </a:r>
            <a:r>
              <a:rPr lang="cs-CZ" sz="1200" b="0" i="0" kern="1200" dirty="0" smtClean="0">
                <a:solidFill>
                  <a:schemeClr val="tx1"/>
                </a:solidFill>
                <a:effectLst/>
                <a:latin typeface="+mn-lt"/>
                <a:ea typeface="+mn-ea"/>
                <a:cs typeface="+mn-cs"/>
              </a:rPr>
              <a:t>, Jan. Kvalitativní výzkum: základní metody a aplikace. Vyd.1. Praha: Portál, 2005</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53</a:t>
            </a:fld>
            <a:endParaRPr lang="cs-CZ"/>
          </a:p>
        </p:txBody>
      </p:sp>
    </p:spTree>
    <p:extLst>
      <p:ext uri="{BB962C8B-B14F-4D97-AF65-F5344CB8AC3E}">
        <p14:creationId xmlns:p14="http://schemas.microsoft.com/office/powerpoint/2010/main" val="60568661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smtClean="0"/>
              <a:t>Zdroj:</a:t>
            </a:r>
            <a:r>
              <a:rPr lang="cs-CZ" baseline="0" dirty="0" smtClean="0"/>
              <a:t> http://www.eamos.cz/amos/ksb/externi/ksb_305/2.htm</a:t>
            </a: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54</a:t>
            </a:fld>
            <a:endParaRPr lang="cs-CZ"/>
          </a:p>
        </p:txBody>
      </p:sp>
    </p:spTree>
    <p:extLst>
      <p:ext uri="{BB962C8B-B14F-4D97-AF65-F5344CB8AC3E}">
        <p14:creationId xmlns:p14="http://schemas.microsoft.com/office/powerpoint/2010/main" val="228927073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Zdroj: http://antropologie.zcu.cz/antropologuv-den-mezi-klienty-represe-zucastnene-pozorovani-bezdomovcu-ve-stredne-velkem-meste</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55</a:t>
            </a:fld>
            <a:endParaRPr lang="cs-CZ"/>
          </a:p>
        </p:txBody>
      </p:sp>
    </p:spTree>
    <p:extLst>
      <p:ext uri="{BB962C8B-B14F-4D97-AF65-F5344CB8AC3E}">
        <p14:creationId xmlns:p14="http://schemas.microsoft.com/office/powerpoint/2010/main" val="19686453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Zdroj: http://antropologie.zcu.cz/antropologuv-den-mezi-klienty-represe-zucastnene-pozorovani-bezdomovcu-ve-stredne-velkem-meste</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56</a:t>
            </a:fld>
            <a:endParaRPr lang="cs-CZ"/>
          </a:p>
        </p:txBody>
      </p:sp>
    </p:spTree>
    <p:extLst>
      <p:ext uri="{BB962C8B-B14F-4D97-AF65-F5344CB8AC3E}">
        <p14:creationId xmlns:p14="http://schemas.microsoft.com/office/powerpoint/2010/main" val="282214654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58</a:t>
            </a:fld>
            <a:endParaRPr lang="cs-CZ"/>
          </a:p>
        </p:txBody>
      </p:sp>
    </p:spTree>
    <p:extLst>
      <p:ext uri="{BB962C8B-B14F-4D97-AF65-F5344CB8AC3E}">
        <p14:creationId xmlns:p14="http://schemas.microsoft.com/office/powerpoint/2010/main" val="130182414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59</a:t>
            </a:fld>
            <a:endParaRPr lang="cs-CZ"/>
          </a:p>
        </p:txBody>
      </p:sp>
    </p:spTree>
    <p:extLst>
      <p:ext uri="{BB962C8B-B14F-4D97-AF65-F5344CB8AC3E}">
        <p14:creationId xmlns:p14="http://schemas.microsoft.com/office/powerpoint/2010/main" val="51204976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60</a:t>
            </a:fld>
            <a:endParaRPr lang="cs-CZ"/>
          </a:p>
        </p:txBody>
      </p:sp>
    </p:spTree>
    <p:extLst>
      <p:ext uri="{BB962C8B-B14F-4D97-AF65-F5344CB8AC3E}">
        <p14:creationId xmlns:p14="http://schemas.microsoft.com/office/powerpoint/2010/main" val="303764707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61</a:t>
            </a:fld>
            <a:endParaRPr lang="cs-CZ"/>
          </a:p>
        </p:txBody>
      </p:sp>
    </p:spTree>
    <p:extLst>
      <p:ext uri="{BB962C8B-B14F-4D97-AF65-F5344CB8AC3E}">
        <p14:creationId xmlns:p14="http://schemas.microsoft.com/office/powerpoint/2010/main" val="12277178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Zdroj: http://www.ipsos.cz/public/media/pdf/sberdat/ipsos_e_cz.pdf</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30257388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62</a:t>
            </a:fld>
            <a:endParaRPr lang="cs-CZ"/>
          </a:p>
        </p:txBody>
      </p:sp>
    </p:spTree>
    <p:extLst>
      <p:ext uri="{BB962C8B-B14F-4D97-AF65-F5344CB8AC3E}">
        <p14:creationId xmlns:p14="http://schemas.microsoft.com/office/powerpoint/2010/main" val="275326451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63</a:t>
            </a:fld>
            <a:endParaRPr lang="cs-CZ"/>
          </a:p>
        </p:txBody>
      </p:sp>
    </p:spTree>
    <p:extLst>
      <p:ext uri="{BB962C8B-B14F-4D97-AF65-F5344CB8AC3E}">
        <p14:creationId xmlns:p14="http://schemas.microsoft.com/office/powerpoint/2010/main" val="367800600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64</a:t>
            </a:fld>
            <a:endParaRPr lang="cs-CZ"/>
          </a:p>
        </p:txBody>
      </p:sp>
    </p:spTree>
    <p:extLst>
      <p:ext uri="{BB962C8B-B14F-4D97-AF65-F5344CB8AC3E}">
        <p14:creationId xmlns:p14="http://schemas.microsoft.com/office/powerpoint/2010/main" val="410311201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65</a:t>
            </a:fld>
            <a:endParaRPr lang="cs-CZ"/>
          </a:p>
        </p:txBody>
      </p:sp>
    </p:spTree>
    <p:extLst>
      <p:ext uri="{BB962C8B-B14F-4D97-AF65-F5344CB8AC3E}">
        <p14:creationId xmlns:p14="http://schemas.microsoft.com/office/powerpoint/2010/main" val="172324316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66</a:t>
            </a:fld>
            <a:endParaRPr lang="cs-CZ"/>
          </a:p>
        </p:txBody>
      </p:sp>
    </p:spTree>
    <p:extLst>
      <p:ext uri="{BB962C8B-B14F-4D97-AF65-F5344CB8AC3E}">
        <p14:creationId xmlns:p14="http://schemas.microsoft.com/office/powerpoint/2010/main" val="334775047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v</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67</a:t>
            </a:fld>
            <a:endParaRPr lang="cs-CZ"/>
          </a:p>
        </p:txBody>
      </p:sp>
    </p:spTree>
    <p:extLst>
      <p:ext uri="{BB962C8B-B14F-4D97-AF65-F5344CB8AC3E}">
        <p14:creationId xmlns:p14="http://schemas.microsoft.com/office/powerpoint/2010/main" val="27424104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68</a:t>
            </a:fld>
            <a:endParaRPr lang="cs-CZ"/>
          </a:p>
        </p:txBody>
      </p:sp>
    </p:spTree>
    <p:extLst>
      <p:ext uri="{BB962C8B-B14F-4D97-AF65-F5344CB8AC3E}">
        <p14:creationId xmlns:p14="http://schemas.microsoft.com/office/powerpoint/2010/main" val="252704965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69</a:t>
            </a:fld>
            <a:endParaRPr lang="cs-CZ"/>
          </a:p>
        </p:txBody>
      </p:sp>
    </p:spTree>
    <p:extLst>
      <p:ext uri="{BB962C8B-B14F-4D97-AF65-F5344CB8AC3E}">
        <p14:creationId xmlns:p14="http://schemas.microsoft.com/office/powerpoint/2010/main" val="128694711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70</a:t>
            </a:fld>
            <a:endParaRPr lang="cs-CZ"/>
          </a:p>
        </p:txBody>
      </p:sp>
    </p:spTree>
    <p:extLst>
      <p:ext uri="{BB962C8B-B14F-4D97-AF65-F5344CB8AC3E}">
        <p14:creationId xmlns:p14="http://schemas.microsoft.com/office/powerpoint/2010/main" val="311833151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smtClean="0"/>
              <a:t>Zdroj: http://www.peoplemetry.cz/</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71</a:t>
            </a:fld>
            <a:endParaRPr lang="cs-CZ"/>
          </a:p>
        </p:txBody>
      </p:sp>
    </p:spTree>
    <p:extLst>
      <p:ext uri="{BB962C8B-B14F-4D97-AF65-F5344CB8AC3E}">
        <p14:creationId xmlns:p14="http://schemas.microsoft.com/office/powerpoint/2010/main" val="3921685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60687501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cs-CZ" dirty="0" smtClean="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72</a:t>
            </a:fld>
            <a:endParaRPr lang="cs-CZ"/>
          </a:p>
        </p:txBody>
      </p:sp>
    </p:spTree>
    <p:extLst>
      <p:ext uri="{BB962C8B-B14F-4D97-AF65-F5344CB8AC3E}">
        <p14:creationId xmlns:p14="http://schemas.microsoft.com/office/powerpoint/2010/main" val="243255946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smtClean="0"/>
              <a:t>Zdroj: http://www.zshk.cz/files/technikysberudat2.pdf</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74</a:t>
            </a:fld>
            <a:endParaRPr lang="cs-CZ"/>
          </a:p>
        </p:txBody>
      </p:sp>
    </p:spTree>
    <p:extLst>
      <p:ext uri="{BB962C8B-B14F-4D97-AF65-F5344CB8AC3E}">
        <p14:creationId xmlns:p14="http://schemas.microsoft.com/office/powerpoint/2010/main" val="21788522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Zdroj: http://www.zshk.cz/files/technikysberudat2.pdf</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75</a:t>
            </a:fld>
            <a:endParaRPr lang="cs-CZ"/>
          </a:p>
        </p:txBody>
      </p:sp>
    </p:spTree>
    <p:extLst>
      <p:ext uri="{BB962C8B-B14F-4D97-AF65-F5344CB8AC3E}">
        <p14:creationId xmlns:p14="http://schemas.microsoft.com/office/powerpoint/2010/main" val="245856134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smtClean="0"/>
              <a:t>Zdroj</a:t>
            </a:r>
            <a:r>
              <a:rPr lang="cs-CZ" baseline="0" dirty="0" smtClean="0"/>
              <a:t> definice přírodních věd: http://www.ftvs.cuni.cz/hendl/metodologie/pdfwww/oleckacasestudyclanek.pdf</a:t>
            </a: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76</a:t>
            </a:fld>
            <a:endParaRPr lang="cs-CZ"/>
          </a:p>
        </p:txBody>
      </p:sp>
    </p:spTree>
    <p:extLst>
      <p:ext uri="{BB962C8B-B14F-4D97-AF65-F5344CB8AC3E}">
        <p14:creationId xmlns:p14="http://schemas.microsoft.com/office/powerpoint/2010/main" val="323191729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77</a:t>
            </a:fld>
            <a:endParaRPr lang="cs-CZ"/>
          </a:p>
        </p:txBody>
      </p:sp>
    </p:spTree>
    <p:extLst>
      <p:ext uri="{BB962C8B-B14F-4D97-AF65-F5344CB8AC3E}">
        <p14:creationId xmlns:p14="http://schemas.microsoft.com/office/powerpoint/2010/main" val="116889459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Zdroj: http://www.eamos.cz/amos/ksb/externi/ksb_305/2.htm</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80</a:t>
            </a:fld>
            <a:endParaRPr lang="cs-CZ"/>
          </a:p>
        </p:txBody>
      </p:sp>
    </p:spTree>
    <p:extLst>
      <p:ext uri="{BB962C8B-B14F-4D97-AF65-F5344CB8AC3E}">
        <p14:creationId xmlns:p14="http://schemas.microsoft.com/office/powerpoint/2010/main" val="29307436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Zdroj: http://www.eamos.cz/amos/ksb/externi/ksb_305/2.htm</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81</a:t>
            </a:fld>
            <a:endParaRPr lang="cs-CZ"/>
          </a:p>
        </p:txBody>
      </p:sp>
    </p:spTree>
    <p:extLst>
      <p:ext uri="{BB962C8B-B14F-4D97-AF65-F5344CB8AC3E}">
        <p14:creationId xmlns:p14="http://schemas.microsoft.com/office/powerpoint/2010/main" val="379244012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smtClean="0"/>
              <a:t>Bonusové</a:t>
            </a:r>
            <a:r>
              <a:rPr lang="cs-CZ" baseline="0" dirty="0" smtClean="0"/>
              <a:t> čtení – experimenty, které jsou za hranou: http://ona.idnes.cz/nejsilenejsi-pokusy-psychologu-spalili-penis-a-tvrdili-ze-je-divka-1pg-/zdravi.aspx?c=A110210_141312_zdravi_pet</a:t>
            </a: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82</a:t>
            </a:fld>
            <a:endParaRPr lang="cs-CZ"/>
          </a:p>
        </p:txBody>
      </p:sp>
    </p:spTree>
    <p:extLst>
      <p:ext uri="{BB962C8B-B14F-4D97-AF65-F5344CB8AC3E}">
        <p14:creationId xmlns:p14="http://schemas.microsoft.com/office/powerpoint/2010/main" val="304622326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83</a:t>
            </a:fld>
            <a:endParaRPr lang="cs-CZ"/>
          </a:p>
        </p:txBody>
      </p:sp>
    </p:spTree>
    <p:extLst>
      <p:ext uri="{BB962C8B-B14F-4D97-AF65-F5344CB8AC3E}">
        <p14:creationId xmlns:p14="http://schemas.microsoft.com/office/powerpoint/2010/main" val="376868089"/>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84</a:t>
            </a:fld>
            <a:endParaRPr lang="cs-CZ"/>
          </a:p>
        </p:txBody>
      </p:sp>
    </p:spTree>
    <p:extLst>
      <p:ext uri="{BB962C8B-B14F-4D97-AF65-F5344CB8AC3E}">
        <p14:creationId xmlns:p14="http://schemas.microsoft.com/office/powerpoint/2010/main" val="23323201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33718053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smtClean="0"/>
              <a:t>Zdroj: http://www.forbes.com/sites/dailymuse/2014/08/04/the-facebook-experiment-what-it-means-for-you/</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85</a:t>
            </a:fld>
            <a:endParaRPr lang="cs-CZ"/>
          </a:p>
        </p:txBody>
      </p:sp>
    </p:spTree>
    <p:extLst>
      <p:ext uri="{BB962C8B-B14F-4D97-AF65-F5344CB8AC3E}">
        <p14:creationId xmlns:p14="http://schemas.microsoft.com/office/powerpoint/2010/main" val="3139815499"/>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86</a:t>
            </a:fld>
            <a:endParaRPr lang="cs-CZ"/>
          </a:p>
        </p:txBody>
      </p:sp>
    </p:spTree>
    <p:extLst>
      <p:ext uri="{BB962C8B-B14F-4D97-AF65-F5344CB8AC3E}">
        <p14:creationId xmlns:p14="http://schemas.microsoft.com/office/powerpoint/2010/main" val="1789696920"/>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b="0" i="0" kern="1200" dirty="0" smtClean="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87</a:t>
            </a:fld>
            <a:endParaRPr lang="cs-CZ"/>
          </a:p>
        </p:txBody>
      </p:sp>
    </p:spTree>
    <p:extLst>
      <p:ext uri="{BB962C8B-B14F-4D97-AF65-F5344CB8AC3E}">
        <p14:creationId xmlns:p14="http://schemas.microsoft.com/office/powerpoint/2010/main" val="107613399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b="0" i="0" kern="1200" dirty="0" smtClean="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88</a:t>
            </a:fld>
            <a:endParaRPr lang="cs-CZ"/>
          </a:p>
        </p:txBody>
      </p:sp>
    </p:spTree>
    <p:extLst>
      <p:ext uri="{BB962C8B-B14F-4D97-AF65-F5344CB8AC3E}">
        <p14:creationId xmlns:p14="http://schemas.microsoft.com/office/powerpoint/2010/main" val="99535419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b="0" i="0" kern="1200" dirty="0" smtClean="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89</a:t>
            </a:fld>
            <a:endParaRPr lang="cs-CZ"/>
          </a:p>
        </p:txBody>
      </p:sp>
    </p:spTree>
    <p:extLst>
      <p:ext uri="{BB962C8B-B14F-4D97-AF65-F5344CB8AC3E}">
        <p14:creationId xmlns:p14="http://schemas.microsoft.com/office/powerpoint/2010/main" val="15902376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b="0" i="0" kern="1200" dirty="0" smtClean="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90</a:t>
            </a:fld>
            <a:endParaRPr lang="cs-CZ"/>
          </a:p>
        </p:txBody>
      </p:sp>
    </p:spTree>
    <p:extLst>
      <p:ext uri="{BB962C8B-B14F-4D97-AF65-F5344CB8AC3E}">
        <p14:creationId xmlns:p14="http://schemas.microsoft.com/office/powerpoint/2010/main" val="2556190070"/>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Zdroj: http://www.m-journal.cz/cs/aktuality/experiment--zpomaleni-internetu-v-realnem-zivote__s288x10539.html</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91</a:t>
            </a:fld>
            <a:endParaRPr lang="cs-CZ"/>
          </a:p>
        </p:txBody>
      </p:sp>
    </p:spTree>
    <p:extLst>
      <p:ext uri="{BB962C8B-B14F-4D97-AF65-F5344CB8AC3E}">
        <p14:creationId xmlns:p14="http://schemas.microsoft.com/office/powerpoint/2010/main" val="719312509"/>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smtClean="0"/>
              <a:t>Zdroj: http://www.jakubholy.net/humanities/disman-soc_znalost.html</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93</a:t>
            </a:fld>
            <a:endParaRPr lang="cs-CZ"/>
          </a:p>
        </p:txBody>
      </p:sp>
    </p:spTree>
    <p:extLst>
      <p:ext uri="{BB962C8B-B14F-4D97-AF65-F5344CB8AC3E}">
        <p14:creationId xmlns:p14="http://schemas.microsoft.com/office/powerpoint/2010/main" val="4158870762"/>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smtClean="0"/>
              <a:t>Zdroj: http://www.jakubholy.net/humanities/disman-soc_znalost.html</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94</a:t>
            </a:fld>
            <a:endParaRPr lang="cs-CZ"/>
          </a:p>
        </p:txBody>
      </p:sp>
    </p:spTree>
    <p:extLst>
      <p:ext uri="{BB962C8B-B14F-4D97-AF65-F5344CB8AC3E}">
        <p14:creationId xmlns:p14="http://schemas.microsoft.com/office/powerpoint/2010/main" val="2086741595"/>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Zdroj: http://www.jakubholy.net/humanities/disman-soc_znalost.html</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95</a:t>
            </a:fld>
            <a:endParaRPr lang="cs-CZ"/>
          </a:p>
        </p:txBody>
      </p:sp>
    </p:spTree>
    <p:extLst>
      <p:ext uri="{BB962C8B-B14F-4D97-AF65-F5344CB8AC3E}">
        <p14:creationId xmlns:p14="http://schemas.microsoft.com/office/powerpoint/2010/main" val="818758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004488250"/>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Zdroj: http://www.jakubholy.net/humanities/disman-soc_znalost.html</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96</a:t>
            </a:fld>
            <a:endParaRPr lang="cs-CZ"/>
          </a:p>
        </p:txBody>
      </p:sp>
    </p:spTree>
    <p:extLst>
      <p:ext uri="{BB962C8B-B14F-4D97-AF65-F5344CB8AC3E}">
        <p14:creationId xmlns:p14="http://schemas.microsoft.com/office/powerpoint/2010/main" val="510801225"/>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97</a:t>
            </a:fld>
            <a:endParaRPr lang="cs-CZ"/>
          </a:p>
        </p:txBody>
      </p:sp>
    </p:spTree>
    <p:extLst>
      <p:ext uri="{BB962C8B-B14F-4D97-AF65-F5344CB8AC3E}">
        <p14:creationId xmlns:p14="http://schemas.microsoft.com/office/powerpoint/2010/main" val="857881079"/>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98</a:t>
            </a:fld>
            <a:endParaRPr lang="cs-CZ"/>
          </a:p>
        </p:txBody>
      </p:sp>
    </p:spTree>
    <p:extLst>
      <p:ext uri="{BB962C8B-B14F-4D97-AF65-F5344CB8AC3E}">
        <p14:creationId xmlns:p14="http://schemas.microsoft.com/office/powerpoint/2010/main" val="4268686672"/>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99</a:t>
            </a:fld>
            <a:endParaRPr lang="cs-CZ"/>
          </a:p>
        </p:txBody>
      </p:sp>
    </p:spTree>
    <p:extLst>
      <p:ext uri="{BB962C8B-B14F-4D97-AF65-F5344CB8AC3E}">
        <p14:creationId xmlns:p14="http://schemas.microsoft.com/office/powerpoint/2010/main" val="11923444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100</a:t>
            </a:fld>
            <a:endParaRPr lang="cs-CZ"/>
          </a:p>
        </p:txBody>
      </p:sp>
    </p:spTree>
    <p:extLst>
      <p:ext uri="{BB962C8B-B14F-4D97-AF65-F5344CB8AC3E}">
        <p14:creationId xmlns:p14="http://schemas.microsoft.com/office/powerpoint/2010/main" val="3726888633"/>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101</a:t>
            </a:fld>
            <a:endParaRPr lang="cs-CZ"/>
          </a:p>
        </p:txBody>
      </p:sp>
    </p:spTree>
    <p:extLst>
      <p:ext uri="{BB962C8B-B14F-4D97-AF65-F5344CB8AC3E}">
        <p14:creationId xmlns:p14="http://schemas.microsoft.com/office/powerpoint/2010/main" val="1542094181"/>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102</a:t>
            </a:fld>
            <a:endParaRPr lang="cs-CZ"/>
          </a:p>
        </p:txBody>
      </p:sp>
    </p:spTree>
    <p:extLst>
      <p:ext uri="{BB962C8B-B14F-4D97-AF65-F5344CB8AC3E}">
        <p14:creationId xmlns:p14="http://schemas.microsoft.com/office/powerpoint/2010/main" val="20641484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104</a:t>
            </a:fld>
            <a:endParaRPr lang="cs-CZ"/>
          </a:p>
        </p:txBody>
      </p:sp>
    </p:spTree>
    <p:extLst>
      <p:ext uri="{BB962C8B-B14F-4D97-AF65-F5344CB8AC3E}">
        <p14:creationId xmlns:p14="http://schemas.microsoft.com/office/powerpoint/2010/main" val="22776733"/>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smtClean="0"/>
              <a:t>Zdroj: http://www.fao.org/docrep/w3241e/w3241e07.htm</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105</a:t>
            </a:fld>
            <a:endParaRPr lang="cs-CZ"/>
          </a:p>
        </p:txBody>
      </p:sp>
    </p:spTree>
    <p:extLst>
      <p:ext uri="{BB962C8B-B14F-4D97-AF65-F5344CB8AC3E}">
        <p14:creationId xmlns:p14="http://schemas.microsoft.com/office/powerpoint/2010/main" val="3238645900"/>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106</a:t>
            </a:fld>
            <a:endParaRPr lang="cs-CZ"/>
          </a:p>
        </p:txBody>
      </p:sp>
    </p:spTree>
    <p:extLst>
      <p:ext uri="{BB962C8B-B14F-4D97-AF65-F5344CB8AC3E}">
        <p14:creationId xmlns:p14="http://schemas.microsoft.com/office/powerpoint/2010/main" val="23675952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Zdroj: https://www.vyplnto.cz/tipy/jak-spravne-sestavit-dotaznik/</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99053756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107</a:t>
            </a:fld>
            <a:endParaRPr lang="cs-CZ"/>
          </a:p>
        </p:txBody>
      </p:sp>
    </p:spTree>
    <p:extLst>
      <p:ext uri="{BB962C8B-B14F-4D97-AF65-F5344CB8AC3E}">
        <p14:creationId xmlns:p14="http://schemas.microsoft.com/office/powerpoint/2010/main" val="4243817779"/>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108</a:t>
            </a:fld>
            <a:endParaRPr lang="cs-CZ"/>
          </a:p>
        </p:txBody>
      </p:sp>
    </p:spTree>
    <p:extLst>
      <p:ext uri="{BB962C8B-B14F-4D97-AF65-F5344CB8AC3E}">
        <p14:creationId xmlns:p14="http://schemas.microsoft.com/office/powerpoint/2010/main" val="4063175206"/>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109</a:t>
            </a:fld>
            <a:endParaRPr lang="cs-CZ"/>
          </a:p>
        </p:txBody>
      </p:sp>
    </p:spTree>
    <p:extLst>
      <p:ext uri="{BB962C8B-B14F-4D97-AF65-F5344CB8AC3E}">
        <p14:creationId xmlns:p14="http://schemas.microsoft.com/office/powerpoint/2010/main" val="343130854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110</a:t>
            </a:fld>
            <a:endParaRPr lang="cs-CZ"/>
          </a:p>
        </p:txBody>
      </p:sp>
    </p:spTree>
    <p:extLst>
      <p:ext uri="{BB962C8B-B14F-4D97-AF65-F5344CB8AC3E}">
        <p14:creationId xmlns:p14="http://schemas.microsoft.com/office/powerpoint/2010/main" val="328523945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smtClean="0"/>
              <a:t>Proslulé</a:t>
            </a:r>
            <a:r>
              <a:rPr lang="cs-CZ" baseline="0" dirty="0" smtClean="0"/>
              <a:t> psychologické experimenty http://luman.blog.cz/0706/proslule-psychologicke-experimenty</a:t>
            </a:r>
            <a:endParaRPr lang="cs-CZ"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cs-CZ" dirty="0" smtClean="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111</a:t>
            </a:fld>
            <a:endParaRPr lang="cs-CZ"/>
          </a:p>
        </p:txBody>
      </p:sp>
    </p:spTree>
    <p:extLst>
      <p:ext uri="{BB962C8B-B14F-4D97-AF65-F5344CB8AC3E}">
        <p14:creationId xmlns:p14="http://schemas.microsoft.com/office/powerpoint/2010/main" val="2284911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hyperlink" Target="http://ebrana.cz/co-se-deje-noveho/marketingovy-experiment-aneb-sledujte-online-jak-se-rodi-internetovy-byznys" TargetMode="External"/><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quanda.cz/blog/online-dotazniky/jak-vytvorit-dotaznik"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survio.com/l-cs-1-nr-x-online-dotaznik/?keyword=online%20dotaznik&amp;matchtype=e&amp;adgroupid=2646467940&amp;adposition=1t1&amp;device=c&amp;trc_cp=CZ-CZ&amp;utm_source=google&amp;utm_medium=cpc&amp;utm_campaign=S-CZ-CZ-SEA&amp;gclid=Cj0KCQjw1-fVBRC3ARIsAIifYOMRDndZq76NU9c3nMT5HV254JIXCGjHkAKULPxMdXc5MjhB1bZcghwaAs_aEALw_wcB"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s://www.vyplnto.cz/" TargetMode="Externa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www.peoplemetry.cz/" TargetMode="External"/><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hyperlink" Target="http://www.zadnaveda.cz/experiment-miss/" TargetMode="External"/><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hyperlink" Target="http://www.markething.cz/modri-laboratorni-kralici" TargetMode="External"/><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http://www.stemmark.cz/multiscreening-v-cr-experiment-s-prohlizecem-smaragd/" TargetMode="External"/><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hyperlink" Target="http://livingwithlag.com/" TargetMode="External"/><Relationship Id="rId2" Type="http://schemas.openxmlformats.org/officeDocument/2006/relationships/notesSlide" Target="../notesSlides/notesSlide76.xml"/><Relationship Id="rId1" Type="http://schemas.openxmlformats.org/officeDocument/2006/relationships/slideLayout" Target="../slideLayouts/slideLayout2.xml"/><Relationship Id="rId4" Type="http://schemas.openxmlformats.org/officeDocument/2006/relationships/hyperlink" Target="http://www.m-journal.cz/cs/aktuality/experiment--zpomaleni-internetu-v-realnem-zivote__s288x10539.html" TargetMode="External"/></Relationships>
</file>

<file path=ppt/slides/_rels/slide9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3" Type="http://schemas.openxmlformats.org/officeDocument/2006/relationships/hyperlink" Target="http://www.m-journal.cz/cs/aktuality/socialni-experiment--vypadame-lepe-se-zvykackou--nebo-bez-ni-__s288x10659.html" TargetMode="External"/><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3. tutoriál předmětu Marketingový výzkum</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2000" dirty="0" smtClean="0">
                <a:solidFill>
                  <a:schemeClr val="bg1"/>
                </a:solidFill>
                <a:latin typeface="Times New Roman" panose="02020603050405020304" pitchFamily="18" charset="0"/>
                <a:cs typeface="Times New Roman" panose="02020603050405020304" pitchFamily="18" charset="0"/>
              </a:rPr>
              <a:t>Dotazování, pozorování, experiment.</a:t>
            </a:r>
            <a:endParaRPr lang="cs-CZ" sz="20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Michal Stoklasa,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Marketingový výzkum</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03189"/>
            <a:ext cx="8280920" cy="3024336"/>
          </a:xfrm>
          <a:prstGeom prst="rect">
            <a:avLst/>
          </a:prstGeom>
        </p:spPr>
        <p:txBody>
          <a:bodyPr>
            <a:noAutofit/>
          </a:bodyPr>
          <a:lstStyle/>
          <a:p>
            <a:r>
              <a:rPr lang="cs-CZ" sz="2000" dirty="0" smtClean="0">
                <a:solidFill>
                  <a:srgbClr val="002060"/>
                </a:solidFill>
              </a:rPr>
              <a:t>Nevýhody</a:t>
            </a:r>
            <a:r>
              <a:rPr lang="cs-CZ" sz="2000" dirty="0">
                <a:solidFill>
                  <a:srgbClr val="002060"/>
                </a:solidFill>
              </a:rPr>
              <a:t>:</a:t>
            </a:r>
          </a:p>
          <a:p>
            <a:pPr lvl="1"/>
            <a:r>
              <a:rPr lang="cs-CZ" sz="2000" b="1" dirty="0">
                <a:solidFill>
                  <a:srgbClr val="002060"/>
                </a:solidFill>
              </a:rPr>
              <a:t>Náročné na zdroje</a:t>
            </a:r>
            <a:r>
              <a:rPr lang="cs-CZ" sz="2000" dirty="0">
                <a:solidFill>
                  <a:srgbClr val="002060"/>
                </a:solidFill>
              </a:rPr>
              <a:t> – čas, finance, personální zabezpečení.</a:t>
            </a:r>
          </a:p>
          <a:p>
            <a:pPr lvl="1"/>
            <a:r>
              <a:rPr lang="cs-CZ" sz="2000" dirty="0">
                <a:solidFill>
                  <a:srgbClr val="002060"/>
                </a:solidFill>
              </a:rPr>
              <a:t>Musím školit a kontrolovat tazatele.</a:t>
            </a:r>
          </a:p>
          <a:p>
            <a:pPr lvl="1"/>
            <a:r>
              <a:rPr lang="cs-CZ" sz="2000" dirty="0">
                <a:solidFill>
                  <a:srgbClr val="002060"/>
                </a:solidFill>
              </a:rPr>
              <a:t>Tazatel může zkreslit výzkum svým vlivem.</a:t>
            </a:r>
          </a:p>
          <a:p>
            <a:pPr lvl="1"/>
            <a:r>
              <a:rPr lang="cs-CZ" sz="2000" dirty="0">
                <a:solidFill>
                  <a:srgbClr val="002060"/>
                </a:solidFill>
              </a:rPr>
              <a:t>Respondenti již nejsou této technice tolik nakloněni.</a:t>
            </a:r>
          </a:p>
        </p:txBody>
      </p:sp>
      <p:sp>
        <p:nvSpPr>
          <p:cNvPr id="6" name="Nadpis 5"/>
          <p:cNvSpPr>
            <a:spLocks noGrp="1"/>
          </p:cNvSpPr>
          <p:nvPr>
            <p:ph type="title"/>
          </p:nvPr>
        </p:nvSpPr>
        <p:spPr>
          <a:xfrm>
            <a:off x="179512" y="195486"/>
            <a:ext cx="3888432" cy="507703"/>
          </a:xfrm>
        </p:spPr>
        <p:txBody>
          <a:bodyPr/>
          <a:lstStyle/>
          <a:p>
            <a:r>
              <a:rPr lang="cs-CZ" dirty="0"/>
              <a:t>Osobní </a:t>
            </a:r>
            <a:r>
              <a:rPr lang="cs-CZ" dirty="0" smtClean="0"/>
              <a:t>dotazování 2</a:t>
            </a:r>
            <a:endParaRPr lang="cs-CZ" dirty="0"/>
          </a:p>
        </p:txBody>
      </p:sp>
    </p:spTree>
    <p:extLst>
      <p:ext uri="{BB962C8B-B14F-4D97-AF65-F5344CB8AC3E}">
        <p14:creationId xmlns:p14="http://schemas.microsoft.com/office/powerpoint/2010/main" val="223233359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024336"/>
          </a:xfrm>
          <a:prstGeom prst="rect">
            <a:avLst/>
          </a:prstGeom>
        </p:spPr>
        <p:txBody>
          <a:bodyPr>
            <a:noAutofit/>
          </a:bodyPr>
          <a:lstStyle/>
          <a:p>
            <a:r>
              <a:rPr lang="cs-CZ" sz="2000" dirty="0">
                <a:solidFill>
                  <a:srgbClr val="002060"/>
                </a:solidFill>
              </a:rPr>
              <a:t>Časté jsou různé experimenty ve formě soutěže, kde můžete simulovat fungování firmy/e-</a:t>
            </a:r>
            <a:r>
              <a:rPr lang="cs-CZ" sz="2000" dirty="0" err="1">
                <a:solidFill>
                  <a:srgbClr val="002060"/>
                </a:solidFill>
              </a:rPr>
              <a:t>shopu</a:t>
            </a:r>
            <a:r>
              <a:rPr lang="cs-CZ" sz="2000" dirty="0">
                <a:solidFill>
                  <a:srgbClr val="002060"/>
                </a:solidFill>
              </a:rPr>
              <a:t>/trhu/atd.</a:t>
            </a:r>
          </a:p>
          <a:p>
            <a:r>
              <a:rPr lang="cs-CZ" sz="2000" dirty="0">
                <a:solidFill>
                  <a:srgbClr val="002060"/>
                </a:solidFill>
              </a:rPr>
              <a:t>Účastníci dostanou přístup do speciálně vytvořené platformy, kde mohou nastavit svou firmu/e-</a:t>
            </a:r>
            <a:r>
              <a:rPr lang="cs-CZ" sz="2000" dirty="0" err="1">
                <a:solidFill>
                  <a:srgbClr val="002060"/>
                </a:solidFill>
              </a:rPr>
              <a:t>shop</a:t>
            </a:r>
            <a:r>
              <a:rPr lang="cs-CZ" sz="2000" dirty="0">
                <a:solidFill>
                  <a:srgbClr val="002060"/>
                </a:solidFill>
              </a:rPr>
              <a:t>/trh/atd. a poté je simulován určitý vývoj. </a:t>
            </a:r>
          </a:p>
          <a:p>
            <a:r>
              <a:rPr lang="cs-CZ" sz="2000" dirty="0">
                <a:solidFill>
                  <a:srgbClr val="002060"/>
                </a:solidFill>
              </a:rPr>
              <a:t>Zadávající firma tak dostane řadu nápadů, jak se chovat a jak nastavit své řešení. </a:t>
            </a:r>
          </a:p>
          <a:p>
            <a:r>
              <a:rPr lang="cs-CZ" sz="2000" dirty="0">
                <a:solidFill>
                  <a:srgbClr val="002060"/>
                </a:solidFill>
              </a:rPr>
              <a:t>Např. všichni známe tyto akciové experimenty, ve výuce na VŠ jsou běžné virtuální firmy a trhy. Tady je příklad soutěže o tvorbu </a:t>
            </a:r>
            <a:r>
              <a:rPr lang="cs-CZ" sz="2000" dirty="0">
                <a:solidFill>
                  <a:srgbClr val="002060"/>
                </a:solidFill>
                <a:hlinkClick r:id="rId3"/>
              </a:rPr>
              <a:t>e-</a:t>
            </a:r>
            <a:r>
              <a:rPr lang="cs-CZ" sz="2000" dirty="0" err="1">
                <a:solidFill>
                  <a:srgbClr val="002060"/>
                </a:solidFill>
                <a:hlinkClick r:id="rId3"/>
              </a:rPr>
              <a:t>shopu</a:t>
            </a:r>
            <a:r>
              <a:rPr lang="cs-CZ" sz="2000" dirty="0">
                <a:solidFill>
                  <a:srgbClr val="002060"/>
                </a:solidFill>
              </a:rPr>
              <a:t>. </a:t>
            </a:r>
          </a:p>
        </p:txBody>
      </p:sp>
      <p:sp>
        <p:nvSpPr>
          <p:cNvPr id="6" name="Nadpis 5"/>
          <p:cNvSpPr>
            <a:spLocks noGrp="1"/>
          </p:cNvSpPr>
          <p:nvPr>
            <p:ph type="title"/>
          </p:nvPr>
        </p:nvSpPr>
        <p:spPr>
          <a:xfrm>
            <a:off x="179512" y="195486"/>
            <a:ext cx="6552728" cy="507703"/>
          </a:xfrm>
        </p:spPr>
        <p:txBody>
          <a:bodyPr/>
          <a:lstStyle/>
          <a:p>
            <a:r>
              <a:rPr lang="pl-PL" dirty="0"/>
              <a:t>Marketingový experiment</a:t>
            </a:r>
            <a:endParaRPr lang="cs-CZ" dirty="0"/>
          </a:p>
        </p:txBody>
      </p:sp>
    </p:spTree>
    <p:extLst>
      <p:ext uri="{BB962C8B-B14F-4D97-AF65-F5344CB8AC3E}">
        <p14:creationId xmlns:p14="http://schemas.microsoft.com/office/powerpoint/2010/main" val="1339031338"/>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03189"/>
            <a:ext cx="8280920" cy="3024336"/>
          </a:xfrm>
          <a:prstGeom prst="rect">
            <a:avLst/>
          </a:prstGeom>
        </p:spPr>
        <p:txBody>
          <a:bodyPr>
            <a:noAutofit/>
          </a:bodyPr>
          <a:lstStyle/>
          <a:p>
            <a:pPr>
              <a:buClr>
                <a:schemeClr val="tx1"/>
              </a:buClr>
              <a:buFontTx/>
              <a:buChar char="•"/>
            </a:pPr>
            <a:r>
              <a:rPr lang="cs-CZ" altLang="cs-CZ" sz="2000" dirty="0" smtClean="0">
                <a:solidFill>
                  <a:srgbClr val="002060"/>
                </a:solidFill>
              </a:rPr>
              <a:t>PLÁN </a:t>
            </a:r>
            <a:r>
              <a:rPr lang="cs-CZ" altLang="cs-CZ" sz="2000" dirty="0">
                <a:solidFill>
                  <a:srgbClr val="002060"/>
                </a:solidFill>
              </a:rPr>
              <a:t>EXPERIMENTU VYŽADUJE:</a:t>
            </a:r>
          </a:p>
          <a:p>
            <a:pPr lvl="1">
              <a:buClr>
                <a:schemeClr val="tx1"/>
              </a:buClr>
              <a:buFontTx/>
              <a:buChar char="•"/>
            </a:pPr>
            <a:r>
              <a:rPr lang="cs-CZ" altLang="cs-CZ" sz="1600" dirty="0">
                <a:solidFill>
                  <a:srgbClr val="002060"/>
                </a:solidFill>
              </a:rPr>
              <a:t>Přiřadit osoby k jednotlivým zkoumaným skupinám.</a:t>
            </a:r>
          </a:p>
          <a:p>
            <a:pPr lvl="1">
              <a:buClr>
                <a:schemeClr val="tx1"/>
              </a:buClr>
              <a:buFontTx/>
              <a:buChar char="•"/>
            </a:pPr>
            <a:r>
              <a:rPr lang="cs-CZ" altLang="cs-CZ" sz="1600" dirty="0">
                <a:solidFill>
                  <a:srgbClr val="002060"/>
                </a:solidFill>
              </a:rPr>
              <a:t>Přiřadit skupiny k jednotlivým podmínkám zacházení.</a:t>
            </a:r>
          </a:p>
          <a:p>
            <a:pPr lvl="1">
              <a:buClr>
                <a:schemeClr val="tx1"/>
              </a:buClr>
              <a:buFontTx/>
              <a:buChar char="•"/>
            </a:pPr>
            <a:r>
              <a:rPr lang="cs-CZ" altLang="cs-CZ" sz="1600" dirty="0">
                <a:solidFill>
                  <a:srgbClr val="002060"/>
                </a:solidFill>
              </a:rPr>
              <a:t>Stanovit pořadí a uspořádání experimentálních zásahů.</a:t>
            </a:r>
          </a:p>
          <a:p>
            <a:pPr lvl="1">
              <a:buClr>
                <a:schemeClr val="tx1"/>
              </a:buClr>
              <a:buFontTx/>
              <a:buChar char="•"/>
            </a:pPr>
            <a:r>
              <a:rPr lang="cs-CZ" altLang="cs-CZ" sz="1600" dirty="0">
                <a:solidFill>
                  <a:srgbClr val="002060"/>
                </a:solidFill>
              </a:rPr>
              <a:t>Stanovit posloupnost prováděných pozorování a měření.</a:t>
            </a:r>
          </a:p>
          <a:p>
            <a:pPr>
              <a:buClr>
                <a:schemeClr val="tx1"/>
              </a:buClr>
              <a:buFontTx/>
              <a:buChar char="•"/>
            </a:pPr>
            <a:r>
              <a:rPr lang="cs-CZ" altLang="cs-CZ" sz="2000" dirty="0">
                <a:solidFill>
                  <a:srgbClr val="002060"/>
                </a:solidFill>
              </a:rPr>
              <a:t>POTŘEBNÉ INFORMACE O EXPERIMENTÁLNÍM PLÁNU:</a:t>
            </a:r>
          </a:p>
          <a:p>
            <a:pPr lvl="1">
              <a:buClr>
                <a:schemeClr val="tx1"/>
              </a:buClr>
              <a:buFontTx/>
              <a:buChar char="•"/>
            </a:pPr>
            <a:r>
              <a:rPr lang="cs-CZ" altLang="cs-CZ" sz="1600" dirty="0">
                <a:solidFill>
                  <a:srgbClr val="002060"/>
                </a:solidFill>
              </a:rPr>
              <a:t>Jak se bude měřit závisle proměnná před zásahem a po něm?</a:t>
            </a:r>
          </a:p>
          <a:p>
            <a:pPr lvl="1">
              <a:buClr>
                <a:schemeClr val="tx1"/>
              </a:buClr>
              <a:buFontTx/>
              <a:buChar char="•"/>
            </a:pPr>
            <a:r>
              <a:rPr lang="cs-CZ" altLang="cs-CZ" sz="1600" dirty="0">
                <a:solidFill>
                  <a:srgbClr val="002060"/>
                </a:solidFill>
              </a:rPr>
              <a:t>Jak se bude provádět experimentální zásah?</a:t>
            </a:r>
          </a:p>
          <a:p>
            <a:pPr lvl="1">
              <a:buClr>
                <a:schemeClr val="tx1"/>
              </a:buClr>
              <a:buFontTx/>
              <a:buChar char="•"/>
            </a:pPr>
            <a:r>
              <a:rPr lang="cs-CZ" altLang="cs-CZ" sz="1600" dirty="0">
                <a:solidFill>
                  <a:srgbClr val="002060"/>
                </a:solidFill>
              </a:rPr>
              <a:t>Jak je zajištěna srovnatelnost skupin v experimentu?</a:t>
            </a:r>
          </a:p>
          <a:p>
            <a:pPr lvl="1">
              <a:buClr>
                <a:schemeClr val="tx1"/>
              </a:buClr>
              <a:buFontTx/>
              <a:buChar char="•"/>
            </a:pPr>
            <a:r>
              <a:rPr lang="cs-CZ" altLang="cs-CZ" sz="1600" dirty="0">
                <a:solidFill>
                  <a:srgbClr val="002060"/>
                </a:solidFill>
              </a:rPr>
              <a:t>Čím je ohrožena vnitřní validita výsledků experimentu?</a:t>
            </a:r>
            <a:br>
              <a:rPr lang="cs-CZ" altLang="cs-CZ" sz="1600" dirty="0">
                <a:solidFill>
                  <a:srgbClr val="002060"/>
                </a:solidFill>
              </a:rPr>
            </a:br>
            <a:r>
              <a:rPr lang="cs-CZ" altLang="cs-CZ" sz="1600" dirty="0" smtClean="0">
                <a:solidFill>
                  <a:srgbClr val="002060"/>
                </a:solidFill>
              </a:rPr>
              <a:t>– Nedostatky v samotném plánu experimentu.</a:t>
            </a:r>
            <a:br>
              <a:rPr lang="cs-CZ" altLang="cs-CZ" sz="1600" dirty="0" smtClean="0">
                <a:solidFill>
                  <a:srgbClr val="002060"/>
                </a:solidFill>
              </a:rPr>
            </a:br>
            <a:r>
              <a:rPr lang="cs-CZ" altLang="cs-CZ" sz="1600" dirty="0" smtClean="0">
                <a:solidFill>
                  <a:srgbClr val="002060"/>
                </a:solidFill>
              </a:rPr>
              <a:t>– Nedostatky v praktickém provedení experimentu.</a:t>
            </a:r>
            <a:br>
              <a:rPr lang="cs-CZ" altLang="cs-CZ" sz="1600" dirty="0" smtClean="0">
                <a:solidFill>
                  <a:srgbClr val="002060"/>
                </a:solidFill>
              </a:rPr>
            </a:br>
            <a:r>
              <a:rPr lang="cs-CZ" altLang="cs-CZ" sz="1600" dirty="0" smtClean="0">
                <a:solidFill>
                  <a:srgbClr val="002060"/>
                </a:solidFill>
              </a:rPr>
              <a:t>– Rozdílnými postoji, prožíváním a počínáním zkoumaných osob.</a:t>
            </a:r>
            <a:br>
              <a:rPr lang="cs-CZ" altLang="cs-CZ" sz="1600" dirty="0" smtClean="0">
                <a:solidFill>
                  <a:srgbClr val="002060"/>
                </a:solidFill>
              </a:rPr>
            </a:br>
            <a:r>
              <a:rPr lang="cs-CZ" altLang="cs-CZ" sz="1600" dirty="0" smtClean="0">
                <a:solidFill>
                  <a:srgbClr val="002060"/>
                </a:solidFill>
              </a:rPr>
              <a:t>– Jinými než plánovanými změnami u osob během experimentu. </a:t>
            </a:r>
            <a:endParaRPr lang="cs-CZ" altLang="cs-CZ" sz="1600" dirty="0">
              <a:solidFill>
                <a:srgbClr val="002060"/>
              </a:solidFill>
            </a:endParaRPr>
          </a:p>
        </p:txBody>
      </p:sp>
      <p:sp>
        <p:nvSpPr>
          <p:cNvPr id="6" name="Nadpis 5"/>
          <p:cNvSpPr>
            <a:spLocks noGrp="1"/>
          </p:cNvSpPr>
          <p:nvPr>
            <p:ph type="title"/>
          </p:nvPr>
        </p:nvSpPr>
        <p:spPr>
          <a:xfrm>
            <a:off x="179512" y="195486"/>
            <a:ext cx="6624736" cy="507703"/>
          </a:xfrm>
        </p:spPr>
        <p:txBody>
          <a:bodyPr/>
          <a:lstStyle/>
          <a:p>
            <a:r>
              <a:rPr lang="pt-BR" dirty="0"/>
              <a:t>Nároky na experimentální projekt (Balcar, K., 2010)</a:t>
            </a:r>
            <a:endParaRPr lang="cs-CZ" dirty="0"/>
          </a:p>
        </p:txBody>
      </p:sp>
    </p:spTree>
    <p:extLst>
      <p:ext uri="{BB962C8B-B14F-4D97-AF65-F5344CB8AC3E}">
        <p14:creationId xmlns:p14="http://schemas.microsoft.com/office/powerpoint/2010/main" val="2973352669"/>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024336"/>
          </a:xfrm>
          <a:prstGeom prst="rect">
            <a:avLst/>
          </a:prstGeom>
        </p:spPr>
        <p:txBody>
          <a:bodyPr>
            <a:noAutofit/>
          </a:bodyPr>
          <a:lstStyle/>
          <a:p>
            <a:r>
              <a:rPr lang="cs-CZ" sz="2000" dirty="0">
                <a:solidFill>
                  <a:srgbClr val="002060"/>
                </a:solidFill>
              </a:rPr>
              <a:t>Produkt – prototyp - budou lidé chtít kupovat tento produkt? Jaké má mít charakteristiky? </a:t>
            </a:r>
          </a:p>
          <a:p>
            <a:r>
              <a:rPr lang="cs-CZ" sz="2000" dirty="0">
                <a:solidFill>
                  <a:srgbClr val="002060"/>
                </a:solidFill>
              </a:rPr>
              <a:t>Cena – pomůže zvýšení ceny o 20 % zvýšit prodeje (skrze vnímání luxusní značky)?</a:t>
            </a:r>
          </a:p>
          <a:p>
            <a:r>
              <a:rPr lang="cs-CZ" sz="2000" dirty="0">
                <a:solidFill>
                  <a:srgbClr val="002060"/>
                </a:solidFill>
              </a:rPr>
              <a:t>Komunikace – funguje lépe reklama A nebo B?</a:t>
            </a:r>
          </a:p>
          <a:p>
            <a:r>
              <a:rPr lang="cs-CZ" sz="2000" dirty="0">
                <a:solidFill>
                  <a:srgbClr val="002060"/>
                </a:solidFill>
              </a:rPr>
              <a:t>Distribuce – pomůže zavedení displejů ve výlohách obchodů zvednout počet zákazníků?</a:t>
            </a:r>
          </a:p>
          <a:p>
            <a:r>
              <a:rPr lang="cs-CZ" sz="2000" dirty="0">
                <a:solidFill>
                  <a:srgbClr val="002060"/>
                </a:solidFill>
              </a:rPr>
              <a:t>Umístění v prodejně – ovlivní prodeje? </a:t>
            </a:r>
          </a:p>
          <a:p>
            <a:r>
              <a:rPr lang="cs-CZ" sz="2000" dirty="0">
                <a:solidFill>
                  <a:srgbClr val="002060"/>
                </a:solidFill>
              </a:rPr>
              <a:t>Zvýšený počet telemarketingu – zvýší prodeje?</a:t>
            </a:r>
          </a:p>
          <a:p>
            <a:r>
              <a:rPr lang="cs-CZ" sz="2000" dirty="0">
                <a:solidFill>
                  <a:srgbClr val="002060"/>
                </a:solidFill>
              </a:rPr>
              <a:t>Atd. </a:t>
            </a:r>
            <a:r>
              <a:rPr lang="cs-CZ" sz="2000" dirty="0" smtClean="0">
                <a:solidFill>
                  <a:srgbClr val="002060"/>
                </a:solidFill>
                <a:sym typeface="Wingdings" panose="05000000000000000000" pitchFamily="2" charset="2"/>
              </a:rPr>
              <a:t> </a:t>
            </a:r>
            <a:endParaRPr lang="cs-CZ" sz="2000" dirty="0">
              <a:solidFill>
                <a:srgbClr val="002060"/>
              </a:solidFill>
            </a:endParaRPr>
          </a:p>
        </p:txBody>
      </p:sp>
      <p:sp>
        <p:nvSpPr>
          <p:cNvPr id="6" name="Nadpis 5"/>
          <p:cNvSpPr>
            <a:spLocks noGrp="1"/>
          </p:cNvSpPr>
          <p:nvPr>
            <p:ph type="title"/>
          </p:nvPr>
        </p:nvSpPr>
        <p:spPr>
          <a:xfrm>
            <a:off x="179512" y="195486"/>
            <a:ext cx="5688632" cy="507703"/>
          </a:xfrm>
        </p:spPr>
        <p:txBody>
          <a:bodyPr/>
          <a:lstStyle/>
          <a:p>
            <a:r>
              <a:rPr lang="cs-CZ" dirty="0"/>
              <a:t>Reálné využití experimentu v marketingu</a:t>
            </a:r>
          </a:p>
        </p:txBody>
      </p:sp>
    </p:spTree>
    <p:extLst>
      <p:ext uri="{BB962C8B-B14F-4D97-AF65-F5344CB8AC3E}">
        <p14:creationId xmlns:p14="http://schemas.microsoft.com/office/powerpoint/2010/main" val="304426715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Zástupný symbol pro obsah 2"/>
          <p:cNvSpPr txBox="1">
            <a:spLocks/>
          </p:cNvSpPr>
          <p:nvPr/>
        </p:nvSpPr>
        <p:spPr>
          <a:xfrm>
            <a:off x="4068324" y="555526"/>
            <a:ext cx="3888052" cy="30243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Test marketing.</a:t>
            </a:r>
          </a:p>
          <a:p>
            <a:endParaRPr lang="cs-CZ" sz="2000" dirty="0"/>
          </a:p>
          <a:p>
            <a:r>
              <a:rPr lang="cs-CZ" sz="2000" dirty="0" smtClean="0"/>
              <a:t>Experimenty podle času.</a:t>
            </a:r>
          </a:p>
          <a:p>
            <a:endParaRPr lang="cs-CZ" sz="2000" dirty="0"/>
          </a:p>
        </p:txBody>
      </p:sp>
      <p:sp>
        <p:nvSpPr>
          <p:cNvPr id="6" name="Nadpis 1"/>
          <p:cNvSpPr txBox="1">
            <a:spLocks/>
          </p:cNvSpPr>
          <p:nvPr/>
        </p:nvSpPr>
        <p:spPr>
          <a:xfrm>
            <a:off x="388132" y="411510"/>
            <a:ext cx="3183160" cy="316835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400" b="1" dirty="0" smtClean="0">
                <a:solidFill>
                  <a:schemeClr val="bg1"/>
                </a:solidFill>
                <a:latin typeface="Times New Roman" panose="02020603050405020304" pitchFamily="18" charset="0"/>
                <a:cs typeface="Times New Roman" panose="02020603050405020304" pitchFamily="18" charset="0"/>
              </a:rPr>
              <a:t>3 Test marketing</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468271157"/>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024336"/>
          </a:xfrm>
          <a:prstGeom prst="rect">
            <a:avLst/>
          </a:prstGeom>
        </p:spPr>
        <p:txBody>
          <a:bodyPr>
            <a:noAutofit/>
          </a:bodyPr>
          <a:lstStyle/>
          <a:p>
            <a:r>
              <a:rPr lang="cs-CZ" sz="2000" dirty="0">
                <a:solidFill>
                  <a:srgbClr val="002060"/>
                </a:solidFill>
                <a:sym typeface="Wingdings" panose="05000000000000000000" pitchFamily="2" charset="2"/>
              </a:rPr>
              <a:t>V angličtině se pokusům, kdy firmy zkouší nové produkty, nebo manipulují s některými částmi marketingového mixu, říká </a:t>
            </a:r>
            <a:r>
              <a:rPr lang="cs-CZ" sz="2000" b="1" dirty="0">
                <a:solidFill>
                  <a:srgbClr val="002060"/>
                </a:solidFill>
                <a:sym typeface="Wingdings" panose="05000000000000000000" pitchFamily="2" charset="2"/>
              </a:rPr>
              <a:t>Test Marketing</a:t>
            </a:r>
            <a:r>
              <a:rPr lang="cs-CZ" sz="2000" dirty="0">
                <a:solidFill>
                  <a:srgbClr val="002060"/>
                </a:solidFill>
                <a:sym typeface="Wingdings" panose="05000000000000000000" pitchFamily="2" charset="2"/>
              </a:rPr>
              <a:t> (např. </a:t>
            </a:r>
            <a:r>
              <a:rPr lang="cs-CZ" sz="2000" dirty="0" err="1">
                <a:solidFill>
                  <a:srgbClr val="002060"/>
                </a:solidFill>
                <a:sym typeface="Wingdings" panose="05000000000000000000" pitchFamily="2" charset="2"/>
              </a:rPr>
              <a:t>McPizza</a:t>
            </a:r>
            <a:r>
              <a:rPr lang="cs-CZ" sz="2000" dirty="0">
                <a:solidFill>
                  <a:srgbClr val="002060"/>
                </a:solidFill>
                <a:sym typeface="Wingdings" panose="05000000000000000000" pitchFamily="2" charset="2"/>
              </a:rPr>
              <a:t> v </a:t>
            </a:r>
            <a:r>
              <a:rPr lang="cs-CZ" sz="2000" dirty="0" err="1">
                <a:solidFill>
                  <a:srgbClr val="002060"/>
                </a:solidFill>
                <a:sym typeface="Wingdings" panose="05000000000000000000" pitchFamily="2" charset="2"/>
              </a:rPr>
              <a:t>McDonalds</a:t>
            </a:r>
            <a:r>
              <a:rPr lang="cs-CZ" sz="2000" dirty="0">
                <a:solidFill>
                  <a:srgbClr val="002060"/>
                </a:solidFill>
                <a:sym typeface="Wingdings" panose="05000000000000000000" pitchFamily="2" charset="2"/>
              </a:rPr>
              <a:t> – test, úspěch, prodej).</a:t>
            </a:r>
          </a:p>
          <a:p>
            <a:r>
              <a:rPr lang="cs-CZ" sz="2000" b="1" dirty="0" err="1">
                <a:solidFill>
                  <a:srgbClr val="002060"/>
                </a:solidFill>
                <a:sym typeface="Wingdings" panose="05000000000000000000" pitchFamily="2" charset="2"/>
              </a:rPr>
              <a:t>Virtual</a:t>
            </a:r>
            <a:r>
              <a:rPr lang="cs-CZ" sz="2000" b="1" dirty="0">
                <a:solidFill>
                  <a:srgbClr val="002060"/>
                </a:solidFill>
                <a:sym typeface="Wingdings" panose="05000000000000000000" pitchFamily="2" charset="2"/>
              </a:rPr>
              <a:t> Test Marketing </a:t>
            </a:r>
            <a:r>
              <a:rPr lang="cs-CZ" sz="2000" dirty="0">
                <a:solidFill>
                  <a:srgbClr val="002060"/>
                </a:solidFill>
                <a:sym typeface="Wingdings" panose="05000000000000000000" pitchFamily="2" charset="2"/>
              </a:rPr>
              <a:t>– díky využití technologií nemusíme dělat prototypy, ale vše modelujeme v nějakém programu (od využití specializovaného SW, až po využití ve hrách – Second </a:t>
            </a:r>
            <a:r>
              <a:rPr lang="cs-CZ" sz="2000" dirty="0" err="1">
                <a:solidFill>
                  <a:srgbClr val="002060"/>
                </a:solidFill>
                <a:sym typeface="Wingdings" panose="05000000000000000000" pitchFamily="2" charset="2"/>
              </a:rPr>
              <a:t>Life</a:t>
            </a:r>
            <a:r>
              <a:rPr lang="cs-CZ" sz="2000" dirty="0">
                <a:solidFill>
                  <a:srgbClr val="002060"/>
                </a:solidFill>
                <a:sym typeface="Wingdings" panose="05000000000000000000" pitchFamily="2" charset="2"/>
              </a:rPr>
              <a:t>, </a:t>
            </a:r>
            <a:r>
              <a:rPr lang="cs-CZ" sz="2000" dirty="0" err="1">
                <a:solidFill>
                  <a:srgbClr val="002060"/>
                </a:solidFill>
                <a:sym typeface="Wingdings" panose="05000000000000000000" pitchFamily="2" charset="2"/>
              </a:rPr>
              <a:t>Minecraft</a:t>
            </a:r>
            <a:r>
              <a:rPr lang="cs-CZ" sz="2000" dirty="0">
                <a:solidFill>
                  <a:srgbClr val="002060"/>
                </a:solidFill>
                <a:sym typeface="Wingdings" panose="05000000000000000000" pitchFamily="2" charset="2"/>
              </a:rPr>
              <a:t>).</a:t>
            </a:r>
          </a:p>
          <a:p>
            <a:r>
              <a:rPr lang="cs-CZ" sz="2000" b="1" dirty="0">
                <a:solidFill>
                  <a:srgbClr val="002060"/>
                </a:solidFill>
                <a:sym typeface="Wingdings" panose="05000000000000000000" pitchFamily="2" charset="2"/>
              </a:rPr>
              <a:t>Web-</a:t>
            </a:r>
            <a:r>
              <a:rPr lang="cs-CZ" sz="2000" b="1" dirty="0" err="1">
                <a:solidFill>
                  <a:srgbClr val="002060"/>
                </a:solidFill>
                <a:sym typeface="Wingdings" panose="05000000000000000000" pitchFamily="2" charset="2"/>
              </a:rPr>
              <a:t>Based</a:t>
            </a:r>
            <a:r>
              <a:rPr lang="cs-CZ" sz="2000" b="1" dirty="0">
                <a:solidFill>
                  <a:srgbClr val="002060"/>
                </a:solidFill>
                <a:sym typeface="Wingdings" panose="05000000000000000000" pitchFamily="2" charset="2"/>
              </a:rPr>
              <a:t> </a:t>
            </a:r>
            <a:r>
              <a:rPr lang="cs-CZ" sz="2000" b="1" dirty="0" err="1">
                <a:solidFill>
                  <a:srgbClr val="002060"/>
                </a:solidFill>
                <a:sym typeface="Wingdings" panose="05000000000000000000" pitchFamily="2" charset="2"/>
              </a:rPr>
              <a:t>Experiments</a:t>
            </a:r>
            <a:r>
              <a:rPr lang="cs-CZ" sz="2000" b="1" dirty="0">
                <a:solidFill>
                  <a:srgbClr val="002060"/>
                </a:solidFill>
                <a:sym typeface="Wingdings" panose="05000000000000000000" pitchFamily="2" charset="2"/>
              </a:rPr>
              <a:t> </a:t>
            </a:r>
            <a:r>
              <a:rPr lang="cs-CZ" sz="2000" dirty="0">
                <a:solidFill>
                  <a:srgbClr val="002060"/>
                </a:solidFill>
                <a:sym typeface="Wingdings" panose="05000000000000000000" pitchFamily="2" charset="2"/>
              </a:rPr>
              <a:t>– díky databázovému marketingu (</a:t>
            </a:r>
            <a:r>
              <a:rPr lang="cs-CZ" sz="2000" b="1" dirty="0">
                <a:solidFill>
                  <a:srgbClr val="002060"/>
                </a:solidFill>
                <a:sym typeface="Wingdings" panose="05000000000000000000" pitchFamily="2" charset="2"/>
              </a:rPr>
              <a:t>CRM – </a:t>
            </a:r>
            <a:r>
              <a:rPr lang="cs-CZ" sz="2000" b="1" dirty="0" err="1">
                <a:solidFill>
                  <a:srgbClr val="002060"/>
                </a:solidFill>
                <a:sym typeface="Wingdings" panose="05000000000000000000" pitchFamily="2" charset="2"/>
              </a:rPr>
              <a:t>Customer</a:t>
            </a:r>
            <a:r>
              <a:rPr lang="cs-CZ" sz="2000" b="1" dirty="0">
                <a:solidFill>
                  <a:srgbClr val="002060"/>
                </a:solidFill>
                <a:sym typeface="Wingdings" panose="05000000000000000000" pitchFamily="2" charset="2"/>
              </a:rPr>
              <a:t> </a:t>
            </a:r>
            <a:r>
              <a:rPr lang="cs-CZ" sz="2000" b="1" dirty="0" err="1">
                <a:solidFill>
                  <a:srgbClr val="002060"/>
                </a:solidFill>
                <a:sym typeface="Wingdings" panose="05000000000000000000" pitchFamily="2" charset="2"/>
              </a:rPr>
              <a:t>Relationship</a:t>
            </a:r>
            <a:r>
              <a:rPr lang="cs-CZ" sz="2000" b="1" dirty="0">
                <a:solidFill>
                  <a:srgbClr val="002060"/>
                </a:solidFill>
                <a:sym typeface="Wingdings" panose="05000000000000000000" pitchFamily="2" charset="2"/>
              </a:rPr>
              <a:t> Marketing</a:t>
            </a:r>
            <a:r>
              <a:rPr lang="cs-CZ" sz="2000" dirty="0">
                <a:solidFill>
                  <a:srgbClr val="002060"/>
                </a:solidFill>
                <a:sym typeface="Wingdings" panose="05000000000000000000" pitchFamily="2" charset="2"/>
              </a:rPr>
              <a:t>) a prodejům přes internet můžeme každému zákazníkovi vytvářet nabídku šitou na míru – můžeme jednoduše testovat, co ovlivňuje jaké zákazníky podle jejich charakteristik, a ostatní zákazníci se o tom nedozví – nezkresluje nám celý trh. (např. </a:t>
            </a:r>
            <a:r>
              <a:rPr lang="cs-CZ" sz="2000" dirty="0" err="1">
                <a:solidFill>
                  <a:srgbClr val="002060"/>
                </a:solidFill>
                <a:sym typeface="Wingdings" panose="05000000000000000000" pitchFamily="2" charset="2"/>
              </a:rPr>
              <a:t>bannerová</a:t>
            </a:r>
            <a:r>
              <a:rPr lang="cs-CZ" sz="2000" dirty="0">
                <a:solidFill>
                  <a:srgbClr val="002060"/>
                </a:solidFill>
                <a:sym typeface="Wingdings" panose="05000000000000000000" pitchFamily="2" charset="2"/>
              </a:rPr>
              <a:t> reklama – která funguje)</a:t>
            </a:r>
            <a:endParaRPr lang="cs-CZ" sz="2000" dirty="0">
              <a:solidFill>
                <a:srgbClr val="002060"/>
              </a:solidFill>
            </a:endParaRPr>
          </a:p>
        </p:txBody>
      </p:sp>
      <p:sp>
        <p:nvSpPr>
          <p:cNvPr id="6" name="Nadpis 5"/>
          <p:cNvSpPr>
            <a:spLocks noGrp="1"/>
          </p:cNvSpPr>
          <p:nvPr>
            <p:ph type="title"/>
          </p:nvPr>
        </p:nvSpPr>
        <p:spPr>
          <a:xfrm>
            <a:off x="179512" y="195486"/>
            <a:ext cx="6696744" cy="507703"/>
          </a:xfrm>
        </p:spPr>
        <p:txBody>
          <a:bodyPr/>
          <a:lstStyle/>
          <a:p>
            <a:r>
              <a:rPr lang="cs-CZ" dirty="0"/>
              <a:t>Test Marketing</a:t>
            </a:r>
          </a:p>
        </p:txBody>
      </p:sp>
    </p:spTree>
    <p:extLst>
      <p:ext uri="{BB962C8B-B14F-4D97-AF65-F5344CB8AC3E}">
        <p14:creationId xmlns:p14="http://schemas.microsoft.com/office/powerpoint/2010/main" val="1726341233"/>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03189"/>
            <a:ext cx="8280920" cy="3024336"/>
          </a:xfrm>
          <a:prstGeom prst="rect">
            <a:avLst/>
          </a:prstGeom>
        </p:spPr>
        <p:txBody>
          <a:bodyPr>
            <a:noAutofit/>
          </a:bodyPr>
          <a:lstStyle/>
          <a:p>
            <a:r>
              <a:rPr lang="cs-CZ" sz="2000" dirty="0">
                <a:solidFill>
                  <a:srgbClr val="002060"/>
                </a:solidFill>
              </a:rPr>
              <a:t>Podle vztahu k času lze navrhnout několik typů experimentů, každý se svými výhodami a nevýhodami. </a:t>
            </a:r>
          </a:p>
          <a:p>
            <a:r>
              <a:rPr lang="cs-CZ" sz="2000" dirty="0">
                <a:solidFill>
                  <a:srgbClr val="002060"/>
                </a:solidFill>
              </a:rPr>
              <a:t>Vztah k času – kdy manipulujeme s nezávisle proměnnou (dále symbol „X“) a kdy pozorujeme a měříme (dále symbol „O“).</a:t>
            </a:r>
          </a:p>
          <a:p>
            <a:r>
              <a:rPr lang="cs-CZ" sz="2000" dirty="0">
                <a:solidFill>
                  <a:srgbClr val="002060"/>
                </a:solidFill>
              </a:rPr>
              <a:t>V anglické literatuře se setkáme s:</a:t>
            </a:r>
          </a:p>
          <a:p>
            <a:pPr lvl="2"/>
            <a:r>
              <a:rPr lang="cs-CZ" sz="1600" dirty="0">
                <a:solidFill>
                  <a:srgbClr val="002060"/>
                </a:solidFill>
              </a:rPr>
              <a:t>„</a:t>
            </a:r>
            <a:r>
              <a:rPr lang="cs-CZ" sz="1600" dirty="0" err="1">
                <a:solidFill>
                  <a:srgbClr val="002060"/>
                </a:solidFill>
              </a:rPr>
              <a:t>After-only</a:t>
            </a:r>
            <a:r>
              <a:rPr lang="cs-CZ" sz="1600" dirty="0">
                <a:solidFill>
                  <a:srgbClr val="002060"/>
                </a:solidFill>
              </a:rPr>
              <a:t>“ design – „pouze-po“ návrh experimentu.</a:t>
            </a:r>
          </a:p>
          <a:p>
            <a:pPr lvl="2"/>
            <a:r>
              <a:rPr lang="cs-CZ" sz="1600" dirty="0">
                <a:solidFill>
                  <a:srgbClr val="002060"/>
                </a:solidFill>
              </a:rPr>
              <a:t>„</a:t>
            </a:r>
            <a:r>
              <a:rPr lang="cs-CZ" sz="1600" dirty="0" err="1">
                <a:solidFill>
                  <a:srgbClr val="002060"/>
                </a:solidFill>
              </a:rPr>
              <a:t>After-only</a:t>
            </a:r>
            <a:r>
              <a:rPr lang="cs-CZ" sz="1600" dirty="0">
                <a:solidFill>
                  <a:srgbClr val="002060"/>
                </a:solidFill>
              </a:rPr>
              <a:t> </a:t>
            </a:r>
            <a:r>
              <a:rPr lang="cs-CZ" sz="1600" dirty="0" err="1">
                <a:solidFill>
                  <a:srgbClr val="002060"/>
                </a:solidFill>
              </a:rPr>
              <a:t>with</a:t>
            </a:r>
            <a:r>
              <a:rPr lang="cs-CZ" sz="1600" dirty="0">
                <a:solidFill>
                  <a:srgbClr val="002060"/>
                </a:solidFill>
              </a:rPr>
              <a:t> </a:t>
            </a:r>
            <a:r>
              <a:rPr lang="cs-CZ" sz="1600" dirty="0" err="1">
                <a:solidFill>
                  <a:srgbClr val="002060"/>
                </a:solidFill>
              </a:rPr>
              <a:t>control</a:t>
            </a:r>
            <a:r>
              <a:rPr lang="cs-CZ" sz="1600" dirty="0">
                <a:solidFill>
                  <a:srgbClr val="002060"/>
                </a:solidFill>
              </a:rPr>
              <a:t> group“ – „pouze-po s kontrolní skupinou“.</a:t>
            </a:r>
          </a:p>
          <a:p>
            <a:pPr lvl="2"/>
            <a:r>
              <a:rPr lang="cs-CZ" sz="1600" dirty="0">
                <a:solidFill>
                  <a:srgbClr val="002060"/>
                </a:solidFill>
              </a:rPr>
              <a:t>„</a:t>
            </a:r>
            <a:r>
              <a:rPr lang="cs-CZ" sz="1600" dirty="0" err="1">
                <a:solidFill>
                  <a:srgbClr val="002060"/>
                </a:solidFill>
              </a:rPr>
              <a:t>Before-after</a:t>
            </a:r>
            <a:r>
              <a:rPr lang="cs-CZ" sz="1600" dirty="0">
                <a:solidFill>
                  <a:srgbClr val="002060"/>
                </a:solidFill>
              </a:rPr>
              <a:t>“ design – „před-a-po“ návrh.</a:t>
            </a:r>
          </a:p>
          <a:p>
            <a:pPr lvl="2"/>
            <a:r>
              <a:rPr lang="cs-CZ" sz="1600" dirty="0">
                <a:solidFill>
                  <a:srgbClr val="002060"/>
                </a:solidFill>
              </a:rPr>
              <a:t>„</a:t>
            </a:r>
            <a:r>
              <a:rPr lang="cs-CZ" sz="1600" dirty="0" err="1">
                <a:solidFill>
                  <a:srgbClr val="002060"/>
                </a:solidFill>
              </a:rPr>
              <a:t>Before-after</a:t>
            </a:r>
            <a:r>
              <a:rPr lang="cs-CZ" sz="1600" dirty="0">
                <a:solidFill>
                  <a:srgbClr val="002060"/>
                </a:solidFill>
              </a:rPr>
              <a:t> </a:t>
            </a:r>
            <a:r>
              <a:rPr lang="cs-CZ" sz="1600" dirty="0" err="1">
                <a:solidFill>
                  <a:srgbClr val="002060"/>
                </a:solidFill>
              </a:rPr>
              <a:t>with</a:t>
            </a:r>
            <a:r>
              <a:rPr lang="cs-CZ" sz="1600" dirty="0">
                <a:solidFill>
                  <a:srgbClr val="002060"/>
                </a:solidFill>
              </a:rPr>
              <a:t> </a:t>
            </a:r>
            <a:r>
              <a:rPr lang="cs-CZ" sz="1600" dirty="0" err="1">
                <a:solidFill>
                  <a:srgbClr val="002060"/>
                </a:solidFill>
              </a:rPr>
              <a:t>control</a:t>
            </a:r>
            <a:r>
              <a:rPr lang="cs-CZ" sz="1600" dirty="0">
                <a:solidFill>
                  <a:srgbClr val="002060"/>
                </a:solidFill>
              </a:rPr>
              <a:t> group“ design – „před-a-po s kontrolní skupinou“.</a:t>
            </a:r>
          </a:p>
          <a:p>
            <a:pPr lvl="2"/>
            <a:r>
              <a:rPr lang="cs-CZ" sz="1600" dirty="0">
                <a:solidFill>
                  <a:srgbClr val="002060"/>
                </a:solidFill>
              </a:rPr>
              <a:t>„Ex-post-facto“ design – „přirozený experiment“.</a:t>
            </a:r>
          </a:p>
          <a:p>
            <a:pPr lvl="2"/>
            <a:r>
              <a:rPr lang="cs-CZ" sz="1600" dirty="0">
                <a:solidFill>
                  <a:srgbClr val="002060"/>
                </a:solidFill>
              </a:rPr>
              <a:t>„</a:t>
            </a:r>
            <a:r>
              <a:rPr lang="cs-CZ" sz="1600" dirty="0" err="1">
                <a:solidFill>
                  <a:srgbClr val="002060"/>
                </a:solidFill>
              </a:rPr>
              <a:t>Retention</a:t>
            </a:r>
            <a:r>
              <a:rPr lang="cs-CZ" sz="1600" dirty="0">
                <a:solidFill>
                  <a:srgbClr val="002060"/>
                </a:solidFill>
              </a:rPr>
              <a:t> post-test“ – zkoumá retenci, zda si pamatují.</a:t>
            </a:r>
          </a:p>
          <a:p>
            <a:pPr lvl="2"/>
            <a:r>
              <a:rPr lang="cs-CZ" sz="1600" dirty="0" err="1">
                <a:solidFill>
                  <a:srgbClr val="002060"/>
                </a:solidFill>
              </a:rPr>
              <a:t>Time</a:t>
            </a:r>
            <a:r>
              <a:rPr lang="cs-CZ" sz="1600" dirty="0">
                <a:solidFill>
                  <a:srgbClr val="002060"/>
                </a:solidFill>
              </a:rPr>
              <a:t> </a:t>
            </a:r>
            <a:r>
              <a:rPr lang="cs-CZ" sz="1600" dirty="0" err="1">
                <a:solidFill>
                  <a:srgbClr val="002060"/>
                </a:solidFill>
              </a:rPr>
              <a:t>Series</a:t>
            </a:r>
            <a:r>
              <a:rPr lang="cs-CZ" sz="1600" dirty="0">
                <a:solidFill>
                  <a:srgbClr val="002060"/>
                </a:solidFill>
              </a:rPr>
              <a:t> design – měříme kontinuálně v čase.</a:t>
            </a:r>
          </a:p>
          <a:p>
            <a:pPr lvl="2"/>
            <a:r>
              <a:rPr lang="cs-CZ" sz="1600" dirty="0" err="1">
                <a:solidFill>
                  <a:srgbClr val="002060"/>
                </a:solidFill>
              </a:rPr>
              <a:t>Continuous</a:t>
            </a:r>
            <a:r>
              <a:rPr lang="cs-CZ" sz="1600" dirty="0">
                <a:solidFill>
                  <a:srgbClr val="002060"/>
                </a:solidFill>
              </a:rPr>
              <a:t> Panel design – klasické testovaní na panelu.</a:t>
            </a:r>
          </a:p>
          <a:p>
            <a:pPr lvl="2"/>
            <a:r>
              <a:rPr lang="cs-CZ" sz="1600" dirty="0">
                <a:solidFill>
                  <a:srgbClr val="002060"/>
                </a:solidFill>
              </a:rPr>
              <a:t>Statistické návrhy experimentu – Náhodný, </a:t>
            </a:r>
            <a:r>
              <a:rPr lang="cs-CZ" sz="1600" dirty="0" err="1">
                <a:solidFill>
                  <a:srgbClr val="002060"/>
                </a:solidFill>
              </a:rPr>
              <a:t>Semi</a:t>
            </a:r>
            <a:r>
              <a:rPr lang="cs-CZ" sz="1600" dirty="0">
                <a:solidFill>
                  <a:srgbClr val="002060"/>
                </a:solidFill>
              </a:rPr>
              <a:t>-náhodný, Latinský čtverec, Faktorový atd.</a:t>
            </a:r>
          </a:p>
        </p:txBody>
      </p:sp>
      <p:sp>
        <p:nvSpPr>
          <p:cNvPr id="6" name="Nadpis 5"/>
          <p:cNvSpPr>
            <a:spLocks noGrp="1"/>
          </p:cNvSpPr>
          <p:nvPr>
            <p:ph type="title"/>
          </p:nvPr>
        </p:nvSpPr>
        <p:spPr>
          <a:xfrm>
            <a:off x="179512" y="195486"/>
            <a:ext cx="6696744" cy="507703"/>
          </a:xfrm>
        </p:spPr>
        <p:txBody>
          <a:bodyPr/>
          <a:lstStyle/>
          <a:p>
            <a:r>
              <a:rPr lang="cs-CZ" dirty="0"/>
              <a:t>Experiment podle vztahu k času</a:t>
            </a:r>
          </a:p>
        </p:txBody>
      </p:sp>
    </p:spTree>
    <p:extLst>
      <p:ext uri="{BB962C8B-B14F-4D97-AF65-F5344CB8AC3E}">
        <p14:creationId xmlns:p14="http://schemas.microsoft.com/office/powerpoint/2010/main" val="333140825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7848872" cy="3024336"/>
          </a:xfrm>
          <a:prstGeom prst="rect">
            <a:avLst/>
          </a:prstGeom>
        </p:spPr>
        <p:txBody>
          <a:bodyPr>
            <a:noAutofit/>
          </a:bodyPr>
          <a:lstStyle/>
          <a:p>
            <a:r>
              <a:rPr lang="cs-CZ" sz="2000" dirty="0">
                <a:solidFill>
                  <a:srgbClr val="002060"/>
                </a:solidFill>
              </a:rPr>
              <a:t>Změny nezávislé proměnné měříme pouze po vystavení subjektů vlivu této proměnné. Neměřili jsme nic předem. Ani nemáme kontrolní skupinu.</a:t>
            </a:r>
          </a:p>
          <a:p>
            <a:r>
              <a:rPr lang="cs-CZ" sz="2000" dirty="0">
                <a:solidFill>
                  <a:srgbClr val="002060"/>
                </a:solidFill>
              </a:rPr>
              <a:t>Běžně používáno u výzkumu komunikace (subjekty vystaveny např. reklamě – testuje se znalost).</a:t>
            </a:r>
          </a:p>
          <a:p>
            <a:r>
              <a:rPr lang="cs-CZ" sz="2000" dirty="0">
                <a:solidFill>
                  <a:srgbClr val="002060"/>
                </a:solidFill>
              </a:rPr>
              <a:t>Nevýhoda je ztráta kontroly nad vnějšími faktory. (např. u příkladu výše hovor s přáteli o reklamě)</a:t>
            </a:r>
          </a:p>
          <a:p>
            <a:r>
              <a:rPr lang="cs-CZ" sz="2000" dirty="0">
                <a:solidFill>
                  <a:srgbClr val="002060"/>
                </a:solidFill>
              </a:rPr>
              <a:t>Nelze tedy hovořit o „opravdových“ experimentech, protože nesplňují všechny podmínky. V praxi jsou ale využívány. </a:t>
            </a:r>
          </a:p>
          <a:p>
            <a:r>
              <a:rPr lang="cs-CZ" sz="2000" dirty="0">
                <a:solidFill>
                  <a:srgbClr val="002060"/>
                </a:solidFill>
              </a:rPr>
              <a:t>Bez kontrolní skupiny (BKS): 	E: X – O.</a:t>
            </a:r>
          </a:p>
          <a:p>
            <a:r>
              <a:rPr lang="cs-CZ" sz="2000" dirty="0">
                <a:solidFill>
                  <a:srgbClr val="002060"/>
                </a:solidFill>
              </a:rPr>
              <a:t>S kontrolní skupinou (SKS): 	E: X – O.</a:t>
            </a:r>
          </a:p>
          <a:p>
            <a:pPr marL="0" indent="0">
              <a:buNone/>
            </a:pPr>
            <a:r>
              <a:rPr lang="cs-CZ" sz="2000" dirty="0">
                <a:solidFill>
                  <a:srgbClr val="002060"/>
                </a:solidFill>
              </a:rPr>
              <a:t>				</a:t>
            </a:r>
            <a:r>
              <a:rPr lang="cs-CZ" sz="2000" dirty="0" smtClean="0">
                <a:solidFill>
                  <a:srgbClr val="002060"/>
                </a:solidFill>
              </a:rPr>
              <a:t>K</a:t>
            </a:r>
            <a:r>
              <a:rPr lang="cs-CZ" sz="2000" dirty="0">
                <a:solidFill>
                  <a:srgbClr val="002060"/>
                </a:solidFill>
              </a:rPr>
              <a:t>: – – O.</a:t>
            </a:r>
          </a:p>
        </p:txBody>
      </p:sp>
      <p:sp>
        <p:nvSpPr>
          <p:cNvPr id="6" name="Nadpis 5"/>
          <p:cNvSpPr>
            <a:spLocks noGrp="1"/>
          </p:cNvSpPr>
          <p:nvPr>
            <p:ph type="title"/>
          </p:nvPr>
        </p:nvSpPr>
        <p:spPr>
          <a:xfrm>
            <a:off x="179512" y="195486"/>
            <a:ext cx="7488832" cy="507703"/>
          </a:xfrm>
        </p:spPr>
        <p:txBody>
          <a:bodyPr/>
          <a:lstStyle/>
          <a:p>
            <a:r>
              <a:rPr lang="en-US" dirty="0"/>
              <a:t>„After-only (with/out control group)“ design </a:t>
            </a:r>
            <a:r>
              <a:rPr lang="en-US" dirty="0" err="1"/>
              <a:t>experimentu</a:t>
            </a:r>
            <a:endParaRPr lang="cs-CZ" dirty="0"/>
          </a:p>
        </p:txBody>
      </p:sp>
    </p:spTree>
    <p:extLst>
      <p:ext uri="{BB962C8B-B14F-4D97-AF65-F5344CB8AC3E}">
        <p14:creationId xmlns:p14="http://schemas.microsoft.com/office/powerpoint/2010/main" val="77726758"/>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7848872" cy="3024336"/>
          </a:xfrm>
          <a:prstGeom prst="rect">
            <a:avLst/>
          </a:prstGeom>
        </p:spPr>
        <p:txBody>
          <a:bodyPr>
            <a:noAutofit/>
          </a:bodyPr>
          <a:lstStyle/>
          <a:p>
            <a:r>
              <a:rPr lang="cs-CZ" sz="2000" dirty="0">
                <a:solidFill>
                  <a:srgbClr val="002060"/>
                </a:solidFill>
              </a:rPr>
              <a:t>Badatel měří závisle proměnnou před i po vystavení změny.</a:t>
            </a:r>
          </a:p>
          <a:p>
            <a:r>
              <a:rPr lang="cs-CZ" sz="2000" dirty="0">
                <a:solidFill>
                  <a:srgbClr val="002060"/>
                </a:solidFill>
              </a:rPr>
              <a:t>Tento návrh experimentu je spolehlivější, protože zkoumá vliv jak před, tak po. Dokáže tedy zaznamenat změnu (chování/názoru/atd.). </a:t>
            </a:r>
          </a:p>
          <a:p>
            <a:r>
              <a:rPr lang="cs-CZ" sz="2000" dirty="0">
                <a:solidFill>
                  <a:srgbClr val="002060"/>
                </a:solidFill>
              </a:rPr>
              <a:t>Nevýhodou je stále nemožnost kontrolovat vnější  podmínky. Nejedná se tedy stále o „opravdový“ experiment.</a:t>
            </a:r>
          </a:p>
          <a:p>
            <a:r>
              <a:rPr lang="cs-CZ" sz="2000" dirty="0">
                <a:solidFill>
                  <a:srgbClr val="002060"/>
                </a:solidFill>
              </a:rPr>
              <a:t>BKS: 	E: O – X – O.</a:t>
            </a:r>
          </a:p>
        </p:txBody>
      </p:sp>
      <p:sp>
        <p:nvSpPr>
          <p:cNvPr id="6" name="Nadpis 5"/>
          <p:cNvSpPr>
            <a:spLocks noGrp="1"/>
          </p:cNvSpPr>
          <p:nvPr>
            <p:ph type="title"/>
          </p:nvPr>
        </p:nvSpPr>
        <p:spPr>
          <a:xfrm>
            <a:off x="179512" y="195486"/>
            <a:ext cx="6264696" cy="507703"/>
          </a:xfrm>
        </p:spPr>
        <p:txBody>
          <a:bodyPr/>
          <a:lstStyle/>
          <a:p>
            <a:r>
              <a:rPr lang="cs-CZ" dirty="0"/>
              <a:t>„</a:t>
            </a:r>
            <a:r>
              <a:rPr lang="cs-CZ" dirty="0" err="1"/>
              <a:t>Before-after</a:t>
            </a:r>
            <a:r>
              <a:rPr lang="cs-CZ" dirty="0"/>
              <a:t>“ design experimentu</a:t>
            </a:r>
          </a:p>
        </p:txBody>
      </p:sp>
    </p:spTree>
    <p:extLst>
      <p:ext uri="{BB962C8B-B14F-4D97-AF65-F5344CB8AC3E}">
        <p14:creationId xmlns:p14="http://schemas.microsoft.com/office/powerpoint/2010/main" val="517362184"/>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7848872" cy="3024336"/>
          </a:xfrm>
          <a:prstGeom prst="rect">
            <a:avLst/>
          </a:prstGeom>
        </p:spPr>
        <p:txBody>
          <a:bodyPr>
            <a:noAutofit/>
          </a:bodyPr>
          <a:lstStyle/>
          <a:p>
            <a:r>
              <a:rPr lang="cs-CZ" sz="2000" dirty="0">
                <a:solidFill>
                  <a:srgbClr val="002060"/>
                </a:solidFill>
              </a:rPr>
              <a:t>Tento návrh funguje stejně, jako předchozí, ale používáme kontrolní skupinu, podle které posuzujeme výši změny.</a:t>
            </a:r>
          </a:p>
          <a:p>
            <a:r>
              <a:rPr lang="cs-CZ" sz="2000" dirty="0">
                <a:solidFill>
                  <a:srgbClr val="002060"/>
                </a:solidFill>
              </a:rPr>
              <a:t>Nesmíme zapomenout, že obě skupiny subjektů musí být stejně reprezentativní a musí si odpovídat!</a:t>
            </a:r>
          </a:p>
          <a:p>
            <a:r>
              <a:rPr lang="cs-CZ" sz="2000" dirty="0">
                <a:solidFill>
                  <a:srgbClr val="002060"/>
                </a:solidFill>
              </a:rPr>
              <a:t>Veškeré změny „před-a-po“ u kontrolní skupiny jsou způsobeny vnějšími vlivy, které nekontrolujeme.</a:t>
            </a:r>
          </a:p>
          <a:p>
            <a:r>
              <a:rPr lang="cs-CZ" sz="2000" dirty="0">
                <a:solidFill>
                  <a:srgbClr val="002060"/>
                </a:solidFill>
              </a:rPr>
              <a:t>SKS: 	E: O – X – O.</a:t>
            </a:r>
          </a:p>
          <a:p>
            <a:pPr marL="0" indent="0">
              <a:buNone/>
            </a:pPr>
            <a:r>
              <a:rPr lang="cs-CZ" sz="2000" dirty="0">
                <a:solidFill>
                  <a:srgbClr val="002060"/>
                </a:solidFill>
              </a:rPr>
              <a:t>		K: O – – – O.</a:t>
            </a:r>
          </a:p>
          <a:p>
            <a:endParaRPr lang="cs-CZ" sz="2000" dirty="0">
              <a:solidFill>
                <a:srgbClr val="002060"/>
              </a:solidFill>
            </a:endParaRPr>
          </a:p>
        </p:txBody>
      </p:sp>
      <p:sp>
        <p:nvSpPr>
          <p:cNvPr id="6" name="Nadpis 5"/>
          <p:cNvSpPr>
            <a:spLocks noGrp="1"/>
          </p:cNvSpPr>
          <p:nvPr>
            <p:ph type="title"/>
          </p:nvPr>
        </p:nvSpPr>
        <p:spPr>
          <a:xfrm>
            <a:off x="179512" y="195486"/>
            <a:ext cx="7056784" cy="507703"/>
          </a:xfrm>
        </p:spPr>
        <p:txBody>
          <a:bodyPr/>
          <a:lstStyle/>
          <a:p>
            <a:r>
              <a:rPr lang="en-US" dirty="0"/>
              <a:t>„Before-after with control group“ design </a:t>
            </a:r>
            <a:r>
              <a:rPr lang="en-US" dirty="0" err="1"/>
              <a:t>experimentu</a:t>
            </a:r>
            <a:endParaRPr lang="cs-CZ" dirty="0"/>
          </a:p>
        </p:txBody>
      </p:sp>
      <p:graphicFrame>
        <p:nvGraphicFramePr>
          <p:cNvPr id="4" name="Table 5"/>
          <p:cNvGraphicFramePr>
            <a:graphicFrameLocks noGrp="1"/>
          </p:cNvGraphicFramePr>
          <p:nvPr>
            <p:extLst/>
          </p:nvPr>
        </p:nvGraphicFramePr>
        <p:xfrm>
          <a:off x="529206" y="3579862"/>
          <a:ext cx="7715202" cy="1387890"/>
        </p:xfrm>
        <a:graphic>
          <a:graphicData uri="http://schemas.openxmlformats.org/drawingml/2006/table">
            <a:tbl>
              <a:tblPr firstRow="1" bandRow="1">
                <a:tableStyleId>{5C22544A-7EE6-4342-B048-85BDC9FD1C3A}</a:tableStyleId>
              </a:tblPr>
              <a:tblGrid>
                <a:gridCol w="2952328">
                  <a:extLst>
                    <a:ext uri="{9D8B030D-6E8A-4147-A177-3AD203B41FA5}">
                      <a16:colId xmlns:a16="http://schemas.microsoft.com/office/drawing/2014/main" xmlns="" val="20000"/>
                    </a:ext>
                  </a:extLst>
                </a:gridCol>
                <a:gridCol w="2520280">
                  <a:extLst>
                    <a:ext uri="{9D8B030D-6E8A-4147-A177-3AD203B41FA5}">
                      <a16:colId xmlns:a16="http://schemas.microsoft.com/office/drawing/2014/main" xmlns="" val="20001"/>
                    </a:ext>
                  </a:extLst>
                </a:gridCol>
                <a:gridCol w="2242594">
                  <a:extLst>
                    <a:ext uri="{9D8B030D-6E8A-4147-A177-3AD203B41FA5}">
                      <a16:colId xmlns:a16="http://schemas.microsoft.com/office/drawing/2014/main" xmlns="" val="20002"/>
                    </a:ext>
                  </a:extLst>
                </a:gridCol>
              </a:tblGrid>
              <a:tr h="283417">
                <a:tc>
                  <a:txBody>
                    <a:bodyPr/>
                    <a:lstStyle/>
                    <a:p>
                      <a:endParaRPr lang="cs-CZ" sz="1400" dirty="0"/>
                    </a:p>
                  </a:txBody>
                  <a:tcPr/>
                </a:tc>
                <a:tc>
                  <a:txBody>
                    <a:bodyPr/>
                    <a:lstStyle/>
                    <a:p>
                      <a:r>
                        <a:rPr lang="cs-CZ" sz="1400" dirty="0" smtClean="0"/>
                        <a:t>Experimentální skupina</a:t>
                      </a:r>
                      <a:endParaRPr lang="cs-CZ" sz="1400" dirty="0"/>
                    </a:p>
                  </a:txBody>
                  <a:tcPr/>
                </a:tc>
                <a:tc>
                  <a:txBody>
                    <a:bodyPr/>
                    <a:lstStyle/>
                    <a:p>
                      <a:r>
                        <a:rPr lang="cs-CZ" sz="1400" dirty="0" smtClean="0"/>
                        <a:t>Kontrolní skupina</a:t>
                      </a:r>
                      <a:endParaRPr lang="cs-CZ" sz="1400" dirty="0"/>
                    </a:p>
                  </a:txBody>
                  <a:tcPr/>
                </a:tc>
                <a:extLst>
                  <a:ext uri="{0D108BD9-81ED-4DB2-BD59-A6C34878D82A}">
                    <a16:rowId xmlns:a16="http://schemas.microsoft.com/office/drawing/2014/main" xmlns="" val="10000"/>
                  </a:ext>
                </a:extLst>
              </a:tr>
              <a:tr h="389145">
                <a:tc>
                  <a:txBody>
                    <a:bodyPr/>
                    <a:lstStyle/>
                    <a:p>
                      <a:r>
                        <a:rPr lang="cs-CZ" sz="1400" dirty="0" smtClean="0"/>
                        <a:t>Znalost před vystavením kampaní</a:t>
                      </a:r>
                      <a:endParaRPr lang="cs-CZ" sz="1400" dirty="0"/>
                    </a:p>
                  </a:txBody>
                  <a:tcPr/>
                </a:tc>
                <a:tc>
                  <a:txBody>
                    <a:bodyPr/>
                    <a:lstStyle/>
                    <a:p>
                      <a:r>
                        <a:rPr lang="cs-CZ" sz="1400" dirty="0" smtClean="0"/>
                        <a:t>15 %</a:t>
                      </a:r>
                      <a:endParaRPr lang="cs-CZ" sz="1400" dirty="0"/>
                    </a:p>
                  </a:txBody>
                  <a:tcPr/>
                </a:tc>
                <a:tc>
                  <a:txBody>
                    <a:bodyPr/>
                    <a:lstStyle/>
                    <a:p>
                      <a:r>
                        <a:rPr lang="cs-CZ" sz="1400" dirty="0" smtClean="0"/>
                        <a:t>15 %</a:t>
                      </a:r>
                      <a:endParaRPr lang="cs-CZ" sz="1400" dirty="0"/>
                    </a:p>
                  </a:txBody>
                  <a:tcPr/>
                </a:tc>
                <a:extLst>
                  <a:ext uri="{0D108BD9-81ED-4DB2-BD59-A6C34878D82A}">
                    <a16:rowId xmlns:a16="http://schemas.microsoft.com/office/drawing/2014/main" xmlns="" val="10001"/>
                  </a:ext>
                </a:extLst>
              </a:tr>
              <a:tr h="283417">
                <a:tc>
                  <a:txBody>
                    <a:bodyPr/>
                    <a:lstStyle/>
                    <a:p>
                      <a:r>
                        <a:rPr lang="cs-CZ" sz="1400" dirty="0" smtClean="0"/>
                        <a:t>Vystavení</a:t>
                      </a:r>
                      <a:r>
                        <a:rPr lang="cs-CZ" sz="1400" baseline="0" dirty="0" smtClean="0"/>
                        <a:t> kampani</a:t>
                      </a:r>
                      <a:endParaRPr lang="cs-CZ" sz="1400" dirty="0"/>
                    </a:p>
                  </a:txBody>
                  <a:tcPr/>
                </a:tc>
                <a:tc>
                  <a:txBody>
                    <a:bodyPr/>
                    <a:lstStyle/>
                    <a:p>
                      <a:r>
                        <a:rPr lang="cs-CZ" sz="1400" dirty="0" smtClean="0"/>
                        <a:t>Ano</a:t>
                      </a:r>
                      <a:endParaRPr lang="cs-CZ" sz="1400" dirty="0"/>
                    </a:p>
                  </a:txBody>
                  <a:tcPr/>
                </a:tc>
                <a:tc>
                  <a:txBody>
                    <a:bodyPr/>
                    <a:lstStyle/>
                    <a:p>
                      <a:r>
                        <a:rPr lang="cs-CZ" sz="1400" dirty="0" smtClean="0"/>
                        <a:t>Ne</a:t>
                      </a:r>
                      <a:endParaRPr lang="cs-CZ" sz="1400" dirty="0"/>
                    </a:p>
                  </a:txBody>
                  <a:tcPr/>
                </a:tc>
                <a:extLst>
                  <a:ext uri="{0D108BD9-81ED-4DB2-BD59-A6C34878D82A}">
                    <a16:rowId xmlns:a16="http://schemas.microsoft.com/office/drawing/2014/main" xmlns="" val="10002"/>
                  </a:ext>
                </a:extLst>
              </a:tr>
              <a:tr h="389145">
                <a:tc>
                  <a:txBody>
                    <a:bodyPr/>
                    <a:lstStyle/>
                    <a:p>
                      <a:r>
                        <a:rPr lang="cs-CZ" sz="1400" dirty="0" smtClean="0"/>
                        <a:t>Znalost po vystavení kampaní</a:t>
                      </a:r>
                      <a:endParaRPr lang="cs-CZ" sz="1400" dirty="0"/>
                    </a:p>
                  </a:txBody>
                  <a:tcPr/>
                </a:tc>
                <a:tc>
                  <a:txBody>
                    <a:bodyPr/>
                    <a:lstStyle/>
                    <a:p>
                      <a:r>
                        <a:rPr lang="cs-CZ" sz="1400" dirty="0" smtClean="0"/>
                        <a:t>24 %</a:t>
                      </a:r>
                      <a:endParaRPr lang="cs-CZ" sz="1400" dirty="0"/>
                    </a:p>
                  </a:txBody>
                  <a:tcPr/>
                </a:tc>
                <a:tc>
                  <a:txBody>
                    <a:bodyPr/>
                    <a:lstStyle/>
                    <a:p>
                      <a:r>
                        <a:rPr lang="cs-CZ" sz="1400" dirty="0" smtClean="0"/>
                        <a:t>14 %</a:t>
                      </a:r>
                      <a:endParaRPr lang="cs-CZ" sz="1400" dirty="0"/>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891732365"/>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064896" cy="3024336"/>
          </a:xfrm>
          <a:prstGeom prst="rect">
            <a:avLst/>
          </a:prstGeom>
        </p:spPr>
        <p:txBody>
          <a:bodyPr>
            <a:noAutofit/>
          </a:bodyPr>
          <a:lstStyle/>
          <a:p>
            <a:r>
              <a:rPr lang="en-US" sz="2000" dirty="0">
                <a:solidFill>
                  <a:srgbClr val="002060"/>
                </a:solidFill>
              </a:rPr>
              <a:t>„</a:t>
            </a:r>
            <a:r>
              <a:rPr lang="cs-CZ" sz="2000" dirty="0">
                <a:solidFill>
                  <a:srgbClr val="002060"/>
                </a:solidFill>
              </a:rPr>
              <a:t>A</a:t>
            </a:r>
            <a:r>
              <a:rPr lang="en-US" sz="2000" dirty="0" err="1">
                <a:solidFill>
                  <a:srgbClr val="002060"/>
                </a:solidFill>
              </a:rPr>
              <a:t>fter</a:t>
            </a:r>
            <a:r>
              <a:rPr lang="en-US" sz="2000" dirty="0">
                <a:solidFill>
                  <a:srgbClr val="002060"/>
                </a:solidFill>
              </a:rPr>
              <a:t>-only with control group" </a:t>
            </a:r>
            <a:r>
              <a:rPr lang="cs-CZ" sz="2000" dirty="0">
                <a:solidFill>
                  <a:srgbClr val="002060"/>
                </a:solidFill>
              </a:rPr>
              <a:t>návrh – tento typ experimentu nemá problémy s </a:t>
            </a:r>
            <a:r>
              <a:rPr lang="cs-CZ" sz="2000" dirty="0" err="1">
                <a:solidFill>
                  <a:srgbClr val="002060"/>
                </a:solidFill>
              </a:rPr>
              <a:t>pretestingem</a:t>
            </a:r>
            <a:r>
              <a:rPr lang="cs-CZ" sz="2000" dirty="0">
                <a:solidFill>
                  <a:srgbClr val="002060"/>
                </a:solidFill>
              </a:rPr>
              <a:t>, historií a zráním.</a:t>
            </a:r>
            <a:r>
              <a:rPr lang="en-US" sz="2000" dirty="0">
                <a:solidFill>
                  <a:srgbClr val="002060"/>
                </a:solidFill>
              </a:rPr>
              <a:t> </a:t>
            </a:r>
            <a:endParaRPr lang="cs-CZ" sz="2000" dirty="0">
              <a:solidFill>
                <a:srgbClr val="002060"/>
              </a:solidFill>
            </a:endParaRPr>
          </a:p>
          <a:p>
            <a:r>
              <a:rPr lang="en-US" sz="2000" dirty="0">
                <a:solidFill>
                  <a:srgbClr val="002060"/>
                </a:solidFill>
              </a:rPr>
              <a:t>„</a:t>
            </a:r>
            <a:r>
              <a:rPr lang="cs-CZ" sz="2000" dirty="0">
                <a:solidFill>
                  <a:srgbClr val="002060"/>
                </a:solidFill>
              </a:rPr>
              <a:t>B</a:t>
            </a:r>
            <a:r>
              <a:rPr lang="en-US" sz="2000" dirty="0" err="1">
                <a:solidFill>
                  <a:srgbClr val="002060"/>
                </a:solidFill>
              </a:rPr>
              <a:t>efore</a:t>
            </a:r>
            <a:r>
              <a:rPr lang="en-US" sz="2000" dirty="0">
                <a:solidFill>
                  <a:srgbClr val="002060"/>
                </a:solidFill>
              </a:rPr>
              <a:t> and after with control group„</a:t>
            </a:r>
            <a:r>
              <a:rPr lang="cs-CZ" sz="2000" dirty="0">
                <a:solidFill>
                  <a:srgbClr val="002060"/>
                </a:solidFill>
              </a:rPr>
              <a:t> – tento typ experimentu při správném naplánování a provedení má naprosto stejný efekt </a:t>
            </a:r>
            <a:r>
              <a:rPr lang="cs-CZ" sz="2000" dirty="0" err="1">
                <a:solidFill>
                  <a:srgbClr val="002060"/>
                </a:solidFill>
              </a:rPr>
              <a:t>pretestingu</a:t>
            </a:r>
            <a:r>
              <a:rPr lang="cs-CZ" sz="2000" dirty="0">
                <a:solidFill>
                  <a:srgbClr val="002060"/>
                </a:solidFill>
              </a:rPr>
              <a:t>, zrání a odchylek měření v experimentální skupině, jako v kontrolní. V průběhu času bude tento test mít ale problém s úmrtností vzorku, což zapříčiní rozdílné výsledky pro obě skupiny subjektů. </a:t>
            </a:r>
          </a:p>
        </p:txBody>
      </p:sp>
      <p:sp>
        <p:nvSpPr>
          <p:cNvPr id="6" name="Nadpis 5"/>
          <p:cNvSpPr>
            <a:spLocks noGrp="1"/>
          </p:cNvSpPr>
          <p:nvPr>
            <p:ph type="title"/>
          </p:nvPr>
        </p:nvSpPr>
        <p:spPr>
          <a:xfrm>
            <a:off x="179512" y="195486"/>
            <a:ext cx="7776864" cy="507703"/>
          </a:xfrm>
        </p:spPr>
        <p:txBody>
          <a:bodyPr/>
          <a:lstStyle/>
          <a:p>
            <a:r>
              <a:rPr lang="cs-CZ" dirty="0"/>
              <a:t>Interní a externí validita ve zmíněných návrzích experimentů</a:t>
            </a:r>
          </a:p>
        </p:txBody>
      </p:sp>
    </p:spTree>
    <p:extLst>
      <p:ext uri="{BB962C8B-B14F-4D97-AF65-F5344CB8AC3E}">
        <p14:creationId xmlns:p14="http://schemas.microsoft.com/office/powerpoint/2010/main" val="2461549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Zástupný symbol pro obsah 2"/>
          <p:cNvSpPr txBox="1">
            <a:spLocks/>
          </p:cNvSpPr>
          <p:nvPr/>
        </p:nvSpPr>
        <p:spPr>
          <a:xfrm>
            <a:off x="4068324" y="935345"/>
            <a:ext cx="3888052" cy="30243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Jak tvořit dotazník?</a:t>
            </a:r>
          </a:p>
          <a:p>
            <a:endParaRPr lang="cs-CZ" sz="2000" dirty="0"/>
          </a:p>
          <a:p>
            <a:r>
              <a:rPr lang="cs-CZ" sz="2000" dirty="0" smtClean="0"/>
              <a:t>Struktura dotazníku?</a:t>
            </a:r>
          </a:p>
          <a:p>
            <a:endParaRPr lang="cs-CZ" sz="2000" dirty="0"/>
          </a:p>
          <a:p>
            <a:endParaRPr lang="cs-CZ" sz="2000" dirty="0"/>
          </a:p>
        </p:txBody>
      </p:sp>
      <p:sp>
        <p:nvSpPr>
          <p:cNvPr id="6" name="Nadpis 1"/>
          <p:cNvSpPr txBox="1">
            <a:spLocks/>
          </p:cNvSpPr>
          <p:nvPr/>
        </p:nvSpPr>
        <p:spPr>
          <a:xfrm>
            <a:off x="388132" y="411510"/>
            <a:ext cx="3183160" cy="316835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400" b="1" dirty="0" smtClean="0">
                <a:solidFill>
                  <a:schemeClr val="bg1"/>
                </a:solidFill>
                <a:latin typeface="Times New Roman" panose="02020603050405020304" pitchFamily="18" charset="0"/>
                <a:cs typeface="Times New Roman" panose="02020603050405020304" pitchFamily="18" charset="0"/>
              </a:rPr>
              <a:t>2 Tvorba dotazníku</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48586725"/>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024336"/>
          </a:xfrm>
          <a:prstGeom prst="rect">
            <a:avLst/>
          </a:prstGeom>
        </p:spPr>
        <p:txBody>
          <a:bodyPr>
            <a:noAutofit/>
          </a:bodyPr>
          <a:lstStyle/>
          <a:p>
            <a:r>
              <a:rPr lang="cs-CZ" sz="2000" dirty="0">
                <a:solidFill>
                  <a:srgbClr val="002060"/>
                </a:solidFill>
              </a:rPr>
              <a:t>Je to variace na „</a:t>
            </a:r>
            <a:r>
              <a:rPr lang="cs-CZ" sz="2000" dirty="0" err="1">
                <a:solidFill>
                  <a:srgbClr val="002060"/>
                </a:solidFill>
              </a:rPr>
              <a:t>after-only</a:t>
            </a:r>
            <a:r>
              <a:rPr lang="cs-CZ" sz="2000" dirty="0">
                <a:solidFill>
                  <a:srgbClr val="002060"/>
                </a:solidFill>
              </a:rPr>
              <a:t> </a:t>
            </a:r>
            <a:r>
              <a:rPr lang="cs-CZ" sz="2000" dirty="0" err="1">
                <a:solidFill>
                  <a:srgbClr val="002060"/>
                </a:solidFill>
              </a:rPr>
              <a:t>with</a:t>
            </a:r>
            <a:r>
              <a:rPr lang="cs-CZ" sz="2000" dirty="0">
                <a:solidFill>
                  <a:srgbClr val="002060"/>
                </a:solidFill>
              </a:rPr>
              <a:t> </a:t>
            </a:r>
            <a:r>
              <a:rPr lang="cs-CZ" sz="2000" dirty="0" err="1">
                <a:solidFill>
                  <a:srgbClr val="002060"/>
                </a:solidFill>
              </a:rPr>
              <a:t>control</a:t>
            </a:r>
            <a:r>
              <a:rPr lang="cs-CZ" sz="2000" dirty="0">
                <a:solidFill>
                  <a:srgbClr val="002060"/>
                </a:solidFill>
              </a:rPr>
              <a:t> group“. Hlavní rozdíl je v tom, že obě skupiny (E a K) jsou zvoleny až po manipulaci s nezávisle proměnnou.</a:t>
            </a:r>
          </a:p>
          <a:p>
            <a:r>
              <a:rPr lang="cs-CZ" sz="2000" dirty="0">
                <a:solidFill>
                  <a:srgbClr val="002060"/>
                </a:solidFill>
              </a:rPr>
              <a:t>Vylučuje se tím možnost, že by byly subjekty ovlivněny znalostí, že budou testovány.</a:t>
            </a:r>
          </a:p>
          <a:p>
            <a:r>
              <a:rPr lang="cs-CZ" sz="2000" dirty="0">
                <a:solidFill>
                  <a:srgbClr val="002060"/>
                </a:solidFill>
              </a:rPr>
              <a:t>Umožňuje nám jinak kontrolovat vnější vlivy – jelikož vybíráme až poté, co vše proběhlo.</a:t>
            </a:r>
          </a:p>
        </p:txBody>
      </p:sp>
      <p:sp>
        <p:nvSpPr>
          <p:cNvPr id="6" name="Nadpis 5"/>
          <p:cNvSpPr>
            <a:spLocks noGrp="1"/>
          </p:cNvSpPr>
          <p:nvPr>
            <p:ph type="title"/>
          </p:nvPr>
        </p:nvSpPr>
        <p:spPr>
          <a:xfrm>
            <a:off x="179512" y="195486"/>
            <a:ext cx="6840760" cy="507703"/>
          </a:xfrm>
        </p:spPr>
        <p:txBody>
          <a:bodyPr/>
          <a:lstStyle/>
          <a:p>
            <a:r>
              <a:rPr lang="pt-BR" dirty="0"/>
              <a:t>Ex post facto“ design experimentu</a:t>
            </a:r>
            <a:endParaRPr lang="cs-CZ" dirty="0"/>
          </a:p>
        </p:txBody>
      </p:sp>
    </p:spTree>
    <p:extLst>
      <p:ext uri="{BB962C8B-B14F-4D97-AF65-F5344CB8AC3E}">
        <p14:creationId xmlns:p14="http://schemas.microsoft.com/office/powerpoint/2010/main" val="783046835"/>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67544" y="1131590"/>
            <a:ext cx="8280920" cy="2448272"/>
          </a:xfrm>
          <a:prstGeom prst="rect">
            <a:avLst/>
          </a:prstGeom>
        </p:spPr>
        <p:txBody>
          <a:bodyPr>
            <a:noAutofit/>
          </a:bodyPr>
          <a:lstStyle/>
          <a:p>
            <a:r>
              <a:rPr lang="cs-CZ" sz="2000" dirty="0" err="1">
                <a:solidFill>
                  <a:srgbClr val="002060"/>
                </a:solidFill>
              </a:rPr>
              <a:t>Solomon</a:t>
            </a:r>
            <a:r>
              <a:rPr lang="cs-CZ" sz="2000" dirty="0">
                <a:solidFill>
                  <a:srgbClr val="002060"/>
                </a:solidFill>
              </a:rPr>
              <a:t> </a:t>
            </a:r>
            <a:r>
              <a:rPr lang="cs-CZ" sz="2000" dirty="0" err="1">
                <a:solidFill>
                  <a:srgbClr val="002060"/>
                </a:solidFill>
              </a:rPr>
              <a:t>Aschův</a:t>
            </a:r>
            <a:r>
              <a:rPr lang="cs-CZ" sz="2000" dirty="0">
                <a:solidFill>
                  <a:srgbClr val="002060"/>
                </a:solidFill>
              </a:rPr>
              <a:t> čtyřskupinový (znáhodněný):</a:t>
            </a:r>
          </a:p>
          <a:p>
            <a:pPr marL="0" indent="0">
              <a:buNone/>
            </a:pPr>
            <a:r>
              <a:rPr lang="cs-CZ" sz="2000" dirty="0">
                <a:solidFill>
                  <a:srgbClr val="002060"/>
                </a:solidFill>
              </a:rPr>
              <a:t>	E1:  O – X – O 		E2: – – X – O </a:t>
            </a:r>
            <a:br>
              <a:rPr lang="cs-CZ" sz="2000" dirty="0">
                <a:solidFill>
                  <a:srgbClr val="002060"/>
                </a:solidFill>
              </a:rPr>
            </a:br>
            <a:r>
              <a:rPr lang="cs-CZ" sz="2000" dirty="0">
                <a:solidFill>
                  <a:srgbClr val="002060"/>
                </a:solidFill>
              </a:rPr>
              <a:t>	S1:  O – – – O		S2: – – – – O </a:t>
            </a:r>
          </a:p>
          <a:p>
            <a:r>
              <a:rPr lang="cs-CZ" sz="2000" dirty="0">
                <a:solidFill>
                  <a:srgbClr val="002060"/>
                </a:solidFill>
              </a:rPr>
              <a:t>Faktoriální s latinským čtvercem řazení podmínek (při více různých X v témže pokusu):</a:t>
            </a:r>
          </a:p>
          <a:p>
            <a:pPr marL="0" indent="0">
              <a:buNone/>
            </a:pPr>
            <a:r>
              <a:rPr lang="cs-CZ" sz="2000" dirty="0">
                <a:solidFill>
                  <a:srgbClr val="002060"/>
                </a:solidFill>
              </a:rPr>
              <a:t>	E1:   O – XA – O – XB – O – XC – O</a:t>
            </a:r>
          </a:p>
          <a:p>
            <a:pPr marL="0" indent="0">
              <a:buNone/>
            </a:pPr>
            <a:r>
              <a:rPr lang="cs-CZ" sz="2000" dirty="0">
                <a:solidFill>
                  <a:srgbClr val="002060"/>
                </a:solidFill>
              </a:rPr>
              <a:t>	E2:   O – XB – O – XC – O – XA – O</a:t>
            </a:r>
          </a:p>
          <a:p>
            <a:pPr marL="0" indent="0">
              <a:buNone/>
            </a:pPr>
            <a:r>
              <a:rPr lang="cs-CZ" sz="2000" dirty="0">
                <a:solidFill>
                  <a:srgbClr val="002060"/>
                </a:solidFill>
              </a:rPr>
              <a:t>	E3:   O – XC – O – XA – O – XB – O</a:t>
            </a:r>
          </a:p>
          <a:p>
            <a:pPr lvl="1"/>
            <a:r>
              <a:rPr lang="cs-CZ" sz="2000" dirty="0">
                <a:solidFill>
                  <a:srgbClr val="002060"/>
                </a:solidFill>
              </a:rPr>
              <a:t>Toto uspořádání vyrovnává vliv umístění A, B, C ve sledu podmínek.</a:t>
            </a:r>
          </a:p>
        </p:txBody>
      </p:sp>
      <p:sp>
        <p:nvSpPr>
          <p:cNvPr id="6" name="Nadpis 5"/>
          <p:cNvSpPr>
            <a:spLocks noGrp="1"/>
          </p:cNvSpPr>
          <p:nvPr>
            <p:ph type="title"/>
          </p:nvPr>
        </p:nvSpPr>
        <p:spPr>
          <a:xfrm>
            <a:off x="179512" y="195486"/>
            <a:ext cx="7560840" cy="648072"/>
          </a:xfrm>
        </p:spPr>
        <p:txBody>
          <a:bodyPr/>
          <a:lstStyle/>
          <a:p>
            <a:r>
              <a:rPr lang="cs-CZ" dirty="0"/>
              <a:t>Složitější příklady experimentů (Balcar, K., 2010)</a:t>
            </a:r>
          </a:p>
        </p:txBody>
      </p:sp>
    </p:spTree>
    <p:extLst>
      <p:ext uri="{BB962C8B-B14F-4D97-AF65-F5344CB8AC3E}">
        <p14:creationId xmlns:p14="http://schemas.microsoft.com/office/powerpoint/2010/main" val="325264003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Konec prezentace</a:t>
            </a:r>
            <a:endParaRPr lang="cs-CZ" dirty="0"/>
          </a:p>
        </p:txBody>
      </p:sp>
      <p:sp>
        <p:nvSpPr>
          <p:cNvPr id="3" name="Zástupný symbol pro obsah 2"/>
          <p:cNvSpPr txBox="1">
            <a:spLocks/>
          </p:cNvSpPr>
          <p:nvPr/>
        </p:nvSpPr>
        <p:spPr>
          <a:xfrm>
            <a:off x="2699792" y="1779662"/>
            <a:ext cx="3888432" cy="237626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b="1" dirty="0" smtClean="0">
                <a:solidFill>
                  <a:srgbClr val="307871"/>
                </a:solidFill>
                <a:latin typeface="Times New Roman" panose="02020603050405020304" pitchFamily="18" charset="0"/>
                <a:cs typeface="Times New Roman" panose="02020603050405020304" pitchFamily="18" charset="0"/>
              </a:rPr>
              <a:t>Děkuji za pozornost </a:t>
            </a:r>
            <a:r>
              <a:rPr lang="cs-CZ" sz="2400" b="1" dirty="0" smtClean="0">
                <a:solidFill>
                  <a:srgbClr val="30787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1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53168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024336"/>
          </a:xfrm>
          <a:prstGeom prst="rect">
            <a:avLst/>
          </a:prstGeom>
        </p:spPr>
        <p:txBody>
          <a:bodyPr>
            <a:noAutofit/>
          </a:bodyPr>
          <a:lstStyle/>
          <a:p>
            <a:r>
              <a:rPr lang="cs-CZ" sz="2000" dirty="0">
                <a:solidFill>
                  <a:srgbClr val="002060"/>
                </a:solidFill>
              </a:rPr>
              <a:t>Hlavní je před tvorbou dotazníku uvědomit si, </a:t>
            </a:r>
            <a:r>
              <a:rPr lang="cs-CZ" sz="2000" b="1" dirty="0">
                <a:solidFill>
                  <a:srgbClr val="002060"/>
                </a:solidFill>
              </a:rPr>
              <a:t>co je přesně cílem a co chci zjistit</a:t>
            </a:r>
            <a:r>
              <a:rPr lang="cs-CZ" sz="2000" dirty="0">
                <a:solidFill>
                  <a:srgbClr val="002060"/>
                </a:solidFill>
              </a:rPr>
              <a:t>. Pro nás je to jednoduchý krok, protože známe postup od problému firmy a cíle výzkumu, přes problémovou oblast výzkumu, výzkumnou otázku a cíl, až k hypotézám – z toho všeho máme již mít jasno o struktuře (kostře) dotazníku a většině otázkách. Také metoda a technika ovlivní nastavení otázek.</a:t>
            </a:r>
          </a:p>
          <a:p>
            <a:r>
              <a:rPr lang="cs-CZ" sz="2000" dirty="0">
                <a:solidFill>
                  <a:srgbClr val="002060"/>
                </a:solidFill>
              </a:rPr>
              <a:t>Metody analýzy také velmi ovlivní nastavení otázek.</a:t>
            </a:r>
          </a:p>
          <a:p>
            <a:r>
              <a:rPr lang="cs-CZ" sz="2000" dirty="0">
                <a:solidFill>
                  <a:srgbClr val="002060"/>
                </a:solidFill>
              </a:rPr>
              <a:t>Po vytvoření dotazníku si jej zkusíme sami vyplnit. (logická posloupnost, vysvětlení pojmů, zkratek atd.)</a:t>
            </a:r>
          </a:p>
          <a:p>
            <a:r>
              <a:rPr lang="cs-CZ" sz="2000" dirty="0">
                <a:solidFill>
                  <a:srgbClr val="002060"/>
                </a:solidFill>
              </a:rPr>
              <a:t>Zkusíme pilotáž – chápe dotazník respondent?</a:t>
            </a:r>
          </a:p>
          <a:p>
            <a:r>
              <a:rPr lang="cs-CZ" sz="2000" dirty="0">
                <a:solidFill>
                  <a:srgbClr val="002060"/>
                </a:solidFill>
              </a:rPr>
              <a:t>Dbáme na formální náležitosti, gramatiku, diakritiku apod. </a:t>
            </a:r>
          </a:p>
        </p:txBody>
      </p:sp>
      <p:sp>
        <p:nvSpPr>
          <p:cNvPr id="6" name="Nadpis 5"/>
          <p:cNvSpPr>
            <a:spLocks noGrp="1"/>
          </p:cNvSpPr>
          <p:nvPr>
            <p:ph type="title"/>
          </p:nvPr>
        </p:nvSpPr>
        <p:spPr>
          <a:xfrm>
            <a:off x="179512" y="195486"/>
            <a:ext cx="5976664" cy="507703"/>
          </a:xfrm>
        </p:spPr>
        <p:txBody>
          <a:bodyPr/>
          <a:lstStyle/>
          <a:p>
            <a:r>
              <a:rPr lang="cs-CZ" dirty="0" smtClean="0"/>
              <a:t>2 </a:t>
            </a:r>
            <a:r>
              <a:rPr lang="cs-CZ" dirty="0"/>
              <a:t>Tvorba dotazníku - základy</a:t>
            </a:r>
          </a:p>
        </p:txBody>
      </p:sp>
    </p:spTree>
    <p:extLst>
      <p:ext uri="{BB962C8B-B14F-4D97-AF65-F5344CB8AC3E}">
        <p14:creationId xmlns:p14="http://schemas.microsoft.com/office/powerpoint/2010/main" val="29447517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024336"/>
          </a:xfrm>
          <a:prstGeom prst="rect">
            <a:avLst/>
          </a:prstGeom>
        </p:spPr>
        <p:txBody>
          <a:bodyPr>
            <a:noAutofit/>
          </a:bodyPr>
          <a:lstStyle/>
          <a:p>
            <a:r>
              <a:rPr lang="cs-CZ" sz="2000" dirty="0">
                <a:solidFill>
                  <a:srgbClr val="002060"/>
                </a:solidFill>
              </a:rPr>
              <a:t>Abyste průzkumem získali nějaká použitelná data, musíte:</a:t>
            </a:r>
          </a:p>
          <a:p>
            <a:pPr lvl="1"/>
            <a:r>
              <a:rPr lang="cs-CZ" sz="2000" dirty="0">
                <a:solidFill>
                  <a:srgbClr val="002060"/>
                </a:solidFill>
              </a:rPr>
              <a:t>uvědomit si, co Vás zajímá, co chcete zjistit,</a:t>
            </a:r>
          </a:p>
          <a:p>
            <a:pPr lvl="1"/>
            <a:r>
              <a:rPr lang="cs-CZ" sz="2000" dirty="0">
                <a:solidFill>
                  <a:srgbClr val="002060"/>
                </a:solidFill>
              </a:rPr>
              <a:t>vymyslet správné otázky,</a:t>
            </a:r>
          </a:p>
          <a:p>
            <a:pPr lvl="1"/>
            <a:r>
              <a:rPr lang="cs-CZ" sz="2000" dirty="0">
                <a:solidFill>
                  <a:srgbClr val="002060"/>
                </a:solidFill>
              </a:rPr>
              <a:t>logicky poskládat otázky do kompaktního dotazníku,</a:t>
            </a:r>
          </a:p>
          <a:p>
            <a:pPr lvl="1"/>
            <a:r>
              <a:rPr lang="cs-CZ" sz="2000" dirty="0">
                <a:solidFill>
                  <a:srgbClr val="002060"/>
                </a:solidFill>
              </a:rPr>
              <a:t>zvolit vhodný okruh respondentů</a:t>
            </a:r>
            <a:r>
              <a:rPr lang="cs-CZ" sz="2000" dirty="0" smtClean="0">
                <a:solidFill>
                  <a:srgbClr val="002060"/>
                </a:solidFill>
              </a:rPr>
              <a:t>.</a:t>
            </a:r>
          </a:p>
          <a:p>
            <a:pPr lvl="1"/>
            <a:endParaRPr lang="cs-CZ" sz="2000" dirty="0">
              <a:solidFill>
                <a:srgbClr val="002060"/>
              </a:solidFill>
            </a:endParaRPr>
          </a:p>
          <a:p>
            <a:r>
              <a:rPr lang="cs-CZ" sz="2000" cap="small" dirty="0">
                <a:solidFill>
                  <a:srgbClr val="002060"/>
                </a:solidFill>
              </a:rPr>
              <a:t>„</a:t>
            </a:r>
            <a:r>
              <a:rPr lang="cs-CZ" sz="2000" i="1" cap="small" dirty="0">
                <a:solidFill>
                  <a:srgbClr val="002060"/>
                </a:solidFill>
              </a:rPr>
              <a:t>Pokud respondent nabude dojmu, že o zkoumané problematice nic nevíte — neptáte se ho na klíčové otázky a kloužete pouze po povrchu — bude považovat dotazník za ztrátu času a nezodpoví jej</a:t>
            </a:r>
            <a:r>
              <a:rPr lang="cs-CZ" sz="2000" cap="small" dirty="0" smtClean="0">
                <a:solidFill>
                  <a:srgbClr val="002060"/>
                </a:solidFill>
              </a:rPr>
              <a:t>.”</a:t>
            </a:r>
            <a:endParaRPr lang="cs-CZ" sz="2000" cap="small" dirty="0">
              <a:solidFill>
                <a:srgbClr val="002060"/>
              </a:solidFill>
            </a:endParaRPr>
          </a:p>
        </p:txBody>
      </p:sp>
      <p:sp>
        <p:nvSpPr>
          <p:cNvPr id="6" name="Nadpis 5"/>
          <p:cNvSpPr>
            <a:spLocks noGrp="1"/>
          </p:cNvSpPr>
          <p:nvPr>
            <p:ph type="title"/>
          </p:nvPr>
        </p:nvSpPr>
        <p:spPr>
          <a:xfrm>
            <a:off x="179512" y="195486"/>
            <a:ext cx="5904656" cy="507703"/>
          </a:xfrm>
        </p:spPr>
        <p:txBody>
          <a:bodyPr/>
          <a:lstStyle/>
          <a:p>
            <a:r>
              <a:rPr lang="cs-CZ" dirty="0"/>
              <a:t>Rady z Vyplňto.cz 1</a:t>
            </a:r>
          </a:p>
        </p:txBody>
      </p:sp>
    </p:spTree>
    <p:extLst>
      <p:ext uri="{BB962C8B-B14F-4D97-AF65-F5344CB8AC3E}">
        <p14:creationId xmlns:p14="http://schemas.microsoft.com/office/powerpoint/2010/main" val="26712359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03189"/>
            <a:ext cx="8280920" cy="3024336"/>
          </a:xfrm>
          <a:prstGeom prst="rect">
            <a:avLst/>
          </a:prstGeom>
        </p:spPr>
        <p:txBody>
          <a:bodyPr>
            <a:noAutofit/>
          </a:bodyPr>
          <a:lstStyle/>
          <a:p>
            <a:r>
              <a:rPr lang="cs-CZ" sz="2000" dirty="0">
                <a:solidFill>
                  <a:srgbClr val="002060"/>
                </a:solidFill>
              </a:rPr>
              <a:t>V žádném případě </a:t>
            </a:r>
            <a:r>
              <a:rPr lang="cs-CZ" sz="2000" b="1" dirty="0">
                <a:solidFill>
                  <a:srgbClr val="002060"/>
                </a:solidFill>
              </a:rPr>
              <a:t>nepoužívejte</a:t>
            </a:r>
            <a:r>
              <a:rPr lang="cs-CZ" sz="2000" dirty="0">
                <a:solidFill>
                  <a:srgbClr val="002060"/>
                </a:solidFill>
              </a:rPr>
              <a:t> pro název</a:t>
            </a:r>
            <a:r>
              <a:rPr lang="cs-CZ" sz="2000" b="1" dirty="0">
                <a:solidFill>
                  <a:srgbClr val="002060"/>
                </a:solidFill>
              </a:rPr>
              <a:t>:</a:t>
            </a:r>
            <a:endParaRPr lang="cs-CZ" sz="2000" dirty="0">
              <a:solidFill>
                <a:srgbClr val="002060"/>
              </a:solidFill>
            </a:endParaRPr>
          </a:p>
          <a:p>
            <a:pPr lvl="1"/>
            <a:r>
              <a:rPr lang="cs-CZ" sz="2000" dirty="0">
                <a:solidFill>
                  <a:srgbClr val="002060"/>
                </a:solidFill>
              </a:rPr>
              <a:t>jednoslovné názvy dotazníků,</a:t>
            </a:r>
          </a:p>
          <a:p>
            <a:pPr lvl="1"/>
            <a:r>
              <a:rPr lang="cs-CZ" sz="2000" dirty="0">
                <a:solidFill>
                  <a:srgbClr val="002060"/>
                </a:solidFill>
              </a:rPr>
              <a:t>příliš dlouhé názvy (nad 8 slov),</a:t>
            </a:r>
          </a:p>
          <a:p>
            <a:pPr lvl="1"/>
            <a:r>
              <a:rPr lang="cs-CZ" sz="2000" dirty="0">
                <a:solidFill>
                  <a:srgbClr val="002060"/>
                </a:solidFill>
              </a:rPr>
              <a:t>zbytečná slova v názvech, jako jsou např.: dotazník, průzkum, zjišťování, diplomová práce atd.,</a:t>
            </a:r>
          </a:p>
          <a:p>
            <a:pPr lvl="1"/>
            <a:r>
              <a:rPr lang="cs-CZ" sz="2000" dirty="0">
                <a:solidFill>
                  <a:srgbClr val="002060"/>
                </a:solidFill>
              </a:rPr>
              <a:t>prosby typu „prosím o vyplnění…”,</a:t>
            </a:r>
          </a:p>
          <a:p>
            <a:pPr lvl="1"/>
            <a:r>
              <a:rPr lang="cs-CZ" sz="2000" dirty="0">
                <a:solidFill>
                  <a:srgbClr val="002060"/>
                </a:solidFill>
              </a:rPr>
              <a:t>méně známé zkratky.</a:t>
            </a:r>
            <a:endParaRPr lang="cs-CZ" sz="2000" cap="small" dirty="0">
              <a:solidFill>
                <a:srgbClr val="002060"/>
              </a:solidFill>
            </a:endParaRPr>
          </a:p>
          <a:p>
            <a:r>
              <a:rPr lang="cs-CZ" sz="2000" dirty="0">
                <a:solidFill>
                  <a:srgbClr val="002060"/>
                </a:solidFill>
              </a:rPr>
              <a:t>V </a:t>
            </a:r>
            <a:r>
              <a:rPr lang="cs-CZ" sz="2000" b="1" dirty="0">
                <a:solidFill>
                  <a:srgbClr val="002060"/>
                </a:solidFill>
              </a:rPr>
              <a:t>úvodním textu</a:t>
            </a:r>
            <a:r>
              <a:rPr lang="cs-CZ" sz="2000" dirty="0">
                <a:solidFill>
                  <a:srgbClr val="002060"/>
                </a:solidFill>
              </a:rPr>
              <a:t> je vhodné přesvědčit respondenty o tom, že má </a:t>
            </a:r>
            <a:r>
              <a:rPr lang="cs-CZ" sz="2000" b="1" dirty="0">
                <a:solidFill>
                  <a:srgbClr val="002060"/>
                </a:solidFill>
              </a:rPr>
              <a:t>smysl</a:t>
            </a:r>
            <a:r>
              <a:rPr lang="cs-CZ" sz="2000" dirty="0">
                <a:solidFill>
                  <a:srgbClr val="002060"/>
                </a:solidFill>
              </a:rPr>
              <a:t>, aby se Vaším dotazníkem zabývali. Můžete v jednom odstavci stručně shrnout </a:t>
            </a:r>
            <a:r>
              <a:rPr lang="cs-CZ" sz="2000" b="1" dirty="0">
                <a:solidFill>
                  <a:srgbClr val="002060"/>
                </a:solidFill>
              </a:rPr>
              <a:t>téma</a:t>
            </a:r>
            <a:r>
              <a:rPr lang="cs-CZ" sz="2000" dirty="0">
                <a:solidFill>
                  <a:srgbClr val="002060"/>
                </a:solidFill>
              </a:rPr>
              <a:t>, kterého se Váš dotazník týká, ale určitě byste měli uvést </a:t>
            </a:r>
            <a:r>
              <a:rPr lang="cs-CZ" sz="2000" b="1" dirty="0">
                <a:solidFill>
                  <a:srgbClr val="002060"/>
                </a:solidFill>
              </a:rPr>
              <a:t>cíl</a:t>
            </a:r>
            <a:r>
              <a:rPr lang="cs-CZ" sz="2000" dirty="0">
                <a:solidFill>
                  <a:srgbClr val="002060"/>
                </a:solidFill>
              </a:rPr>
              <a:t> vašeho společného snažení – typu „na základě tohoto průzkumu chci ověřit </a:t>
            </a:r>
            <a:r>
              <a:rPr lang="cs-CZ" sz="2000" dirty="0" err="1">
                <a:solidFill>
                  <a:srgbClr val="002060"/>
                </a:solidFill>
              </a:rPr>
              <a:t>xxx</a:t>
            </a:r>
            <a:r>
              <a:rPr lang="cs-CZ" sz="2000" dirty="0">
                <a:solidFill>
                  <a:srgbClr val="002060"/>
                </a:solidFill>
              </a:rPr>
              <a:t>, a dále zjistit </a:t>
            </a:r>
            <a:r>
              <a:rPr lang="cs-CZ" sz="2000" dirty="0" err="1">
                <a:solidFill>
                  <a:srgbClr val="002060"/>
                </a:solidFill>
              </a:rPr>
              <a:t>aaa</a:t>
            </a:r>
            <a:r>
              <a:rPr lang="cs-CZ" sz="2000" dirty="0">
                <a:solidFill>
                  <a:srgbClr val="002060"/>
                </a:solidFill>
              </a:rPr>
              <a:t>, </a:t>
            </a:r>
            <a:r>
              <a:rPr lang="cs-CZ" sz="2000" dirty="0" err="1">
                <a:solidFill>
                  <a:srgbClr val="002060"/>
                </a:solidFill>
              </a:rPr>
              <a:t>bbb</a:t>
            </a:r>
            <a:r>
              <a:rPr lang="cs-CZ" sz="2000" dirty="0">
                <a:solidFill>
                  <a:srgbClr val="002060"/>
                </a:solidFill>
              </a:rPr>
              <a:t> a </a:t>
            </a:r>
            <a:r>
              <a:rPr lang="cs-CZ" sz="2000" dirty="0" err="1">
                <a:solidFill>
                  <a:srgbClr val="002060"/>
                </a:solidFill>
              </a:rPr>
              <a:t>ccc</a:t>
            </a:r>
            <a:r>
              <a:rPr lang="cs-CZ" sz="2000" dirty="0">
                <a:solidFill>
                  <a:srgbClr val="002060"/>
                </a:solidFill>
              </a:rPr>
              <a:t>”.</a:t>
            </a:r>
          </a:p>
          <a:p>
            <a:endParaRPr lang="cs-CZ" sz="2000" dirty="0" smtClean="0">
              <a:solidFill>
                <a:srgbClr val="002060"/>
              </a:solidFill>
            </a:endParaRPr>
          </a:p>
          <a:p>
            <a:endParaRPr lang="cs-CZ" sz="2000" dirty="0">
              <a:solidFill>
                <a:srgbClr val="002060"/>
              </a:solidFill>
            </a:endParaRPr>
          </a:p>
          <a:p>
            <a:endParaRPr lang="cs-CZ" sz="2000" dirty="0" smtClean="0">
              <a:solidFill>
                <a:srgbClr val="002060"/>
              </a:solidFill>
            </a:endParaRPr>
          </a:p>
        </p:txBody>
      </p:sp>
      <p:sp>
        <p:nvSpPr>
          <p:cNvPr id="6" name="Nadpis 5"/>
          <p:cNvSpPr>
            <a:spLocks noGrp="1"/>
          </p:cNvSpPr>
          <p:nvPr>
            <p:ph type="title"/>
          </p:nvPr>
        </p:nvSpPr>
        <p:spPr>
          <a:xfrm>
            <a:off x="179512" y="195486"/>
            <a:ext cx="5976664" cy="507703"/>
          </a:xfrm>
        </p:spPr>
        <p:txBody>
          <a:bodyPr/>
          <a:lstStyle/>
          <a:p>
            <a:r>
              <a:rPr lang="cs-CZ" dirty="0"/>
              <a:t>Rady z Vyplňto.cz 2</a:t>
            </a:r>
          </a:p>
        </p:txBody>
      </p:sp>
    </p:spTree>
    <p:extLst>
      <p:ext uri="{BB962C8B-B14F-4D97-AF65-F5344CB8AC3E}">
        <p14:creationId xmlns:p14="http://schemas.microsoft.com/office/powerpoint/2010/main" val="8645118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024336"/>
          </a:xfrm>
          <a:prstGeom prst="rect">
            <a:avLst/>
          </a:prstGeom>
        </p:spPr>
        <p:txBody>
          <a:bodyPr>
            <a:noAutofit/>
          </a:bodyPr>
          <a:lstStyle/>
          <a:p>
            <a:r>
              <a:rPr lang="cs-CZ" sz="2000" dirty="0">
                <a:solidFill>
                  <a:srgbClr val="002060"/>
                </a:solidFill>
              </a:rPr>
              <a:t>Můžete také uvést, </a:t>
            </a:r>
            <a:r>
              <a:rPr lang="cs-CZ" sz="2000" b="1" dirty="0">
                <a:solidFill>
                  <a:srgbClr val="002060"/>
                </a:solidFill>
              </a:rPr>
              <a:t>co s výsledky </a:t>
            </a:r>
            <a:r>
              <a:rPr lang="cs-CZ" sz="2000" dirty="0">
                <a:solidFill>
                  <a:srgbClr val="002060"/>
                </a:solidFill>
              </a:rPr>
              <a:t>hodláte dále dělat (typu „</a:t>
            </a:r>
            <a:r>
              <a:rPr lang="cs-CZ" sz="2000" i="1" dirty="0">
                <a:solidFill>
                  <a:srgbClr val="002060"/>
                </a:solidFill>
              </a:rPr>
              <a:t>výsledky použiji ve své diplomové práci</a:t>
            </a:r>
            <a:r>
              <a:rPr lang="cs-CZ" sz="2000" dirty="0">
                <a:solidFill>
                  <a:srgbClr val="002060"/>
                </a:solidFill>
              </a:rPr>
              <a:t>”, „</a:t>
            </a:r>
            <a:r>
              <a:rPr lang="cs-CZ" sz="2000" i="1" dirty="0">
                <a:solidFill>
                  <a:srgbClr val="002060"/>
                </a:solidFill>
              </a:rPr>
              <a:t>výsledky použijeme pro zkvalitnění námi poskytovaných služeb</a:t>
            </a:r>
            <a:r>
              <a:rPr lang="cs-CZ" sz="2000" dirty="0">
                <a:solidFill>
                  <a:srgbClr val="002060"/>
                </a:solidFill>
              </a:rPr>
              <a:t>” atd</a:t>
            </a:r>
            <a:r>
              <a:rPr lang="cs-CZ" sz="2000" dirty="0" smtClean="0">
                <a:solidFill>
                  <a:srgbClr val="002060"/>
                </a:solidFill>
              </a:rPr>
              <a:t>.).</a:t>
            </a:r>
          </a:p>
          <a:p>
            <a:endParaRPr lang="cs-CZ" sz="2000" dirty="0">
              <a:solidFill>
                <a:srgbClr val="002060"/>
              </a:solidFill>
            </a:endParaRPr>
          </a:p>
          <a:p>
            <a:r>
              <a:rPr lang="cs-CZ" sz="2000" dirty="0">
                <a:solidFill>
                  <a:srgbClr val="002060"/>
                </a:solidFill>
              </a:rPr>
              <a:t>V úvodním textu </a:t>
            </a:r>
            <a:r>
              <a:rPr lang="cs-CZ" sz="2000" b="1" dirty="0">
                <a:solidFill>
                  <a:srgbClr val="002060"/>
                </a:solidFill>
              </a:rPr>
              <a:t>přivítáte</a:t>
            </a:r>
            <a:r>
              <a:rPr lang="cs-CZ" sz="2000" dirty="0">
                <a:solidFill>
                  <a:srgbClr val="002060"/>
                </a:solidFill>
              </a:rPr>
              <a:t> respondenta a ujistíte ho, že dotazník je </a:t>
            </a:r>
            <a:r>
              <a:rPr lang="cs-CZ" sz="2000" b="1" dirty="0">
                <a:solidFill>
                  <a:srgbClr val="002060"/>
                </a:solidFill>
              </a:rPr>
              <a:t>krátký</a:t>
            </a:r>
            <a:r>
              <a:rPr lang="cs-CZ" sz="2000" dirty="0">
                <a:solidFill>
                  <a:srgbClr val="002060"/>
                </a:solidFill>
              </a:rPr>
              <a:t>, jeho vyplnění mu </a:t>
            </a:r>
            <a:r>
              <a:rPr lang="cs-CZ" sz="2000" b="1" dirty="0">
                <a:solidFill>
                  <a:srgbClr val="002060"/>
                </a:solidFill>
              </a:rPr>
              <a:t>nezabere moc času</a:t>
            </a:r>
            <a:r>
              <a:rPr lang="cs-CZ" sz="2000" dirty="0">
                <a:solidFill>
                  <a:srgbClr val="002060"/>
                </a:solidFill>
              </a:rPr>
              <a:t>, připomenete </a:t>
            </a:r>
            <a:r>
              <a:rPr lang="cs-CZ" sz="2000" b="1" dirty="0">
                <a:solidFill>
                  <a:srgbClr val="002060"/>
                </a:solidFill>
              </a:rPr>
              <a:t>důležitost jeho názoru </a:t>
            </a:r>
            <a:r>
              <a:rPr lang="cs-CZ" sz="2000" dirty="0">
                <a:solidFill>
                  <a:srgbClr val="002060"/>
                </a:solidFill>
              </a:rPr>
              <a:t>a ideálně připojíte, </a:t>
            </a:r>
            <a:r>
              <a:rPr lang="cs-CZ" sz="2000" b="1" dirty="0">
                <a:solidFill>
                  <a:srgbClr val="002060"/>
                </a:solidFill>
              </a:rPr>
              <a:t>co respondent získá </a:t>
            </a:r>
            <a:r>
              <a:rPr lang="cs-CZ" sz="2000" dirty="0">
                <a:solidFill>
                  <a:srgbClr val="002060"/>
                </a:solidFill>
              </a:rPr>
              <a:t>tím, že Vám na Vaše otázky odpoví. Může to být nějaká hodnotná motivace nebo jen fakt, že následně bude od Vás dostávat výrobky nebo služby s lepšími podmínkami. (quanda.cz)</a:t>
            </a:r>
          </a:p>
        </p:txBody>
      </p:sp>
      <p:sp>
        <p:nvSpPr>
          <p:cNvPr id="6" name="Nadpis 5"/>
          <p:cNvSpPr>
            <a:spLocks noGrp="1"/>
          </p:cNvSpPr>
          <p:nvPr>
            <p:ph type="title"/>
          </p:nvPr>
        </p:nvSpPr>
        <p:spPr>
          <a:xfrm>
            <a:off x="179512" y="195486"/>
            <a:ext cx="5976664" cy="507703"/>
          </a:xfrm>
        </p:spPr>
        <p:txBody>
          <a:bodyPr/>
          <a:lstStyle/>
          <a:p>
            <a:r>
              <a:rPr lang="cs-CZ" dirty="0"/>
              <a:t>Rady z Vyplňto.cz </a:t>
            </a:r>
            <a:r>
              <a:rPr lang="cs-CZ" dirty="0" smtClean="0"/>
              <a:t>3</a:t>
            </a:r>
            <a:endParaRPr lang="cs-CZ" dirty="0"/>
          </a:p>
        </p:txBody>
      </p:sp>
    </p:spTree>
    <p:extLst>
      <p:ext uri="{BB962C8B-B14F-4D97-AF65-F5344CB8AC3E}">
        <p14:creationId xmlns:p14="http://schemas.microsoft.com/office/powerpoint/2010/main" val="11411768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Zástupný symbol pro obsah 2"/>
          <p:cNvSpPr txBox="1">
            <a:spLocks/>
          </p:cNvSpPr>
          <p:nvPr/>
        </p:nvSpPr>
        <p:spPr>
          <a:xfrm>
            <a:off x="4068324" y="555526"/>
            <a:ext cx="3888052" cy="30243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Jaké jsou typy otázek v dotazníku?</a:t>
            </a:r>
          </a:p>
          <a:p>
            <a:endParaRPr lang="cs-CZ" sz="2000" dirty="0"/>
          </a:p>
          <a:p>
            <a:r>
              <a:rPr lang="cs-CZ" sz="2000" dirty="0" smtClean="0"/>
              <a:t>Pro jaké situace se hodí?</a:t>
            </a:r>
            <a:endParaRPr lang="cs-CZ" sz="2000" dirty="0"/>
          </a:p>
        </p:txBody>
      </p:sp>
      <p:sp>
        <p:nvSpPr>
          <p:cNvPr id="6" name="Nadpis 1"/>
          <p:cNvSpPr txBox="1">
            <a:spLocks/>
          </p:cNvSpPr>
          <p:nvPr/>
        </p:nvSpPr>
        <p:spPr>
          <a:xfrm>
            <a:off x="388132" y="411510"/>
            <a:ext cx="3183160" cy="316835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400" b="1" dirty="0" smtClean="0">
                <a:solidFill>
                  <a:schemeClr val="bg1"/>
                </a:solidFill>
                <a:latin typeface="Times New Roman" panose="02020603050405020304" pitchFamily="18" charset="0"/>
                <a:cs typeface="Times New Roman" panose="02020603050405020304" pitchFamily="18" charset="0"/>
              </a:rPr>
              <a:t>3 Typy otázek v dotazníku</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6327350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024336"/>
          </a:xfrm>
          <a:prstGeom prst="rect">
            <a:avLst/>
          </a:prstGeom>
        </p:spPr>
        <p:txBody>
          <a:bodyPr>
            <a:noAutofit/>
          </a:bodyPr>
          <a:lstStyle/>
          <a:p>
            <a:r>
              <a:rPr lang="cs-CZ" sz="2000" dirty="0">
                <a:solidFill>
                  <a:srgbClr val="002060"/>
                </a:solidFill>
              </a:rPr>
              <a:t>Základem dotazníku jsou otázky.</a:t>
            </a:r>
          </a:p>
          <a:p>
            <a:r>
              <a:rPr lang="cs-CZ" sz="2000" dirty="0">
                <a:solidFill>
                  <a:srgbClr val="002060"/>
                </a:solidFill>
              </a:rPr>
              <a:t>Na formulaci otázek závisí věrohodnost  celého výzkumu!</a:t>
            </a:r>
          </a:p>
          <a:p>
            <a:r>
              <a:rPr lang="cs-CZ" sz="2000" dirty="0">
                <a:solidFill>
                  <a:srgbClr val="002060"/>
                </a:solidFill>
              </a:rPr>
              <a:t>Otázky můžeme kategorizovat na základě dvou hledisek:</a:t>
            </a:r>
          </a:p>
          <a:p>
            <a:pPr lvl="1"/>
            <a:r>
              <a:rPr lang="cs-CZ" sz="2000" dirty="0">
                <a:solidFill>
                  <a:srgbClr val="002060"/>
                </a:solidFill>
              </a:rPr>
              <a:t>Dle cíle, pro který je otázka určena:</a:t>
            </a:r>
          </a:p>
          <a:p>
            <a:pPr lvl="2"/>
            <a:r>
              <a:rPr lang="cs-CZ" sz="2000" dirty="0">
                <a:solidFill>
                  <a:srgbClr val="002060"/>
                </a:solidFill>
              </a:rPr>
              <a:t>Funkcionální / Obsahové.</a:t>
            </a:r>
          </a:p>
          <a:p>
            <a:pPr lvl="1"/>
            <a:r>
              <a:rPr lang="cs-CZ" sz="2000" dirty="0">
                <a:solidFill>
                  <a:srgbClr val="002060"/>
                </a:solidFill>
              </a:rPr>
              <a:t>Dle možnosti výběru odpovědi:</a:t>
            </a:r>
          </a:p>
          <a:p>
            <a:pPr lvl="2"/>
            <a:r>
              <a:rPr lang="cs-CZ" sz="2000" dirty="0">
                <a:solidFill>
                  <a:srgbClr val="002060"/>
                </a:solidFill>
              </a:rPr>
              <a:t>Otevřené / Uzavřené.</a:t>
            </a:r>
          </a:p>
        </p:txBody>
      </p:sp>
      <p:sp>
        <p:nvSpPr>
          <p:cNvPr id="6" name="Nadpis 5"/>
          <p:cNvSpPr>
            <a:spLocks noGrp="1"/>
          </p:cNvSpPr>
          <p:nvPr>
            <p:ph type="title"/>
          </p:nvPr>
        </p:nvSpPr>
        <p:spPr>
          <a:xfrm>
            <a:off x="179512" y="195486"/>
            <a:ext cx="6552728" cy="507703"/>
          </a:xfrm>
        </p:spPr>
        <p:txBody>
          <a:bodyPr/>
          <a:lstStyle/>
          <a:p>
            <a:r>
              <a:rPr lang="cs-CZ" dirty="0" smtClean="0"/>
              <a:t>3 Typy otázek v dotazníku</a:t>
            </a:r>
            <a:endParaRPr lang="cs-CZ" dirty="0"/>
          </a:p>
        </p:txBody>
      </p:sp>
    </p:spTree>
    <p:extLst>
      <p:ext uri="{BB962C8B-B14F-4D97-AF65-F5344CB8AC3E}">
        <p14:creationId xmlns:p14="http://schemas.microsoft.com/office/powerpoint/2010/main" val="6494868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024336"/>
          </a:xfrm>
          <a:prstGeom prst="rect">
            <a:avLst/>
          </a:prstGeom>
        </p:spPr>
        <p:txBody>
          <a:bodyPr>
            <a:noAutofit/>
          </a:bodyPr>
          <a:lstStyle/>
          <a:p>
            <a:r>
              <a:rPr lang="cs-CZ" sz="2000" b="1" dirty="0">
                <a:solidFill>
                  <a:srgbClr val="002060"/>
                </a:solidFill>
              </a:rPr>
              <a:t>Kontaktní otázky </a:t>
            </a:r>
            <a:r>
              <a:rPr lang="cs-CZ" sz="2000" dirty="0">
                <a:solidFill>
                  <a:srgbClr val="002060"/>
                </a:solidFill>
              </a:rPr>
              <a:t>slouží jako úvod k dotazování a k prolomení ledů, motivování respondenta a vytvoření správného klima.</a:t>
            </a:r>
          </a:p>
          <a:p>
            <a:r>
              <a:rPr lang="cs-CZ" sz="2000" b="1" dirty="0">
                <a:solidFill>
                  <a:srgbClr val="002060"/>
                </a:solidFill>
              </a:rPr>
              <a:t>Filtrační otázky </a:t>
            </a:r>
            <a:r>
              <a:rPr lang="cs-CZ" sz="2000" dirty="0">
                <a:solidFill>
                  <a:srgbClr val="002060"/>
                </a:solidFill>
              </a:rPr>
              <a:t>jsou nutné tam, kde je následující otázka podmíněna kladnou odpovědí na filtrační otázku.</a:t>
            </a:r>
          </a:p>
          <a:p>
            <a:r>
              <a:rPr lang="cs-CZ" sz="2000" b="1" dirty="0">
                <a:solidFill>
                  <a:srgbClr val="002060"/>
                </a:solidFill>
              </a:rPr>
              <a:t>Kontrolní otázky</a:t>
            </a:r>
            <a:r>
              <a:rPr lang="cs-CZ" sz="2000" dirty="0">
                <a:solidFill>
                  <a:srgbClr val="002060"/>
                </a:solidFill>
              </a:rPr>
              <a:t> slouží k odhalení chyb v odpovědích. Zařadí se velmi podobné otázky a pozorují se odchylky.</a:t>
            </a:r>
          </a:p>
          <a:p>
            <a:r>
              <a:rPr lang="cs-CZ" sz="2000" b="1" dirty="0">
                <a:solidFill>
                  <a:srgbClr val="002060"/>
                </a:solidFill>
              </a:rPr>
              <a:t>Funkcionálně psychologické</a:t>
            </a:r>
            <a:r>
              <a:rPr lang="cs-CZ" sz="2000" dirty="0">
                <a:solidFill>
                  <a:srgbClr val="002060"/>
                </a:solidFill>
              </a:rPr>
              <a:t> otázky nejsou v pravém slova smyslu otázkami. Jedná se o věty vkládané do dotazníku za účelem udržení koncentrace dotazovaného.</a:t>
            </a:r>
          </a:p>
        </p:txBody>
      </p:sp>
      <p:sp>
        <p:nvSpPr>
          <p:cNvPr id="6" name="Nadpis 5"/>
          <p:cNvSpPr>
            <a:spLocks noGrp="1"/>
          </p:cNvSpPr>
          <p:nvPr>
            <p:ph type="title"/>
          </p:nvPr>
        </p:nvSpPr>
        <p:spPr>
          <a:xfrm>
            <a:off x="179512" y="195486"/>
            <a:ext cx="4608512" cy="507703"/>
          </a:xfrm>
        </p:spPr>
        <p:txBody>
          <a:bodyPr/>
          <a:lstStyle/>
          <a:p>
            <a:r>
              <a:rPr lang="cs-CZ" dirty="0"/>
              <a:t>Otázky dle cíle - funkcionální</a:t>
            </a:r>
          </a:p>
        </p:txBody>
      </p:sp>
    </p:spTree>
    <p:extLst>
      <p:ext uri="{BB962C8B-B14F-4D97-AF65-F5344CB8AC3E}">
        <p14:creationId xmlns:p14="http://schemas.microsoft.com/office/powerpoint/2010/main" val="30958278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024336"/>
          </a:xfrm>
          <a:prstGeom prst="rect">
            <a:avLst/>
          </a:prstGeom>
        </p:spPr>
        <p:txBody>
          <a:bodyPr>
            <a:noAutofit/>
          </a:bodyPr>
          <a:lstStyle/>
          <a:p>
            <a:r>
              <a:rPr lang="cs-CZ" sz="2000" b="1" dirty="0">
                <a:solidFill>
                  <a:srgbClr val="002060"/>
                </a:solidFill>
              </a:rPr>
              <a:t>Otázky o faktech </a:t>
            </a:r>
            <a:r>
              <a:rPr lang="cs-CZ" sz="2000" dirty="0">
                <a:solidFill>
                  <a:srgbClr val="002060"/>
                </a:solidFill>
              </a:rPr>
              <a:t>bývají jednoduché a odpovědi na ně jasné. Nevyžadují velkou námahu respondenta a proto bývají použity na začátku dotazníku.</a:t>
            </a:r>
            <a:br>
              <a:rPr lang="cs-CZ" sz="2000" dirty="0">
                <a:solidFill>
                  <a:srgbClr val="002060"/>
                </a:solidFill>
              </a:rPr>
            </a:br>
            <a:r>
              <a:rPr lang="cs-CZ" sz="2000" i="1" dirty="0">
                <a:solidFill>
                  <a:srgbClr val="002060"/>
                </a:solidFill>
              </a:rPr>
              <a:t>„Máte zřízený účet na sociální síti </a:t>
            </a:r>
            <a:r>
              <a:rPr lang="cs-CZ" sz="2000" i="1" dirty="0" err="1">
                <a:solidFill>
                  <a:srgbClr val="002060"/>
                </a:solidFill>
              </a:rPr>
              <a:t>Twitter</a:t>
            </a:r>
            <a:r>
              <a:rPr lang="cs-CZ" sz="2000" i="1" dirty="0">
                <a:solidFill>
                  <a:srgbClr val="002060"/>
                </a:solidFill>
              </a:rPr>
              <a:t>?“</a:t>
            </a:r>
          </a:p>
          <a:p>
            <a:r>
              <a:rPr lang="cs-CZ" sz="2000" b="1" dirty="0">
                <a:solidFill>
                  <a:srgbClr val="002060"/>
                </a:solidFill>
              </a:rPr>
              <a:t>Otázky o vědomostech a znalostech </a:t>
            </a:r>
            <a:r>
              <a:rPr lang="cs-CZ" sz="2000" dirty="0">
                <a:solidFill>
                  <a:srgbClr val="002060"/>
                </a:solidFill>
              </a:rPr>
              <a:t>odhalují, zda respondent ví o určité skutečnosti. Není vhodné se ptát stylem </a:t>
            </a:r>
            <a:r>
              <a:rPr lang="cs-CZ" sz="2000" i="1" dirty="0">
                <a:solidFill>
                  <a:srgbClr val="002060"/>
                </a:solidFill>
              </a:rPr>
              <a:t>„Víte, že…“</a:t>
            </a:r>
            <a:r>
              <a:rPr lang="cs-CZ" sz="2000" dirty="0">
                <a:solidFill>
                  <a:srgbClr val="002060"/>
                </a:solidFill>
              </a:rPr>
              <a:t> respondenti neradi přiznávají, že něco neví.</a:t>
            </a:r>
          </a:p>
          <a:p>
            <a:r>
              <a:rPr lang="cs-CZ" sz="2000" b="1" dirty="0">
                <a:solidFill>
                  <a:srgbClr val="002060"/>
                </a:solidFill>
              </a:rPr>
              <a:t>Otázky o míněních, postojích a motivech</a:t>
            </a:r>
            <a:r>
              <a:rPr lang="cs-CZ" sz="2000" dirty="0">
                <a:solidFill>
                  <a:srgbClr val="002060"/>
                </a:solidFill>
              </a:rPr>
              <a:t> jsou nejkomplikovanější kategorií. Mnohdy je těžké kvantifikovat postoje. A mnohdy ani sám tazatel neví co ho k určitému chování vede.</a:t>
            </a:r>
          </a:p>
        </p:txBody>
      </p:sp>
      <p:sp>
        <p:nvSpPr>
          <p:cNvPr id="6" name="Nadpis 5"/>
          <p:cNvSpPr>
            <a:spLocks noGrp="1"/>
          </p:cNvSpPr>
          <p:nvPr>
            <p:ph type="title"/>
          </p:nvPr>
        </p:nvSpPr>
        <p:spPr>
          <a:xfrm>
            <a:off x="179512" y="195486"/>
            <a:ext cx="5688632" cy="507703"/>
          </a:xfrm>
        </p:spPr>
        <p:txBody>
          <a:bodyPr/>
          <a:lstStyle/>
          <a:p>
            <a:r>
              <a:rPr lang="cs-CZ" dirty="0"/>
              <a:t>Otázky dle cíle - obsahové</a:t>
            </a:r>
          </a:p>
        </p:txBody>
      </p:sp>
    </p:spTree>
    <p:extLst>
      <p:ext uri="{BB962C8B-B14F-4D97-AF65-F5344CB8AC3E}">
        <p14:creationId xmlns:p14="http://schemas.microsoft.com/office/powerpoint/2010/main" val="17535739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Zástupný symbol pro obsah 2"/>
          <p:cNvSpPr txBox="1">
            <a:spLocks/>
          </p:cNvSpPr>
          <p:nvPr/>
        </p:nvSpPr>
        <p:spPr>
          <a:xfrm>
            <a:off x="4068324" y="935345"/>
            <a:ext cx="3888052" cy="30243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1 Dotazování – vymezení pojmu, 4 techniky. </a:t>
            </a:r>
          </a:p>
          <a:p>
            <a:r>
              <a:rPr lang="cs-CZ" sz="2000" dirty="0"/>
              <a:t>2 Tvorba dotazníku – základy.</a:t>
            </a:r>
          </a:p>
          <a:p>
            <a:r>
              <a:rPr lang="cs-CZ" sz="2000" dirty="0"/>
              <a:t>3 Typy otázek v dotazníku.</a:t>
            </a:r>
          </a:p>
          <a:p>
            <a:r>
              <a:rPr lang="cs-CZ" sz="2000" dirty="0"/>
              <a:t>4 Škály – specifický prvek dotazování.</a:t>
            </a:r>
          </a:p>
          <a:p>
            <a:r>
              <a:rPr lang="cs-CZ" sz="2000" dirty="0"/>
              <a:t>5 Rady závěrem k dotazníku.</a:t>
            </a:r>
          </a:p>
          <a:p>
            <a:r>
              <a:rPr lang="cs-CZ" sz="2000" dirty="0"/>
              <a:t>6 Rozhovor.</a:t>
            </a:r>
          </a:p>
        </p:txBody>
      </p:sp>
      <p:sp>
        <p:nvSpPr>
          <p:cNvPr id="6" name="Nadpis 1"/>
          <p:cNvSpPr txBox="1">
            <a:spLocks/>
          </p:cNvSpPr>
          <p:nvPr/>
        </p:nvSpPr>
        <p:spPr>
          <a:xfrm>
            <a:off x="388132" y="411510"/>
            <a:ext cx="3183160" cy="316835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4000" b="1" dirty="0">
                <a:solidFill>
                  <a:schemeClr val="bg1"/>
                </a:solidFill>
                <a:latin typeface="Times New Roman" panose="02020603050405020304" pitchFamily="18" charset="0"/>
                <a:cs typeface="Times New Roman" panose="02020603050405020304" pitchFamily="18" charset="0"/>
              </a:rPr>
              <a:t>Dotazování</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2098739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4824536" cy="3024336"/>
          </a:xfrm>
          <a:prstGeom prst="rect">
            <a:avLst/>
          </a:prstGeom>
        </p:spPr>
        <p:txBody>
          <a:bodyPr>
            <a:noAutofit/>
          </a:bodyPr>
          <a:lstStyle/>
          <a:p>
            <a:r>
              <a:rPr lang="cs-CZ" sz="2000" dirty="0">
                <a:solidFill>
                  <a:srgbClr val="002060"/>
                </a:solidFill>
              </a:rPr>
              <a:t>Uzavřené:</a:t>
            </a:r>
          </a:p>
          <a:p>
            <a:pPr lvl="1"/>
            <a:r>
              <a:rPr lang="cs-CZ" sz="2000" dirty="0">
                <a:solidFill>
                  <a:srgbClr val="002060"/>
                </a:solidFill>
              </a:rPr>
              <a:t>Dichotomické		</a:t>
            </a:r>
            <a:r>
              <a:rPr lang="cs-CZ" sz="2000" dirty="0">
                <a:solidFill>
                  <a:srgbClr val="002060"/>
                </a:solidFill>
                <a:sym typeface="Wingdings" panose="05000000000000000000" pitchFamily="2" charset="2"/>
              </a:rPr>
              <a:t>      </a:t>
            </a:r>
            <a:endParaRPr lang="cs-CZ" sz="2000" dirty="0">
              <a:solidFill>
                <a:srgbClr val="002060"/>
              </a:solidFill>
            </a:endParaRPr>
          </a:p>
          <a:p>
            <a:pPr lvl="1"/>
            <a:r>
              <a:rPr lang="cs-CZ" sz="2000" dirty="0">
                <a:solidFill>
                  <a:srgbClr val="002060"/>
                </a:solidFill>
              </a:rPr>
              <a:t>Trichotomické		</a:t>
            </a:r>
            <a:r>
              <a:rPr lang="cs-CZ" sz="2000" dirty="0">
                <a:solidFill>
                  <a:srgbClr val="002060"/>
                </a:solidFill>
                <a:sym typeface="Wingdings" panose="05000000000000000000" pitchFamily="2" charset="2"/>
              </a:rPr>
              <a:t></a:t>
            </a:r>
            <a:endParaRPr lang="cs-CZ" sz="2000" dirty="0">
              <a:solidFill>
                <a:srgbClr val="002060"/>
              </a:solidFill>
            </a:endParaRPr>
          </a:p>
          <a:p>
            <a:pPr lvl="1"/>
            <a:r>
              <a:rPr lang="cs-CZ" sz="2000" dirty="0" err="1">
                <a:solidFill>
                  <a:srgbClr val="002060"/>
                </a:solidFill>
              </a:rPr>
              <a:t>Polytomické</a:t>
            </a:r>
            <a:endParaRPr lang="cs-CZ" sz="2000" dirty="0">
              <a:solidFill>
                <a:srgbClr val="002060"/>
              </a:solidFill>
            </a:endParaRPr>
          </a:p>
          <a:p>
            <a:pPr lvl="2"/>
            <a:r>
              <a:rPr lang="cs-CZ" sz="2000" dirty="0">
                <a:solidFill>
                  <a:srgbClr val="002060"/>
                </a:solidFill>
              </a:rPr>
              <a:t>Výběr jedné		</a:t>
            </a:r>
            <a:r>
              <a:rPr lang="cs-CZ" sz="2000" dirty="0">
                <a:solidFill>
                  <a:srgbClr val="002060"/>
                </a:solidFill>
                <a:sym typeface="Wingdings" panose="05000000000000000000" pitchFamily="2" charset="2"/>
              </a:rPr>
              <a:t></a:t>
            </a:r>
            <a:endParaRPr lang="cs-CZ" sz="2000" dirty="0">
              <a:solidFill>
                <a:srgbClr val="002060"/>
              </a:solidFill>
            </a:endParaRPr>
          </a:p>
          <a:p>
            <a:pPr lvl="2"/>
            <a:r>
              <a:rPr lang="cs-CZ" sz="2000" dirty="0" err="1">
                <a:solidFill>
                  <a:srgbClr val="002060"/>
                </a:solidFill>
              </a:rPr>
              <a:t>Vícevýběrové</a:t>
            </a:r>
            <a:r>
              <a:rPr lang="cs-CZ" sz="2000" dirty="0">
                <a:solidFill>
                  <a:srgbClr val="002060"/>
                </a:solidFill>
              </a:rPr>
              <a:t>	</a:t>
            </a:r>
            <a:r>
              <a:rPr lang="cs-CZ" sz="2000" dirty="0">
                <a:solidFill>
                  <a:srgbClr val="002060"/>
                </a:solidFill>
                <a:sym typeface="Wingdings" panose="05000000000000000000" pitchFamily="2" charset="2"/>
              </a:rPr>
              <a:t></a:t>
            </a:r>
          </a:p>
          <a:p>
            <a:pPr lvl="2"/>
            <a:endParaRPr lang="cs-CZ" sz="2000" dirty="0">
              <a:solidFill>
                <a:srgbClr val="002060"/>
              </a:solidFill>
            </a:endParaRPr>
          </a:p>
        </p:txBody>
      </p:sp>
      <p:sp>
        <p:nvSpPr>
          <p:cNvPr id="6" name="Nadpis 5"/>
          <p:cNvSpPr>
            <a:spLocks noGrp="1"/>
          </p:cNvSpPr>
          <p:nvPr>
            <p:ph type="title"/>
          </p:nvPr>
        </p:nvSpPr>
        <p:spPr>
          <a:xfrm>
            <a:off x="179512" y="195486"/>
            <a:ext cx="3888432" cy="507703"/>
          </a:xfrm>
        </p:spPr>
        <p:txBody>
          <a:bodyPr/>
          <a:lstStyle/>
          <a:p>
            <a:r>
              <a:rPr lang="cs-CZ" dirty="0"/>
              <a:t>Otázky dle možnosti výběru</a:t>
            </a:r>
          </a:p>
        </p:txBody>
      </p:sp>
      <p:sp>
        <p:nvSpPr>
          <p:cNvPr id="4" name="Zástupný symbol pro obsah 3"/>
          <p:cNvSpPr txBox="1">
            <a:spLocks/>
          </p:cNvSpPr>
          <p:nvPr/>
        </p:nvSpPr>
        <p:spPr>
          <a:xfrm>
            <a:off x="5213249" y="915566"/>
            <a:ext cx="3671292" cy="2585859"/>
          </a:xfrm>
          <a:prstGeom prst="rect">
            <a:avLst/>
          </a:prstGeom>
        </p:spPr>
        <p:txBody>
          <a:bodyPr anchor="t">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solidFill>
                  <a:srgbClr val="002060"/>
                </a:solidFill>
              </a:rPr>
              <a:t>Otevřené:</a:t>
            </a:r>
          </a:p>
          <a:p>
            <a:pPr lvl="1"/>
            <a:r>
              <a:rPr lang="cs-CZ" sz="2000" dirty="0" smtClean="0">
                <a:solidFill>
                  <a:srgbClr val="002060"/>
                </a:solidFill>
              </a:rPr>
              <a:t>Otevřené.</a:t>
            </a:r>
          </a:p>
          <a:p>
            <a:pPr lvl="1"/>
            <a:r>
              <a:rPr lang="cs-CZ" sz="2000" dirty="0" smtClean="0">
                <a:solidFill>
                  <a:srgbClr val="002060"/>
                </a:solidFill>
              </a:rPr>
              <a:t>Polootevřené.</a:t>
            </a:r>
            <a:endParaRPr lang="cs-CZ" sz="2000" dirty="0">
              <a:solidFill>
                <a:srgbClr val="002060"/>
              </a:solidFill>
            </a:endParaRPr>
          </a:p>
        </p:txBody>
      </p:sp>
      <p:sp>
        <p:nvSpPr>
          <p:cNvPr id="5" name="Rectangle 6"/>
          <p:cNvSpPr/>
          <p:nvPr/>
        </p:nvSpPr>
        <p:spPr>
          <a:xfrm>
            <a:off x="479449" y="3690614"/>
            <a:ext cx="4032448" cy="923330"/>
          </a:xfrm>
          <a:prstGeom prst="rect">
            <a:avLst/>
          </a:prstGeom>
        </p:spPr>
        <p:txBody>
          <a:bodyPr wrap="square">
            <a:spAutoFit/>
          </a:bodyPr>
          <a:lstStyle/>
          <a:p>
            <a:r>
              <a:rPr lang="cs-CZ" dirty="0" smtClean="0">
                <a:solidFill>
                  <a:srgbClr val="002060"/>
                </a:solidFill>
                <a:latin typeface="Lucida Sans Unicode" panose="020B0602030504020204" pitchFamily="34" charset="0"/>
              </a:rPr>
              <a:t>Musí mít </a:t>
            </a:r>
            <a:r>
              <a:rPr lang="cs-CZ" dirty="0">
                <a:solidFill>
                  <a:srgbClr val="002060"/>
                </a:solidFill>
                <a:latin typeface="Lucida Sans Unicode" panose="020B0602030504020204" pitchFamily="34" charset="0"/>
              </a:rPr>
              <a:t>správně </a:t>
            </a:r>
            <a:r>
              <a:rPr lang="cs-CZ" dirty="0" smtClean="0">
                <a:solidFill>
                  <a:srgbClr val="002060"/>
                </a:solidFill>
                <a:latin typeface="Lucida Sans Unicode" panose="020B0602030504020204" pitchFamily="34" charset="0"/>
              </a:rPr>
              <a:t>nadefinované </a:t>
            </a:r>
            <a:r>
              <a:rPr lang="cs-CZ" dirty="0">
                <a:solidFill>
                  <a:srgbClr val="002060"/>
                </a:solidFill>
                <a:latin typeface="Lucida Sans Unicode" panose="020B0602030504020204" pitchFamily="34" charset="0"/>
              </a:rPr>
              <a:t>odpovědi - nesmí se stát, že </a:t>
            </a:r>
            <a:r>
              <a:rPr lang="cs-CZ" dirty="0" smtClean="0">
                <a:solidFill>
                  <a:srgbClr val="002060"/>
                </a:solidFill>
                <a:latin typeface="Lucida Sans Unicode" panose="020B0602030504020204" pitchFamily="34" charset="0"/>
              </a:rPr>
              <a:t>respondent neumí zvolit variantu.</a:t>
            </a:r>
            <a:r>
              <a:rPr lang="cs-CZ" dirty="0">
                <a:solidFill>
                  <a:srgbClr val="002060"/>
                </a:solidFill>
                <a:latin typeface="Lucida Sans Unicode" panose="020B0602030504020204" pitchFamily="34" charset="0"/>
              </a:rPr>
              <a:t> </a:t>
            </a:r>
            <a:endParaRPr lang="cs-CZ" dirty="0">
              <a:solidFill>
                <a:srgbClr val="002060"/>
              </a:solidFill>
            </a:endParaRPr>
          </a:p>
        </p:txBody>
      </p:sp>
    </p:spTree>
    <p:extLst>
      <p:ext uri="{BB962C8B-B14F-4D97-AF65-F5344CB8AC3E}">
        <p14:creationId xmlns:p14="http://schemas.microsoft.com/office/powerpoint/2010/main" val="34954550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024336"/>
          </a:xfrm>
          <a:prstGeom prst="rect">
            <a:avLst/>
          </a:prstGeom>
        </p:spPr>
        <p:txBody>
          <a:bodyPr>
            <a:noAutofit/>
          </a:bodyPr>
          <a:lstStyle/>
          <a:p>
            <a:r>
              <a:rPr lang="cs-CZ" sz="2000" b="1" dirty="0">
                <a:solidFill>
                  <a:srgbClr val="002060"/>
                </a:solidFill>
              </a:rPr>
              <a:t>Pořadí otázek </a:t>
            </a:r>
            <a:r>
              <a:rPr lang="cs-CZ" sz="2000" dirty="0">
                <a:solidFill>
                  <a:srgbClr val="002060"/>
                </a:solidFill>
              </a:rPr>
              <a:t>může značně ovlivnit úspěšnost sběru dat.</a:t>
            </a:r>
          </a:p>
          <a:p>
            <a:r>
              <a:rPr lang="cs-CZ" sz="2000" b="1" dirty="0">
                <a:solidFill>
                  <a:srgbClr val="002060"/>
                </a:solidFill>
              </a:rPr>
              <a:t>Na začátku </a:t>
            </a:r>
            <a:r>
              <a:rPr lang="cs-CZ" sz="2000" dirty="0">
                <a:solidFill>
                  <a:srgbClr val="002060"/>
                </a:solidFill>
              </a:rPr>
              <a:t>dotazníku by měly být ty </a:t>
            </a:r>
            <a:r>
              <a:rPr lang="cs-CZ" sz="2000" b="1" dirty="0">
                <a:solidFill>
                  <a:srgbClr val="002060"/>
                </a:solidFill>
              </a:rPr>
              <a:t>nejdůležitější otázky </a:t>
            </a:r>
            <a:r>
              <a:rPr lang="cs-CZ" sz="2000" dirty="0">
                <a:solidFill>
                  <a:srgbClr val="002060"/>
                </a:solidFill>
              </a:rPr>
              <a:t>- zejména ty, které dotazník nějakým způsobem </a:t>
            </a:r>
            <a:r>
              <a:rPr lang="cs-CZ" sz="2000" b="1" dirty="0">
                <a:solidFill>
                  <a:srgbClr val="002060"/>
                </a:solidFill>
              </a:rPr>
              <a:t>větví</a:t>
            </a:r>
            <a:r>
              <a:rPr lang="cs-CZ" sz="2000" dirty="0">
                <a:solidFill>
                  <a:srgbClr val="002060"/>
                </a:solidFill>
              </a:rPr>
              <a:t>. Může se jednat i o filtrační otázky, které zajistí, že dotazník zodpoví opravdu jen cílová skupina, tedy např. pouze ženy (a muži jsou přesměrováni hned na konec dotazníku).</a:t>
            </a:r>
          </a:p>
          <a:p>
            <a:r>
              <a:rPr lang="cs-CZ" sz="2000" dirty="0">
                <a:solidFill>
                  <a:srgbClr val="002060"/>
                </a:solidFill>
              </a:rPr>
              <a:t>Dále je vhodné </a:t>
            </a:r>
            <a:r>
              <a:rPr lang="cs-CZ" sz="2000" b="1" dirty="0">
                <a:solidFill>
                  <a:srgbClr val="002060"/>
                </a:solidFill>
              </a:rPr>
              <a:t>na začátek </a:t>
            </a:r>
            <a:r>
              <a:rPr lang="cs-CZ" sz="2000" dirty="0">
                <a:solidFill>
                  <a:srgbClr val="002060"/>
                </a:solidFill>
              </a:rPr>
              <a:t>dotazníku umístit ty </a:t>
            </a:r>
            <a:r>
              <a:rPr lang="cs-CZ" sz="2000" b="1" dirty="0">
                <a:solidFill>
                  <a:srgbClr val="002060"/>
                </a:solidFill>
              </a:rPr>
              <a:t>nejzajímavější otázky</a:t>
            </a:r>
            <a:r>
              <a:rPr lang="cs-CZ" sz="2000" dirty="0">
                <a:solidFill>
                  <a:srgbClr val="002060"/>
                </a:solidFill>
              </a:rPr>
              <a:t>, aby respondenta začal dotazník bavit a neskončil třeba hned u třetí otázky - i to se stává (zejména při zobrazování otázek po jedné)!</a:t>
            </a:r>
          </a:p>
        </p:txBody>
      </p:sp>
      <p:sp>
        <p:nvSpPr>
          <p:cNvPr id="6" name="Nadpis 5"/>
          <p:cNvSpPr>
            <a:spLocks noGrp="1"/>
          </p:cNvSpPr>
          <p:nvPr>
            <p:ph type="title"/>
          </p:nvPr>
        </p:nvSpPr>
        <p:spPr>
          <a:xfrm>
            <a:off x="179512" y="195486"/>
            <a:ext cx="6696744" cy="507703"/>
          </a:xfrm>
        </p:spPr>
        <p:txBody>
          <a:bodyPr/>
          <a:lstStyle/>
          <a:p>
            <a:r>
              <a:rPr lang="cs-CZ" dirty="0"/>
              <a:t>Rady z Vyplňto.cz </a:t>
            </a:r>
            <a:r>
              <a:rPr lang="cs-CZ" dirty="0" smtClean="0"/>
              <a:t>4</a:t>
            </a:r>
            <a:endParaRPr lang="cs-CZ" dirty="0"/>
          </a:p>
        </p:txBody>
      </p:sp>
    </p:spTree>
    <p:extLst>
      <p:ext uri="{BB962C8B-B14F-4D97-AF65-F5344CB8AC3E}">
        <p14:creationId xmlns:p14="http://schemas.microsoft.com/office/powerpoint/2010/main" val="25346348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024336"/>
          </a:xfrm>
          <a:prstGeom prst="rect">
            <a:avLst/>
          </a:prstGeom>
        </p:spPr>
        <p:txBody>
          <a:bodyPr>
            <a:noAutofit/>
          </a:bodyPr>
          <a:lstStyle/>
          <a:p>
            <a:r>
              <a:rPr lang="cs-CZ" sz="2000" b="1" dirty="0">
                <a:solidFill>
                  <a:srgbClr val="002060"/>
                </a:solidFill>
              </a:rPr>
              <a:t>Choulostivé</a:t>
            </a:r>
            <a:r>
              <a:rPr lang="cs-CZ" sz="2000" dirty="0">
                <a:solidFill>
                  <a:srgbClr val="002060"/>
                </a:solidFill>
              </a:rPr>
              <a:t>, </a:t>
            </a:r>
            <a:r>
              <a:rPr lang="cs-CZ" sz="2000" b="1" dirty="0">
                <a:solidFill>
                  <a:srgbClr val="002060"/>
                </a:solidFill>
              </a:rPr>
              <a:t>osobní </a:t>
            </a:r>
            <a:r>
              <a:rPr lang="cs-CZ" sz="2000" dirty="0">
                <a:solidFill>
                  <a:srgbClr val="002060"/>
                </a:solidFill>
              </a:rPr>
              <a:t>nebo potenciálně </a:t>
            </a:r>
            <a:r>
              <a:rPr lang="cs-CZ" sz="2000" b="1" dirty="0">
                <a:solidFill>
                  <a:srgbClr val="002060"/>
                </a:solidFill>
              </a:rPr>
              <a:t>konfliktní</a:t>
            </a:r>
            <a:r>
              <a:rPr lang="cs-CZ" sz="2000" dirty="0">
                <a:solidFill>
                  <a:srgbClr val="002060"/>
                </a:solidFill>
              </a:rPr>
              <a:t> otázky je naopak vhodné řadit spíše až </a:t>
            </a:r>
            <a:r>
              <a:rPr lang="cs-CZ" sz="2000" b="1" dirty="0">
                <a:solidFill>
                  <a:srgbClr val="002060"/>
                </a:solidFill>
              </a:rPr>
              <a:t>ke konci </a:t>
            </a:r>
            <a:r>
              <a:rPr lang="cs-CZ" sz="2000" dirty="0">
                <a:solidFill>
                  <a:srgbClr val="002060"/>
                </a:solidFill>
              </a:rPr>
              <a:t>dotazníku - s počtem zodpovězených otázek samozřejmě ochota pokračovat dál přes nepříjemnou otázku stoupá (nikdo nerad zahazuje výsledky své práce).</a:t>
            </a:r>
          </a:p>
          <a:p>
            <a:r>
              <a:rPr lang="cs-CZ" sz="2000" b="1" dirty="0">
                <a:solidFill>
                  <a:srgbClr val="002060"/>
                </a:solidFill>
              </a:rPr>
              <a:t>Segmentační otázky</a:t>
            </a:r>
            <a:r>
              <a:rPr lang="cs-CZ" sz="2000" dirty="0">
                <a:solidFill>
                  <a:srgbClr val="002060"/>
                </a:solidFill>
              </a:rPr>
              <a:t> by měly být vždy </a:t>
            </a:r>
            <a:r>
              <a:rPr lang="cs-CZ" sz="2000" b="1" dirty="0">
                <a:solidFill>
                  <a:srgbClr val="002060"/>
                </a:solidFill>
              </a:rPr>
              <a:t>zodpovězeny všemi respondenty</a:t>
            </a:r>
            <a:r>
              <a:rPr lang="cs-CZ" sz="2000" dirty="0">
                <a:solidFill>
                  <a:srgbClr val="002060"/>
                </a:solidFill>
              </a:rPr>
              <a:t> - „oblíbenou” chybou je dotazník v rámci větvení někde uprostřed ukončit (výsledky takových dotazníků jsou pak výrazně znehodnocené).</a:t>
            </a:r>
          </a:p>
        </p:txBody>
      </p:sp>
      <p:sp>
        <p:nvSpPr>
          <p:cNvPr id="6" name="Nadpis 5"/>
          <p:cNvSpPr>
            <a:spLocks noGrp="1"/>
          </p:cNvSpPr>
          <p:nvPr>
            <p:ph type="title"/>
          </p:nvPr>
        </p:nvSpPr>
        <p:spPr>
          <a:xfrm>
            <a:off x="179512" y="195486"/>
            <a:ext cx="6696744" cy="507703"/>
          </a:xfrm>
        </p:spPr>
        <p:txBody>
          <a:bodyPr/>
          <a:lstStyle/>
          <a:p>
            <a:r>
              <a:rPr lang="cs-CZ" dirty="0"/>
              <a:t>Rady z Vyplňto.cz </a:t>
            </a:r>
            <a:r>
              <a:rPr lang="cs-CZ" dirty="0" smtClean="0"/>
              <a:t>5</a:t>
            </a:r>
            <a:endParaRPr lang="cs-CZ" dirty="0"/>
          </a:p>
        </p:txBody>
      </p:sp>
    </p:spTree>
    <p:extLst>
      <p:ext uri="{BB962C8B-B14F-4D97-AF65-F5344CB8AC3E}">
        <p14:creationId xmlns:p14="http://schemas.microsoft.com/office/powerpoint/2010/main" val="3156353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7848872" cy="3024336"/>
          </a:xfrm>
          <a:prstGeom prst="rect">
            <a:avLst/>
          </a:prstGeom>
        </p:spPr>
        <p:txBody>
          <a:bodyPr>
            <a:noAutofit/>
          </a:bodyPr>
          <a:lstStyle/>
          <a:p>
            <a:r>
              <a:rPr lang="cs-CZ" sz="2000" dirty="0">
                <a:solidFill>
                  <a:srgbClr val="002060"/>
                </a:solidFill>
              </a:rPr>
              <a:t>Buďte </a:t>
            </a:r>
            <a:r>
              <a:rPr lang="cs-CZ" sz="2000" b="1" dirty="0">
                <a:solidFill>
                  <a:srgbClr val="002060"/>
                </a:solidFill>
              </a:rPr>
              <a:t>struční</a:t>
            </a:r>
            <a:r>
              <a:rPr lang="cs-CZ" sz="2000" dirty="0">
                <a:solidFill>
                  <a:srgbClr val="002060"/>
                </a:solidFill>
              </a:rPr>
              <a:t> a </a:t>
            </a:r>
            <a:r>
              <a:rPr lang="cs-CZ" sz="2000" b="1" dirty="0">
                <a:solidFill>
                  <a:srgbClr val="002060"/>
                </a:solidFill>
              </a:rPr>
              <a:t>nevytvářejte</a:t>
            </a:r>
            <a:r>
              <a:rPr lang="cs-CZ" sz="2000" dirty="0">
                <a:solidFill>
                  <a:srgbClr val="002060"/>
                </a:solidFill>
              </a:rPr>
              <a:t> příliš </a:t>
            </a:r>
            <a:r>
              <a:rPr lang="cs-CZ" sz="2000" b="1" dirty="0">
                <a:solidFill>
                  <a:srgbClr val="002060"/>
                </a:solidFill>
              </a:rPr>
              <a:t>komplikované</a:t>
            </a:r>
            <a:r>
              <a:rPr lang="cs-CZ" sz="2000" dirty="0">
                <a:solidFill>
                  <a:srgbClr val="002060"/>
                </a:solidFill>
              </a:rPr>
              <a:t> otázky.</a:t>
            </a:r>
          </a:p>
          <a:p>
            <a:r>
              <a:rPr lang="cs-CZ" sz="2000" dirty="0">
                <a:solidFill>
                  <a:srgbClr val="002060"/>
                </a:solidFill>
              </a:rPr>
              <a:t>Nepoužívejte </a:t>
            </a:r>
            <a:r>
              <a:rPr lang="cs-CZ" sz="2000" b="1" dirty="0">
                <a:solidFill>
                  <a:srgbClr val="002060"/>
                </a:solidFill>
              </a:rPr>
              <a:t>slova, kterým nebudou </a:t>
            </a:r>
            <a:r>
              <a:rPr lang="cs-CZ" sz="2000" dirty="0">
                <a:solidFill>
                  <a:srgbClr val="002060"/>
                </a:solidFill>
              </a:rPr>
              <a:t>respondenti </a:t>
            </a:r>
            <a:r>
              <a:rPr lang="cs-CZ" sz="2000" b="1" dirty="0">
                <a:solidFill>
                  <a:srgbClr val="002060"/>
                </a:solidFill>
              </a:rPr>
              <a:t>rozumět</a:t>
            </a:r>
            <a:r>
              <a:rPr lang="cs-CZ" sz="2000" dirty="0">
                <a:solidFill>
                  <a:srgbClr val="002060"/>
                </a:solidFill>
              </a:rPr>
              <a:t>.</a:t>
            </a:r>
          </a:p>
          <a:p>
            <a:r>
              <a:rPr lang="cs-CZ" sz="2000" b="1" dirty="0">
                <a:solidFill>
                  <a:srgbClr val="002060"/>
                </a:solidFill>
              </a:rPr>
              <a:t>Nepoužívejte</a:t>
            </a:r>
            <a:r>
              <a:rPr lang="cs-CZ" sz="2000" dirty="0">
                <a:solidFill>
                  <a:srgbClr val="002060"/>
                </a:solidFill>
              </a:rPr>
              <a:t> příliš </a:t>
            </a:r>
            <a:r>
              <a:rPr lang="cs-CZ" sz="2000" b="1" dirty="0">
                <a:solidFill>
                  <a:srgbClr val="002060"/>
                </a:solidFill>
              </a:rPr>
              <a:t>mnoho</a:t>
            </a:r>
            <a:r>
              <a:rPr lang="cs-CZ" sz="2000" dirty="0">
                <a:solidFill>
                  <a:srgbClr val="002060"/>
                </a:solidFill>
              </a:rPr>
              <a:t> </a:t>
            </a:r>
            <a:r>
              <a:rPr lang="cs-CZ" sz="2000" b="1" dirty="0">
                <a:solidFill>
                  <a:srgbClr val="002060"/>
                </a:solidFill>
              </a:rPr>
              <a:t>otevřených</a:t>
            </a:r>
            <a:r>
              <a:rPr lang="cs-CZ" sz="2000" dirty="0">
                <a:solidFill>
                  <a:srgbClr val="002060"/>
                </a:solidFill>
              </a:rPr>
              <a:t> </a:t>
            </a:r>
            <a:r>
              <a:rPr lang="cs-CZ" sz="2000" b="1" dirty="0">
                <a:solidFill>
                  <a:srgbClr val="002060"/>
                </a:solidFill>
              </a:rPr>
              <a:t>otázek</a:t>
            </a:r>
            <a:r>
              <a:rPr lang="cs-CZ" sz="2000" dirty="0">
                <a:solidFill>
                  <a:srgbClr val="002060"/>
                </a:solidFill>
              </a:rPr>
              <a:t> – nedokážete je pak vyhodnotit.</a:t>
            </a:r>
          </a:p>
          <a:p>
            <a:r>
              <a:rPr lang="cs-CZ" sz="2000" dirty="0">
                <a:solidFill>
                  <a:srgbClr val="002060"/>
                </a:solidFill>
              </a:rPr>
              <a:t>Méně je více – položte </a:t>
            </a:r>
            <a:r>
              <a:rPr lang="cs-CZ" sz="2000" b="1" dirty="0">
                <a:solidFill>
                  <a:srgbClr val="002060"/>
                </a:solidFill>
              </a:rPr>
              <a:t>jen tolik otázek</a:t>
            </a:r>
            <a:r>
              <a:rPr lang="cs-CZ" sz="2000" dirty="0">
                <a:solidFill>
                  <a:srgbClr val="002060"/>
                </a:solidFill>
              </a:rPr>
              <a:t>, </a:t>
            </a:r>
            <a:r>
              <a:rPr lang="cs-CZ" sz="2000" b="1" dirty="0">
                <a:solidFill>
                  <a:srgbClr val="002060"/>
                </a:solidFill>
              </a:rPr>
              <a:t>kolik</a:t>
            </a:r>
            <a:r>
              <a:rPr lang="cs-CZ" sz="2000" dirty="0">
                <a:solidFill>
                  <a:srgbClr val="002060"/>
                </a:solidFill>
              </a:rPr>
              <a:t> pro účely svého průzkumu nezbytně</a:t>
            </a:r>
            <a:r>
              <a:rPr lang="cs-CZ" sz="2000" b="1" dirty="0">
                <a:solidFill>
                  <a:srgbClr val="002060"/>
                </a:solidFill>
              </a:rPr>
              <a:t> potřebujete</a:t>
            </a:r>
            <a:r>
              <a:rPr lang="cs-CZ" sz="2000" dirty="0">
                <a:solidFill>
                  <a:srgbClr val="002060"/>
                </a:solidFill>
              </a:rPr>
              <a:t>. Výrazně tak zvýšíte své šance na to, že Vám lidé skutečně odpoví.</a:t>
            </a:r>
          </a:p>
        </p:txBody>
      </p:sp>
      <p:sp>
        <p:nvSpPr>
          <p:cNvPr id="6" name="Nadpis 5"/>
          <p:cNvSpPr>
            <a:spLocks noGrp="1"/>
          </p:cNvSpPr>
          <p:nvPr>
            <p:ph type="title"/>
          </p:nvPr>
        </p:nvSpPr>
        <p:spPr>
          <a:xfrm>
            <a:off x="179512" y="195486"/>
            <a:ext cx="6264696" cy="507703"/>
          </a:xfrm>
        </p:spPr>
        <p:txBody>
          <a:bodyPr/>
          <a:lstStyle/>
          <a:p>
            <a:r>
              <a:rPr lang="cs-CZ" dirty="0"/>
              <a:t>Příprava </a:t>
            </a:r>
            <a:r>
              <a:rPr lang="cs-CZ" dirty="0" smtClean="0"/>
              <a:t>otázek 1 </a:t>
            </a:r>
            <a:r>
              <a:rPr lang="cs-CZ" dirty="0"/>
              <a:t>(quanda.cz)</a:t>
            </a:r>
          </a:p>
        </p:txBody>
      </p:sp>
    </p:spTree>
    <p:extLst>
      <p:ext uri="{BB962C8B-B14F-4D97-AF65-F5344CB8AC3E}">
        <p14:creationId xmlns:p14="http://schemas.microsoft.com/office/powerpoint/2010/main" val="14966756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7848872" cy="3024336"/>
          </a:xfrm>
          <a:prstGeom prst="rect">
            <a:avLst/>
          </a:prstGeom>
        </p:spPr>
        <p:txBody>
          <a:bodyPr>
            <a:noAutofit/>
          </a:bodyPr>
          <a:lstStyle/>
          <a:p>
            <a:r>
              <a:rPr lang="cs-CZ" sz="2000" dirty="0">
                <a:solidFill>
                  <a:srgbClr val="002060"/>
                </a:solidFill>
              </a:rPr>
              <a:t>Pokud je potřeba, použijte </a:t>
            </a:r>
            <a:r>
              <a:rPr lang="cs-CZ" sz="2000" b="1" dirty="0">
                <a:solidFill>
                  <a:srgbClr val="002060"/>
                </a:solidFill>
              </a:rPr>
              <a:t>větvení dotazníku</a:t>
            </a:r>
            <a:r>
              <a:rPr lang="cs-CZ" sz="2000" dirty="0">
                <a:solidFill>
                  <a:srgbClr val="002060"/>
                </a:solidFill>
              </a:rPr>
              <a:t>, podle toho jak respondent odpovídá. Budete tak pokládat jen správné otázky a dozvíte se to, co potřebujete.</a:t>
            </a:r>
          </a:p>
          <a:p>
            <a:r>
              <a:rPr lang="cs-CZ" sz="2000" dirty="0">
                <a:solidFill>
                  <a:srgbClr val="002060"/>
                </a:solidFill>
              </a:rPr>
              <a:t>Nepokládejte otázky, které </a:t>
            </a:r>
            <a:r>
              <a:rPr lang="cs-CZ" sz="2000" b="1" dirty="0">
                <a:solidFill>
                  <a:srgbClr val="002060"/>
                </a:solidFill>
              </a:rPr>
              <a:t>podsouvají odpovědi </a:t>
            </a:r>
            <a:r>
              <a:rPr lang="cs-CZ" sz="2000" dirty="0">
                <a:solidFill>
                  <a:srgbClr val="002060"/>
                </a:solidFill>
              </a:rPr>
              <a:t>– např. „</a:t>
            </a:r>
            <a:r>
              <a:rPr lang="cs-CZ" sz="2000" i="1" dirty="0">
                <a:solidFill>
                  <a:srgbClr val="002060"/>
                </a:solidFill>
              </a:rPr>
              <a:t>Když se jedete večer projet na kole, jedete raději do lesa nebo k rybníku</a:t>
            </a:r>
            <a:r>
              <a:rPr lang="cs-CZ" sz="2000" dirty="0">
                <a:solidFill>
                  <a:srgbClr val="002060"/>
                </a:solidFill>
              </a:rPr>
              <a:t>?“ Pokud totiž Váš respondent nejezdí na kole, nedokáže na takovou otázku odpovědět a dotazník zavře.</a:t>
            </a:r>
          </a:p>
          <a:p>
            <a:r>
              <a:rPr lang="cs-CZ" sz="2000" dirty="0">
                <a:solidFill>
                  <a:srgbClr val="002060"/>
                </a:solidFill>
                <a:hlinkClick r:id="rId3"/>
              </a:rPr>
              <a:t>Takto vypadá volba otázek</a:t>
            </a:r>
            <a:r>
              <a:rPr lang="cs-CZ" sz="2000" dirty="0">
                <a:solidFill>
                  <a:srgbClr val="002060"/>
                </a:solidFill>
              </a:rPr>
              <a:t>.</a:t>
            </a:r>
          </a:p>
        </p:txBody>
      </p:sp>
      <p:sp>
        <p:nvSpPr>
          <p:cNvPr id="6" name="Nadpis 5"/>
          <p:cNvSpPr>
            <a:spLocks noGrp="1"/>
          </p:cNvSpPr>
          <p:nvPr>
            <p:ph type="title"/>
          </p:nvPr>
        </p:nvSpPr>
        <p:spPr>
          <a:xfrm>
            <a:off x="179512" y="195486"/>
            <a:ext cx="6264696" cy="507703"/>
          </a:xfrm>
        </p:spPr>
        <p:txBody>
          <a:bodyPr/>
          <a:lstStyle/>
          <a:p>
            <a:r>
              <a:rPr lang="cs-CZ" dirty="0"/>
              <a:t>Příprava </a:t>
            </a:r>
            <a:r>
              <a:rPr lang="cs-CZ" dirty="0" smtClean="0"/>
              <a:t>otázek 2 </a:t>
            </a:r>
            <a:r>
              <a:rPr lang="cs-CZ" dirty="0"/>
              <a:t>(quanda.cz)</a:t>
            </a:r>
          </a:p>
        </p:txBody>
      </p:sp>
    </p:spTree>
    <p:extLst>
      <p:ext uri="{BB962C8B-B14F-4D97-AF65-F5344CB8AC3E}">
        <p14:creationId xmlns:p14="http://schemas.microsoft.com/office/powerpoint/2010/main" val="37171802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7848872" cy="3024336"/>
          </a:xfrm>
          <a:prstGeom prst="rect">
            <a:avLst/>
          </a:prstGeom>
        </p:spPr>
        <p:txBody>
          <a:bodyPr>
            <a:noAutofit/>
          </a:bodyPr>
          <a:lstStyle/>
          <a:p>
            <a:r>
              <a:rPr lang="cs-CZ" sz="2000" dirty="0">
                <a:solidFill>
                  <a:srgbClr val="002060"/>
                </a:solidFill>
              </a:rPr>
              <a:t>Potenciálně </a:t>
            </a:r>
            <a:r>
              <a:rPr lang="cs-CZ" sz="2000" b="1" dirty="0">
                <a:solidFill>
                  <a:srgbClr val="002060"/>
                </a:solidFill>
              </a:rPr>
              <a:t>nezodpověditelné</a:t>
            </a:r>
            <a:r>
              <a:rPr lang="cs-CZ" sz="2000" dirty="0">
                <a:solidFill>
                  <a:srgbClr val="002060"/>
                </a:solidFill>
              </a:rPr>
              <a:t> otázky. Vždy se při vymýšlení otázky ptejte sami sebe, zda nemůže existovat respondent, který bude mít problém zvolit nějakou odpověď.</a:t>
            </a:r>
          </a:p>
          <a:p>
            <a:r>
              <a:rPr lang="cs-CZ" sz="2000" dirty="0">
                <a:solidFill>
                  <a:srgbClr val="002060"/>
                </a:solidFill>
              </a:rPr>
              <a:t>V případě uzavřených otázek se nebojte přidat také tzv. </a:t>
            </a:r>
            <a:r>
              <a:rPr lang="cs-CZ" sz="2000" b="1" dirty="0">
                <a:solidFill>
                  <a:srgbClr val="002060"/>
                </a:solidFill>
              </a:rPr>
              <a:t>únikové odpovědi </a:t>
            </a:r>
            <a:r>
              <a:rPr lang="cs-CZ" sz="2000" dirty="0">
                <a:solidFill>
                  <a:srgbClr val="002060"/>
                </a:solidFill>
              </a:rPr>
              <a:t>typu „</a:t>
            </a:r>
            <a:r>
              <a:rPr lang="cs-CZ" sz="2000" b="1" dirty="0">
                <a:solidFill>
                  <a:srgbClr val="002060"/>
                </a:solidFill>
              </a:rPr>
              <a:t>nevím</a:t>
            </a:r>
            <a:r>
              <a:rPr lang="cs-CZ" sz="2000" dirty="0">
                <a:solidFill>
                  <a:srgbClr val="002060"/>
                </a:solidFill>
              </a:rPr>
              <a:t>”, „</a:t>
            </a:r>
            <a:r>
              <a:rPr lang="cs-CZ" sz="2000" b="1" dirty="0">
                <a:solidFill>
                  <a:srgbClr val="002060"/>
                </a:solidFill>
              </a:rPr>
              <a:t>jiné</a:t>
            </a:r>
            <a:r>
              <a:rPr lang="cs-CZ" sz="2000" dirty="0">
                <a:solidFill>
                  <a:srgbClr val="002060"/>
                </a:solidFill>
              </a:rPr>
              <a:t>”, případně označte otázku jako nepovinnou nebo ji s pomocí větvení dotazníku v určitých případech přeskočte. „</a:t>
            </a:r>
            <a:r>
              <a:rPr lang="cs-CZ" sz="2000" i="1" dirty="0">
                <a:solidFill>
                  <a:srgbClr val="002060"/>
                </a:solidFill>
              </a:rPr>
              <a:t>Respondenti jsou vesměs poctiví, a než aby zodpověděli jednu otázku špatně, radši dotazník vůbec neodešlou</a:t>
            </a:r>
            <a:r>
              <a:rPr lang="cs-CZ" sz="2000" dirty="0">
                <a:solidFill>
                  <a:srgbClr val="002060"/>
                </a:solidFill>
              </a:rPr>
              <a:t>.“</a:t>
            </a:r>
          </a:p>
          <a:p>
            <a:r>
              <a:rPr lang="cs-CZ" sz="2000" dirty="0">
                <a:solidFill>
                  <a:srgbClr val="002060"/>
                </a:solidFill>
              </a:rPr>
              <a:t>Dále do dotazníku </a:t>
            </a:r>
            <a:r>
              <a:rPr lang="cs-CZ" sz="2000" b="1" dirty="0">
                <a:solidFill>
                  <a:srgbClr val="002060"/>
                </a:solidFill>
              </a:rPr>
              <a:t>nezařazujte zbytečné otázky</a:t>
            </a:r>
            <a:r>
              <a:rPr lang="cs-CZ" sz="2000" dirty="0">
                <a:solidFill>
                  <a:srgbClr val="002060"/>
                </a:solidFill>
              </a:rPr>
              <a:t>. Neptejte se na nic, na co nepotřebujete nebo nechcete znát odpověď</a:t>
            </a:r>
            <a:r>
              <a:rPr lang="cs-CZ" sz="2000" dirty="0" smtClean="0">
                <a:solidFill>
                  <a:srgbClr val="002060"/>
                </a:solidFill>
              </a:rPr>
              <a:t>.</a:t>
            </a:r>
            <a:endParaRPr lang="cs-CZ" sz="2000" dirty="0">
              <a:solidFill>
                <a:srgbClr val="002060"/>
              </a:solidFill>
            </a:endParaRPr>
          </a:p>
        </p:txBody>
      </p:sp>
      <p:sp>
        <p:nvSpPr>
          <p:cNvPr id="6" name="Nadpis 5"/>
          <p:cNvSpPr>
            <a:spLocks noGrp="1"/>
          </p:cNvSpPr>
          <p:nvPr>
            <p:ph type="title"/>
          </p:nvPr>
        </p:nvSpPr>
        <p:spPr>
          <a:xfrm>
            <a:off x="179512" y="195486"/>
            <a:ext cx="6264696" cy="507703"/>
          </a:xfrm>
        </p:spPr>
        <p:txBody>
          <a:bodyPr/>
          <a:lstStyle/>
          <a:p>
            <a:r>
              <a:rPr lang="cs-CZ" dirty="0" smtClean="0"/>
              <a:t>Jaké otázky nepokládat? 1 </a:t>
            </a:r>
            <a:r>
              <a:rPr lang="cs-CZ" dirty="0"/>
              <a:t>(vyplnto.cz)</a:t>
            </a:r>
          </a:p>
        </p:txBody>
      </p:sp>
    </p:spTree>
    <p:extLst>
      <p:ext uri="{BB962C8B-B14F-4D97-AF65-F5344CB8AC3E}">
        <p14:creationId xmlns:p14="http://schemas.microsoft.com/office/powerpoint/2010/main" val="35695276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7848872" cy="3024336"/>
          </a:xfrm>
          <a:prstGeom prst="rect">
            <a:avLst/>
          </a:prstGeom>
        </p:spPr>
        <p:txBody>
          <a:bodyPr>
            <a:noAutofit/>
          </a:bodyPr>
          <a:lstStyle/>
          <a:p>
            <a:r>
              <a:rPr lang="cs-CZ" sz="2000" dirty="0" smtClean="0">
                <a:solidFill>
                  <a:srgbClr val="002060"/>
                </a:solidFill>
              </a:rPr>
              <a:t>Používejte </a:t>
            </a:r>
            <a:r>
              <a:rPr lang="cs-CZ" sz="2000" b="1" dirty="0">
                <a:solidFill>
                  <a:srgbClr val="002060"/>
                </a:solidFill>
              </a:rPr>
              <a:t>rozdělující otázky </a:t>
            </a:r>
            <a:r>
              <a:rPr lang="cs-CZ" sz="2000" dirty="0">
                <a:solidFill>
                  <a:srgbClr val="002060"/>
                </a:solidFill>
              </a:rPr>
              <a:t>(= větvěte dotazník!), které samy nasměrují uživatele na správnou další otázku — určitě nedělejte dotazníky s velkým množstvím nepovinných otázek, nenuťte respondenty přemýšlet o tom, zda mají na Vaše otázky odpovídat.</a:t>
            </a:r>
          </a:p>
          <a:p>
            <a:r>
              <a:rPr lang="cs-CZ" sz="2000" dirty="0">
                <a:solidFill>
                  <a:srgbClr val="002060"/>
                </a:solidFill>
              </a:rPr>
              <a:t>Dotazníky obecně pracují s agregovanými anonymními daty a není vhodné tyto principy jakkoli měnit. </a:t>
            </a:r>
            <a:r>
              <a:rPr lang="cs-CZ" sz="2000" b="1" dirty="0">
                <a:solidFill>
                  <a:srgbClr val="002060"/>
                </a:solidFill>
              </a:rPr>
              <a:t>Neptejte se </a:t>
            </a:r>
            <a:r>
              <a:rPr lang="cs-CZ" sz="2000" dirty="0">
                <a:solidFill>
                  <a:srgbClr val="002060"/>
                </a:solidFill>
              </a:rPr>
              <a:t>proto respondentů </a:t>
            </a:r>
            <a:r>
              <a:rPr lang="cs-CZ" sz="2000" b="1" dirty="0">
                <a:solidFill>
                  <a:srgbClr val="002060"/>
                </a:solidFill>
              </a:rPr>
              <a:t>na </a:t>
            </a:r>
            <a:r>
              <a:rPr lang="cs-CZ" sz="2000" dirty="0">
                <a:solidFill>
                  <a:srgbClr val="002060"/>
                </a:solidFill>
              </a:rPr>
              <a:t>žádné</a:t>
            </a:r>
            <a:r>
              <a:rPr lang="cs-CZ" sz="2000" b="1" dirty="0">
                <a:solidFill>
                  <a:srgbClr val="002060"/>
                </a:solidFill>
              </a:rPr>
              <a:t> osobní nebo dokonce kontaktní údaje </a:t>
            </a:r>
            <a:r>
              <a:rPr lang="cs-CZ" sz="2000" dirty="0">
                <a:solidFill>
                  <a:srgbClr val="002060"/>
                </a:solidFill>
              </a:rPr>
              <a:t>- zaprvé je obvykle nepotřebujete, zadruhé mívají respondenti k vyplňování takovýchto údajů oprávněný odpor.</a:t>
            </a:r>
          </a:p>
        </p:txBody>
      </p:sp>
      <p:sp>
        <p:nvSpPr>
          <p:cNvPr id="6" name="Nadpis 5"/>
          <p:cNvSpPr>
            <a:spLocks noGrp="1"/>
          </p:cNvSpPr>
          <p:nvPr>
            <p:ph type="title"/>
          </p:nvPr>
        </p:nvSpPr>
        <p:spPr>
          <a:xfrm>
            <a:off x="179512" y="195486"/>
            <a:ext cx="6264696" cy="507703"/>
          </a:xfrm>
        </p:spPr>
        <p:txBody>
          <a:bodyPr/>
          <a:lstStyle/>
          <a:p>
            <a:r>
              <a:rPr lang="cs-CZ" dirty="0" smtClean="0"/>
              <a:t>Jaké otázky nepokládat? 2 </a:t>
            </a:r>
            <a:r>
              <a:rPr lang="cs-CZ" dirty="0"/>
              <a:t>(vyplnto.cz)</a:t>
            </a:r>
          </a:p>
        </p:txBody>
      </p:sp>
    </p:spTree>
    <p:extLst>
      <p:ext uri="{BB962C8B-B14F-4D97-AF65-F5344CB8AC3E}">
        <p14:creationId xmlns:p14="http://schemas.microsoft.com/office/powerpoint/2010/main" val="34626245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Zástupný symbol pro obsah 2"/>
          <p:cNvSpPr txBox="1">
            <a:spLocks/>
          </p:cNvSpPr>
          <p:nvPr/>
        </p:nvSpPr>
        <p:spPr>
          <a:xfrm>
            <a:off x="4068324" y="555526"/>
            <a:ext cx="3888052" cy="30243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Co jsou to škály?</a:t>
            </a:r>
          </a:p>
          <a:p>
            <a:endParaRPr lang="cs-CZ" sz="2000" dirty="0"/>
          </a:p>
          <a:p>
            <a:r>
              <a:rPr lang="cs-CZ" sz="2000" dirty="0" smtClean="0"/>
              <a:t>Jak je využít v dotazování?</a:t>
            </a:r>
            <a:endParaRPr lang="cs-CZ" sz="2000" dirty="0"/>
          </a:p>
        </p:txBody>
      </p:sp>
      <p:sp>
        <p:nvSpPr>
          <p:cNvPr id="6" name="Nadpis 1"/>
          <p:cNvSpPr txBox="1">
            <a:spLocks/>
          </p:cNvSpPr>
          <p:nvPr/>
        </p:nvSpPr>
        <p:spPr>
          <a:xfrm>
            <a:off x="388132" y="411510"/>
            <a:ext cx="3183160" cy="316835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400" b="1" dirty="0">
                <a:solidFill>
                  <a:schemeClr val="bg1"/>
                </a:solidFill>
                <a:latin typeface="Times New Roman" panose="02020603050405020304" pitchFamily="18" charset="0"/>
                <a:cs typeface="Times New Roman" panose="02020603050405020304" pitchFamily="18" charset="0"/>
              </a:rPr>
              <a:t>4 Škály - specifický prvek dotazování</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202799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064896" cy="3024336"/>
          </a:xfrm>
          <a:prstGeom prst="rect">
            <a:avLst/>
          </a:prstGeom>
        </p:spPr>
        <p:txBody>
          <a:bodyPr>
            <a:noAutofit/>
          </a:bodyPr>
          <a:lstStyle/>
          <a:p>
            <a:r>
              <a:rPr lang="cs-CZ" sz="2100" b="1" dirty="0">
                <a:solidFill>
                  <a:srgbClr val="002060"/>
                </a:solidFill>
              </a:rPr>
              <a:t>Hodnotící škály:</a:t>
            </a:r>
          </a:p>
          <a:p>
            <a:pPr lvl="1"/>
            <a:r>
              <a:rPr lang="cs-CZ" sz="1800" dirty="0">
                <a:solidFill>
                  <a:srgbClr val="002060"/>
                </a:solidFill>
              </a:rPr>
              <a:t>Slovní – </a:t>
            </a:r>
            <a:r>
              <a:rPr lang="cs-CZ" sz="1800" i="1" dirty="0">
                <a:solidFill>
                  <a:srgbClr val="002060"/>
                </a:solidFill>
              </a:rPr>
              <a:t>Velmi spokojen, Spíše spokojen, Nevím, Spíše nespokojen, Velmi nespokojen.</a:t>
            </a:r>
          </a:p>
          <a:p>
            <a:pPr lvl="1"/>
            <a:r>
              <a:rPr lang="cs-CZ" sz="1800" dirty="0">
                <a:solidFill>
                  <a:srgbClr val="002060"/>
                </a:solidFill>
              </a:rPr>
              <a:t>Grafické - </a:t>
            </a:r>
            <a:r>
              <a:rPr lang="cs-CZ" sz="1800" dirty="0">
                <a:solidFill>
                  <a:srgbClr val="002060"/>
                </a:solidFill>
                <a:sym typeface="Wingdings" panose="05000000000000000000" pitchFamily="2" charset="2"/>
              </a:rPr>
              <a:t>  </a:t>
            </a:r>
            <a:endParaRPr lang="cs-CZ" sz="1800" dirty="0">
              <a:solidFill>
                <a:srgbClr val="002060"/>
              </a:solidFill>
            </a:endParaRPr>
          </a:p>
          <a:p>
            <a:pPr lvl="1"/>
            <a:r>
              <a:rPr lang="cs-CZ" sz="1800" dirty="0">
                <a:solidFill>
                  <a:srgbClr val="002060"/>
                </a:solidFill>
              </a:rPr>
              <a:t>Číselné – hodnocení jako ve škole – 1-5.</a:t>
            </a:r>
          </a:p>
          <a:p>
            <a:r>
              <a:rPr lang="cs-CZ" sz="2100" b="1" dirty="0">
                <a:solidFill>
                  <a:srgbClr val="002060"/>
                </a:solidFill>
              </a:rPr>
              <a:t>Škála pořadí:</a:t>
            </a:r>
          </a:p>
          <a:p>
            <a:pPr lvl="1"/>
            <a:r>
              <a:rPr lang="cs-CZ" sz="1800" dirty="0">
                <a:solidFill>
                  <a:srgbClr val="002060"/>
                </a:solidFill>
              </a:rPr>
              <a:t>Respondent seřazuje soubor vyjmenovaných předmětů dle preferenčního pořadí. „</a:t>
            </a:r>
            <a:r>
              <a:rPr lang="cs-CZ" sz="1800" i="1" dirty="0">
                <a:solidFill>
                  <a:srgbClr val="002060"/>
                </a:solidFill>
              </a:rPr>
              <a:t>Které značce piva dáváte přednost: </a:t>
            </a:r>
            <a:r>
              <a:rPr lang="cs-CZ" sz="1800" i="1" dirty="0" err="1">
                <a:solidFill>
                  <a:srgbClr val="002060"/>
                </a:solidFill>
              </a:rPr>
              <a:t>Smädný</a:t>
            </a:r>
            <a:r>
              <a:rPr lang="cs-CZ" sz="1800" i="1" dirty="0">
                <a:solidFill>
                  <a:srgbClr val="002060"/>
                </a:solidFill>
              </a:rPr>
              <a:t> </a:t>
            </a:r>
            <a:r>
              <a:rPr lang="cs-CZ" sz="1800" i="1" dirty="0" err="1">
                <a:solidFill>
                  <a:srgbClr val="002060"/>
                </a:solidFill>
              </a:rPr>
              <a:t>mních</a:t>
            </a:r>
            <a:r>
              <a:rPr lang="cs-CZ" sz="1800" i="1" dirty="0">
                <a:solidFill>
                  <a:srgbClr val="002060"/>
                </a:solidFill>
              </a:rPr>
              <a:t>, Zlatý bažant, </a:t>
            </a:r>
            <a:r>
              <a:rPr lang="cs-CZ" sz="1800" i="1" dirty="0" err="1">
                <a:solidFill>
                  <a:srgbClr val="002060"/>
                </a:solidFill>
              </a:rPr>
              <a:t>Corgoň</a:t>
            </a:r>
            <a:r>
              <a:rPr lang="cs-CZ" sz="1800" i="1" dirty="0">
                <a:solidFill>
                  <a:srgbClr val="002060"/>
                </a:solidFill>
              </a:rPr>
              <a:t>, Šariš, </a:t>
            </a:r>
            <a:r>
              <a:rPr lang="cs-CZ" sz="1800" i="1" dirty="0" err="1">
                <a:solidFill>
                  <a:srgbClr val="002060"/>
                </a:solidFill>
              </a:rPr>
              <a:t>Topvar</a:t>
            </a:r>
            <a:r>
              <a:rPr lang="cs-CZ" sz="1800" i="1" dirty="0">
                <a:solidFill>
                  <a:srgbClr val="002060"/>
                </a:solidFill>
              </a:rPr>
              <a:t>, </a:t>
            </a:r>
            <a:r>
              <a:rPr lang="cs-CZ" sz="1800" i="1" dirty="0" err="1">
                <a:solidFill>
                  <a:srgbClr val="002060"/>
                </a:solidFill>
              </a:rPr>
              <a:t>Martiner</a:t>
            </a:r>
            <a:r>
              <a:rPr lang="cs-CZ" sz="1800" i="1" dirty="0">
                <a:solidFill>
                  <a:srgbClr val="002060"/>
                </a:solidFill>
              </a:rPr>
              <a:t>, Kelt.“</a:t>
            </a:r>
            <a:endParaRPr lang="cs-CZ" sz="1800" dirty="0">
              <a:solidFill>
                <a:srgbClr val="002060"/>
              </a:solidFill>
            </a:endParaRPr>
          </a:p>
        </p:txBody>
      </p:sp>
      <p:sp>
        <p:nvSpPr>
          <p:cNvPr id="6" name="Nadpis 5"/>
          <p:cNvSpPr>
            <a:spLocks noGrp="1"/>
          </p:cNvSpPr>
          <p:nvPr>
            <p:ph type="title"/>
          </p:nvPr>
        </p:nvSpPr>
        <p:spPr>
          <a:xfrm>
            <a:off x="179512" y="195486"/>
            <a:ext cx="5544616" cy="507703"/>
          </a:xfrm>
        </p:spPr>
        <p:txBody>
          <a:bodyPr/>
          <a:lstStyle/>
          <a:p>
            <a:r>
              <a:rPr lang="cs-CZ" dirty="0"/>
              <a:t>4 Škály - specifický prvek dotazování</a:t>
            </a:r>
          </a:p>
        </p:txBody>
      </p:sp>
    </p:spTree>
    <p:extLst>
      <p:ext uri="{BB962C8B-B14F-4D97-AF65-F5344CB8AC3E}">
        <p14:creationId xmlns:p14="http://schemas.microsoft.com/office/powerpoint/2010/main" val="11431864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024336"/>
          </a:xfrm>
          <a:prstGeom prst="rect">
            <a:avLst/>
          </a:prstGeom>
        </p:spPr>
        <p:txBody>
          <a:bodyPr>
            <a:noAutofit/>
          </a:bodyPr>
          <a:lstStyle/>
          <a:p>
            <a:r>
              <a:rPr lang="cs-CZ" sz="2100" b="1" dirty="0" err="1">
                <a:solidFill>
                  <a:srgbClr val="002060"/>
                </a:solidFill>
              </a:rPr>
              <a:t>Likertova</a:t>
            </a:r>
            <a:r>
              <a:rPr lang="cs-CZ" sz="2100" b="1" dirty="0">
                <a:solidFill>
                  <a:srgbClr val="002060"/>
                </a:solidFill>
              </a:rPr>
              <a:t> škála:</a:t>
            </a:r>
          </a:p>
          <a:p>
            <a:pPr lvl="1"/>
            <a:r>
              <a:rPr lang="cs-CZ" sz="1800" dirty="0">
                <a:solidFill>
                  <a:srgbClr val="002060"/>
                </a:solidFill>
              </a:rPr>
              <a:t>Vyžaduje od respondenta, aby vyjádřil míru souhlasu s uvedeným tvrzením.</a:t>
            </a:r>
          </a:p>
          <a:p>
            <a:pPr lvl="1"/>
            <a:r>
              <a:rPr lang="cs-CZ" sz="1800" dirty="0">
                <a:solidFill>
                  <a:srgbClr val="002060"/>
                </a:solidFill>
              </a:rPr>
              <a:t>Výhodou je, že respondent hodnotí objekt pouze jednou metrikou, nevzniká tak problém s hledáním přídavných jmen.</a:t>
            </a:r>
          </a:p>
          <a:p>
            <a:r>
              <a:rPr lang="cs-CZ" sz="2100" b="1" dirty="0">
                <a:solidFill>
                  <a:srgbClr val="002060"/>
                </a:solidFill>
              </a:rPr>
              <a:t>Sémantický diferenciál:</a:t>
            </a:r>
          </a:p>
          <a:p>
            <a:pPr lvl="1"/>
            <a:r>
              <a:rPr lang="cs-CZ" sz="1800" dirty="0">
                <a:solidFill>
                  <a:srgbClr val="002060"/>
                </a:solidFill>
              </a:rPr>
              <a:t>Slouží k hodnocení image výrobků nebo organizací. Respondenti hodnotí na bipolární škále v připravené baterii otázek. </a:t>
            </a:r>
          </a:p>
          <a:p>
            <a:pPr lvl="1"/>
            <a:r>
              <a:rPr lang="cs-CZ" sz="1800" dirty="0">
                <a:solidFill>
                  <a:srgbClr val="002060"/>
                </a:solidFill>
              </a:rPr>
              <a:t>Existují tři základní faktory: Intenzita, Aktivita a Hodnocení.</a:t>
            </a:r>
          </a:p>
        </p:txBody>
      </p:sp>
      <p:sp>
        <p:nvSpPr>
          <p:cNvPr id="6" name="Nadpis 5"/>
          <p:cNvSpPr>
            <a:spLocks noGrp="1"/>
          </p:cNvSpPr>
          <p:nvPr>
            <p:ph type="title"/>
          </p:nvPr>
        </p:nvSpPr>
        <p:spPr>
          <a:xfrm>
            <a:off x="179512" y="195486"/>
            <a:ext cx="6840760" cy="507703"/>
          </a:xfrm>
        </p:spPr>
        <p:txBody>
          <a:bodyPr/>
          <a:lstStyle/>
          <a:p>
            <a:r>
              <a:rPr lang="cs-CZ" dirty="0"/>
              <a:t>Škály jako specifický prvek dotazování</a:t>
            </a:r>
          </a:p>
        </p:txBody>
      </p:sp>
    </p:spTree>
    <p:extLst>
      <p:ext uri="{BB962C8B-B14F-4D97-AF65-F5344CB8AC3E}">
        <p14:creationId xmlns:p14="http://schemas.microsoft.com/office/powerpoint/2010/main" val="17175091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Zástupný symbol pro obsah 2"/>
          <p:cNvSpPr txBox="1">
            <a:spLocks/>
          </p:cNvSpPr>
          <p:nvPr/>
        </p:nvSpPr>
        <p:spPr>
          <a:xfrm>
            <a:off x="4068324" y="935345"/>
            <a:ext cx="3888052" cy="30243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Co to je dotazování?</a:t>
            </a:r>
          </a:p>
          <a:p>
            <a:endParaRPr lang="cs-CZ" sz="2000" dirty="0"/>
          </a:p>
          <a:p>
            <a:r>
              <a:rPr lang="cs-CZ" sz="2000" dirty="0" smtClean="0"/>
              <a:t>Základní typy dotazování.</a:t>
            </a:r>
            <a:endParaRPr lang="cs-CZ" sz="2000" dirty="0"/>
          </a:p>
        </p:txBody>
      </p:sp>
      <p:sp>
        <p:nvSpPr>
          <p:cNvPr id="6" name="Nadpis 1"/>
          <p:cNvSpPr txBox="1">
            <a:spLocks/>
          </p:cNvSpPr>
          <p:nvPr/>
        </p:nvSpPr>
        <p:spPr>
          <a:xfrm>
            <a:off x="388132" y="411510"/>
            <a:ext cx="3183160" cy="316835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400" b="1" dirty="0">
                <a:solidFill>
                  <a:schemeClr val="bg1"/>
                </a:solidFill>
                <a:latin typeface="Times New Roman" panose="02020603050405020304" pitchFamily="18" charset="0"/>
                <a:cs typeface="Times New Roman" panose="02020603050405020304" pitchFamily="18" charset="0"/>
              </a:rPr>
              <a:t>1 </a:t>
            </a:r>
            <a:r>
              <a:rPr lang="cs-CZ" sz="2400" b="1" dirty="0" smtClean="0">
                <a:solidFill>
                  <a:schemeClr val="bg1"/>
                </a:solidFill>
                <a:latin typeface="Times New Roman" panose="02020603050405020304" pitchFamily="18" charset="0"/>
                <a:cs typeface="Times New Roman" panose="02020603050405020304" pitchFamily="18" charset="0"/>
              </a:rPr>
              <a:t>Dotazování – vymezení pojmu</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26092940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419622"/>
            <a:ext cx="8280920" cy="2448272"/>
          </a:xfrm>
          <a:prstGeom prst="rect">
            <a:avLst/>
          </a:prstGeom>
        </p:spPr>
        <p:txBody>
          <a:bodyPr>
            <a:noAutofit/>
          </a:bodyPr>
          <a:lstStyle/>
          <a:p>
            <a:r>
              <a:rPr lang="cs-CZ" sz="2000" dirty="0">
                <a:solidFill>
                  <a:srgbClr val="002060"/>
                </a:solidFill>
              </a:rPr>
              <a:t>Reprezentativnost: </a:t>
            </a:r>
          </a:p>
          <a:p>
            <a:pPr lvl="1"/>
            <a:r>
              <a:rPr lang="cs-CZ" sz="2000" dirty="0">
                <a:solidFill>
                  <a:srgbClr val="002060"/>
                </a:solidFill>
              </a:rPr>
              <a:t>vypovídá o vztahu výběrového vzorku a základní populace.</a:t>
            </a:r>
          </a:p>
          <a:p>
            <a:r>
              <a:rPr lang="cs-CZ" sz="2000" dirty="0">
                <a:solidFill>
                  <a:srgbClr val="002060"/>
                </a:solidFill>
              </a:rPr>
              <a:t>Kvalita výzkumu:</a:t>
            </a:r>
          </a:p>
          <a:p>
            <a:pPr lvl="1"/>
            <a:r>
              <a:rPr lang="cs-CZ" sz="2000" dirty="0">
                <a:solidFill>
                  <a:srgbClr val="002060"/>
                </a:solidFill>
              </a:rPr>
              <a:t>je determinovaná </a:t>
            </a:r>
            <a:r>
              <a:rPr lang="cs-CZ" sz="2000" b="1" dirty="0">
                <a:solidFill>
                  <a:srgbClr val="002060"/>
                </a:solidFill>
              </a:rPr>
              <a:t>validitou</a:t>
            </a:r>
            <a:r>
              <a:rPr lang="cs-CZ" sz="2000" dirty="0">
                <a:solidFill>
                  <a:srgbClr val="002060"/>
                </a:solidFill>
              </a:rPr>
              <a:t> a </a:t>
            </a:r>
            <a:r>
              <a:rPr lang="cs-CZ" sz="2000" b="1" dirty="0">
                <a:solidFill>
                  <a:srgbClr val="002060"/>
                </a:solidFill>
              </a:rPr>
              <a:t>reliabilitou.</a:t>
            </a:r>
          </a:p>
        </p:txBody>
      </p:sp>
      <p:sp>
        <p:nvSpPr>
          <p:cNvPr id="6" name="Nadpis 5"/>
          <p:cNvSpPr>
            <a:spLocks noGrp="1"/>
          </p:cNvSpPr>
          <p:nvPr>
            <p:ph type="title"/>
          </p:nvPr>
        </p:nvSpPr>
        <p:spPr>
          <a:xfrm>
            <a:off x="179512" y="195486"/>
            <a:ext cx="7560840" cy="648072"/>
          </a:xfrm>
        </p:spPr>
        <p:txBody>
          <a:bodyPr/>
          <a:lstStyle/>
          <a:p>
            <a:r>
              <a:rPr lang="cs-CZ" dirty="0"/>
              <a:t>Kvalitní data = Kvalitní výzkum = Kvalitní výsledky = Kvalitní rozhodnutí = Zisk</a:t>
            </a:r>
          </a:p>
        </p:txBody>
      </p:sp>
    </p:spTree>
    <p:extLst>
      <p:ext uri="{BB962C8B-B14F-4D97-AF65-F5344CB8AC3E}">
        <p14:creationId xmlns:p14="http://schemas.microsoft.com/office/powerpoint/2010/main" val="42803701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Zástupný symbol pro obsah 2"/>
          <p:cNvSpPr txBox="1">
            <a:spLocks/>
          </p:cNvSpPr>
          <p:nvPr/>
        </p:nvSpPr>
        <p:spPr>
          <a:xfrm>
            <a:off x="4068324" y="555526"/>
            <a:ext cx="3888052" cy="30243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Délka?</a:t>
            </a:r>
          </a:p>
          <a:p>
            <a:endParaRPr lang="cs-CZ" sz="2000" dirty="0"/>
          </a:p>
          <a:p>
            <a:r>
              <a:rPr lang="cs-CZ" sz="2000" dirty="0" smtClean="0"/>
              <a:t>Komplikovanost?</a:t>
            </a:r>
          </a:p>
          <a:p>
            <a:endParaRPr lang="cs-CZ" sz="2000" dirty="0"/>
          </a:p>
          <a:p>
            <a:r>
              <a:rPr lang="cs-CZ" sz="2000" dirty="0" smtClean="0"/>
              <a:t>Navádění?</a:t>
            </a:r>
            <a:endParaRPr lang="cs-CZ" sz="2000" dirty="0"/>
          </a:p>
        </p:txBody>
      </p:sp>
      <p:sp>
        <p:nvSpPr>
          <p:cNvPr id="6" name="Nadpis 1"/>
          <p:cNvSpPr txBox="1">
            <a:spLocks/>
          </p:cNvSpPr>
          <p:nvPr/>
        </p:nvSpPr>
        <p:spPr>
          <a:xfrm>
            <a:off x="388132" y="411510"/>
            <a:ext cx="3183160" cy="316835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400" b="1" dirty="0">
                <a:solidFill>
                  <a:schemeClr val="bg1"/>
                </a:solidFill>
                <a:latin typeface="Times New Roman" panose="02020603050405020304" pitchFamily="18" charset="0"/>
                <a:cs typeface="Times New Roman" panose="02020603050405020304" pitchFamily="18" charset="0"/>
              </a:rPr>
              <a:t>5 Rady závěrem k dotazníku</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5218787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Délka dotazníku by se měla odvíjet od:</a:t>
            </a:r>
          </a:p>
          <a:p>
            <a:pPr lvl="1"/>
            <a:r>
              <a:rPr lang="cs-CZ" sz="2000" dirty="0">
                <a:solidFill>
                  <a:srgbClr val="002060"/>
                </a:solidFill>
              </a:rPr>
              <a:t>Složení výběrového vzorku.</a:t>
            </a:r>
          </a:p>
          <a:p>
            <a:pPr lvl="1"/>
            <a:r>
              <a:rPr lang="cs-CZ" sz="2000" dirty="0">
                <a:solidFill>
                  <a:srgbClr val="002060"/>
                </a:solidFill>
              </a:rPr>
              <a:t>Typu řešeného problému.</a:t>
            </a:r>
          </a:p>
          <a:p>
            <a:pPr lvl="1"/>
            <a:r>
              <a:rPr lang="cs-CZ" sz="2000" dirty="0">
                <a:solidFill>
                  <a:srgbClr val="002060"/>
                </a:solidFill>
              </a:rPr>
              <a:t>Mísu sběru dat.</a:t>
            </a:r>
          </a:p>
          <a:p>
            <a:pPr lvl="1"/>
            <a:r>
              <a:rPr lang="cs-CZ" sz="2000" dirty="0">
                <a:solidFill>
                  <a:srgbClr val="002060"/>
                </a:solidFill>
              </a:rPr>
              <a:t>Rozpočtu výzkumu.</a:t>
            </a:r>
          </a:p>
          <a:p>
            <a:r>
              <a:rPr lang="cs-CZ" sz="2000" dirty="0">
                <a:solidFill>
                  <a:srgbClr val="002060"/>
                </a:solidFill>
              </a:rPr>
              <a:t>Platí, že čím konkrétněji se ptáme, tím konkrétnější odpověď dostaneme.</a:t>
            </a:r>
          </a:p>
          <a:p>
            <a:r>
              <a:rPr lang="cs-CZ" sz="2000" dirty="0">
                <a:solidFill>
                  <a:srgbClr val="002060"/>
                </a:solidFill>
              </a:rPr>
              <a:t>Pozor na otázky, kde přílišná konkretizace způsobí averzi respondenta.</a:t>
            </a:r>
          </a:p>
          <a:p>
            <a:pPr lvl="2"/>
            <a:r>
              <a:rPr lang="cs-CZ" sz="2000" dirty="0">
                <a:solidFill>
                  <a:srgbClr val="002060"/>
                </a:solidFill>
              </a:rPr>
              <a:t>Tabu.</a:t>
            </a:r>
          </a:p>
          <a:p>
            <a:pPr lvl="2"/>
            <a:r>
              <a:rPr lang="cs-CZ" sz="2000" dirty="0">
                <a:solidFill>
                  <a:srgbClr val="002060"/>
                </a:solidFill>
              </a:rPr>
              <a:t>Intimní.</a:t>
            </a:r>
          </a:p>
          <a:p>
            <a:endParaRPr lang="cs-CZ" sz="2000" dirty="0">
              <a:solidFill>
                <a:srgbClr val="002060"/>
              </a:solidFill>
            </a:endParaRPr>
          </a:p>
        </p:txBody>
      </p:sp>
      <p:sp>
        <p:nvSpPr>
          <p:cNvPr id="6" name="Nadpis 5"/>
          <p:cNvSpPr>
            <a:spLocks noGrp="1"/>
          </p:cNvSpPr>
          <p:nvPr>
            <p:ph type="title"/>
          </p:nvPr>
        </p:nvSpPr>
        <p:spPr>
          <a:xfrm>
            <a:off x="179512" y="195486"/>
            <a:ext cx="4536504" cy="507703"/>
          </a:xfrm>
        </p:spPr>
        <p:txBody>
          <a:bodyPr/>
          <a:lstStyle/>
          <a:p>
            <a:r>
              <a:rPr lang="cs-CZ" dirty="0"/>
              <a:t>5 Rady závěrem k dotazníku</a:t>
            </a:r>
          </a:p>
        </p:txBody>
      </p:sp>
    </p:spTree>
    <p:extLst>
      <p:ext uri="{BB962C8B-B14F-4D97-AF65-F5344CB8AC3E}">
        <p14:creationId xmlns:p14="http://schemas.microsoft.com/office/powerpoint/2010/main" val="20596952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Otázku musí respondent pochopit.</a:t>
            </a:r>
          </a:p>
          <a:p>
            <a:r>
              <a:rPr lang="cs-CZ" sz="2000" dirty="0">
                <a:solidFill>
                  <a:srgbClr val="002060"/>
                </a:solidFill>
              </a:rPr>
              <a:t>Ve vzorku bývají dlaždiči i doktoři práv.</a:t>
            </a:r>
          </a:p>
          <a:p>
            <a:r>
              <a:rPr lang="cs-CZ" sz="2000" dirty="0">
                <a:solidFill>
                  <a:srgbClr val="002060"/>
                </a:solidFill>
              </a:rPr>
              <a:t>Užívejte známý slovník bez cizích slov a odborných výrazů.</a:t>
            </a:r>
          </a:p>
          <a:p>
            <a:r>
              <a:rPr lang="cs-CZ" sz="2000" dirty="0">
                <a:solidFill>
                  <a:srgbClr val="002060"/>
                </a:solidFill>
              </a:rPr>
              <a:t>Užívejte jednovýznamová slova.</a:t>
            </a:r>
          </a:p>
          <a:p>
            <a:r>
              <a:rPr lang="cs-CZ" sz="2000" dirty="0">
                <a:solidFill>
                  <a:srgbClr val="002060"/>
                </a:solidFill>
              </a:rPr>
              <a:t>Krátké otázky. Čím delší je otázka, tím větší je pravděpodobnost jejího nepochopení.</a:t>
            </a:r>
          </a:p>
          <a:p>
            <a:r>
              <a:rPr lang="cs-CZ" sz="2000" dirty="0">
                <a:solidFill>
                  <a:srgbClr val="002060"/>
                </a:solidFill>
              </a:rPr>
              <a:t>Neužívat dvojího záporu v otázce.</a:t>
            </a:r>
          </a:p>
        </p:txBody>
      </p:sp>
      <p:sp>
        <p:nvSpPr>
          <p:cNvPr id="6" name="Nadpis 5"/>
          <p:cNvSpPr>
            <a:spLocks noGrp="1"/>
          </p:cNvSpPr>
          <p:nvPr>
            <p:ph type="title"/>
          </p:nvPr>
        </p:nvSpPr>
        <p:spPr>
          <a:xfrm>
            <a:off x="179512" y="195486"/>
            <a:ext cx="4536504" cy="507703"/>
          </a:xfrm>
        </p:spPr>
        <p:txBody>
          <a:bodyPr/>
          <a:lstStyle/>
          <a:p>
            <a:r>
              <a:rPr lang="cs-CZ" dirty="0"/>
              <a:t>Komplikovanost</a:t>
            </a:r>
          </a:p>
        </p:txBody>
      </p:sp>
    </p:spTree>
    <p:extLst>
      <p:ext uri="{BB962C8B-B14F-4D97-AF65-F5344CB8AC3E}">
        <p14:creationId xmlns:p14="http://schemas.microsoft.com/office/powerpoint/2010/main" val="25835864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Respondent odpovídá na dvě otázky jednou odpovědí.</a:t>
            </a:r>
          </a:p>
          <a:p>
            <a:r>
              <a:rPr lang="cs-CZ" sz="2000" dirty="0">
                <a:solidFill>
                  <a:srgbClr val="002060"/>
                </a:solidFill>
              </a:rPr>
              <a:t>Vede k vyloučení obou otázek.</a:t>
            </a:r>
          </a:p>
          <a:p>
            <a:r>
              <a:rPr lang="cs-CZ" sz="2000" dirty="0">
                <a:solidFill>
                  <a:srgbClr val="002060"/>
                </a:solidFill>
              </a:rPr>
              <a:t>Nechejte si zkontrolovat dotazník od více osob před nástupem do terénu.</a:t>
            </a:r>
          </a:p>
          <a:p>
            <a:r>
              <a:rPr lang="cs-CZ" sz="2000" dirty="0">
                <a:solidFill>
                  <a:srgbClr val="002060"/>
                </a:solidFill>
              </a:rPr>
              <a:t>Ideální je pilotáž.</a:t>
            </a:r>
          </a:p>
        </p:txBody>
      </p:sp>
      <p:sp>
        <p:nvSpPr>
          <p:cNvPr id="6" name="Nadpis 5"/>
          <p:cNvSpPr>
            <a:spLocks noGrp="1"/>
          </p:cNvSpPr>
          <p:nvPr>
            <p:ph type="title"/>
          </p:nvPr>
        </p:nvSpPr>
        <p:spPr>
          <a:xfrm>
            <a:off x="179512" y="195486"/>
            <a:ext cx="4536504" cy="507703"/>
          </a:xfrm>
        </p:spPr>
        <p:txBody>
          <a:bodyPr/>
          <a:lstStyle/>
          <a:p>
            <a:r>
              <a:rPr lang="cs-CZ" dirty="0"/>
              <a:t>Duplicita</a:t>
            </a:r>
          </a:p>
        </p:txBody>
      </p:sp>
    </p:spTree>
    <p:extLst>
      <p:ext uri="{BB962C8B-B14F-4D97-AF65-F5344CB8AC3E}">
        <p14:creationId xmlns:p14="http://schemas.microsoft.com/office/powerpoint/2010/main" val="7716057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a:t>
            </a:r>
            <a:r>
              <a:rPr lang="cs-CZ" sz="2000" i="1" dirty="0">
                <a:solidFill>
                  <a:srgbClr val="002060"/>
                </a:solidFill>
              </a:rPr>
              <a:t>Chtěli byste nakupovat levněji</a:t>
            </a:r>
            <a:r>
              <a:rPr lang="cs-CZ" sz="2000" dirty="0">
                <a:solidFill>
                  <a:srgbClr val="002060"/>
                </a:solidFill>
              </a:rPr>
              <a:t>?“</a:t>
            </a:r>
          </a:p>
          <a:p>
            <a:pPr marL="0" indent="0" algn="ctr">
              <a:buNone/>
            </a:pPr>
            <a:r>
              <a:rPr lang="cs-CZ" sz="2000" dirty="0">
                <a:solidFill>
                  <a:srgbClr val="002060"/>
                </a:solidFill>
              </a:rPr>
              <a:t>nahradit raději</a:t>
            </a:r>
          </a:p>
          <a:p>
            <a:r>
              <a:rPr lang="cs-CZ" sz="2000" dirty="0">
                <a:solidFill>
                  <a:srgbClr val="002060"/>
                </a:solidFill>
              </a:rPr>
              <a:t>„</a:t>
            </a:r>
            <a:r>
              <a:rPr lang="cs-CZ" sz="2000" i="1" dirty="0">
                <a:solidFill>
                  <a:srgbClr val="002060"/>
                </a:solidFill>
              </a:rPr>
              <a:t>Kolik byste byli ochotni utratit za náš produkt</a:t>
            </a:r>
            <a:r>
              <a:rPr lang="cs-CZ" sz="2000" dirty="0">
                <a:solidFill>
                  <a:srgbClr val="002060"/>
                </a:solidFill>
              </a:rPr>
              <a:t>?“</a:t>
            </a:r>
          </a:p>
          <a:p>
            <a:pPr marL="0" indent="0" algn="ctr">
              <a:buNone/>
            </a:pPr>
            <a:r>
              <a:rPr lang="cs-CZ" sz="2000" dirty="0">
                <a:solidFill>
                  <a:srgbClr val="002060"/>
                </a:solidFill>
              </a:rPr>
              <a:t>nebo</a:t>
            </a:r>
          </a:p>
          <a:p>
            <a:r>
              <a:rPr lang="cs-CZ" sz="2000" dirty="0">
                <a:solidFill>
                  <a:srgbClr val="002060"/>
                </a:solidFill>
              </a:rPr>
              <a:t>Kolik byste byli ochotni utratit za ideální produkt?“</a:t>
            </a:r>
          </a:p>
          <a:p>
            <a:endParaRPr lang="cs-CZ" sz="2000" dirty="0">
              <a:solidFill>
                <a:srgbClr val="002060"/>
              </a:solidFill>
            </a:endParaRPr>
          </a:p>
        </p:txBody>
      </p:sp>
      <p:sp>
        <p:nvSpPr>
          <p:cNvPr id="6" name="Nadpis 5"/>
          <p:cNvSpPr>
            <a:spLocks noGrp="1"/>
          </p:cNvSpPr>
          <p:nvPr>
            <p:ph type="title"/>
          </p:nvPr>
        </p:nvSpPr>
        <p:spPr>
          <a:xfrm>
            <a:off x="179512" y="195486"/>
            <a:ext cx="4536504" cy="507703"/>
          </a:xfrm>
        </p:spPr>
        <p:txBody>
          <a:bodyPr/>
          <a:lstStyle/>
          <a:p>
            <a:r>
              <a:rPr lang="cs-CZ" dirty="0"/>
              <a:t>Navádění</a:t>
            </a:r>
          </a:p>
        </p:txBody>
      </p:sp>
    </p:spTree>
    <p:extLst>
      <p:ext uri="{BB962C8B-B14F-4D97-AF65-F5344CB8AC3E}">
        <p14:creationId xmlns:p14="http://schemas.microsoft.com/office/powerpoint/2010/main" val="40828465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Pokud se ptáme, jakou televizní stanici nejčastěji respondent sleduje a nabídneme:</a:t>
            </a:r>
          </a:p>
          <a:p>
            <a:pPr lvl="1"/>
            <a:r>
              <a:rPr lang="cs-CZ" sz="2000" dirty="0" err="1">
                <a:solidFill>
                  <a:srgbClr val="002060"/>
                </a:solidFill>
              </a:rPr>
              <a:t>Óčko</a:t>
            </a:r>
            <a:r>
              <a:rPr lang="cs-CZ" sz="2000" dirty="0">
                <a:solidFill>
                  <a:srgbClr val="002060"/>
                </a:solidFill>
              </a:rPr>
              <a:t>.</a:t>
            </a:r>
          </a:p>
          <a:p>
            <a:pPr lvl="1"/>
            <a:r>
              <a:rPr lang="cs-CZ" sz="2000" dirty="0" err="1">
                <a:solidFill>
                  <a:srgbClr val="002060"/>
                </a:solidFill>
              </a:rPr>
              <a:t>Sky</a:t>
            </a:r>
            <a:r>
              <a:rPr lang="cs-CZ" sz="2000" dirty="0">
                <a:solidFill>
                  <a:srgbClr val="002060"/>
                </a:solidFill>
              </a:rPr>
              <a:t> </a:t>
            </a:r>
            <a:r>
              <a:rPr lang="cs-CZ" sz="2000" dirty="0" err="1">
                <a:solidFill>
                  <a:srgbClr val="002060"/>
                </a:solidFill>
              </a:rPr>
              <a:t>news</a:t>
            </a:r>
            <a:r>
              <a:rPr lang="cs-CZ" sz="2000" dirty="0">
                <a:solidFill>
                  <a:srgbClr val="002060"/>
                </a:solidFill>
              </a:rPr>
              <a:t>.</a:t>
            </a:r>
          </a:p>
          <a:p>
            <a:pPr lvl="1"/>
            <a:r>
              <a:rPr lang="cs-CZ" sz="2000" dirty="0">
                <a:solidFill>
                  <a:srgbClr val="002060"/>
                </a:solidFill>
              </a:rPr>
              <a:t>ČT 4 sport.</a:t>
            </a:r>
          </a:p>
        </p:txBody>
      </p:sp>
      <p:sp>
        <p:nvSpPr>
          <p:cNvPr id="6" name="Nadpis 5"/>
          <p:cNvSpPr>
            <a:spLocks noGrp="1"/>
          </p:cNvSpPr>
          <p:nvPr>
            <p:ph type="title"/>
          </p:nvPr>
        </p:nvSpPr>
        <p:spPr>
          <a:xfrm>
            <a:off x="179512" y="195486"/>
            <a:ext cx="4536504" cy="507703"/>
          </a:xfrm>
        </p:spPr>
        <p:txBody>
          <a:bodyPr/>
          <a:lstStyle/>
          <a:p>
            <a:r>
              <a:rPr lang="cs-CZ" dirty="0"/>
              <a:t>Srovnatelnost formátu</a:t>
            </a:r>
          </a:p>
        </p:txBody>
      </p:sp>
    </p:spTree>
    <p:extLst>
      <p:ext uri="{BB962C8B-B14F-4D97-AF65-F5344CB8AC3E}">
        <p14:creationId xmlns:p14="http://schemas.microsoft.com/office/powerpoint/2010/main" val="26311682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smtClean="0">
                <a:solidFill>
                  <a:srgbClr val="002060"/>
                </a:solidFill>
              </a:rPr>
              <a:t>Uděláme ve Wordu a rozesíláme emailem … to raději ne!</a:t>
            </a:r>
          </a:p>
          <a:p>
            <a:r>
              <a:rPr lang="cs-CZ" sz="2000" dirty="0" smtClean="0">
                <a:solidFill>
                  <a:srgbClr val="002060"/>
                </a:solidFill>
              </a:rPr>
              <a:t>Dotazník přes Google dokumenty. </a:t>
            </a:r>
          </a:p>
          <a:p>
            <a:r>
              <a:rPr lang="cs-CZ" sz="2000" dirty="0" smtClean="0">
                <a:solidFill>
                  <a:srgbClr val="002060"/>
                </a:solidFill>
              </a:rPr>
              <a:t>Dotazník přes nějakou českou službu zdarma, např. </a:t>
            </a:r>
            <a:r>
              <a:rPr lang="cs-CZ" sz="2000" dirty="0" smtClean="0">
                <a:solidFill>
                  <a:srgbClr val="002060"/>
                </a:solidFill>
                <a:hlinkClick r:id="rId3"/>
              </a:rPr>
              <a:t>Survio</a:t>
            </a:r>
            <a:r>
              <a:rPr lang="cs-CZ" sz="2000" dirty="0" smtClean="0">
                <a:solidFill>
                  <a:srgbClr val="002060"/>
                </a:solidFill>
              </a:rPr>
              <a:t>, </a:t>
            </a:r>
            <a:r>
              <a:rPr lang="cs-CZ" sz="2000" dirty="0" smtClean="0">
                <a:solidFill>
                  <a:srgbClr val="002060"/>
                </a:solidFill>
                <a:hlinkClick r:id="rId4"/>
              </a:rPr>
              <a:t>Vyplňto</a:t>
            </a:r>
            <a:r>
              <a:rPr lang="cs-CZ" sz="2000" dirty="0" smtClean="0">
                <a:solidFill>
                  <a:srgbClr val="002060"/>
                </a:solidFill>
              </a:rPr>
              <a:t>, click4survey apod. </a:t>
            </a:r>
            <a:endParaRPr lang="cs-CZ" sz="2000" dirty="0">
              <a:solidFill>
                <a:srgbClr val="002060"/>
              </a:solidFill>
            </a:endParaRPr>
          </a:p>
        </p:txBody>
      </p:sp>
      <p:sp>
        <p:nvSpPr>
          <p:cNvPr id="6" name="Nadpis 5"/>
          <p:cNvSpPr>
            <a:spLocks noGrp="1"/>
          </p:cNvSpPr>
          <p:nvPr>
            <p:ph type="title"/>
          </p:nvPr>
        </p:nvSpPr>
        <p:spPr>
          <a:xfrm>
            <a:off x="179512" y="195486"/>
            <a:ext cx="4536504" cy="507703"/>
          </a:xfrm>
        </p:spPr>
        <p:txBody>
          <a:bodyPr/>
          <a:lstStyle/>
          <a:p>
            <a:r>
              <a:rPr lang="cs-CZ" dirty="0" smtClean="0"/>
              <a:t>Jak udělat dotazník do BP/DP?</a:t>
            </a:r>
            <a:endParaRPr lang="cs-CZ" dirty="0"/>
          </a:p>
        </p:txBody>
      </p:sp>
    </p:spTree>
    <p:extLst>
      <p:ext uri="{BB962C8B-B14F-4D97-AF65-F5344CB8AC3E}">
        <p14:creationId xmlns:p14="http://schemas.microsoft.com/office/powerpoint/2010/main" val="11458985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Zástupný symbol pro obsah 2"/>
          <p:cNvSpPr txBox="1">
            <a:spLocks/>
          </p:cNvSpPr>
          <p:nvPr/>
        </p:nvSpPr>
        <p:spPr>
          <a:xfrm>
            <a:off x="4068324" y="555526"/>
            <a:ext cx="3888052" cy="30243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Struktura rozhovoru?</a:t>
            </a:r>
          </a:p>
          <a:p>
            <a:endParaRPr lang="cs-CZ" sz="2000" dirty="0"/>
          </a:p>
          <a:p>
            <a:r>
              <a:rPr lang="cs-CZ" sz="2000" dirty="0" smtClean="0"/>
              <a:t>Typy rozhovoru?</a:t>
            </a:r>
          </a:p>
          <a:p>
            <a:endParaRPr lang="cs-CZ" sz="2000" dirty="0"/>
          </a:p>
        </p:txBody>
      </p:sp>
      <p:sp>
        <p:nvSpPr>
          <p:cNvPr id="6" name="Nadpis 1"/>
          <p:cNvSpPr txBox="1">
            <a:spLocks/>
          </p:cNvSpPr>
          <p:nvPr/>
        </p:nvSpPr>
        <p:spPr>
          <a:xfrm>
            <a:off x="388132" y="411510"/>
            <a:ext cx="3183160" cy="316835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400" b="1" dirty="0" smtClean="0">
                <a:solidFill>
                  <a:schemeClr val="bg1"/>
                </a:solidFill>
                <a:latin typeface="Times New Roman" panose="02020603050405020304" pitchFamily="18" charset="0"/>
                <a:cs typeface="Times New Roman" panose="02020603050405020304" pitchFamily="18" charset="0"/>
              </a:rPr>
              <a:t>6 Rozhovor</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99021333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024336"/>
          </a:xfrm>
          <a:prstGeom prst="rect">
            <a:avLst/>
          </a:prstGeom>
        </p:spPr>
        <p:txBody>
          <a:bodyPr>
            <a:noAutofit/>
          </a:bodyPr>
          <a:lstStyle/>
          <a:p>
            <a:r>
              <a:rPr lang="cs-CZ" sz="2000" dirty="0">
                <a:solidFill>
                  <a:srgbClr val="002060"/>
                </a:solidFill>
              </a:rPr>
              <a:t>Rozhovor (Interview) je metodicky vedený rozhovor dvou stran (tazatel – moderátor, respondent).</a:t>
            </a:r>
          </a:p>
          <a:p>
            <a:r>
              <a:rPr lang="cs-CZ" sz="2000" dirty="0">
                <a:solidFill>
                  <a:srgbClr val="002060"/>
                </a:solidFill>
              </a:rPr>
              <a:t>Rozhovor má 3 fáze:</a:t>
            </a:r>
          </a:p>
          <a:p>
            <a:pPr lvl="1"/>
            <a:r>
              <a:rPr lang="cs-CZ" sz="2000" dirty="0">
                <a:solidFill>
                  <a:srgbClr val="002060"/>
                </a:solidFill>
              </a:rPr>
              <a:t>úvodní – navázání kontaktu, navození atmosféry, určení tématu, času, účelu, ujištění.</a:t>
            </a:r>
          </a:p>
          <a:p>
            <a:pPr lvl="1"/>
            <a:r>
              <a:rPr lang="cs-CZ" sz="2000" dirty="0">
                <a:solidFill>
                  <a:srgbClr val="002060"/>
                </a:solidFill>
              </a:rPr>
              <a:t>jádro rozhovoru – vlastní dotazování.</a:t>
            </a:r>
          </a:p>
          <a:p>
            <a:pPr lvl="1"/>
            <a:r>
              <a:rPr lang="cs-CZ" sz="2000" dirty="0">
                <a:solidFill>
                  <a:srgbClr val="002060"/>
                </a:solidFill>
              </a:rPr>
              <a:t>závěr rozhovoru – shrnutí, uvolnění atmosféry, naladění na další spolupráci.</a:t>
            </a:r>
          </a:p>
          <a:p>
            <a:r>
              <a:rPr lang="cs-CZ" sz="2000" dirty="0">
                <a:solidFill>
                  <a:srgbClr val="002060"/>
                </a:solidFill>
              </a:rPr>
              <a:t>Typy rozhovorů podle variant odpovědí:</a:t>
            </a:r>
          </a:p>
          <a:p>
            <a:pPr lvl="1"/>
            <a:r>
              <a:rPr lang="cs-CZ" sz="2000" dirty="0">
                <a:solidFill>
                  <a:srgbClr val="002060"/>
                </a:solidFill>
              </a:rPr>
              <a:t>Standardizovaný rozhovor – nabízí varianty odpovědí, ze kterých respondent vybírá.</a:t>
            </a:r>
          </a:p>
          <a:p>
            <a:pPr lvl="1"/>
            <a:r>
              <a:rPr lang="cs-CZ" sz="2000" dirty="0">
                <a:solidFill>
                  <a:srgbClr val="002060"/>
                </a:solidFill>
              </a:rPr>
              <a:t>Nestandardizovaný – nenabízí odpovědi.</a:t>
            </a:r>
          </a:p>
          <a:p>
            <a:endParaRPr lang="cs-CZ" sz="2000" dirty="0">
              <a:solidFill>
                <a:srgbClr val="002060"/>
              </a:solidFill>
            </a:endParaRPr>
          </a:p>
        </p:txBody>
      </p:sp>
      <p:sp>
        <p:nvSpPr>
          <p:cNvPr id="6" name="Nadpis 5"/>
          <p:cNvSpPr>
            <a:spLocks noGrp="1"/>
          </p:cNvSpPr>
          <p:nvPr>
            <p:ph type="title"/>
          </p:nvPr>
        </p:nvSpPr>
        <p:spPr>
          <a:xfrm>
            <a:off x="179512" y="195486"/>
            <a:ext cx="4536504" cy="507703"/>
          </a:xfrm>
        </p:spPr>
        <p:txBody>
          <a:bodyPr/>
          <a:lstStyle/>
          <a:p>
            <a:r>
              <a:rPr lang="cs-CZ" dirty="0" smtClean="0"/>
              <a:t>6 Rozhovor</a:t>
            </a:r>
            <a:endParaRPr lang="cs-CZ" dirty="0"/>
          </a:p>
        </p:txBody>
      </p:sp>
    </p:spTree>
    <p:extLst>
      <p:ext uri="{BB962C8B-B14F-4D97-AF65-F5344CB8AC3E}">
        <p14:creationId xmlns:p14="http://schemas.microsoft.com/office/powerpoint/2010/main" val="27144219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024336"/>
          </a:xfrm>
          <a:prstGeom prst="rect">
            <a:avLst/>
          </a:prstGeom>
        </p:spPr>
        <p:txBody>
          <a:bodyPr>
            <a:noAutofit/>
          </a:bodyPr>
          <a:lstStyle/>
          <a:p>
            <a:r>
              <a:rPr lang="cs-CZ" sz="2000" dirty="0">
                <a:solidFill>
                  <a:srgbClr val="002060"/>
                </a:solidFill>
              </a:rPr>
              <a:t>Je to metoda sběru primárních dat, která je založená na zprostředkovaném nebo přímém kontaktu s respondentem podle předem připravené struktury a formy otázek. Bývala/je nejpoužívanější.</a:t>
            </a:r>
          </a:p>
          <a:p>
            <a:r>
              <a:rPr lang="cs-CZ" sz="2000" dirty="0">
                <a:solidFill>
                  <a:srgbClr val="002060"/>
                </a:solidFill>
              </a:rPr>
              <a:t>Podle způsobu kontaktu rozlišujeme 4 základní techniky dotazování: osobní, písemné, telefonické a online. </a:t>
            </a:r>
          </a:p>
          <a:p>
            <a:r>
              <a:rPr lang="cs-CZ" sz="2000" dirty="0">
                <a:solidFill>
                  <a:srgbClr val="002060"/>
                </a:solidFill>
              </a:rPr>
              <a:t>Techniky lze v některých případech vhodně kombinovat s jinými technikami výzkumu. </a:t>
            </a:r>
          </a:p>
          <a:p>
            <a:r>
              <a:rPr lang="cs-CZ" sz="2000" dirty="0">
                <a:solidFill>
                  <a:srgbClr val="002060"/>
                </a:solidFill>
              </a:rPr>
              <a:t>Vhodnou techniku vybíráme podle parametrů výzkumu (cíl, rozpočet, požadovaný vzorek atd.) a jednotlivých výhod a nevýhod, které nám </a:t>
            </a:r>
            <a:r>
              <a:rPr lang="cs-CZ" sz="2000" dirty="0" smtClean="0">
                <a:solidFill>
                  <a:srgbClr val="002060"/>
                </a:solidFill>
              </a:rPr>
              <a:t>přinášejí.</a:t>
            </a:r>
            <a:endParaRPr lang="cs-CZ" sz="2000" dirty="0">
              <a:solidFill>
                <a:srgbClr val="002060"/>
              </a:solidFill>
            </a:endParaRPr>
          </a:p>
        </p:txBody>
      </p:sp>
      <p:sp>
        <p:nvSpPr>
          <p:cNvPr id="6" name="Nadpis 5"/>
          <p:cNvSpPr>
            <a:spLocks noGrp="1"/>
          </p:cNvSpPr>
          <p:nvPr>
            <p:ph type="title"/>
          </p:nvPr>
        </p:nvSpPr>
        <p:spPr>
          <a:xfrm>
            <a:off x="179512" y="195487"/>
            <a:ext cx="4464496" cy="504056"/>
          </a:xfrm>
        </p:spPr>
        <p:txBody>
          <a:bodyPr/>
          <a:lstStyle/>
          <a:p>
            <a:r>
              <a:rPr lang="cs-CZ" dirty="0"/>
              <a:t>1 Dotazování – vymezení pojmu</a:t>
            </a:r>
          </a:p>
        </p:txBody>
      </p:sp>
    </p:spTree>
    <p:extLst>
      <p:ext uri="{BB962C8B-B14F-4D97-AF65-F5344CB8AC3E}">
        <p14:creationId xmlns:p14="http://schemas.microsoft.com/office/powerpoint/2010/main" val="331673308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Typy rozhovorů podle variant odpovědí:</a:t>
            </a:r>
          </a:p>
          <a:p>
            <a:pPr lvl="1"/>
            <a:r>
              <a:rPr lang="cs-CZ" sz="2000" dirty="0">
                <a:solidFill>
                  <a:srgbClr val="002060"/>
                </a:solidFill>
              </a:rPr>
              <a:t>Nestrukturovaný – nemá strukturu, moderátor může volně rozhovor vést.</a:t>
            </a:r>
          </a:p>
          <a:p>
            <a:pPr lvl="1"/>
            <a:r>
              <a:rPr lang="cs-CZ" sz="2000" dirty="0" err="1">
                <a:solidFill>
                  <a:srgbClr val="002060"/>
                </a:solidFill>
              </a:rPr>
              <a:t>Polostrukturovaný</a:t>
            </a:r>
            <a:r>
              <a:rPr lang="cs-CZ" sz="2000" dirty="0">
                <a:solidFill>
                  <a:srgbClr val="002060"/>
                </a:solidFill>
              </a:rPr>
              <a:t> – část rozhovoru je volná a část má předem určené otázky.</a:t>
            </a:r>
          </a:p>
          <a:p>
            <a:pPr lvl="1"/>
            <a:r>
              <a:rPr lang="cs-CZ" sz="2000" dirty="0">
                <a:solidFill>
                  <a:srgbClr val="002060"/>
                </a:solidFill>
              </a:rPr>
              <a:t>Strukturovaný rozhovor – přesně nastavený rozhovor.</a:t>
            </a:r>
          </a:p>
          <a:p>
            <a:r>
              <a:rPr lang="cs-CZ" sz="2000" dirty="0">
                <a:solidFill>
                  <a:srgbClr val="002060"/>
                </a:solidFill>
              </a:rPr>
              <a:t>Typy rozhovorů podle počtu respondentů:</a:t>
            </a:r>
          </a:p>
          <a:p>
            <a:pPr lvl="1"/>
            <a:r>
              <a:rPr lang="cs-CZ" sz="2000" dirty="0">
                <a:solidFill>
                  <a:srgbClr val="002060"/>
                </a:solidFill>
              </a:rPr>
              <a:t>Skupinový rozhovor (</a:t>
            </a:r>
            <a:r>
              <a:rPr lang="cs-CZ" sz="2000" dirty="0" err="1">
                <a:solidFill>
                  <a:srgbClr val="002060"/>
                </a:solidFill>
              </a:rPr>
              <a:t>Focus</a:t>
            </a:r>
            <a:r>
              <a:rPr lang="cs-CZ" sz="2000" dirty="0">
                <a:solidFill>
                  <a:srgbClr val="002060"/>
                </a:solidFill>
              </a:rPr>
              <a:t> Group).</a:t>
            </a:r>
          </a:p>
          <a:p>
            <a:pPr lvl="1"/>
            <a:r>
              <a:rPr lang="cs-CZ" sz="2000" dirty="0">
                <a:solidFill>
                  <a:srgbClr val="002060"/>
                </a:solidFill>
              </a:rPr>
              <a:t>Individuální rozhovor – hloubkový rozhovor pro kvalitativní výzkum. </a:t>
            </a:r>
          </a:p>
          <a:p>
            <a:endParaRPr lang="cs-CZ" sz="2000" dirty="0">
              <a:solidFill>
                <a:srgbClr val="002060"/>
              </a:solidFill>
            </a:endParaRPr>
          </a:p>
          <a:p>
            <a:endParaRPr lang="cs-CZ" sz="2000" dirty="0">
              <a:solidFill>
                <a:srgbClr val="002060"/>
              </a:solidFill>
            </a:endParaRPr>
          </a:p>
          <a:p>
            <a:endParaRPr lang="cs-CZ" sz="2000" dirty="0">
              <a:solidFill>
                <a:srgbClr val="002060"/>
              </a:solidFill>
            </a:endParaRPr>
          </a:p>
          <a:p>
            <a:endParaRPr lang="cs-CZ" sz="2000" dirty="0">
              <a:solidFill>
                <a:srgbClr val="002060"/>
              </a:solidFill>
            </a:endParaRPr>
          </a:p>
        </p:txBody>
      </p:sp>
      <p:sp>
        <p:nvSpPr>
          <p:cNvPr id="6" name="Nadpis 5"/>
          <p:cNvSpPr>
            <a:spLocks noGrp="1"/>
          </p:cNvSpPr>
          <p:nvPr>
            <p:ph type="title"/>
          </p:nvPr>
        </p:nvSpPr>
        <p:spPr>
          <a:xfrm>
            <a:off x="179512" y="195486"/>
            <a:ext cx="4536504" cy="507703"/>
          </a:xfrm>
        </p:spPr>
        <p:txBody>
          <a:bodyPr/>
          <a:lstStyle/>
          <a:p>
            <a:r>
              <a:rPr lang="cs-CZ" dirty="0"/>
              <a:t>Typy rozhovorů</a:t>
            </a:r>
          </a:p>
        </p:txBody>
      </p:sp>
    </p:spTree>
    <p:extLst>
      <p:ext uri="{BB962C8B-B14F-4D97-AF65-F5344CB8AC3E}">
        <p14:creationId xmlns:p14="http://schemas.microsoft.com/office/powerpoint/2010/main" val="244035952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Zástupný symbol pro obsah 2"/>
          <p:cNvSpPr txBox="1">
            <a:spLocks/>
          </p:cNvSpPr>
          <p:nvPr/>
        </p:nvSpPr>
        <p:spPr>
          <a:xfrm>
            <a:off x="4068324" y="935345"/>
            <a:ext cx="3888052" cy="30243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1 Pozorování – vymezení pojmu, základní pravidla.</a:t>
            </a:r>
          </a:p>
          <a:p>
            <a:endParaRPr lang="cs-CZ" sz="2000" dirty="0"/>
          </a:p>
          <a:p>
            <a:r>
              <a:rPr lang="cs-CZ" sz="2000" dirty="0"/>
              <a:t>2 Typy pozorování.</a:t>
            </a:r>
          </a:p>
          <a:p>
            <a:endParaRPr lang="cs-CZ" sz="2000" dirty="0"/>
          </a:p>
          <a:p>
            <a:r>
              <a:rPr lang="cs-CZ" sz="2000" dirty="0"/>
              <a:t>3 Praktické aplikace pozorování.</a:t>
            </a:r>
          </a:p>
          <a:p>
            <a:endParaRPr lang="cs-CZ" sz="2000" dirty="0"/>
          </a:p>
          <a:p>
            <a:r>
              <a:rPr lang="cs-CZ" sz="2000" dirty="0"/>
              <a:t>4 Další techniky pozorování – studium dokumentů, snímkování, případové studie.</a:t>
            </a:r>
          </a:p>
        </p:txBody>
      </p:sp>
      <p:sp>
        <p:nvSpPr>
          <p:cNvPr id="6" name="Nadpis 1"/>
          <p:cNvSpPr txBox="1">
            <a:spLocks/>
          </p:cNvSpPr>
          <p:nvPr/>
        </p:nvSpPr>
        <p:spPr>
          <a:xfrm>
            <a:off x="388132" y="411510"/>
            <a:ext cx="3183160" cy="316835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4000" b="1" dirty="0" smtClean="0">
                <a:solidFill>
                  <a:schemeClr val="bg1"/>
                </a:solidFill>
                <a:latin typeface="Times New Roman" panose="02020603050405020304" pitchFamily="18" charset="0"/>
                <a:cs typeface="Times New Roman" panose="02020603050405020304" pitchFamily="18" charset="0"/>
              </a:rPr>
              <a:t>Pozorování</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33594886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Zástupný symbol pro obsah 2"/>
          <p:cNvSpPr txBox="1">
            <a:spLocks/>
          </p:cNvSpPr>
          <p:nvPr/>
        </p:nvSpPr>
        <p:spPr>
          <a:xfrm>
            <a:off x="4068324" y="935345"/>
            <a:ext cx="3888052" cy="30243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Co to je pozorování?</a:t>
            </a:r>
          </a:p>
          <a:p>
            <a:endParaRPr lang="cs-CZ" sz="2000" dirty="0"/>
          </a:p>
          <a:p>
            <a:r>
              <a:rPr lang="cs-CZ" sz="2000" dirty="0" smtClean="0"/>
              <a:t>Výhody a nevýhody pozorování.</a:t>
            </a:r>
          </a:p>
          <a:p>
            <a:endParaRPr lang="cs-CZ" sz="2000" dirty="0"/>
          </a:p>
          <a:p>
            <a:r>
              <a:rPr lang="cs-CZ" sz="2000" dirty="0" smtClean="0"/>
              <a:t>Subjektivita při pozorování.</a:t>
            </a:r>
            <a:endParaRPr lang="cs-CZ" sz="2000" dirty="0"/>
          </a:p>
        </p:txBody>
      </p:sp>
      <p:sp>
        <p:nvSpPr>
          <p:cNvPr id="6" name="Nadpis 1"/>
          <p:cNvSpPr txBox="1">
            <a:spLocks/>
          </p:cNvSpPr>
          <p:nvPr/>
        </p:nvSpPr>
        <p:spPr>
          <a:xfrm>
            <a:off x="388132" y="411510"/>
            <a:ext cx="3183160" cy="316835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400" b="1" dirty="0">
                <a:solidFill>
                  <a:schemeClr val="bg1"/>
                </a:solidFill>
                <a:latin typeface="Times New Roman" panose="02020603050405020304" pitchFamily="18" charset="0"/>
                <a:cs typeface="Times New Roman" panose="02020603050405020304" pitchFamily="18" charset="0"/>
              </a:rPr>
              <a:t>1 </a:t>
            </a:r>
            <a:r>
              <a:rPr lang="cs-CZ" sz="2400" b="1" dirty="0" smtClean="0">
                <a:solidFill>
                  <a:schemeClr val="bg1"/>
                </a:solidFill>
                <a:latin typeface="Times New Roman" panose="02020603050405020304" pitchFamily="18" charset="0"/>
                <a:cs typeface="Times New Roman" panose="02020603050405020304" pitchFamily="18" charset="0"/>
              </a:rPr>
              <a:t>Pozorování – vymezení pojmu</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64734266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024336"/>
          </a:xfrm>
          <a:prstGeom prst="rect">
            <a:avLst/>
          </a:prstGeom>
        </p:spPr>
        <p:txBody>
          <a:bodyPr>
            <a:noAutofit/>
          </a:bodyPr>
          <a:lstStyle/>
          <a:p>
            <a:r>
              <a:rPr lang="cs-CZ" sz="2000" b="1" dirty="0">
                <a:solidFill>
                  <a:srgbClr val="002060"/>
                </a:solidFill>
              </a:rPr>
              <a:t>Pozorování</a:t>
            </a:r>
            <a:r>
              <a:rPr lang="cs-CZ" sz="2000" dirty="0">
                <a:solidFill>
                  <a:srgbClr val="002060"/>
                </a:solidFill>
              </a:rPr>
              <a:t> - je zaměřené, dobře plánované vnímání vybraných jevů a to, co bylo vnímáno, je pečlivě a systematicky zaznamenáváno.</a:t>
            </a:r>
          </a:p>
          <a:p>
            <a:r>
              <a:rPr lang="cs-CZ" sz="2000" dirty="0">
                <a:solidFill>
                  <a:srgbClr val="002060"/>
                </a:solidFill>
              </a:rPr>
              <a:t>Dá se popsat jako „</a:t>
            </a:r>
            <a:r>
              <a:rPr lang="cs-CZ" sz="2000" i="1" dirty="0">
                <a:solidFill>
                  <a:srgbClr val="002060"/>
                </a:solidFill>
              </a:rPr>
              <a:t>smyslová percepce okolního světa.</a:t>
            </a:r>
            <a:r>
              <a:rPr lang="cs-CZ" sz="2000" dirty="0">
                <a:solidFill>
                  <a:srgbClr val="002060"/>
                </a:solidFill>
              </a:rPr>
              <a:t>“ </a:t>
            </a:r>
          </a:p>
          <a:p>
            <a:r>
              <a:rPr lang="cs-CZ" sz="2000" dirty="0">
                <a:solidFill>
                  <a:srgbClr val="002060"/>
                </a:solidFill>
              </a:rPr>
              <a:t>Je to cílevědomé, soustavné a plánovité vnímání jevů a procesů, které směřuje k odhalení podstatných souvislostí a vztahů sledované skutečnosti.</a:t>
            </a:r>
          </a:p>
          <a:p>
            <a:r>
              <a:rPr lang="cs-CZ" sz="2000" dirty="0">
                <a:solidFill>
                  <a:srgbClr val="002060"/>
                </a:solidFill>
              </a:rPr>
              <a:t>„</a:t>
            </a:r>
            <a:r>
              <a:rPr lang="cs-CZ" sz="2000" i="1" dirty="0">
                <a:solidFill>
                  <a:srgbClr val="002060"/>
                </a:solidFill>
              </a:rPr>
              <a:t>Technika sběru informací založená na zaměřeném, systematickém a organizovaném sledování aspektů, fenoménů, které jsou předmětem zkoumání“.</a:t>
            </a:r>
          </a:p>
          <a:p>
            <a:r>
              <a:rPr lang="cs-CZ" sz="2000" dirty="0">
                <a:solidFill>
                  <a:srgbClr val="002060"/>
                </a:solidFill>
              </a:rPr>
              <a:t>Neprofesionalita vedla k diskreditaci celé metody. Dnes návrat díky moderní technice (frekvence, konkurence, pohyb/chování na prodejně atd.). </a:t>
            </a:r>
          </a:p>
        </p:txBody>
      </p:sp>
      <p:sp>
        <p:nvSpPr>
          <p:cNvPr id="6" name="Nadpis 5"/>
          <p:cNvSpPr>
            <a:spLocks noGrp="1"/>
          </p:cNvSpPr>
          <p:nvPr>
            <p:ph type="title"/>
          </p:nvPr>
        </p:nvSpPr>
        <p:spPr>
          <a:xfrm>
            <a:off x="179512" y="195487"/>
            <a:ext cx="4464496" cy="504056"/>
          </a:xfrm>
        </p:spPr>
        <p:txBody>
          <a:bodyPr/>
          <a:lstStyle/>
          <a:p>
            <a:r>
              <a:rPr lang="cs-CZ" dirty="0"/>
              <a:t>1 </a:t>
            </a:r>
            <a:r>
              <a:rPr lang="cs-CZ" dirty="0" smtClean="0"/>
              <a:t>Pozorování </a:t>
            </a:r>
            <a:r>
              <a:rPr lang="cs-CZ" dirty="0"/>
              <a:t>– vymezení pojmu</a:t>
            </a:r>
          </a:p>
        </p:txBody>
      </p:sp>
    </p:spTree>
    <p:extLst>
      <p:ext uri="{BB962C8B-B14F-4D97-AF65-F5344CB8AC3E}">
        <p14:creationId xmlns:p14="http://schemas.microsoft.com/office/powerpoint/2010/main" val="408419925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05733" y="1059582"/>
            <a:ext cx="8136904" cy="3024336"/>
          </a:xfrm>
          <a:prstGeom prst="rect">
            <a:avLst/>
          </a:prstGeom>
        </p:spPr>
        <p:txBody>
          <a:bodyPr>
            <a:noAutofit/>
          </a:bodyPr>
          <a:lstStyle/>
          <a:p>
            <a:r>
              <a:rPr lang="cs-CZ" sz="2000" dirty="0">
                <a:solidFill>
                  <a:srgbClr val="002060"/>
                </a:solidFill>
              </a:rPr>
              <a:t>Pozorování </a:t>
            </a:r>
            <a:r>
              <a:rPr lang="cs-CZ" sz="2000" b="1" dirty="0">
                <a:solidFill>
                  <a:srgbClr val="002060"/>
                </a:solidFill>
              </a:rPr>
              <a:t>překonává</a:t>
            </a:r>
            <a:r>
              <a:rPr lang="cs-CZ" sz="2000" dirty="0">
                <a:solidFill>
                  <a:srgbClr val="002060"/>
                </a:solidFill>
              </a:rPr>
              <a:t> jednu z klíčových </a:t>
            </a:r>
            <a:r>
              <a:rPr lang="cs-CZ" sz="2000" b="1" dirty="0">
                <a:solidFill>
                  <a:srgbClr val="002060"/>
                </a:solidFill>
              </a:rPr>
              <a:t>nevýhod</a:t>
            </a:r>
            <a:r>
              <a:rPr lang="cs-CZ" sz="2000" dirty="0">
                <a:solidFill>
                  <a:srgbClr val="002060"/>
                </a:solidFill>
              </a:rPr>
              <a:t> rozhovorů a dotazníků – </a:t>
            </a:r>
            <a:r>
              <a:rPr lang="cs-CZ" sz="2000" b="1" dirty="0">
                <a:solidFill>
                  <a:srgbClr val="002060"/>
                </a:solidFill>
              </a:rPr>
              <a:t>nepřesnost poskytnutých odpovědí</a:t>
            </a:r>
            <a:r>
              <a:rPr lang="cs-CZ" sz="2000" dirty="0">
                <a:solidFill>
                  <a:srgbClr val="002060"/>
                </a:solidFill>
              </a:rPr>
              <a:t>. Tyto nepřesnosti se vyskytují v důsledku toho, že respondenti:</a:t>
            </a:r>
          </a:p>
          <a:p>
            <a:pPr lvl="1"/>
            <a:r>
              <a:rPr lang="cs-CZ" sz="2000" dirty="0">
                <a:solidFill>
                  <a:srgbClr val="002060"/>
                </a:solidFill>
              </a:rPr>
              <a:t>Nemají dostatek povědomí o svém vlastním chování.</a:t>
            </a:r>
          </a:p>
          <a:p>
            <a:pPr lvl="1"/>
            <a:r>
              <a:rPr lang="cs-CZ" sz="2000" dirty="0">
                <a:solidFill>
                  <a:srgbClr val="002060"/>
                </a:solidFill>
              </a:rPr>
              <a:t>Nedostatek přesné paměti, co dělali.</a:t>
            </a:r>
          </a:p>
          <a:p>
            <a:pPr lvl="1"/>
            <a:r>
              <a:rPr lang="cs-CZ" sz="2000" dirty="0">
                <a:solidFill>
                  <a:srgbClr val="002060"/>
                </a:solidFill>
              </a:rPr>
              <a:t>Záměrné lži, aby se jevili badateli v lepším světle.</a:t>
            </a:r>
          </a:p>
          <a:p>
            <a:pPr lvl="1"/>
            <a:r>
              <a:rPr lang="cs-CZ" sz="2000" dirty="0">
                <a:solidFill>
                  <a:srgbClr val="002060"/>
                </a:solidFill>
              </a:rPr>
              <a:t>Touha říct badateli, co si myslí, že chce slyšet.</a:t>
            </a:r>
          </a:p>
          <a:p>
            <a:endParaRPr lang="cs-CZ" sz="2000" dirty="0">
              <a:solidFill>
                <a:srgbClr val="002060"/>
              </a:solidFill>
            </a:endParaRPr>
          </a:p>
        </p:txBody>
      </p:sp>
      <p:sp>
        <p:nvSpPr>
          <p:cNvPr id="6" name="Nadpis 5"/>
          <p:cNvSpPr>
            <a:spLocks noGrp="1"/>
          </p:cNvSpPr>
          <p:nvPr>
            <p:ph type="title"/>
          </p:nvPr>
        </p:nvSpPr>
        <p:spPr>
          <a:xfrm>
            <a:off x="179512" y="195486"/>
            <a:ext cx="3888432" cy="507703"/>
          </a:xfrm>
        </p:spPr>
        <p:txBody>
          <a:bodyPr/>
          <a:lstStyle/>
          <a:p>
            <a:r>
              <a:rPr lang="cs-CZ" dirty="0"/>
              <a:t>Výhody </a:t>
            </a:r>
            <a:r>
              <a:rPr lang="cs-CZ" dirty="0" smtClean="0"/>
              <a:t>pozorování 1</a:t>
            </a:r>
            <a:endParaRPr lang="cs-CZ" dirty="0"/>
          </a:p>
        </p:txBody>
      </p:sp>
    </p:spTree>
    <p:extLst>
      <p:ext uri="{BB962C8B-B14F-4D97-AF65-F5344CB8AC3E}">
        <p14:creationId xmlns:p14="http://schemas.microsoft.com/office/powerpoint/2010/main" val="139258131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987574"/>
            <a:ext cx="8136904" cy="3024336"/>
          </a:xfrm>
          <a:prstGeom prst="rect">
            <a:avLst/>
          </a:prstGeom>
        </p:spPr>
        <p:txBody>
          <a:bodyPr>
            <a:noAutofit/>
          </a:bodyPr>
          <a:lstStyle/>
          <a:p>
            <a:r>
              <a:rPr lang="cs-CZ" sz="2000" dirty="0" smtClean="0">
                <a:solidFill>
                  <a:srgbClr val="002060"/>
                </a:solidFill>
              </a:rPr>
              <a:t>Pozorování </a:t>
            </a:r>
            <a:r>
              <a:rPr lang="cs-CZ" sz="2000" dirty="0">
                <a:solidFill>
                  <a:srgbClr val="002060"/>
                </a:solidFill>
              </a:rPr>
              <a:t>je možné použít i v těch případech, kdy není možné sbírat data pomocí rozhovoru nebo dotazníku, např. když se studie účastní </a:t>
            </a:r>
            <a:r>
              <a:rPr lang="cs-CZ" sz="2000" b="1" dirty="0">
                <a:solidFill>
                  <a:srgbClr val="002060"/>
                </a:solidFill>
              </a:rPr>
              <a:t>zvířata</a:t>
            </a:r>
            <a:r>
              <a:rPr lang="cs-CZ" sz="2000" dirty="0">
                <a:solidFill>
                  <a:srgbClr val="002060"/>
                </a:solidFill>
              </a:rPr>
              <a:t>, </a:t>
            </a:r>
            <a:r>
              <a:rPr lang="cs-CZ" sz="2000" b="1" dirty="0">
                <a:solidFill>
                  <a:srgbClr val="002060"/>
                </a:solidFill>
              </a:rPr>
              <a:t>děti</a:t>
            </a:r>
            <a:r>
              <a:rPr lang="cs-CZ" sz="2000" dirty="0">
                <a:solidFill>
                  <a:srgbClr val="002060"/>
                </a:solidFill>
              </a:rPr>
              <a:t>, malé děti, osoby, které nesdílejí společný jazyk, nebo osoby s některými formami zdravotního postižení. </a:t>
            </a:r>
            <a:endParaRPr lang="cs-CZ" sz="2000" dirty="0" smtClean="0">
              <a:solidFill>
                <a:srgbClr val="002060"/>
              </a:solidFill>
            </a:endParaRPr>
          </a:p>
          <a:p>
            <a:endParaRPr lang="cs-CZ" sz="2000" dirty="0">
              <a:solidFill>
                <a:srgbClr val="002060"/>
              </a:solidFill>
            </a:endParaRPr>
          </a:p>
          <a:p>
            <a:r>
              <a:rPr lang="cs-CZ" sz="2000" dirty="0">
                <a:solidFill>
                  <a:srgbClr val="002060"/>
                </a:solidFill>
              </a:rPr>
              <a:t>Je to tedy </a:t>
            </a:r>
            <a:r>
              <a:rPr lang="cs-CZ" sz="2000" b="1" dirty="0">
                <a:solidFill>
                  <a:srgbClr val="002060"/>
                </a:solidFill>
              </a:rPr>
              <a:t>nepřímý nástroj </a:t>
            </a:r>
            <a:r>
              <a:rPr lang="cs-CZ" sz="2000" dirty="0">
                <a:solidFill>
                  <a:srgbClr val="002060"/>
                </a:solidFill>
              </a:rPr>
              <a:t>pro sběr dat (není nutná součinnost pozorovaného).</a:t>
            </a:r>
          </a:p>
          <a:p>
            <a:endParaRPr lang="cs-CZ" sz="2000" dirty="0">
              <a:solidFill>
                <a:srgbClr val="002060"/>
              </a:solidFill>
            </a:endParaRPr>
          </a:p>
        </p:txBody>
      </p:sp>
      <p:sp>
        <p:nvSpPr>
          <p:cNvPr id="6" name="Nadpis 5"/>
          <p:cNvSpPr>
            <a:spLocks noGrp="1"/>
          </p:cNvSpPr>
          <p:nvPr>
            <p:ph type="title"/>
          </p:nvPr>
        </p:nvSpPr>
        <p:spPr>
          <a:xfrm>
            <a:off x="179512" y="195486"/>
            <a:ext cx="3888432" cy="507703"/>
          </a:xfrm>
        </p:spPr>
        <p:txBody>
          <a:bodyPr/>
          <a:lstStyle/>
          <a:p>
            <a:r>
              <a:rPr lang="cs-CZ" dirty="0"/>
              <a:t>Výhody </a:t>
            </a:r>
            <a:r>
              <a:rPr lang="cs-CZ" dirty="0" smtClean="0"/>
              <a:t>pozorování 2</a:t>
            </a:r>
            <a:endParaRPr lang="cs-CZ" dirty="0"/>
          </a:p>
        </p:txBody>
      </p:sp>
    </p:spTree>
    <p:extLst>
      <p:ext uri="{BB962C8B-B14F-4D97-AF65-F5344CB8AC3E}">
        <p14:creationId xmlns:p14="http://schemas.microsoft.com/office/powerpoint/2010/main" val="316987902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600400"/>
          </a:xfrm>
          <a:prstGeom prst="rect">
            <a:avLst/>
          </a:prstGeom>
        </p:spPr>
        <p:txBody>
          <a:bodyPr>
            <a:noAutofit/>
          </a:bodyPr>
          <a:lstStyle/>
          <a:p>
            <a:r>
              <a:rPr lang="cs-CZ" sz="2000" dirty="0">
                <a:solidFill>
                  <a:srgbClr val="002060"/>
                </a:solidFill>
              </a:rPr>
              <a:t>Pozorování chování může toto chování ovlivnit, např. děti ve třídě se mohou chovat jinak v případě, že je pozorovatel přítomen, než když není pozorovatel ve třídě.</a:t>
            </a:r>
          </a:p>
          <a:p>
            <a:r>
              <a:rPr lang="cs-CZ" sz="2000" dirty="0">
                <a:solidFill>
                  <a:srgbClr val="002060"/>
                </a:solidFill>
              </a:rPr>
              <a:t>Mnoho událostí není možné pozorovat:</a:t>
            </a:r>
          </a:p>
          <a:p>
            <a:pPr lvl="1"/>
            <a:r>
              <a:rPr lang="cs-CZ" sz="2000" dirty="0">
                <a:solidFill>
                  <a:srgbClr val="002060"/>
                </a:solidFill>
              </a:rPr>
              <a:t>Chování, které je soukromé, např. aktivity, které se uskuteční v soukromých domech.</a:t>
            </a:r>
          </a:p>
          <a:p>
            <a:pPr lvl="1"/>
            <a:r>
              <a:rPr lang="cs-CZ" sz="2000" dirty="0">
                <a:solidFill>
                  <a:srgbClr val="002060"/>
                </a:solidFill>
              </a:rPr>
              <a:t>Události, které jsou nepředvídatelné, takže výzkumník neví, kdy a kde být přítomen, např. vzpoura.</a:t>
            </a:r>
          </a:p>
          <a:p>
            <a:pPr lvl="1"/>
            <a:r>
              <a:rPr lang="cs-CZ" sz="2000" dirty="0">
                <a:solidFill>
                  <a:srgbClr val="002060"/>
                </a:solidFill>
              </a:rPr>
              <a:t>Události, které jsou nebezpečné pro badatele, např. tsunami, požáry.</a:t>
            </a:r>
          </a:p>
          <a:p>
            <a:r>
              <a:rPr lang="cs-CZ" sz="2000" dirty="0">
                <a:solidFill>
                  <a:srgbClr val="002060"/>
                </a:solidFill>
              </a:rPr>
              <a:t>Mohou vyvstat etické otázky, např. nedostatek informovaného souhlasu.</a:t>
            </a:r>
          </a:p>
        </p:txBody>
      </p:sp>
      <p:sp>
        <p:nvSpPr>
          <p:cNvPr id="6" name="Nadpis 5"/>
          <p:cNvSpPr>
            <a:spLocks noGrp="1"/>
          </p:cNvSpPr>
          <p:nvPr>
            <p:ph type="title"/>
          </p:nvPr>
        </p:nvSpPr>
        <p:spPr>
          <a:xfrm>
            <a:off x="179512" y="195486"/>
            <a:ext cx="7200800" cy="507703"/>
          </a:xfrm>
        </p:spPr>
        <p:txBody>
          <a:bodyPr/>
          <a:lstStyle/>
          <a:p>
            <a:r>
              <a:rPr lang="cs-CZ" altLang="en-US" dirty="0"/>
              <a:t>Nevýhody pozorování</a:t>
            </a:r>
            <a:endParaRPr lang="cs-CZ" dirty="0"/>
          </a:p>
        </p:txBody>
      </p:sp>
    </p:spTree>
    <p:extLst>
      <p:ext uri="{BB962C8B-B14F-4D97-AF65-F5344CB8AC3E}">
        <p14:creationId xmlns:p14="http://schemas.microsoft.com/office/powerpoint/2010/main" val="2259745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987574"/>
            <a:ext cx="8280920" cy="3024336"/>
          </a:xfrm>
          <a:prstGeom prst="rect">
            <a:avLst/>
          </a:prstGeom>
        </p:spPr>
        <p:txBody>
          <a:bodyPr>
            <a:noAutofit/>
          </a:bodyPr>
          <a:lstStyle/>
          <a:p>
            <a:r>
              <a:rPr lang="cs-CZ" sz="2000" dirty="0">
                <a:solidFill>
                  <a:srgbClr val="002060"/>
                </a:solidFill>
              </a:rPr>
              <a:t>Pozorování samotné musí: </a:t>
            </a:r>
          </a:p>
          <a:p>
            <a:pPr lvl="1"/>
            <a:r>
              <a:rPr lang="cs-CZ" sz="2000" dirty="0">
                <a:solidFill>
                  <a:srgbClr val="002060"/>
                </a:solidFill>
              </a:rPr>
              <a:t>Být přesně organizované. </a:t>
            </a:r>
          </a:p>
          <a:p>
            <a:pPr lvl="1"/>
            <a:r>
              <a:rPr lang="cs-CZ" sz="2000" dirty="0">
                <a:solidFill>
                  <a:srgbClr val="002060"/>
                </a:solidFill>
              </a:rPr>
              <a:t>Probíhat podle </a:t>
            </a:r>
            <a:r>
              <a:rPr lang="cs-CZ" sz="2000">
                <a:solidFill>
                  <a:srgbClr val="002060"/>
                </a:solidFill>
              </a:rPr>
              <a:t>stanoveného </a:t>
            </a:r>
            <a:r>
              <a:rPr lang="cs-CZ" sz="2000" smtClean="0">
                <a:solidFill>
                  <a:srgbClr val="002060"/>
                </a:solidFill>
              </a:rPr>
              <a:t>plánu.</a:t>
            </a:r>
            <a:endParaRPr lang="cs-CZ" sz="2000" dirty="0">
              <a:solidFill>
                <a:srgbClr val="002060"/>
              </a:solidFill>
            </a:endParaRPr>
          </a:p>
          <a:p>
            <a:pPr lvl="1"/>
            <a:r>
              <a:rPr lang="cs-CZ" sz="2000" dirty="0">
                <a:solidFill>
                  <a:srgbClr val="002060"/>
                </a:solidFill>
              </a:rPr>
              <a:t>Pozorované jevy a procesy musí být přesně registrované. </a:t>
            </a:r>
          </a:p>
          <a:p>
            <a:pPr lvl="1"/>
            <a:r>
              <a:rPr lang="cs-CZ" sz="2000" dirty="0">
                <a:solidFill>
                  <a:srgbClr val="002060"/>
                </a:solidFill>
              </a:rPr>
              <a:t>Na závěr se musí provést analýza pozorovaných dat</a:t>
            </a:r>
            <a:r>
              <a:rPr lang="cs-CZ" sz="2000" dirty="0" smtClean="0">
                <a:solidFill>
                  <a:srgbClr val="002060"/>
                </a:solidFill>
              </a:rPr>
              <a:t>.</a:t>
            </a:r>
            <a:endParaRPr lang="cs-CZ" sz="2000" dirty="0">
              <a:solidFill>
                <a:srgbClr val="002060"/>
              </a:solidFill>
            </a:endParaRPr>
          </a:p>
        </p:txBody>
      </p:sp>
      <p:sp>
        <p:nvSpPr>
          <p:cNvPr id="6" name="Nadpis 5"/>
          <p:cNvSpPr>
            <a:spLocks noGrp="1"/>
          </p:cNvSpPr>
          <p:nvPr>
            <p:ph type="title"/>
          </p:nvPr>
        </p:nvSpPr>
        <p:spPr>
          <a:xfrm>
            <a:off x="179512" y="195486"/>
            <a:ext cx="4752528" cy="507703"/>
          </a:xfrm>
        </p:spPr>
        <p:txBody>
          <a:bodyPr/>
          <a:lstStyle/>
          <a:p>
            <a:r>
              <a:rPr lang="pl-PL" dirty="0"/>
              <a:t>Podmínky </a:t>
            </a:r>
            <a:r>
              <a:rPr lang="pl-PL" dirty="0" smtClean="0"/>
              <a:t>pozorování 1</a:t>
            </a:r>
            <a:endParaRPr lang="cs-CZ" dirty="0"/>
          </a:p>
        </p:txBody>
      </p:sp>
    </p:spTree>
    <p:extLst>
      <p:ext uri="{BB962C8B-B14F-4D97-AF65-F5344CB8AC3E}">
        <p14:creationId xmlns:p14="http://schemas.microsoft.com/office/powerpoint/2010/main" val="165811281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987574"/>
            <a:ext cx="8280920" cy="3024336"/>
          </a:xfrm>
          <a:prstGeom prst="rect">
            <a:avLst/>
          </a:prstGeom>
        </p:spPr>
        <p:txBody>
          <a:bodyPr>
            <a:noAutofit/>
          </a:bodyPr>
          <a:lstStyle/>
          <a:p>
            <a:r>
              <a:rPr lang="cs-CZ" sz="2000" dirty="0" smtClean="0">
                <a:solidFill>
                  <a:srgbClr val="002060"/>
                </a:solidFill>
              </a:rPr>
              <a:t>Pozorovatel </a:t>
            </a:r>
            <a:r>
              <a:rPr lang="cs-CZ" sz="2000" dirty="0">
                <a:solidFill>
                  <a:srgbClr val="002060"/>
                </a:solidFill>
              </a:rPr>
              <a:t>musí: </a:t>
            </a:r>
          </a:p>
          <a:p>
            <a:pPr lvl="1"/>
            <a:r>
              <a:rPr lang="cs-CZ" sz="2000" dirty="0">
                <a:solidFill>
                  <a:srgbClr val="002060"/>
                </a:solidFill>
              </a:rPr>
              <a:t>Mít zdravé smyslové orgány.</a:t>
            </a:r>
          </a:p>
          <a:p>
            <a:pPr lvl="1"/>
            <a:r>
              <a:rPr lang="cs-CZ" sz="2000" dirty="0">
                <a:solidFill>
                  <a:srgbClr val="002060"/>
                </a:solidFill>
              </a:rPr>
              <a:t>Schopnost přesného odhadu.</a:t>
            </a:r>
          </a:p>
          <a:p>
            <a:pPr lvl="1"/>
            <a:r>
              <a:rPr lang="cs-CZ" sz="2000" dirty="0">
                <a:solidFill>
                  <a:srgbClr val="002060"/>
                </a:solidFill>
              </a:rPr>
              <a:t>Schopnost koncentrace pozornosti.</a:t>
            </a:r>
          </a:p>
          <a:p>
            <a:pPr lvl="1"/>
            <a:r>
              <a:rPr lang="cs-CZ" sz="2000" dirty="0">
                <a:solidFill>
                  <a:srgbClr val="002060"/>
                </a:solidFill>
              </a:rPr>
              <a:t>Oproštění od negativních vlivů, předsudků a zaujatosti.</a:t>
            </a:r>
          </a:p>
          <a:p>
            <a:pPr lvl="1"/>
            <a:r>
              <a:rPr lang="cs-CZ" sz="2000" dirty="0">
                <a:solidFill>
                  <a:srgbClr val="002060"/>
                </a:solidFill>
              </a:rPr>
              <a:t>Schopnost přesného vnímání.</a:t>
            </a:r>
          </a:p>
          <a:p>
            <a:pPr lvl="1"/>
            <a:r>
              <a:rPr lang="cs-CZ" sz="2000" dirty="0">
                <a:solidFill>
                  <a:srgbClr val="002060"/>
                </a:solidFill>
              </a:rPr>
              <a:t>Vedení bezprostředních a přesných záznamů.</a:t>
            </a:r>
          </a:p>
        </p:txBody>
      </p:sp>
      <p:sp>
        <p:nvSpPr>
          <p:cNvPr id="6" name="Nadpis 5"/>
          <p:cNvSpPr>
            <a:spLocks noGrp="1"/>
          </p:cNvSpPr>
          <p:nvPr>
            <p:ph type="title"/>
          </p:nvPr>
        </p:nvSpPr>
        <p:spPr>
          <a:xfrm>
            <a:off x="179512" y="195486"/>
            <a:ext cx="4752528" cy="507703"/>
          </a:xfrm>
        </p:spPr>
        <p:txBody>
          <a:bodyPr/>
          <a:lstStyle/>
          <a:p>
            <a:r>
              <a:rPr lang="pl-PL" dirty="0"/>
              <a:t>Podmínky </a:t>
            </a:r>
            <a:r>
              <a:rPr lang="pl-PL" dirty="0" smtClean="0"/>
              <a:t>pozorování 2</a:t>
            </a:r>
            <a:endParaRPr lang="cs-CZ" dirty="0"/>
          </a:p>
        </p:txBody>
      </p:sp>
    </p:spTree>
    <p:extLst>
      <p:ext uri="{BB962C8B-B14F-4D97-AF65-F5344CB8AC3E}">
        <p14:creationId xmlns:p14="http://schemas.microsoft.com/office/powerpoint/2010/main" val="392099002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987574"/>
            <a:ext cx="8280920" cy="3024336"/>
          </a:xfrm>
          <a:prstGeom prst="rect">
            <a:avLst/>
          </a:prstGeom>
        </p:spPr>
        <p:txBody>
          <a:bodyPr>
            <a:noAutofit/>
          </a:bodyPr>
          <a:lstStyle/>
          <a:p>
            <a:r>
              <a:rPr lang="cs-CZ" sz="2000" b="1" dirty="0">
                <a:solidFill>
                  <a:srgbClr val="002060"/>
                </a:solidFill>
              </a:rPr>
              <a:t>Haló efekt</a:t>
            </a:r>
            <a:r>
              <a:rPr lang="cs-CZ" sz="2000" dirty="0">
                <a:solidFill>
                  <a:srgbClr val="002060"/>
                </a:solidFill>
              </a:rPr>
              <a:t> - pozorovatel podléhá prvnímu dojmu.</a:t>
            </a:r>
          </a:p>
          <a:p>
            <a:r>
              <a:rPr lang="cs-CZ" sz="2000" b="1" dirty="0">
                <a:solidFill>
                  <a:srgbClr val="002060"/>
                </a:solidFill>
              </a:rPr>
              <a:t>Logická chyba </a:t>
            </a:r>
            <a:r>
              <a:rPr lang="cs-CZ" sz="2000" dirty="0">
                <a:solidFill>
                  <a:srgbClr val="002060"/>
                </a:solidFill>
              </a:rPr>
              <a:t>- pozorovatel přisuzuje vlastnost, protože to považuje za logické, např. blondýna - hloupá, nosí brýle – vzdělaný.</a:t>
            </a:r>
          </a:p>
          <a:p>
            <a:r>
              <a:rPr lang="cs-CZ" sz="2000" b="1" dirty="0">
                <a:solidFill>
                  <a:srgbClr val="002060"/>
                </a:solidFill>
              </a:rPr>
              <a:t>Efekt novosti </a:t>
            </a:r>
            <a:r>
              <a:rPr lang="cs-CZ" sz="2000" dirty="0">
                <a:solidFill>
                  <a:srgbClr val="002060"/>
                </a:solidFill>
              </a:rPr>
              <a:t>- výkony pokusných osob se zvýší vlivem nových podnětů.</a:t>
            </a:r>
          </a:p>
          <a:p>
            <a:r>
              <a:rPr lang="cs-CZ" sz="2000" b="1" dirty="0" err="1">
                <a:solidFill>
                  <a:srgbClr val="002060"/>
                </a:solidFill>
              </a:rPr>
              <a:t>Hawthornův</a:t>
            </a:r>
            <a:r>
              <a:rPr lang="cs-CZ" sz="2000" b="1" dirty="0">
                <a:solidFill>
                  <a:srgbClr val="002060"/>
                </a:solidFill>
              </a:rPr>
              <a:t> efekt</a:t>
            </a:r>
            <a:r>
              <a:rPr lang="cs-CZ" sz="2000" dirty="0">
                <a:solidFill>
                  <a:srgbClr val="002060"/>
                </a:solidFill>
              </a:rPr>
              <a:t> - zlepšení výsledků působením aktivity vyvolané experimentální atmosférou.</a:t>
            </a:r>
          </a:p>
          <a:p>
            <a:r>
              <a:rPr lang="cs-CZ" sz="2000" b="1" dirty="0">
                <a:solidFill>
                  <a:srgbClr val="002060"/>
                </a:solidFill>
              </a:rPr>
              <a:t>Placebo efekt</a:t>
            </a:r>
            <a:r>
              <a:rPr lang="cs-CZ" sz="2000" dirty="0">
                <a:solidFill>
                  <a:srgbClr val="002060"/>
                </a:solidFill>
              </a:rPr>
              <a:t> - psychologický jev.</a:t>
            </a:r>
          </a:p>
          <a:p>
            <a:r>
              <a:rPr lang="cs-CZ" sz="2000" b="1" dirty="0">
                <a:solidFill>
                  <a:srgbClr val="002060"/>
                </a:solidFill>
              </a:rPr>
              <a:t>Figura a pozadí </a:t>
            </a:r>
            <a:r>
              <a:rPr lang="cs-CZ" sz="2000" dirty="0">
                <a:solidFill>
                  <a:srgbClr val="002060"/>
                </a:solidFill>
              </a:rPr>
              <a:t>- např. hodný člověk ve špatném prostředí může být vnímán také špatně.</a:t>
            </a:r>
          </a:p>
        </p:txBody>
      </p:sp>
      <p:sp>
        <p:nvSpPr>
          <p:cNvPr id="6" name="Nadpis 5"/>
          <p:cNvSpPr>
            <a:spLocks noGrp="1"/>
          </p:cNvSpPr>
          <p:nvPr>
            <p:ph type="title"/>
          </p:nvPr>
        </p:nvSpPr>
        <p:spPr>
          <a:xfrm>
            <a:off x="179512" y="195486"/>
            <a:ext cx="4752528" cy="507703"/>
          </a:xfrm>
        </p:spPr>
        <p:txBody>
          <a:bodyPr/>
          <a:lstStyle/>
          <a:p>
            <a:r>
              <a:rPr lang="pl-PL" dirty="0"/>
              <a:t>Subjektivita při pozorování</a:t>
            </a:r>
            <a:endParaRPr lang="cs-CZ" dirty="0"/>
          </a:p>
        </p:txBody>
      </p:sp>
    </p:spTree>
    <p:extLst>
      <p:ext uri="{BB962C8B-B14F-4D97-AF65-F5344CB8AC3E}">
        <p14:creationId xmlns:p14="http://schemas.microsoft.com/office/powerpoint/2010/main" val="1403258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987574"/>
            <a:ext cx="8136904" cy="3024336"/>
          </a:xfrm>
          <a:prstGeom prst="rect">
            <a:avLst/>
          </a:prstGeom>
        </p:spPr>
        <p:txBody>
          <a:bodyPr>
            <a:noAutofit/>
          </a:bodyPr>
          <a:lstStyle/>
          <a:p>
            <a:r>
              <a:rPr lang="cs-CZ" sz="2000" dirty="0">
                <a:solidFill>
                  <a:srgbClr val="002060"/>
                </a:solidFill>
              </a:rPr>
              <a:t>Výhody:</a:t>
            </a:r>
          </a:p>
          <a:p>
            <a:pPr lvl="1"/>
            <a:r>
              <a:rPr lang="cs-CZ" sz="2000" dirty="0">
                <a:solidFill>
                  <a:srgbClr val="002060"/>
                </a:solidFill>
              </a:rPr>
              <a:t>Podle typu sběru nižší náklady.</a:t>
            </a:r>
          </a:p>
          <a:p>
            <a:pPr lvl="1"/>
            <a:r>
              <a:rPr lang="cs-CZ" sz="2000" dirty="0">
                <a:solidFill>
                  <a:srgbClr val="002060"/>
                </a:solidFill>
              </a:rPr>
              <a:t>Adresné.</a:t>
            </a:r>
          </a:p>
          <a:p>
            <a:pPr lvl="1"/>
            <a:r>
              <a:rPr lang="cs-CZ" sz="2000" dirty="0">
                <a:solidFill>
                  <a:srgbClr val="002060"/>
                </a:solidFill>
              </a:rPr>
              <a:t>Respondent má dostatek času na odpovědi.</a:t>
            </a:r>
          </a:p>
          <a:p>
            <a:pPr lvl="1"/>
            <a:r>
              <a:rPr lang="cs-CZ" sz="2000" dirty="0">
                <a:solidFill>
                  <a:srgbClr val="002060"/>
                </a:solidFill>
              </a:rPr>
              <a:t>Geografická penetrace.</a:t>
            </a:r>
          </a:p>
          <a:p>
            <a:pPr lvl="1"/>
            <a:r>
              <a:rPr lang="cs-CZ" sz="2000" dirty="0">
                <a:solidFill>
                  <a:srgbClr val="002060"/>
                </a:solidFill>
              </a:rPr>
              <a:t>Můžeme dodat materiály.</a:t>
            </a:r>
          </a:p>
          <a:p>
            <a:r>
              <a:rPr lang="cs-CZ" sz="2000" dirty="0">
                <a:solidFill>
                  <a:srgbClr val="002060"/>
                </a:solidFill>
              </a:rPr>
              <a:t>Nevýhody:</a:t>
            </a:r>
          </a:p>
          <a:p>
            <a:pPr lvl="1"/>
            <a:r>
              <a:rPr lang="cs-CZ" sz="2000" b="1" dirty="0">
                <a:solidFill>
                  <a:srgbClr val="002060"/>
                </a:solidFill>
              </a:rPr>
              <a:t>Návratnost je nízká</a:t>
            </a:r>
            <a:r>
              <a:rPr lang="cs-CZ" sz="2000" dirty="0">
                <a:solidFill>
                  <a:srgbClr val="002060"/>
                </a:solidFill>
              </a:rPr>
              <a:t>.</a:t>
            </a:r>
          </a:p>
          <a:p>
            <a:pPr lvl="1"/>
            <a:r>
              <a:rPr lang="cs-CZ" sz="2000" dirty="0">
                <a:solidFill>
                  <a:srgbClr val="002060"/>
                </a:solidFill>
              </a:rPr>
              <a:t>Dlouhá doba sběru.</a:t>
            </a:r>
          </a:p>
          <a:p>
            <a:pPr lvl="1"/>
            <a:r>
              <a:rPr lang="cs-CZ" sz="2000" dirty="0">
                <a:solidFill>
                  <a:srgbClr val="002060"/>
                </a:solidFill>
              </a:rPr>
              <a:t>Komplikovanost dalšího kontaktu, kontroly.</a:t>
            </a:r>
          </a:p>
          <a:p>
            <a:endParaRPr lang="cs-CZ" sz="2000" dirty="0">
              <a:solidFill>
                <a:srgbClr val="002060"/>
              </a:solidFill>
            </a:endParaRPr>
          </a:p>
        </p:txBody>
      </p:sp>
      <p:sp>
        <p:nvSpPr>
          <p:cNvPr id="6" name="Nadpis 5"/>
          <p:cNvSpPr>
            <a:spLocks noGrp="1"/>
          </p:cNvSpPr>
          <p:nvPr>
            <p:ph type="title"/>
          </p:nvPr>
        </p:nvSpPr>
        <p:spPr>
          <a:xfrm>
            <a:off x="179512" y="195486"/>
            <a:ext cx="3888432" cy="507703"/>
          </a:xfrm>
        </p:spPr>
        <p:txBody>
          <a:bodyPr/>
          <a:lstStyle/>
          <a:p>
            <a:r>
              <a:rPr lang="cs-CZ" dirty="0"/>
              <a:t>Písemné dotazování (poštou)</a:t>
            </a:r>
          </a:p>
        </p:txBody>
      </p:sp>
    </p:spTree>
    <p:extLst>
      <p:ext uri="{BB962C8B-B14F-4D97-AF65-F5344CB8AC3E}">
        <p14:creationId xmlns:p14="http://schemas.microsoft.com/office/powerpoint/2010/main" val="345214152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Zástupný symbol pro obsah 2"/>
          <p:cNvSpPr txBox="1">
            <a:spLocks/>
          </p:cNvSpPr>
          <p:nvPr/>
        </p:nvSpPr>
        <p:spPr>
          <a:xfrm>
            <a:off x="4068324" y="935345"/>
            <a:ext cx="3888052" cy="30243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Podle stupně formalizace.</a:t>
            </a:r>
          </a:p>
          <a:p>
            <a:endParaRPr lang="cs-CZ" sz="2000" dirty="0"/>
          </a:p>
          <a:p>
            <a:r>
              <a:rPr lang="cs-CZ" sz="2000" dirty="0" smtClean="0"/>
              <a:t>Podle předvídání.</a:t>
            </a:r>
          </a:p>
          <a:p>
            <a:endParaRPr lang="cs-CZ" sz="2000" dirty="0"/>
          </a:p>
          <a:p>
            <a:r>
              <a:rPr lang="cs-CZ" sz="2000" dirty="0" smtClean="0"/>
              <a:t>Podle pozice pozorovatele.</a:t>
            </a:r>
          </a:p>
          <a:p>
            <a:endParaRPr lang="cs-CZ" sz="2000" dirty="0"/>
          </a:p>
          <a:p>
            <a:endParaRPr lang="cs-CZ" sz="2000" dirty="0"/>
          </a:p>
        </p:txBody>
      </p:sp>
      <p:sp>
        <p:nvSpPr>
          <p:cNvPr id="6" name="Nadpis 1"/>
          <p:cNvSpPr txBox="1">
            <a:spLocks/>
          </p:cNvSpPr>
          <p:nvPr/>
        </p:nvSpPr>
        <p:spPr>
          <a:xfrm>
            <a:off x="388132" y="411510"/>
            <a:ext cx="3183160" cy="316835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400" b="1" dirty="0" smtClean="0">
                <a:solidFill>
                  <a:schemeClr val="bg1"/>
                </a:solidFill>
                <a:latin typeface="Times New Roman" panose="02020603050405020304" pitchFamily="18" charset="0"/>
                <a:cs typeface="Times New Roman" panose="02020603050405020304" pitchFamily="18" charset="0"/>
              </a:rPr>
              <a:t>2 Typy pozorování</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00861950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024336"/>
          </a:xfrm>
          <a:prstGeom prst="rect">
            <a:avLst/>
          </a:prstGeom>
        </p:spPr>
        <p:txBody>
          <a:bodyPr>
            <a:noAutofit/>
          </a:bodyPr>
          <a:lstStyle/>
          <a:p>
            <a:r>
              <a:rPr lang="cs-CZ" sz="2000" b="1" dirty="0">
                <a:solidFill>
                  <a:srgbClr val="002060"/>
                </a:solidFill>
              </a:rPr>
              <a:t>Standardizované pozorování </a:t>
            </a:r>
            <a:r>
              <a:rPr lang="cs-CZ" sz="2000" dirty="0">
                <a:solidFill>
                  <a:srgbClr val="002060"/>
                </a:solidFill>
              </a:rPr>
              <a:t>– se vyznačuje vysokou mírou formalizace. Již před zahájením pozorování je stanoveno co, jak, jak často, kde a ideálně s jakými předpoklady vývoje budeme pozorovat. Pozorování tohoto druhu zpravidla dovoluje použití záznamového archu jakož i aplikaci více zaškolených pozorovatelů současně. Typicky se jedná o kvantitativní přístup ke zkoumání</a:t>
            </a:r>
            <a:r>
              <a:rPr lang="cs-CZ" sz="2000" dirty="0" smtClean="0">
                <a:solidFill>
                  <a:srgbClr val="002060"/>
                </a:solidFill>
              </a:rPr>
              <a:t>.</a:t>
            </a:r>
          </a:p>
          <a:p>
            <a:endParaRPr lang="cs-CZ" sz="2000" dirty="0">
              <a:solidFill>
                <a:srgbClr val="002060"/>
              </a:solidFill>
            </a:endParaRPr>
          </a:p>
          <a:p>
            <a:r>
              <a:rPr lang="cs-CZ" sz="2000" b="1" dirty="0" err="1" smtClean="0">
                <a:solidFill>
                  <a:srgbClr val="002060"/>
                </a:solidFill>
              </a:rPr>
              <a:t>Polostandardizované</a:t>
            </a:r>
            <a:r>
              <a:rPr lang="cs-CZ" sz="2000" b="1" dirty="0" smtClean="0">
                <a:solidFill>
                  <a:srgbClr val="002060"/>
                </a:solidFill>
              </a:rPr>
              <a:t> </a:t>
            </a:r>
            <a:r>
              <a:rPr lang="cs-CZ" sz="2000" b="1" dirty="0">
                <a:solidFill>
                  <a:srgbClr val="002060"/>
                </a:solidFill>
              </a:rPr>
              <a:t>pozorování</a:t>
            </a:r>
            <a:r>
              <a:rPr lang="cs-CZ" sz="2000" dirty="0">
                <a:solidFill>
                  <a:srgbClr val="002060"/>
                </a:solidFill>
              </a:rPr>
              <a:t> - umožňuje na určité aspekty jevu nacházet odpovědi s použitím vysoce formalizovaného pozorování a na zbývající rozsah naopak nízkou mírou formalizace pozorování.</a:t>
            </a:r>
          </a:p>
        </p:txBody>
      </p:sp>
      <p:sp>
        <p:nvSpPr>
          <p:cNvPr id="6" name="Nadpis 5"/>
          <p:cNvSpPr>
            <a:spLocks noGrp="1"/>
          </p:cNvSpPr>
          <p:nvPr>
            <p:ph type="title"/>
          </p:nvPr>
        </p:nvSpPr>
        <p:spPr>
          <a:xfrm>
            <a:off x="179512" y="195486"/>
            <a:ext cx="5328592" cy="507703"/>
          </a:xfrm>
        </p:spPr>
        <p:txBody>
          <a:bodyPr/>
          <a:lstStyle/>
          <a:p>
            <a:r>
              <a:rPr lang="pl-PL" dirty="0" smtClean="0"/>
              <a:t>Pozorování </a:t>
            </a:r>
            <a:r>
              <a:rPr lang="pl-PL" dirty="0"/>
              <a:t>podle stupně </a:t>
            </a:r>
            <a:r>
              <a:rPr lang="pl-PL" dirty="0" smtClean="0"/>
              <a:t>formalizace 1</a:t>
            </a:r>
            <a:endParaRPr lang="cs-CZ" dirty="0"/>
          </a:p>
        </p:txBody>
      </p:sp>
    </p:spTree>
    <p:extLst>
      <p:ext uri="{BB962C8B-B14F-4D97-AF65-F5344CB8AC3E}">
        <p14:creationId xmlns:p14="http://schemas.microsoft.com/office/powerpoint/2010/main" val="273309919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024336"/>
          </a:xfrm>
          <a:prstGeom prst="rect">
            <a:avLst/>
          </a:prstGeom>
        </p:spPr>
        <p:txBody>
          <a:bodyPr>
            <a:noAutofit/>
          </a:bodyPr>
          <a:lstStyle/>
          <a:p>
            <a:r>
              <a:rPr lang="cs-CZ" sz="2000" b="1" dirty="0" smtClean="0">
                <a:solidFill>
                  <a:srgbClr val="002060"/>
                </a:solidFill>
              </a:rPr>
              <a:t>Nestandardizované </a:t>
            </a:r>
            <a:r>
              <a:rPr lang="cs-CZ" sz="2000" b="1" dirty="0">
                <a:solidFill>
                  <a:srgbClr val="002060"/>
                </a:solidFill>
              </a:rPr>
              <a:t>pozorování</a:t>
            </a:r>
            <a:r>
              <a:rPr lang="cs-CZ" sz="2000" dirty="0">
                <a:solidFill>
                  <a:srgbClr val="002060"/>
                </a:solidFill>
              </a:rPr>
              <a:t> - je </a:t>
            </a:r>
            <a:r>
              <a:rPr lang="cs-CZ" sz="2000" i="1" dirty="0">
                <a:solidFill>
                  <a:srgbClr val="002060"/>
                </a:solidFill>
              </a:rPr>
              <a:t>typický dost nízký až nulový stupeň formalizace</a:t>
            </a:r>
            <a:r>
              <a:rPr lang="cs-CZ" sz="2000" dirty="0">
                <a:solidFill>
                  <a:srgbClr val="002060"/>
                </a:solidFill>
              </a:rPr>
              <a:t>. Výběr souboru pozorovaných objektů se odehrává až v průběhu pozorování a na základě rozhodování pozorovatele. V praxi často představuje předchozí fázi standardizovaného pozorování a v takovém případě je jeho cílem konkretizace parametrů pozorování a vytvoření hypotézy. Většinou se jedná o metodu kvalitativního výzkumu</a:t>
            </a:r>
            <a:r>
              <a:rPr lang="cs-CZ" sz="2000" dirty="0" smtClean="0">
                <a:solidFill>
                  <a:srgbClr val="002060"/>
                </a:solidFill>
              </a:rPr>
              <a:t>.</a:t>
            </a:r>
            <a:endParaRPr lang="cs-CZ" sz="2000" dirty="0">
              <a:solidFill>
                <a:srgbClr val="002060"/>
              </a:solidFill>
            </a:endParaRPr>
          </a:p>
        </p:txBody>
      </p:sp>
      <p:sp>
        <p:nvSpPr>
          <p:cNvPr id="6" name="Nadpis 5"/>
          <p:cNvSpPr>
            <a:spLocks noGrp="1"/>
          </p:cNvSpPr>
          <p:nvPr>
            <p:ph type="title"/>
          </p:nvPr>
        </p:nvSpPr>
        <p:spPr>
          <a:xfrm>
            <a:off x="179512" y="195486"/>
            <a:ext cx="5328592" cy="507703"/>
          </a:xfrm>
        </p:spPr>
        <p:txBody>
          <a:bodyPr/>
          <a:lstStyle/>
          <a:p>
            <a:r>
              <a:rPr lang="pl-PL" dirty="0" smtClean="0"/>
              <a:t>Pozorování </a:t>
            </a:r>
            <a:r>
              <a:rPr lang="pl-PL" dirty="0"/>
              <a:t>podle stupně </a:t>
            </a:r>
            <a:r>
              <a:rPr lang="pl-PL" dirty="0" smtClean="0"/>
              <a:t>formalizace 2</a:t>
            </a:r>
            <a:endParaRPr lang="cs-CZ" dirty="0"/>
          </a:p>
        </p:txBody>
      </p:sp>
    </p:spTree>
    <p:extLst>
      <p:ext uri="{BB962C8B-B14F-4D97-AF65-F5344CB8AC3E}">
        <p14:creationId xmlns:p14="http://schemas.microsoft.com/office/powerpoint/2010/main" val="3520751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03189"/>
            <a:ext cx="8280920" cy="3024336"/>
          </a:xfrm>
          <a:prstGeom prst="rect">
            <a:avLst/>
          </a:prstGeom>
        </p:spPr>
        <p:txBody>
          <a:bodyPr>
            <a:noAutofit/>
          </a:bodyPr>
          <a:lstStyle/>
          <a:p>
            <a:r>
              <a:rPr lang="cs-CZ" sz="2000" dirty="0">
                <a:solidFill>
                  <a:srgbClr val="002060"/>
                </a:solidFill>
              </a:rPr>
              <a:t>Při</a:t>
            </a:r>
            <a:r>
              <a:rPr lang="cs-CZ" sz="2000" b="1" dirty="0">
                <a:solidFill>
                  <a:srgbClr val="002060"/>
                </a:solidFill>
              </a:rPr>
              <a:t> zúčastněném</a:t>
            </a:r>
            <a:r>
              <a:rPr lang="cs-CZ" sz="2000" i="1" dirty="0">
                <a:solidFill>
                  <a:srgbClr val="002060"/>
                </a:solidFill>
              </a:rPr>
              <a:t> </a:t>
            </a:r>
            <a:r>
              <a:rPr lang="cs-CZ" sz="2000" dirty="0">
                <a:solidFill>
                  <a:srgbClr val="002060"/>
                </a:solidFill>
              </a:rPr>
              <a:t>pozorování se badatel stává po určitou dobu součástí zkoumaného prostředí. (zvyky, tradice) </a:t>
            </a:r>
            <a:r>
              <a:rPr lang="cs-CZ" sz="2000" i="1" dirty="0">
                <a:solidFill>
                  <a:srgbClr val="002060"/>
                </a:solidFill>
              </a:rPr>
              <a:t>Účelem je</a:t>
            </a:r>
            <a:r>
              <a:rPr lang="cs-CZ" sz="2000" dirty="0">
                <a:solidFill>
                  <a:srgbClr val="002060"/>
                </a:solidFill>
              </a:rPr>
              <a:t> odhalit </a:t>
            </a:r>
            <a:r>
              <a:rPr lang="cs-CZ" sz="2000" i="1" dirty="0">
                <a:solidFill>
                  <a:srgbClr val="002060"/>
                </a:solidFill>
              </a:rPr>
              <a:t>vnitřní perspektivu účastníků</a:t>
            </a:r>
            <a:r>
              <a:rPr lang="cs-CZ" sz="2000" dirty="0">
                <a:solidFill>
                  <a:srgbClr val="002060"/>
                </a:solidFill>
              </a:rPr>
              <a:t> a bývá doprovázeno dalšími metodami vědeckého výzkumu (např. nestandardizovaným rozhovorem). Využijeme pokud je objekt pozorování do značné míry neznámý, uzavřený (náboženská sekta), což zároveň vylučuje použití pozorování standardizovaného. Je spojeno s otázkou </a:t>
            </a:r>
            <a:r>
              <a:rPr lang="cs-CZ" sz="2000" dirty="0" err="1">
                <a:solidFill>
                  <a:srgbClr val="002060"/>
                </a:solidFill>
              </a:rPr>
              <a:t>etickosti</a:t>
            </a:r>
            <a:r>
              <a:rPr lang="cs-CZ" sz="2000" dirty="0">
                <a:solidFill>
                  <a:srgbClr val="002060"/>
                </a:solidFill>
              </a:rPr>
              <a:t>, už jen kvůli nutnosti aktivity v rámci skupiny. Vyznačuje se vyšší mírou rizika zpochybnění objektivity pozorovatele a zpravidla i nemožností vedení komplexních průběžných záznamů.</a:t>
            </a:r>
          </a:p>
          <a:p>
            <a:r>
              <a:rPr lang="cs-CZ" sz="2000" b="1" dirty="0">
                <a:solidFill>
                  <a:srgbClr val="002060"/>
                </a:solidFill>
              </a:rPr>
              <a:t>Nezúčastněné</a:t>
            </a:r>
            <a:r>
              <a:rPr lang="cs-CZ" sz="2000" i="1" dirty="0">
                <a:solidFill>
                  <a:srgbClr val="002060"/>
                </a:solidFill>
              </a:rPr>
              <a:t> </a:t>
            </a:r>
            <a:r>
              <a:rPr lang="cs-CZ" sz="2000" dirty="0">
                <a:solidFill>
                  <a:srgbClr val="002060"/>
                </a:solidFill>
              </a:rPr>
              <a:t>pozorování je naopak takové, kdy pozorovatel pozoruje společenské jevy, aniž se sám v pozorovaném ději angažuje. (nepřístupná skupina, nemáme podstatný důvod vstupu).</a:t>
            </a:r>
          </a:p>
        </p:txBody>
      </p:sp>
      <p:sp>
        <p:nvSpPr>
          <p:cNvPr id="6" name="Nadpis 5"/>
          <p:cNvSpPr>
            <a:spLocks noGrp="1"/>
          </p:cNvSpPr>
          <p:nvPr>
            <p:ph type="title"/>
          </p:nvPr>
        </p:nvSpPr>
        <p:spPr>
          <a:xfrm>
            <a:off x="179512" y="195486"/>
            <a:ext cx="5688632" cy="507703"/>
          </a:xfrm>
        </p:spPr>
        <p:txBody>
          <a:bodyPr/>
          <a:lstStyle/>
          <a:p>
            <a:r>
              <a:rPr lang="cs-CZ" dirty="0"/>
              <a:t>Pozorování podle předvídání pozorovatele</a:t>
            </a:r>
          </a:p>
        </p:txBody>
      </p:sp>
    </p:spTree>
    <p:extLst>
      <p:ext uri="{BB962C8B-B14F-4D97-AF65-F5344CB8AC3E}">
        <p14:creationId xmlns:p14="http://schemas.microsoft.com/office/powerpoint/2010/main" val="209032757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024336"/>
          </a:xfrm>
          <a:prstGeom prst="rect">
            <a:avLst/>
          </a:prstGeom>
        </p:spPr>
        <p:txBody>
          <a:bodyPr>
            <a:noAutofit/>
          </a:bodyPr>
          <a:lstStyle/>
          <a:p>
            <a:r>
              <a:rPr lang="cs-CZ" sz="2000" b="1" dirty="0">
                <a:solidFill>
                  <a:srgbClr val="002060"/>
                </a:solidFill>
              </a:rPr>
              <a:t>Skryté pozorování</a:t>
            </a:r>
            <a:r>
              <a:rPr lang="cs-CZ" sz="2000" dirty="0">
                <a:solidFill>
                  <a:srgbClr val="002060"/>
                </a:solidFill>
              </a:rPr>
              <a:t> - cílový subjekt neví, že je pozorován. Nenarušuje přirozenost skupiny, a dovoluje tak hlubší pochopení zkoumané skutečnosti. Otázka </a:t>
            </a:r>
            <a:r>
              <a:rPr lang="cs-CZ" sz="2000" dirty="0" err="1">
                <a:solidFill>
                  <a:srgbClr val="002060"/>
                </a:solidFill>
              </a:rPr>
              <a:t>etickosti</a:t>
            </a:r>
            <a:r>
              <a:rPr lang="cs-CZ" sz="2000" dirty="0">
                <a:solidFill>
                  <a:srgbClr val="002060"/>
                </a:solidFill>
              </a:rPr>
              <a:t> takového výzkumu. Jedná se o kvalitativní výzkum.</a:t>
            </a:r>
          </a:p>
          <a:p>
            <a:r>
              <a:rPr lang="cs-CZ" sz="2000" b="1" dirty="0">
                <a:solidFill>
                  <a:srgbClr val="002060"/>
                </a:solidFill>
              </a:rPr>
              <a:t>Zjevné (otevřené) pozorování</a:t>
            </a:r>
            <a:r>
              <a:rPr lang="cs-CZ" sz="2000" dirty="0">
                <a:solidFill>
                  <a:srgbClr val="002060"/>
                </a:solidFill>
              </a:rPr>
              <a:t> - subjekty jsou si vědomy pozorování. Může dojít k</a:t>
            </a:r>
            <a:r>
              <a:rPr lang="cs-CZ" sz="2000" i="1" dirty="0">
                <a:solidFill>
                  <a:srgbClr val="002060"/>
                </a:solidFill>
              </a:rPr>
              <a:t> výraznému zkreslení plynoucímu z určitého rušení pozorovaných, z jejich následné stylizace</a:t>
            </a:r>
            <a:r>
              <a:rPr lang="cs-CZ" sz="2000" dirty="0">
                <a:solidFill>
                  <a:srgbClr val="002060"/>
                </a:solidFill>
              </a:rPr>
              <a:t>. Výhodou otevřeného pozorování je klasická možnost volby mezi standardizovanou a nestandardizovaných formou jakož i možnost vést o výzkumu plnohodnotný záznam.</a:t>
            </a:r>
          </a:p>
          <a:p>
            <a:endParaRPr lang="cs-CZ" sz="2000" dirty="0">
              <a:solidFill>
                <a:srgbClr val="002060"/>
              </a:solidFill>
            </a:endParaRPr>
          </a:p>
          <a:p>
            <a:r>
              <a:rPr lang="cs-CZ" sz="2000" b="1" dirty="0">
                <a:solidFill>
                  <a:srgbClr val="002060"/>
                </a:solidFill>
              </a:rPr>
              <a:t>Introspekce</a:t>
            </a:r>
            <a:r>
              <a:rPr lang="cs-CZ" sz="2000" dirty="0">
                <a:solidFill>
                  <a:srgbClr val="002060"/>
                </a:solidFill>
              </a:rPr>
              <a:t> - pozorování vlastních psychických stavů a procesů.</a:t>
            </a:r>
          </a:p>
          <a:p>
            <a:r>
              <a:rPr lang="cs-CZ" sz="2000" b="1" dirty="0">
                <a:solidFill>
                  <a:srgbClr val="002060"/>
                </a:solidFill>
              </a:rPr>
              <a:t>Extrospekce</a:t>
            </a:r>
            <a:r>
              <a:rPr lang="cs-CZ" sz="2000" dirty="0">
                <a:solidFill>
                  <a:srgbClr val="002060"/>
                </a:solidFill>
              </a:rPr>
              <a:t> - pozorování vnějších objektivních projevů druhých lidí.</a:t>
            </a:r>
          </a:p>
        </p:txBody>
      </p:sp>
      <p:sp>
        <p:nvSpPr>
          <p:cNvPr id="6" name="Nadpis 5"/>
          <p:cNvSpPr>
            <a:spLocks noGrp="1"/>
          </p:cNvSpPr>
          <p:nvPr>
            <p:ph type="title"/>
          </p:nvPr>
        </p:nvSpPr>
        <p:spPr>
          <a:xfrm>
            <a:off x="179512" y="195486"/>
            <a:ext cx="5976664" cy="507703"/>
          </a:xfrm>
        </p:spPr>
        <p:txBody>
          <a:bodyPr/>
          <a:lstStyle/>
          <a:p>
            <a:r>
              <a:rPr lang="cs-CZ" dirty="0"/>
              <a:t>Pozorování podle pozice pozorovatele</a:t>
            </a:r>
          </a:p>
        </p:txBody>
      </p:sp>
    </p:spTree>
    <p:extLst>
      <p:ext uri="{BB962C8B-B14F-4D97-AF65-F5344CB8AC3E}">
        <p14:creationId xmlns:p14="http://schemas.microsoft.com/office/powerpoint/2010/main" val="227928456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024336"/>
          </a:xfrm>
          <a:prstGeom prst="rect">
            <a:avLst/>
          </a:prstGeom>
        </p:spPr>
        <p:txBody>
          <a:bodyPr>
            <a:noAutofit/>
          </a:bodyPr>
          <a:lstStyle/>
          <a:p>
            <a:r>
              <a:rPr lang="cs-CZ" sz="2000" b="1" dirty="0" err="1">
                <a:solidFill>
                  <a:srgbClr val="002060"/>
                </a:solidFill>
              </a:rPr>
              <a:t>Neparticipace</a:t>
            </a:r>
            <a:r>
              <a:rPr lang="cs-CZ" sz="2000" dirty="0">
                <a:solidFill>
                  <a:srgbClr val="002060"/>
                </a:solidFill>
              </a:rPr>
              <a:t> – </a:t>
            </a:r>
            <a:r>
              <a:rPr lang="cs-CZ" sz="2000" i="1" dirty="0">
                <a:solidFill>
                  <a:srgbClr val="002060"/>
                </a:solidFill>
              </a:rPr>
              <a:t>badatel není žádným způsobem zapojen do aktivit, ani není součástí zkoumané sociální skupiny. Modelově by to mohl být například badatel sledující na televizní obrazovce kamerami snímaný pohyb lidí po obchodním centru</a:t>
            </a:r>
            <a:r>
              <a:rPr lang="cs-CZ" sz="2000" dirty="0">
                <a:solidFill>
                  <a:srgbClr val="002060"/>
                </a:solidFill>
              </a:rPr>
              <a:t>. </a:t>
            </a:r>
          </a:p>
          <a:p>
            <a:r>
              <a:rPr lang="cs-CZ" sz="2000" b="1" dirty="0">
                <a:solidFill>
                  <a:srgbClr val="002060"/>
                </a:solidFill>
              </a:rPr>
              <a:t>Pasivní participace </a:t>
            </a:r>
            <a:r>
              <a:rPr lang="cs-CZ" sz="2000" dirty="0">
                <a:solidFill>
                  <a:srgbClr val="002060"/>
                </a:solidFill>
              </a:rPr>
              <a:t>- </a:t>
            </a:r>
            <a:r>
              <a:rPr lang="cs-CZ" sz="2000" i="1" dirty="0">
                <a:solidFill>
                  <a:srgbClr val="002060"/>
                </a:solidFill>
              </a:rPr>
              <a:t>stav, kdy je sice badatel přítomen v místě aktivit, ale buďto neparticipuje, anebo s lidmi interaguje v menším rozsahu</a:t>
            </a:r>
            <a:r>
              <a:rPr lang="cs-CZ" sz="2000" dirty="0">
                <a:solidFill>
                  <a:srgbClr val="002060"/>
                </a:solidFill>
              </a:rPr>
              <a:t>.</a:t>
            </a:r>
          </a:p>
          <a:p>
            <a:r>
              <a:rPr lang="cs-CZ" sz="2000" b="1" dirty="0">
                <a:solidFill>
                  <a:srgbClr val="002060"/>
                </a:solidFill>
              </a:rPr>
              <a:t>Mírná participace </a:t>
            </a:r>
            <a:r>
              <a:rPr lang="cs-CZ" sz="2000" dirty="0">
                <a:solidFill>
                  <a:srgbClr val="002060"/>
                </a:solidFill>
              </a:rPr>
              <a:t>- </a:t>
            </a:r>
            <a:r>
              <a:rPr lang="cs-CZ" sz="2000" i="1" dirty="0">
                <a:solidFill>
                  <a:srgbClr val="002060"/>
                </a:solidFill>
              </a:rPr>
              <a:t>badatel se snaží udržet rovnováhu mezi rolí </a:t>
            </a:r>
            <a:r>
              <a:rPr lang="cs-CZ" sz="2000" i="1" dirty="0" err="1">
                <a:solidFill>
                  <a:srgbClr val="002060"/>
                </a:solidFill>
              </a:rPr>
              <a:t>insidera</a:t>
            </a:r>
            <a:r>
              <a:rPr lang="cs-CZ" sz="2000" i="1" dirty="0">
                <a:solidFill>
                  <a:srgbClr val="002060"/>
                </a:solidFill>
              </a:rPr>
              <a:t> a outsidera, participací a sledováním</a:t>
            </a:r>
            <a:r>
              <a:rPr lang="cs-CZ" sz="2000" dirty="0">
                <a:solidFill>
                  <a:srgbClr val="002060"/>
                </a:solidFill>
              </a:rPr>
              <a:t>. </a:t>
            </a:r>
          </a:p>
          <a:p>
            <a:endParaRPr lang="cs-CZ" sz="2000" dirty="0">
              <a:solidFill>
                <a:srgbClr val="002060"/>
              </a:solidFill>
            </a:endParaRPr>
          </a:p>
        </p:txBody>
      </p:sp>
      <p:sp>
        <p:nvSpPr>
          <p:cNvPr id="6" name="Nadpis 5"/>
          <p:cNvSpPr>
            <a:spLocks noGrp="1"/>
          </p:cNvSpPr>
          <p:nvPr>
            <p:ph type="title"/>
          </p:nvPr>
        </p:nvSpPr>
        <p:spPr>
          <a:xfrm>
            <a:off x="179512" y="195486"/>
            <a:ext cx="5904656" cy="507703"/>
          </a:xfrm>
        </p:spPr>
        <p:txBody>
          <a:bodyPr/>
          <a:lstStyle/>
          <a:p>
            <a:r>
              <a:rPr lang="cs-CZ" dirty="0"/>
              <a:t>Typy zúčastněného </a:t>
            </a:r>
            <a:r>
              <a:rPr lang="cs-CZ" dirty="0" smtClean="0"/>
              <a:t>pozorování 1 </a:t>
            </a:r>
            <a:endParaRPr lang="cs-CZ" dirty="0"/>
          </a:p>
        </p:txBody>
      </p:sp>
    </p:spTree>
    <p:extLst>
      <p:ext uri="{BB962C8B-B14F-4D97-AF65-F5344CB8AC3E}">
        <p14:creationId xmlns:p14="http://schemas.microsoft.com/office/powerpoint/2010/main" val="115662350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024336"/>
          </a:xfrm>
          <a:prstGeom prst="rect">
            <a:avLst/>
          </a:prstGeom>
        </p:spPr>
        <p:txBody>
          <a:bodyPr>
            <a:noAutofit/>
          </a:bodyPr>
          <a:lstStyle/>
          <a:p>
            <a:r>
              <a:rPr lang="cs-CZ" sz="2000" b="1" dirty="0" smtClean="0">
                <a:solidFill>
                  <a:srgbClr val="002060"/>
                </a:solidFill>
              </a:rPr>
              <a:t>Aktivní </a:t>
            </a:r>
            <a:r>
              <a:rPr lang="cs-CZ" sz="2000" b="1" dirty="0">
                <a:solidFill>
                  <a:srgbClr val="002060"/>
                </a:solidFill>
              </a:rPr>
              <a:t>participace </a:t>
            </a:r>
            <a:r>
              <a:rPr lang="cs-CZ" sz="2000" dirty="0">
                <a:solidFill>
                  <a:srgbClr val="002060"/>
                </a:solidFill>
              </a:rPr>
              <a:t>-  </a:t>
            </a:r>
            <a:r>
              <a:rPr lang="cs-CZ" sz="2000" i="1" dirty="0">
                <a:solidFill>
                  <a:srgbClr val="002060"/>
                </a:solidFill>
              </a:rPr>
              <a:t>se snaží dělat to, co dělají zkoumaní lidé, tj. plně se učit sociálním či kulturním pravidlům jednání. To znamená, že aby badatel zdokumentoval například techniku lovu, snaží se ji naučit a zvládnout aktivní participací v co možná největším rozsahu</a:t>
            </a:r>
            <a:r>
              <a:rPr lang="cs-CZ" sz="2000" dirty="0">
                <a:solidFill>
                  <a:srgbClr val="002060"/>
                </a:solidFill>
              </a:rPr>
              <a:t>.</a:t>
            </a:r>
          </a:p>
          <a:p>
            <a:r>
              <a:rPr lang="cs-CZ" sz="2000" b="1" dirty="0">
                <a:solidFill>
                  <a:srgbClr val="002060"/>
                </a:solidFill>
              </a:rPr>
              <a:t>Kompletní participace </a:t>
            </a:r>
            <a:r>
              <a:rPr lang="cs-CZ" sz="2000" dirty="0">
                <a:solidFill>
                  <a:srgbClr val="002060"/>
                </a:solidFill>
              </a:rPr>
              <a:t>- </a:t>
            </a:r>
            <a:r>
              <a:rPr lang="cs-CZ" sz="2000" i="1" dirty="0">
                <a:solidFill>
                  <a:srgbClr val="002060"/>
                </a:solidFill>
              </a:rPr>
              <a:t>badatel je ve studovaných sociálních situacích běžným participantem. Chce-li například badatel zkoumat byrokratickou strukturu nějakého ministerstva, nechá se tímto ministerstvem zaměstnat a v rámci své pracovní činnosti zúčastněně pozoruje sociální interakce mezi ostatními úředníky</a:t>
            </a:r>
            <a:r>
              <a:rPr lang="cs-CZ" sz="2000" dirty="0">
                <a:solidFill>
                  <a:srgbClr val="002060"/>
                </a:solidFill>
              </a:rPr>
              <a:t>.</a:t>
            </a:r>
          </a:p>
          <a:p>
            <a:endParaRPr lang="cs-CZ" sz="2000" dirty="0">
              <a:solidFill>
                <a:srgbClr val="002060"/>
              </a:solidFill>
            </a:endParaRPr>
          </a:p>
        </p:txBody>
      </p:sp>
      <p:sp>
        <p:nvSpPr>
          <p:cNvPr id="6" name="Nadpis 5"/>
          <p:cNvSpPr>
            <a:spLocks noGrp="1"/>
          </p:cNvSpPr>
          <p:nvPr>
            <p:ph type="title"/>
          </p:nvPr>
        </p:nvSpPr>
        <p:spPr>
          <a:xfrm>
            <a:off x="179512" y="195486"/>
            <a:ext cx="5904656" cy="507703"/>
          </a:xfrm>
        </p:spPr>
        <p:txBody>
          <a:bodyPr/>
          <a:lstStyle/>
          <a:p>
            <a:r>
              <a:rPr lang="cs-CZ" dirty="0"/>
              <a:t>Typy zúčastněného </a:t>
            </a:r>
            <a:r>
              <a:rPr lang="cs-CZ" dirty="0" smtClean="0"/>
              <a:t>pozorování 2</a:t>
            </a:r>
            <a:endParaRPr lang="cs-CZ" dirty="0"/>
          </a:p>
        </p:txBody>
      </p:sp>
    </p:spTree>
    <p:extLst>
      <p:ext uri="{BB962C8B-B14F-4D97-AF65-F5344CB8AC3E}">
        <p14:creationId xmlns:p14="http://schemas.microsoft.com/office/powerpoint/2010/main" val="331036430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Zástupný symbol pro obsah 2"/>
          <p:cNvSpPr txBox="1">
            <a:spLocks/>
          </p:cNvSpPr>
          <p:nvPr/>
        </p:nvSpPr>
        <p:spPr>
          <a:xfrm>
            <a:off x="4068324" y="555526"/>
            <a:ext cx="3888052" cy="30243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err="1" smtClean="0"/>
              <a:t>Mystery</a:t>
            </a:r>
            <a:r>
              <a:rPr lang="cs-CZ" sz="2000" dirty="0" smtClean="0"/>
              <a:t> Shopping.</a:t>
            </a:r>
          </a:p>
          <a:p>
            <a:endParaRPr lang="cs-CZ" sz="2000" dirty="0"/>
          </a:p>
          <a:p>
            <a:r>
              <a:rPr lang="cs-CZ" sz="2000" dirty="0" smtClean="0"/>
              <a:t>Neverbální komunikace.</a:t>
            </a:r>
          </a:p>
          <a:p>
            <a:endParaRPr lang="cs-CZ" sz="2000" dirty="0"/>
          </a:p>
          <a:p>
            <a:r>
              <a:rPr lang="cs-CZ" sz="2000" dirty="0" smtClean="0"/>
              <a:t>Přímé pozorování.</a:t>
            </a:r>
          </a:p>
          <a:p>
            <a:endParaRPr lang="cs-CZ" sz="2000" dirty="0"/>
          </a:p>
          <a:p>
            <a:r>
              <a:rPr lang="cs-CZ" sz="2000" dirty="0" err="1" smtClean="0"/>
              <a:t>Field</a:t>
            </a:r>
            <a:r>
              <a:rPr lang="cs-CZ" sz="2000" dirty="0" smtClean="0"/>
              <a:t> Notes.</a:t>
            </a:r>
          </a:p>
          <a:p>
            <a:endParaRPr lang="cs-CZ" sz="2000" dirty="0"/>
          </a:p>
          <a:p>
            <a:r>
              <a:rPr lang="cs-CZ" sz="2000" dirty="0" smtClean="0"/>
              <a:t>Etické problémy.</a:t>
            </a:r>
            <a:endParaRPr lang="cs-CZ" sz="2000" dirty="0"/>
          </a:p>
        </p:txBody>
      </p:sp>
      <p:sp>
        <p:nvSpPr>
          <p:cNvPr id="6" name="Nadpis 1"/>
          <p:cNvSpPr txBox="1">
            <a:spLocks/>
          </p:cNvSpPr>
          <p:nvPr/>
        </p:nvSpPr>
        <p:spPr>
          <a:xfrm>
            <a:off x="388132" y="411510"/>
            <a:ext cx="3183160" cy="316835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400" b="1" dirty="0" smtClean="0">
                <a:solidFill>
                  <a:schemeClr val="bg1"/>
                </a:solidFill>
                <a:latin typeface="Times New Roman" panose="02020603050405020304" pitchFamily="18" charset="0"/>
                <a:cs typeface="Times New Roman" panose="02020603050405020304" pitchFamily="18" charset="0"/>
              </a:rPr>
              <a:t>3 Pozorování v praxi</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7304586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03189"/>
            <a:ext cx="8280920" cy="3024336"/>
          </a:xfrm>
          <a:prstGeom prst="rect">
            <a:avLst/>
          </a:prstGeom>
        </p:spPr>
        <p:txBody>
          <a:bodyPr>
            <a:noAutofit/>
          </a:bodyPr>
          <a:lstStyle/>
          <a:p>
            <a:r>
              <a:rPr lang="cs-CZ" sz="2000" dirty="0">
                <a:solidFill>
                  <a:srgbClr val="002060"/>
                </a:solidFill>
              </a:rPr>
              <a:t>Pozorujeme chování zákazníků – nemusíme s nimi mít kontakt (tím je nerušíme a neovlivňujeme).</a:t>
            </a:r>
          </a:p>
          <a:p>
            <a:r>
              <a:rPr lang="cs-CZ" sz="2000" dirty="0">
                <a:solidFill>
                  <a:srgbClr val="002060"/>
                </a:solidFill>
              </a:rPr>
              <a:t>Zpravidla používáme technické pomůcky (nahráváme audio/video).</a:t>
            </a:r>
          </a:p>
          <a:p>
            <a:r>
              <a:rPr lang="cs-CZ" sz="2000" dirty="0">
                <a:solidFill>
                  <a:srgbClr val="002060"/>
                </a:solidFill>
              </a:rPr>
              <a:t>Lze použít pro řadu výzkumů. U kvantitativního výzkumu můžeme zkoumat např. stravovací návyky cílové skupiny (sami by nám lhali). U kvalitativního výzkumu můžeme pozorovat i proč se lidé chovají určitým způsobem (např. známé výzkumy kmenů v Africe). V rámci explorativního výzkumu to může být počátek popisu problému. V rámci kauzálního můžeme zkoumat průběh dne subjektu a popsat proč náš problém vůbec existuje. Atd.</a:t>
            </a:r>
          </a:p>
        </p:txBody>
      </p:sp>
      <p:sp>
        <p:nvSpPr>
          <p:cNvPr id="6" name="Nadpis 5"/>
          <p:cNvSpPr>
            <a:spLocks noGrp="1"/>
          </p:cNvSpPr>
          <p:nvPr>
            <p:ph type="title"/>
          </p:nvPr>
        </p:nvSpPr>
        <p:spPr>
          <a:xfrm>
            <a:off x="179512" y="195486"/>
            <a:ext cx="5976664" cy="507703"/>
          </a:xfrm>
        </p:spPr>
        <p:txBody>
          <a:bodyPr/>
          <a:lstStyle/>
          <a:p>
            <a:r>
              <a:rPr lang="cs-CZ" dirty="0"/>
              <a:t>Pozorování v praxi</a:t>
            </a:r>
          </a:p>
        </p:txBody>
      </p:sp>
    </p:spTree>
    <p:extLst>
      <p:ext uri="{BB962C8B-B14F-4D97-AF65-F5344CB8AC3E}">
        <p14:creationId xmlns:p14="http://schemas.microsoft.com/office/powerpoint/2010/main" val="224513584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024336"/>
          </a:xfrm>
          <a:prstGeom prst="rect">
            <a:avLst/>
          </a:prstGeom>
        </p:spPr>
        <p:txBody>
          <a:bodyPr>
            <a:noAutofit/>
          </a:bodyPr>
          <a:lstStyle/>
          <a:p>
            <a:r>
              <a:rPr lang="cs-CZ" sz="2000" dirty="0">
                <a:solidFill>
                  <a:srgbClr val="002060"/>
                </a:solidFill>
              </a:rPr>
              <a:t>Speciálně vyškolený pracovník (</a:t>
            </a:r>
            <a:r>
              <a:rPr lang="cs-CZ" sz="2000" dirty="0" err="1">
                <a:solidFill>
                  <a:srgbClr val="002060"/>
                </a:solidFill>
              </a:rPr>
              <a:t>Mystery</a:t>
            </a:r>
            <a:r>
              <a:rPr lang="cs-CZ" sz="2000" dirty="0">
                <a:solidFill>
                  <a:srgbClr val="002060"/>
                </a:solidFill>
              </a:rPr>
              <a:t> </a:t>
            </a:r>
            <a:r>
              <a:rPr lang="cs-CZ" sz="2000" dirty="0" err="1">
                <a:solidFill>
                  <a:srgbClr val="002060"/>
                </a:solidFill>
              </a:rPr>
              <a:t>Shopper</a:t>
            </a:r>
            <a:r>
              <a:rPr lang="cs-CZ" sz="2000" dirty="0">
                <a:solidFill>
                  <a:srgbClr val="002060"/>
                </a:solidFill>
              </a:rPr>
              <a:t>) se vydává za stávajícího nebo potenciálního zákazníka sledované společnosti či instituce a provádí fiktivní nákup produktů.</a:t>
            </a:r>
          </a:p>
          <a:p>
            <a:r>
              <a:rPr lang="cs-CZ" sz="2000" dirty="0">
                <a:solidFill>
                  <a:srgbClr val="002060"/>
                </a:solidFill>
              </a:rPr>
              <a:t>Interní x externí.</a:t>
            </a:r>
          </a:p>
          <a:p>
            <a:r>
              <a:rPr lang="cs-CZ" sz="2000" dirty="0">
                <a:solidFill>
                  <a:srgbClr val="002060"/>
                </a:solidFill>
              </a:rPr>
              <a:t>Nová forma - Real </a:t>
            </a:r>
            <a:r>
              <a:rPr lang="cs-CZ" sz="2000" dirty="0" err="1">
                <a:solidFill>
                  <a:srgbClr val="002060"/>
                </a:solidFill>
              </a:rPr>
              <a:t>Customer</a:t>
            </a:r>
            <a:r>
              <a:rPr lang="cs-CZ" sz="2000" dirty="0">
                <a:solidFill>
                  <a:srgbClr val="002060"/>
                </a:solidFill>
              </a:rPr>
              <a:t> </a:t>
            </a:r>
            <a:r>
              <a:rPr lang="cs-CZ" sz="2000" dirty="0" err="1">
                <a:solidFill>
                  <a:srgbClr val="002060"/>
                </a:solidFill>
              </a:rPr>
              <a:t>Mystery</a:t>
            </a:r>
            <a:r>
              <a:rPr lang="cs-CZ" sz="2000" dirty="0">
                <a:solidFill>
                  <a:srgbClr val="002060"/>
                </a:solidFill>
              </a:rPr>
              <a:t> Shopping.</a:t>
            </a:r>
          </a:p>
          <a:p>
            <a:r>
              <a:rPr lang="cs-CZ" sz="2000" dirty="0">
                <a:solidFill>
                  <a:srgbClr val="002060"/>
                </a:solidFill>
              </a:rPr>
              <a:t>Kontakt: osobní, e-mailový, telefonický.</a:t>
            </a:r>
          </a:p>
          <a:p>
            <a:r>
              <a:rPr lang="cs-CZ" sz="2000" dirty="0">
                <a:solidFill>
                  <a:srgbClr val="002060"/>
                </a:solidFill>
              </a:rPr>
              <a:t>hodnocení obsluhy, prodejních míst, reklamací.</a:t>
            </a:r>
          </a:p>
          <a:p>
            <a:r>
              <a:rPr lang="cs-CZ" sz="2000" dirty="0">
                <a:solidFill>
                  <a:srgbClr val="002060"/>
                </a:solidFill>
              </a:rPr>
              <a:t>Získání objektivních informací, podklady pro efektivní rozvoj zaměstnanců, zvýšení spokojenosti zákazníků, zvýšení výkonu firmy, zvýšení image společnosti.</a:t>
            </a:r>
          </a:p>
        </p:txBody>
      </p:sp>
      <p:sp>
        <p:nvSpPr>
          <p:cNvPr id="6" name="Nadpis 5"/>
          <p:cNvSpPr>
            <a:spLocks noGrp="1"/>
          </p:cNvSpPr>
          <p:nvPr>
            <p:ph type="title"/>
          </p:nvPr>
        </p:nvSpPr>
        <p:spPr>
          <a:xfrm>
            <a:off x="179512" y="195486"/>
            <a:ext cx="5976664" cy="507703"/>
          </a:xfrm>
        </p:spPr>
        <p:txBody>
          <a:bodyPr/>
          <a:lstStyle/>
          <a:p>
            <a:r>
              <a:rPr lang="cs-CZ" dirty="0" err="1"/>
              <a:t>Mystery</a:t>
            </a:r>
            <a:r>
              <a:rPr lang="cs-CZ" dirty="0"/>
              <a:t> Shopping – skryté pozorování</a:t>
            </a:r>
          </a:p>
        </p:txBody>
      </p:sp>
    </p:spTree>
    <p:extLst>
      <p:ext uri="{BB962C8B-B14F-4D97-AF65-F5344CB8AC3E}">
        <p14:creationId xmlns:p14="http://schemas.microsoft.com/office/powerpoint/2010/main" val="10537686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600400"/>
          </a:xfrm>
          <a:prstGeom prst="rect">
            <a:avLst/>
          </a:prstGeom>
        </p:spPr>
        <p:txBody>
          <a:bodyPr>
            <a:noAutofit/>
          </a:bodyPr>
          <a:lstStyle/>
          <a:p>
            <a:r>
              <a:rPr lang="cs-CZ" sz="2000" dirty="0">
                <a:solidFill>
                  <a:srgbClr val="002060"/>
                </a:solidFill>
              </a:rPr>
              <a:t>Výhody:</a:t>
            </a:r>
          </a:p>
          <a:p>
            <a:pPr lvl="1"/>
            <a:r>
              <a:rPr lang="cs-CZ" sz="2000" dirty="0">
                <a:solidFill>
                  <a:srgbClr val="002060"/>
                </a:solidFill>
              </a:rPr>
              <a:t>Nižší náklady ve srovnání s osobním dotazováním.</a:t>
            </a:r>
          </a:p>
          <a:p>
            <a:pPr lvl="1"/>
            <a:r>
              <a:rPr lang="cs-CZ" sz="2000" dirty="0">
                <a:solidFill>
                  <a:srgbClr val="002060"/>
                </a:solidFill>
              </a:rPr>
              <a:t>Ve spojení s technikou rychlé, nenáročné na personál.</a:t>
            </a:r>
          </a:p>
          <a:p>
            <a:pPr lvl="1"/>
            <a:r>
              <a:rPr lang="cs-CZ" sz="2000" dirty="0">
                <a:solidFill>
                  <a:srgbClr val="002060"/>
                </a:solidFill>
              </a:rPr>
              <a:t>Mohu respondenta oslovit několikrát.</a:t>
            </a:r>
          </a:p>
          <a:p>
            <a:pPr lvl="1"/>
            <a:r>
              <a:rPr lang="cs-CZ" sz="2000" dirty="0">
                <a:solidFill>
                  <a:srgbClr val="002060"/>
                </a:solidFill>
              </a:rPr>
              <a:t>Mohu jednodušeji průběžně kontrolovat.</a:t>
            </a:r>
          </a:p>
          <a:p>
            <a:r>
              <a:rPr lang="cs-CZ" sz="2000" dirty="0">
                <a:solidFill>
                  <a:srgbClr val="002060"/>
                </a:solidFill>
              </a:rPr>
              <a:t>Nevýhody:</a:t>
            </a:r>
          </a:p>
          <a:p>
            <a:pPr lvl="1"/>
            <a:r>
              <a:rPr lang="cs-CZ" sz="2000" dirty="0">
                <a:solidFill>
                  <a:srgbClr val="002060"/>
                </a:solidFill>
              </a:rPr>
              <a:t>Češi neradi telefonují a zúčastňují se takovýchto výzkumů.</a:t>
            </a:r>
          </a:p>
          <a:p>
            <a:pPr lvl="1"/>
            <a:r>
              <a:rPr lang="cs-CZ" sz="2000" dirty="0">
                <a:solidFill>
                  <a:srgbClr val="002060"/>
                </a:solidFill>
              </a:rPr>
              <a:t>Omezení pouhou </a:t>
            </a:r>
            <a:r>
              <a:rPr lang="cs-CZ" sz="2000" dirty="0" err="1">
                <a:solidFill>
                  <a:srgbClr val="002060"/>
                </a:solidFill>
              </a:rPr>
              <a:t>verbalitou</a:t>
            </a:r>
            <a:r>
              <a:rPr lang="cs-CZ" sz="2000" dirty="0">
                <a:solidFill>
                  <a:srgbClr val="002060"/>
                </a:solidFill>
              </a:rPr>
              <a:t>, bez vizuálních pomůcek.</a:t>
            </a:r>
          </a:p>
          <a:p>
            <a:pPr lvl="1"/>
            <a:r>
              <a:rPr lang="cs-CZ" sz="2000" dirty="0">
                <a:solidFill>
                  <a:srgbClr val="002060"/>
                </a:solidFill>
              </a:rPr>
              <a:t>Problémy </a:t>
            </a:r>
            <a:r>
              <a:rPr lang="cs-CZ" sz="2000" dirty="0" err="1">
                <a:solidFill>
                  <a:srgbClr val="002060"/>
                </a:solidFill>
              </a:rPr>
              <a:t>škálovat</a:t>
            </a:r>
            <a:r>
              <a:rPr lang="cs-CZ" sz="2000" dirty="0">
                <a:solidFill>
                  <a:srgbClr val="002060"/>
                </a:solidFill>
              </a:rPr>
              <a:t> odpovědi.</a:t>
            </a:r>
          </a:p>
          <a:p>
            <a:pPr lvl="1"/>
            <a:r>
              <a:rPr lang="cs-CZ" sz="2000" dirty="0">
                <a:solidFill>
                  <a:srgbClr val="002060"/>
                </a:solidFill>
              </a:rPr>
              <a:t>Délka – počet otázek.</a:t>
            </a:r>
          </a:p>
        </p:txBody>
      </p:sp>
      <p:sp>
        <p:nvSpPr>
          <p:cNvPr id="6" name="Nadpis 5"/>
          <p:cNvSpPr>
            <a:spLocks noGrp="1"/>
          </p:cNvSpPr>
          <p:nvPr>
            <p:ph type="title"/>
          </p:nvPr>
        </p:nvSpPr>
        <p:spPr>
          <a:xfrm>
            <a:off x="179512" y="195486"/>
            <a:ext cx="7200800" cy="507703"/>
          </a:xfrm>
        </p:spPr>
        <p:txBody>
          <a:bodyPr/>
          <a:lstStyle/>
          <a:p>
            <a:r>
              <a:rPr lang="cs-CZ" altLang="en-US" dirty="0"/>
              <a:t>Telefonické dotazování</a:t>
            </a:r>
            <a:endParaRPr lang="cs-CZ" dirty="0"/>
          </a:p>
        </p:txBody>
      </p:sp>
    </p:spTree>
    <p:extLst>
      <p:ext uri="{BB962C8B-B14F-4D97-AF65-F5344CB8AC3E}">
        <p14:creationId xmlns:p14="http://schemas.microsoft.com/office/powerpoint/2010/main" val="1920643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024336"/>
          </a:xfrm>
          <a:prstGeom prst="rect">
            <a:avLst/>
          </a:prstGeom>
        </p:spPr>
        <p:txBody>
          <a:bodyPr>
            <a:noAutofit/>
          </a:bodyPr>
          <a:lstStyle/>
          <a:p>
            <a:r>
              <a:rPr lang="cs-CZ" sz="2000" b="1" dirty="0">
                <a:solidFill>
                  <a:srgbClr val="002060"/>
                </a:solidFill>
              </a:rPr>
              <a:t>Pohybové aktivity </a:t>
            </a:r>
            <a:r>
              <a:rPr lang="cs-CZ" sz="2000" dirty="0">
                <a:solidFill>
                  <a:srgbClr val="002060"/>
                </a:solidFill>
              </a:rPr>
              <a:t>– jak se zákazník pohybuje v obchodě, vzory pohybu a interakce s objekty.</a:t>
            </a:r>
          </a:p>
          <a:p>
            <a:r>
              <a:rPr lang="cs-CZ" sz="2000" b="1" dirty="0">
                <a:solidFill>
                  <a:srgbClr val="002060"/>
                </a:solidFill>
              </a:rPr>
              <a:t>Verbální chování </a:t>
            </a:r>
            <a:r>
              <a:rPr lang="cs-CZ" sz="2000" dirty="0">
                <a:solidFill>
                  <a:srgbClr val="002060"/>
                </a:solidFill>
              </a:rPr>
              <a:t>– hovor spotřebitelů u pokladny spolu nebo se zaměstnanci.</a:t>
            </a:r>
          </a:p>
          <a:p>
            <a:r>
              <a:rPr lang="cs-CZ" sz="2000" b="1" dirty="0">
                <a:solidFill>
                  <a:srgbClr val="002060"/>
                </a:solidFill>
              </a:rPr>
              <a:t>Expresivní chování a fyziologické reakce </a:t>
            </a:r>
            <a:r>
              <a:rPr lang="cs-CZ" sz="2000" dirty="0">
                <a:solidFill>
                  <a:srgbClr val="002060"/>
                </a:solidFill>
              </a:rPr>
              <a:t>- výrazy obličeje spotřebitelů v restauraci nebo v řeči těla spotřebitelů.</a:t>
            </a:r>
          </a:p>
          <a:p>
            <a:r>
              <a:rPr lang="cs-CZ" sz="2000" b="1" dirty="0">
                <a:solidFill>
                  <a:srgbClr val="002060"/>
                </a:solidFill>
              </a:rPr>
              <a:t>Prostorové vztahy a umístění </a:t>
            </a:r>
            <a:r>
              <a:rPr lang="cs-CZ" sz="2000" dirty="0">
                <a:solidFill>
                  <a:srgbClr val="002060"/>
                </a:solidFill>
              </a:rPr>
              <a:t>- jak blízko stojí zákazníci od poskytovatele služeb. </a:t>
            </a:r>
          </a:p>
        </p:txBody>
      </p:sp>
      <p:sp>
        <p:nvSpPr>
          <p:cNvPr id="6" name="Nadpis 5"/>
          <p:cNvSpPr>
            <a:spLocks noGrp="1"/>
          </p:cNvSpPr>
          <p:nvPr>
            <p:ph type="title"/>
          </p:nvPr>
        </p:nvSpPr>
        <p:spPr>
          <a:xfrm>
            <a:off x="179512" y="195486"/>
            <a:ext cx="6552728" cy="507703"/>
          </a:xfrm>
        </p:spPr>
        <p:txBody>
          <a:bodyPr/>
          <a:lstStyle/>
          <a:p>
            <a:r>
              <a:rPr lang="pl-PL" dirty="0"/>
              <a:t>Co </a:t>
            </a:r>
            <a:r>
              <a:rPr lang="pl-PL" dirty="0" smtClean="0"/>
              <a:t>pozorujeme 1 </a:t>
            </a:r>
            <a:r>
              <a:rPr lang="pl-PL" dirty="0"/>
              <a:t>(Zikmund, 2010, s. 188)</a:t>
            </a:r>
            <a:endParaRPr lang="cs-CZ" dirty="0"/>
          </a:p>
        </p:txBody>
      </p:sp>
    </p:spTree>
    <p:extLst>
      <p:ext uri="{BB962C8B-B14F-4D97-AF65-F5344CB8AC3E}">
        <p14:creationId xmlns:p14="http://schemas.microsoft.com/office/powerpoint/2010/main" val="166627252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024336"/>
          </a:xfrm>
          <a:prstGeom prst="rect">
            <a:avLst/>
          </a:prstGeom>
        </p:spPr>
        <p:txBody>
          <a:bodyPr>
            <a:noAutofit/>
          </a:bodyPr>
          <a:lstStyle/>
          <a:p>
            <a:r>
              <a:rPr lang="cs-CZ" sz="2000" b="1" dirty="0" smtClean="0">
                <a:solidFill>
                  <a:srgbClr val="002060"/>
                </a:solidFill>
              </a:rPr>
              <a:t>Časové </a:t>
            </a:r>
            <a:r>
              <a:rPr lang="cs-CZ" sz="2000" b="1" dirty="0">
                <a:solidFill>
                  <a:srgbClr val="002060"/>
                </a:solidFill>
              </a:rPr>
              <a:t>vzory </a:t>
            </a:r>
            <a:r>
              <a:rPr lang="cs-CZ" sz="2000" dirty="0">
                <a:solidFill>
                  <a:srgbClr val="002060"/>
                </a:solidFill>
              </a:rPr>
              <a:t>- jak dlouho budou pacienti v ordinaci tiše čekat, než si budou stěžovat.</a:t>
            </a:r>
          </a:p>
          <a:p>
            <a:r>
              <a:rPr lang="cs-CZ" sz="2000" b="1" dirty="0">
                <a:solidFill>
                  <a:srgbClr val="002060"/>
                </a:solidFill>
              </a:rPr>
              <a:t>Fyzické objekty </a:t>
            </a:r>
            <a:r>
              <a:rPr lang="cs-CZ" sz="2000" dirty="0">
                <a:solidFill>
                  <a:srgbClr val="002060"/>
                </a:solidFill>
              </a:rPr>
              <a:t>- jakou značku bot, oblečení a skateboardů vlastní náctiletí ve skate parku.</a:t>
            </a:r>
          </a:p>
          <a:p>
            <a:r>
              <a:rPr lang="cs-CZ" sz="2000" b="1" dirty="0">
                <a:solidFill>
                  <a:srgbClr val="002060"/>
                </a:solidFill>
              </a:rPr>
              <a:t>Verbální a obrazové záznamy </a:t>
            </a:r>
            <a:r>
              <a:rPr lang="cs-CZ" sz="2000" dirty="0">
                <a:solidFill>
                  <a:srgbClr val="002060"/>
                </a:solidFill>
              </a:rPr>
              <a:t>- fotografie a videozáznamy z raného dětství, vánoční zážitky; komentáře na internetových blozích.</a:t>
            </a:r>
          </a:p>
          <a:p>
            <a:r>
              <a:rPr lang="cs-CZ" sz="2000" b="1" dirty="0">
                <a:solidFill>
                  <a:srgbClr val="002060"/>
                </a:solidFill>
              </a:rPr>
              <a:t>Neurologické příhody </a:t>
            </a:r>
            <a:r>
              <a:rPr lang="cs-CZ" sz="2000" dirty="0">
                <a:solidFill>
                  <a:srgbClr val="002060"/>
                </a:solidFill>
              </a:rPr>
              <a:t>- aktivita mozku v reakci spotřebitele na radost nebo odpor.</a:t>
            </a:r>
          </a:p>
        </p:txBody>
      </p:sp>
      <p:sp>
        <p:nvSpPr>
          <p:cNvPr id="6" name="Nadpis 5"/>
          <p:cNvSpPr>
            <a:spLocks noGrp="1"/>
          </p:cNvSpPr>
          <p:nvPr>
            <p:ph type="title"/>
          </p:nvPr>
        </p:nvSpPr>
        <p:spPr>
          <a:xfrm>
            <a:off x="179512" y="195486"/>
            <a:ext cx="6552728" cy="507703"/>
          </a:xfrm>
        </p:spPr>
        <p:txBody>
          <a:bodyPr/>
          <a:lstStyle/>
          <a:p>
            <a:r>
              <a:rPr lang="pl-PL" dirty="0"/>
              <a:t>Co </a:t>
            </a:r>
            <a:r>
              <a:rPr lang="pl-PL" dirty="0" smtClean="0"/>
              <a:t>pozorujeme 2 </a:t>
            </a:r>
            <a:r>
              <a:rPr lang="pl-PL" dirty="0"/>
              <a:t>(Zikmund, 2010, s. 188)</a:t>
            </a:r>
            <a:endParaRPr lang="cs-CZ" dirty="0"/>
          </a:p>
        </p:txBody>
      </p:sp>
    </p:spTree>
    <p:extLst>
      <p:ext uri="{BB962C8B-B14F-4D97-AF65-F5344CB8AC3E}">
        <p14:creationId xmlns:p14="http://schemas.microsoft.com/office/powerpoint/2010/main" val="254280987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024336"/>
          </a:xfrm>
          <a:prstGeom prst="rect">
            <a:avLst/>
          </a:prstGeom>
        </p:spPr>
        <p:txBody>
          <a:bodyPr>
            <a:noAutofit/>
          </a:bodyPr>
          <a:lstStyle/>
          <a:p>
            <a:pPr>
              <a:buClr>
                <a:schemeClr val="tx1"/>
              </a:buClr>
              <a:buFontTx/>
              <a:buChar char="•"/>
            </a:pPr>
            <a:r>
              <a:rPr lang="cs-CZ" altLang="cs-CZ" sz="2000" dirty="0">
                <a:solidFill>
                  <a:srgbClr val="002060"/>
                </a:solidFill>
              </a:rPr>
              <a:t>V rámci pozorování je důležité chápat nonverbální komunikaci sledovaného subjektu.</a:t>
            </a:r>
          </a:p>
          <a:p>
            <a:pPr>
              <a:buClr>
                <a:schemeClr val="tx1"/>
              </a:buClr>
              <a:buFontTx/>
              <a:buChar char="•"/>
            </a:pPr>
            <a:r>
              <a:rPr lang="cs-CZ" altLang="cs-CZ" sz="2000" b="1" dirty="0" err="1">
                <a:solidFill>
                  <a:srgbClr val="002060"/>
                </a:solidFill>
              </a:rPr>
              <a:t>Kinezika</a:t>
            </a:r>
            <a:r>
              <a:rPr lang="cs-CZ" altLang="cs-CZ" sz="2000" dirty="0">
                <a:solidFill>
                  <a:srgbClr val="002060"/>
                </a:solidFill>
              </a:rPr>
              <a:t> – řeč pohybů.</a:t>
            </a:r>
          </a:p>
          <a:p>
            <a:pPr>
              <a:buClr>
                <a:schemeClr val="tx1"/>
              </a:buClr>
              <a:buFontTx/>
              <a:buChar char="•"/>
            </a:pPr>
            <a:r>
              <a:rPr lang="cs-CZ" altLang="cs-CZ" sz="2000" b="1" dirty="0" err="1">
                <a:solidFill>
                  <a:srgbClr val="002060"/>
                </a:solidFill>
              </a:rPr>
              <a:t>Posturologie</a:t>
            </a:r>
            <a:r>
              <a:rPr lang="cs-CZ" altLang="cs-CZ" sz="2000" dirty="0">
                <a:solidFill>
                  <a:srgbClr val="002060"/>
                </a:solidFill>
              </a:rPr>
              <a:t> – řeč postojů.</a:t>
            </a:r>
          </a:p>
          <a:p>
            <a:pPr>
              <a:buClr>
                <a:schemeClr val="tx1"/>
              </a:buClr>
              <a:buFontTx/>
              <a:buChar char="•"/>
            </a:pPr>
            <a:r>
              <a:rPr lang="cs-CZ" altLang="cs-CZ" sz="2000" b="1" dirty="0" err="1">
                <a:solidFill>
                  <a:srgbClr val="002060"/>
                </a:solidFill>
              </a:rPr>
              <a:t>Gestika</a:t>
            </a:r>
            <a:r>
              <a:rPr lang="cs-CZ" altLang="cs-CZ" sz="2000" dirty="0">
                <a:solidFill>
                  <a:srgbClr val="002060"/>
                </a:solidFill>
              </a:rPr>
              <a:t> – řeč paží.</a:t>
            </a:r>
          </a:p>
          <a:p>
            <a:pPr>
              <a:buClr>
                <a:schemeClr val="tx1"/>
              </a:buClr>
              <a:buFontTx/>
              <a:buChar char="•"/>
            </a:pPr>
            <a:r>
              <a:rPr lang="cs-CZ" altLang="cs-CZ" sz="2000" b="1" dirty="0">
                <a:solidFill>
                  <a:srgbClr val="002060"/>
                </a:solidFill>
              </a:rPr>
              <a:t>Mimika</a:t>
            </a:r>
            <a:r>
              <a:rPr lang="cs-CZ" altLang="cs-CZ" sz="2000" dirty="0">
                <a:solidFill>
                  <a:srgbClr val="002060"/>
                </a:solidFill>
              </a:rPr>
              <a:t> – řeč obličejových svalů.</a:t>
            </a:r>
          </a:p>
          <a:p>
            <a:pPr>
              <a:buClr>
                <a:schemeClr val="tx1"/>
              </a:buClr>
              <a:buFontTx/>
              <a:buChar char="•"/>
            </a:pPr>
            <a:r>
              <a:rPr lang="cs-CZ" altLang="cs-CZ" sz="2000" b="1" dirty="0" err="1">
                <a:solidFill>
                  <a:srgbClr val="002060"/>
                </a:solidFill>
              </a:rPr>
              <a:t>Vizika</a:t>
            </a:r>
            <a:r>
              <a:rPr lang="cs-CZ" altLang="cs-CZ" sz="2000" dirty="0">
                <a:solidFill>
                  <a:srgbClr val="002060"/>
                </a:solidFill>
              </a:rPr>
              <a:t> – řeč očí.</a:t>
            </a:r>
          </a:p>
          <a:p>
            <a:pPr>
              <a:buClr>
                <a:schemeClr val="tx1"/>
              </a:buClr>
              <a:buFontTx/>
              <a:buChar char="•"/>
            </a:pPr>
            <a:r>
              <a:rPr lang="cs-CZ" altLang="cs-CZ" sz="2000" b="1" dirty="0" err="1">
                <a:solidFill>
                  <a:srgbClr val="002060"/>
                </a:solidFill>
              </a:rPr>
              <a:t>Haptika</a:t>
            </a:r>
            <a:r>
              <a:rPr lang="cs-CZ" altLang="cs-CZ" sz="2000" dirty="0">
                <a:solidFill>
                  <a:srgbClr val="002060"/>
                </a:solidFill>
              </a:rPr>
              <a:t> – řeč dotyků.</a:t>
            </a:r>
          </a:p>
          <a:p>
            <a:pPr>
              <a:buClr>
                <a:schemeClr val="tx1"/>
              </a:buClr>
              <a:buFontTx/>
              <a:buChar char="•"/>
            </a:pPr>
            <a:r>
              <a:rPr lang="cs-CZ" altLang="cs-CZ" sz="2000" b="1" dirty="0" err="1">
                <a:solidFill>
                  <a:srgbClr val="002060"/>
                </a:solidFill>
              </a:rPr>
              <a:t>Proxemika</a:t>
            </a:r>
            <a:r>
              <a:rPr lang="cs-CZ" altLang="cs-CZ" sz="2000" dirty="0">
                <a:solidFill>
                  <a:srgbClr val="002060"/>
                </a:solidFill>
              </a:rPr>
              <a:t> – prostorové oddálení nebo přiblížení mluvčího.</a:t>
            </a:r>
          </a:p>
        </p:txBody>
      </p:sp>
      <p:sp>
        <p:nvSpPr>
          <p:cNvPr id="6" name="Nadpis 5"/>
          <p:cNvSpPr>
            <a:spLocks noGrp="1"/>
          </p:cNvSpPr>
          <p:nvPr>
            <p:ph type="title"/>
          </p:nvPr>
        </p:nvSpPr>
        <p:spPr>
          <a:xfrm>
            <a:off x="179512" y="195486"/>
            <a:ext cx="4608512" cy="507703"/>
          </a:xfrm>
        </p:spPr>
        <p:txBody>
          <a:bodyPr/>
          <a:lstStyle/>
          <a:p>
            <a:r>
              <a:rPr lang="cs-CZ" dirty="0"/>
              <a:t>Formy neverbální komunikace</a:t>
            </a:r>
          </a:p>
        </p:txBody>
      </p:sp>
    </p:spTree>
    <p:extLst>
      <p:ext uri="{BB962C8B-B14F-4D97-AF65-F5344CB8AC3E}">
        <p14:creationId xmlns:p14="http://schemas.microsoft.com/office/powerpoint/2010/main" val="35639158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024336"/>
          </a:xfrm>
          <a:prstGeom prst="rect">
            <a:avLst/>
          </a:prstGeom>
        </p:spPr>
        <p:txBody>
          <a:bodyPr>
            <a:noAutofit/>
          </a:bodyPr>
          <a:lstStyle/>
          <a:p>
            <a:r>
              <a:rPr lang="cs-CZ" sz="2000" dirty="0">
                <a:solidFill>
                  <a:srgbClr val="002060"/>
                </a:solidFill>
              </a:rPr>
              <a:t>Některé výzkumné studie kombinují pozorování s osobními rozhovory. </a:t>
            </a:r>
          </a:p>
          <a:p>
            <a:r>
              <a:rPr lang="cs-CZ" sz="2000" dirty="0">
                <a:solidFill>
                  <a:srgbClr val="002060"/>
                </a:solidFill>
              </a:rPr>
              <a:t>Během nebo po hloubkovém pozorování jsou subjekty požádány, aby vysvětlily své jednání. </a:t>
            </a:r>
          </a:p>
          <a:p>
            <a:r>
              <a:rPr lang="cs-CZ" sz="2000" dirty="0">
                <a:solidFill>
                  <a:srgbClr val="002060"/>
                </a:solidFill>
              </a:rPr>
              <a:t>Např. přímé pozorování žen a jejich přístupu ke krému na ruce: byly identifikovány dva druhy uživatelů. Některé ženy krém rychle vtírají do kůže. Jiné krém několik minut </a:t>
            </a:r>
            <a:r>
              <a:rPr lang="cs-CZ" sz="2000" dirty="0" err="1">
                <a:solidFill>
                  <a:srgbClr val="002060"/>
                </a:solidFill>
              </a:rPr>
              <a:t>vmasírovávají</a:t>
            </a:r>
            <a:r>
              <a:rPr lang="cs-CZ" sz="2000" dirty="0">
                <a:solidFill>
                  <a:srgbClr val="002060"/>
                </a:solidFill>
              </a:rPr>
              <a:t>. Ženy byly dotazovány na své chování, a až poté byli vědci schopni interpretovat toto zjištění. Ženy z první skupiny používaly mléko jako řešení pro suchou pleť. Ženy z druhé skupiny měly zájem, aby jejich kůže voněla a měly pocit hebkosti. Výsledkem bylo vyvinutí 2 produktů s různými komunikačními kampaněmi. (Zikmund, 2010, s. 191)</a:t>
            </a:r>
          </a:p>
          <a:p>
            <a:r>
              <a:rPr lang="cs-CZ" sz="2000" dirty="0">
                <a:solidFill>
                  <a:srgbClr val="002060"/>
                </a:solidFill>
              </a:rPr>
              <a:t>Další příklad – po Focus Group analyzujeme videozáznam.</a:t>
            </a:r>
          </a:p>
        </p:txBody>
      </p:sp>
      <p:sp>
        <p:nvSpPr>
          <p:cNvPr id="6" name="Nadpis 5"/>
          <p:cNvSpPr>
            <a:spLocks noGrp="1"/>
          </p:cNvSpPr>
          <p:nvPr>
            <p:ph type="title"/>
          </p:nvPr>
        </p:nvSpPr>
        <p:spPr>
          <a:xfrm>
            <a:off x="179512" y="195486"/>
            <a:ext cx="5688632" cy="507703"/>
          </a:xfrm>
        </p:spPr>
        <p:txBody>
          <a:bodyPr/>
          <a:lstStyle/>
          <a:p>
            <a:r>
              <a:rPr lang="cs-CZ" dirty="0"/>
              <a:t>Pozorování jako doplněk výzkumu</a:t>
            </a:r>
          </a:p>
        </p:txBody>
      </p:sp>
    </p:spTree>
    <p:extLst>
      <p:ext uri="{BB962C8B-B14F-4D97-AF65-F5344CB8AC3E}">
        <p14:creationId xmlns:p14="http://schemas.microsoft.com/office/powerpoint/2010/main" val="155638017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024336"/>
          </a:xfrm>
          <a:prstGeom prst="rect">
            <a:avLst/>
          </a:prstGeom>
        </p:spPr>
        <p:txBody>
          <a:bodyPr>
            <a:noAutofit/>
          </a:bodyPr>
          <a:lstStyle/>
          <a:p>
            <a:r>
              <a:rPr lang="cs-CZ" sz="2000" dirty="0">
                <a:solidFill>
                  <a:srgbClr val="002060"/>
                </a:solidFill>
              </a:rPr>
              <a:t>Přímé pozorování (Direct </a:t>
            </a:r>
            <a:r>
              <a:rPr lang="cs-CZ" sz="2000" dirty="0" err="1">
                <a:solidFill>
                  <a:srgbClr val="002060"/>
                </a:solidFill>
              </a:rPr>
              <a:t>Observation</a:t>
            </a:r>
            <a:r>
              <a:rPr lang="cs-CZ" sz="2000" dirty="0">
                <a:solidFill>
                  <a:srgbClr val="002060"/>
                </a:solidFill>
              </a:rPr>
              <a:t>) – jedna z nejpoužívanějších technik pozorování. </a:t>
            </a:r>
          </a:p>
          <a:p>
            <a:r>
              <a:rPr lang="cs-CZ" sz="2000" dirty="0">
                <a:solidFill>
                  <a:srgbClr val="002060"/>
                </a:solidFill>
              </a:rPr>
              <a:t>Nezúčastněné strukturované pozorování. </a:t>
            </a:r>
          </a:p>
          <a:p>
            <a:r>
              <a:rPr lang="cs-CZ" sz="2000" dirty="0">
                <a:solidFill>
                  <a:srgbClr val="002060"/>
                </a:solidFill>
              </a:rPr>
              <a:t>Velmi často používané – kolik projde zákazníků našim obchodem, jaké mají charakteristiky (pohlaví, etnikum, věk, styl atd.), jakou trasu obchodem zvolili, kolik času strávili u jednotlivých regálů atd.</a:t>
            </a:r>
          </a:p>
          <a:p>
            <a:r>
              <a:rPr lang="cs-CZ" sz="2000" dirty="0">
                <a:solidFill>
                  <a:srgbClr val="002060"/>
                </a:solidFill>
              </a:rPr>
              <a:t>Je to rychlé a levné. Někdy jediná možná technika (dotazník na to vypracovávat nebudu). </a:t>
            </a:r>
          </a:p>
          <a:p>
            <a:r>
              <a:rPr lang="cs-CZ" sz="2000" dirty="0">
                <a:solidFill>
                  <a:srgbClr val="002060"/>
                </a:solidFill>
              </a:rPr>
              <a:t>Vyloučím možnost lhát (lidé s nadváhou mají jinou cestu obchodem, než hubení).</a:t>
            </a:r>
          </a:p>
          <a:p>
            <a:r>
              <a:rPr lang="cs-CZ" sz="2000" dirty="0">
                <a:solidFill>
                  <a:srgbClr val="002060"/>
                </a:solidFill>
              </a:rPr>
              <a:t>Problémy: zkreslení špatným zápisem, subjektivní zápis, vstupuje do hry odhad (styl oblečení vs. příjem), přesnost není úplná, interpretace dat může být chybná atd.</a:t>
            </a:r>
          </a:p>
        </p:txBody>
      </p:sp>
      <p:sp>
        <p:nvSpPr>
          <p:cNvPr id="6" name="Nadpis 5"/>
          <p:cNvSpPr>
            <a:spLocks noGrp="1"/>
          </p:cNvSpPr>
          <p:nvPr>
            <p:ph type="title"/>
          </p:nvPr>
        </p:nvSpPr>
        <p:spPr>
          <a:xfrm>
            <a:off x="179512" y="195486"/>
            <a:ext cx="6696744" cy="507703"/>
          </a:xfrm>
        </p:spPr>
        <p:txBody>
          <a:bodyPr/>
          <a:lstStyle/>
          <a:p>
            <a:r>
              <a:rPr lang="cs-CZ" dirty="0"/>
              <a:t>Přímé pozorování</a:t>
            </a:r>
          </a:p>
        </p:txBody>
      </p:sp>
    </p:spTree>
    <p:extLst>
      <p:ext uri="{BB962C8B-B14F-4D97-AF65-F5344CB8AC3E}">
        <p14:creationId xmlns:p14="http://schemas.microsoft.com/office/powerpoint/2010/main" val="41491148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024336"/>
          </a:xfrm>
          <a:prstGeom prst="rect">
            <a:avLst/>
          </a:prstGeom>
        </p:spPr>
        <p:txBody>
          <a:bodyPr>
            <a:noAutofit/>
          </a:bodyPr>
          <a:lstStyle/>
          <a:p>
            <a:r>
              <a:rPr lang="cs-CZ" sz="2000" dirty="0">
                <a:solidFill>
                  <a:srgbClr val="002060"/>
                </a:solidFill>
              </a:rPr>
              <a:t>Produktem je pořádání </a:t>
            </a:r>
            <a:r>
              <a:rPr lang="cs-CZ" sz="2000" dirty="0" err="1">
                <a:solidFill>
                  <a:srgbClr val="002060"/>
                </a:solidFill>
              </a:rPr>
              <a:t>eventů</a:t>
            </a:r>
            <a:r>
              <a:rPr lang="cs-CZ" sz="2000" dirty="0">
                <a:solidFill>
                  <a:srgbClr val="002060"/>
                </a:solidFill>
              </a:rPr>
              <a:t> – služba tvorby akcí na přání.</a:t>
            </a:r>
          </a:p>
          <a:p>
            <a:r>
              <a:rPr lang="cs-CZ" sz="2000" dirty="0">
                <a:solidFill>
                  <a:srgbClr val="002060"/>
                </a:solidFill>
              </a:rPr>
              <a:t>Účastníky </a:t>
            </a:r>
            <a:r>
              <a:rPr lang="cs-CZ" sz="2000" dirty="0" err="1">
                <a:solidFill>
                  <a:srgbClr val="002060"/>
                </a:solidFill>
              </a:rPr>
              <a:t>eventu</a:t>
            </a:r>
            <a:r>
              <a:rPr lang="cs-CZ" sz="2000" dirty="0">
                <a:solidFill>
                  <a:srgbClr val="002060"/>
                </a:solidFill>
              </a:rPr>
              <a:t> nemůžeme otravovat dotazníkem, neodpovídali by upřímně (kolik skleniček šampaňského, využití rautu apod.).</a:t>
            </a:r>
          </a:p>
          <a:p>
            <a:r>
              <a:rPr lang="cs-CZ" sz="2000" dirty="0">
                <a:solidFill>
                  <a:srgbClr val="002060"/>
                </a:solidFill>
              </a:rPr>
              <a:t>Pozorování je jedinou možnou metodou! Technika skrytého strukturovaného pozorování.</a:t>
            </a:r>
          </a:p>
          <a:p>
            <a:r>
              <a:rPr lang="cs-CZ" sz="2000" dirty="0">
                <a:solidFill>
                  <a:srgbClr val="002060"/>
                </a:solidFill>
              </a:rPr>
              <a:t>Levné, rychlé, nenáročné – jediné spolehlivé. </a:t>
            </a:r>
          </a:p>
          <a:p>
            <a:r>
              <a:rPr lang="cs-CZ" sz="2000" dirty="0">
                <a:solidFill>
                  <a:srgbClr val="002060"/>
                </a:solidFill>
              </a:rPr>
              <a:t>Kolik subjektů se účastnilo jakých částí našeho </a:t>
            </a:r>
            <a:r>
              <a:rPr lang="cs-CZ" sz="2000" dirty="0" err="1">
                <a:solidFill>
                  <a:srgbClr val="002060"/>
                </a:solidFill>
              </a:rPr>
              <a:t>eventu</a:t>
            </a:r>
            <a:r>
              <a:rPr lang="cs-CZ" sz="2000" dirty="0">
                <a:solidFill>
                  <a:srgbClr val="002060"/>
                </a:solidFill>
              </a:rPr>
              <a:t>, co jedli, pili, s kým si povídali (opět i neverbální komunikace), co z našeho programu dobrovolně shlédli, co „nedobrovolně“ motivovaní soutěží apod</a:t>
            </a:r>
            <a:r>
              <a:rPr lang="cs-CZ" sz="2000" dirty="0" smtClean="0">
                <a:solidFill>
                  <a:srgbClr val="002060"/>
                </a:solidFill>
              </a:rPr>
              <a:t>.</a:t>
            </a:r>
            <a:endParaRPr lang="cs-CZ" sz="2000" dirty="0">
              <a:solidFill>
                <a:srgbClr val="002060"/>
              </a:solidFill>
            </a:endParaRPr>
          </a:p>
        </p:txBody>
      </p:sp>
      <p:sp>
        <p:nvSpPr>
          <p:cNvPr id="6" name="Nadpis 5"/>
          <p:cNvSpPr>
            <a:spLocks noGrp="1"/>
          </p:cNvSpPr>
          <p:nvPr>
            <p:ph type="title"/>
          </p:nvPr>
        </p:nvSpPr>
        <p:spPr>
          <a:xfrm>
            <a:off x="179512" y="195486"/>
            <a:ext cx="6696744" cy="507703"/>
          </a:xfrm>
        </p:spPr>
        <p:txBody>
          <a:bodyPr/>
          <a:lstStyle/>
          <a:p>
            <a:r>
              <a:rPr lang="cs-CZ" dirty="0"/>
              <a:t>Praktický příklad využití</a:t>
            </a:r>
          </a:p>
        </p:txBody>
      </p:sp>
    </p:spTree>
    <p:extLst>
      <p:ext uri="{BB962C8B-B14F-4D97-AF65-F5344CB8AC3E}">
        <p14:creationId xmlns:p14="http://schemas.microsoft.com/office/powerpoint/2010/main" val="58562205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7848872" cy="3024336"/>
          </a:xfrm>
          <a:prstGeom prst="rect">
            <a:avLst/>
          </a:prstGeom>
        </p:spPr>
        <p:txBody>
          <a:bodyPr>
            <a:noAutofit/>
          </a:bodyPr>
          <a:lstStyle/>
          <a:p>
            <a:r>
              <a:rPr lang="cs-CZ" sz="2000" dirty="0">
                <a:solidFill>
                  <a:srgbClr val="002060"/>
                </a:solidFill>
              </a:rPr>
              <a:t>Poznámky při pozorování (</a:t>
            </a:r>
            <a:r>
              <a:rPr lang="cs-CZ" sz="2000" dirty="0" err="1">
                <a:solidFill>
                  <a:srgbClr val="002060"/>
                </a:solidFill>
              </a:rPr>
              <a:t>Field</a:t>
            </a:r>
            <a:r>
              <a:rPr lang="cs-CZ" sz="2000" dirty="0">
                <a:solidFill>
                  <a:srgbClr val="002060"/>
                </a:solidFill>
              </a:rPr>
              <a:t> Notes) by měly být tvořeny formálním způsobem – existuje pokyn, jak a co zaznamenávat, kam atd.</a:t>
            </a:r>
          </a:p>
          <a:p>
            <a:r>
              <a:rPr lang="cs-CZ" sz="2000" dirty="0">
                <a:solidFill>
                  <a:srgbClr val="002060"/>
                </a:solidFill>
              </a:rPr>
              <a:t>Pro různé techniky pozorování jiná forma poznámek. (kvalitativní výzkum vs. kvantitativní, formulář/volná forma/náčrtky atd.)</a:t>
            </a:r>
          </a:p>
          <a:p>
            <a:r>
              <a:rPr lang="cs-CZ" sz="2000" dirty="0">
                <a:solidFill>
                  <a:srgbClr val="002060"/>
                </a:solidFill>
              </a:rPr>
              <a:t>Všechny musí obsahovat den, čas, místo. Zbytek vychází ze zaměření výzkumu.</a:t>
            </a:r>
          </a:p>
          <a:p>
            <a:r>
              <a:rPr lang="cs-CZ" sz="2000" dirty="0">
                <a:solidFill>
                  <a:srgbClr val="002060"/>
                </a:solidFill>
              </a:rPr>
              <a:t>Struktura a forma by měla odpovídat zamýšleným analytickým nástrojům (zpracování strojově/ruční kódování, forma kódování apod.).</a:t>
            </a:r>
          </a:p>
        </p:txBody>
      </p:sp>
      <p:sp>
        <p:nvSpPr>
          <p:cNvPr id="6" name="Nadpis 5"/>
          <p:cNvSpPr>
            <a:spLocks noGrp="1"/>
          </p:cNvSpPr>
          <p:nvPr>
            <p:ph type="title"/>
          </p:nvPr>
        </p:nvSpPr>
        <p:spPr>
          <a:xfrm>
            <a:off x="179512" y="195486"/>
            <a:ext cx="6264696" cy="507703"/>
          </a:xfrm>
        </p:spPr>
        <p:txBody>
          <a:bodyPr/>
          <a:lstStyle/>
          <a:p>
            <a:r>
              <a:rPr lang="cs-CZ" dirty="0"/>
              <a:t>Tvorba poznámek v pozorování</a:t>
            </a:r>
          </a:p>
        </p:txBody>
      </p:sp>
    </p:spTree>
    <p:extLst>
      <p:ext uri="{BB962C8B-B14F-4D97-AF65-F5344CB8AC3E}">
        <p14:creationId xmlns:p14="http://schemas.microsoft.com/office/powerpoint/2010/main" val="187244291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6264696" cy="507703"/>
          </a:xfrm>
        </p:spPr>
        <p:txBody>
          <a:bodyPr/>
          <a:lstStyle/>
          <a:p>
            <a:r>
              <a:rPr lang="cs-CZ" dirty="0"/>
              <a:t>Zapisujeme! </a:t>
            </a:r>
            <a:r>
              <a:rPr lang="cs-CZ" dirty="0">
                <a:sym typeface="Wingdings" panose="05000000000000000000" pitchFamily="2" charset="2"/>
              </a:rPr>
              <a:t> </a:t>
            </a:r>
            <a:endParaRPr lang="cs-CZ" dirty="0"/>
          </a:p>
        </p:txBody>
      </p:sp>
      <p:pic>
        <p:nvPicPr>
          <p:cNvPr id="4" name="Zástupný symbol pro obsah 3"/>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2810775" y="842963"/>
            <a:ext cx="3736886" cy="3745011"/>
          </a:xfrm>
        </p:spPr>
      </p:pic>
    </p:spTree>
    <p:extLst>
      <p:ext uri="{BB962C8B-B14F-4D97-AF65-F5344CB8AC3E}">
        <p14:creationId xmlns:p14="http://schemas.microsoft.com/office/powerpoint/2010/main" val="294733138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7848872" cy="3024336"/>
          </a:xfrm>
          <a:prstGeom prst="rect">
            <a:avLst/>
          </a:prstGeom>
        </p:spPr>
        <p:txBody>
          <a:bodyPr>
            <a:noAutofit/>
          </a:bodyPr>
          <a:lstStyle/>
          <a:p>
            <a:r>
              <a:rPr lang="cs-CZ" sz="2000" dirty="0">
                <a:solidFill>
                  <a:srgbClr val="002060"/>
                </a:solidFill>
              </a:rPr>
              <a:t>Některé techniky pozorování jsou více neetické.</a:t>
            </a:r>
          </a:p>
          <a:p>
            <a:r>
              <a:rPr lang="cs-CZ" sz="2000" dirty="0">
                <a:solidFill>
                  <a:srgbClr val="002060"/>
                </a:solidFill>
              </a:rPr>
              <a:t>U skrytého pozorování zjevně může dojít k neetickému chování badatele. Pokud ale požadujeme povolení k pozorování, tak se již nejedná o skryté pozorování – subjekt se může chovat nepřirozeně.</a:t>
            </a:r>
          </a:p>
          <a:p>
            <a:r>
              <a:rPr lang="cs-CZ" sz="2000" dirty="0">
                <a:solidFill>
                  <a:srgbClr val="002060"/>
                </a:solidFill>
              </a:rPr>
              <a:t>Skryté pozorování je etické, pokud pozorujeme chování, které se běžně vyskytuje na veřejnosti a pokud zachováme anonymitu subjektu.</a:t>
            </a:r>
          </a:p>
        </p:txBody>
      </p:sp>
      <p:sp>
        <p:nvSpPr>
          <p:cNvPr id="6" name="Nadpis 5"/>
          <p:cNvSpPr>
            <a:spLocks noGrp="1"/>
          </p:cNvSpPr>
          <p:nvPr>
            <p:ph type="title"/>
          </p:nvPr>
        </p:nvSpPr>
        <p:spPr>
          <a:xfrm>
            <a:off x="179512" y="195486"/>
            <a:ext cx="6264696" cy="507703"/>
          </a:xfrm>
        </p:spPr>
        <p:txBody>
          <a:bodyPr/>
          <a:lstStyle/>
          <a:p>
            <a:r>
              <a:rPr lang="cs-CZ" dirty="0"/>
              <a:t>Etické problémy pozorování</a:t>
            </a:r>
          </a:p>
        </p:txBody>
      </p:sp>
    </p:spTree>
    <p:extLst>
      <p:ext uri="{BB962C8B-B14F-4D97-AF65-F5344CB8AC3E}">
        <p14:creationId xmlns:p14="http://schemas.microsoft.com/office/powerpoint/2010/main" val="30813545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7848872" cy="3024336"/>
          </a:xfrm>
          <a:prstGeom prst="rect">
            <a:avLst/>
          </a:prstGeom>
        </p:spPr>
        <p:txBody>
          <a:bodyPr>
            <a:noAutofit/>
          </a:bodyPr>
          <a:lstStyle/>
          <a:p>
            <a:r>
              <a:rPr lang="cs-CZ" sz="2000" dirty="0">
                <a:solidFill>
                  <a:srgbClr val="002060"/>
                </a:solidFill>
              </a:rPr>
              <a:t>Opět reliabilita (po 3. tento semestr) – je důležitá!</a:t>
            </a:r>
          </a:p>
          <a:p>
            <a:r>
              <a:rPr lang="cs-CZ" sz="2000" dirty="0">
                <a:solidFill>
                  <a:srgbClr val="002060"/>
                </a:solidFill>
              </a:rPr>
              <a:t>Snížit možnost chyby, zvýšit reliabilitu, můžeme dodržením:</a:t>
            </a:r>
          </a:p>
          <a:p>
            <a:pPr lvl="1"/>
            <a:r>
              <a:rPr lang="cs-CZ" sz="2000" dirty="0">
                <a:solidFill>
                  <a:srgbClr val="002060"/>
                </a:solidFill>
              </a:rPr>
              <a:t>Dobře připravený kontrolní seznam, který uvádí konkrétní chování, které je třeba pozorovat, a čas, kdy má být pozorováno.</a:t>
            </a:r>
          </a:p>
          <a:p>
            <a:pPr lvl="1"/>
            <a:r>
              <a:rPr lang="cs-CZ" sz="2000" dirty="0">
                <a:solidFill>
                  <a:srgbClr val="002060"/>
                </a:solidFill>
              </a:rPr>
              <a:t>Využití pozorovatele, který není obeznámen s cíli studie (nezkreslí svými předpoklady – bude nestranný).</a:t>
            </a:r>
          </a:p>
          <a:p>
            <a:pPr lvl="1"/>
            <a:r>
              <a:rPr lang="cs-CZ" sz="2000" dirty="0">
                <a:solidFill>
                  <a:srgbClr val="002060"/>
                </a:solidFill>
              </a:rPr>
              <a:t>Využití dvou pozorovatelů a testování rozdílů mezi nimi ve smyslu rozdílů jejich záznamů pozorování.</a:t>
            </a:r>
          </a:p>
        </p:txBody>
      </p:sp>
      <p:sp>
        <p:nvSpPr>
          <p:cNvPr id="6" name="Nadpis 5"/>
          <p:cNvSpPr>
            <a:spLocks noGrp="1"/>
          </p:cNvSpPr>
          <p:nvPr>
            <p:ph type="title"/>
          </p:nvPr>
        </p:nvSpPr>
        <p:spPr>
          <a:xfrm>
            <a:off x="179512" y="195486"/>
            <a:ext cx="6264696" cy="507703"/>
          </a:xfrm>
        </p:spPr>
        <p:txBody>
          <a:bodyPr/>
          <a:lstStyle/>
          <a:p>
            <a:r>
              <a:rPr lang="cs-CZ" dirty="0"/>
              <a:t>Reliabilita pozorování</a:t>
            </a:r>
          </a:p>
        </p:txBody>
      </p:sp>
    </p:spTree>
    <p:extLst>
      <p:ext uri="{BB962C8B-B14F-4D97-AF65-F5344CB8AC3E}">
        <p14:creationId xmlns:p14="http://schemas.microsoft.com/office/powerpoint/2010/main" val="2334722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731140"/>
            <a:ext cx="8280920" cy="3024336"/>
          </a:xfrm>
          <a:prstGeom prst="rect">
            <a:avLst/>
          </a:prstGeom>
        </p:spPr>
        <p:txBody>
          <a:bodyPr>
            <a:noAutofit/>
          </a:bodyPr>
          <a:lstStyle/>
          <a:p>
            <a:r>
              <a:rPr lang="cs-CZ" sz="2000" dirty="0">
                <a:solidFill>
                  <a:srgbClr val="002060"/>
                </a:solidFill>
              </a:rPr>
              <a:t>Výhody:</a:t>
            </a:r>
          </a:p>
          <a:p>
            <a:pPr lvl="1"/>
            <a:r>
              <a:rPr lang="cs-CZ" sz="2000" dirty="0">
                <a:solidFill>
                  <a:srgbClr val="002060"/>
                </a:solidFill>
              </a:rPr>
              <a:t>Adresné ke zvolenému segmentu.</a:t>
            </a:r>
          </a:p>
          <a:p>
            <a:pPr lvl="1"/>
            <a:r>
              <a:rPr lang="cs-CZ" sz="2000" dirty="0">
                <a:solidFill>
                  <a:srgbClr val="002060"/>
                </a:solidFill>
              </a:rPr>
              <a:t>Levné – díky personálnímu zabezpečení (0).</a:t>
            </a:r>
          </a:p>
          <a:p>
            <a:pPr lvl="1"/>
            <a:r>
              <a:rPr lang="cs-CZ" sz="2000" dirty="0">
                <a:solidFill>
                  <a:srgbClr val="002060"/>
                </a:solidFill>
              </a:rPr>
              <a:t>Rychlé.</a:t>
            </a:r>
          </a:p>
          <a:p>
            <a:pPr lvl="1"/>
            <a:r>
              <a:rPr lang="cs-CZ" sz="2000" dirty="0">
                <a:solidFill>
                  <a:srgbClr val="002060"/>
                </a:solidFill>
              </a:rPr>
              <a:t>Možnost vizualizace.</a:t>
            </a:r>
          </a:p>
          <a:p>
            <a:pPr lvl="1"/>
            <a:r>
              <a:rPr lang="cs-CZ" sz="2000" dirty="0">
                <a:solidFill>
                  <a:srgbClr val="002060"/>
                </a:solidFill>
              </a:rPr>
              <a:t>Možnost pružně měnit strukturu.</a:t>
            </a:r>
          </a:p>
          <a:p>
            <a:pPr lvl="1"/>
            <a:r>
              <a:rPr lang="cs-CZ" sz="2000" dirty="0">
                <a:solidFill>
                  <a:srgbClr val="002060"/>
                </a:solidFill>
              </a:rPr>
              <a:t>Respondent odpovídá, kdy chce a kde chce.</a:t>
            </a:r>
          </a:p>
          <a:p>
            <a:pPr lvl="1"/>
            <a:r>
              <a:rPr lang="cs-CZ" sz="2000" dirty="0">
                <a:solidFill>
                  <a:srgbClr val="002060"/>
                </a:solidFill>
              </a:rPr>
              <a:t>Vyhodnocení je automatické.</a:t>
            </a:r>
          </a:p>
          <a:p>
            <a:pPr lvl="1"/>
            <a:r>
              <a:rPr lang="cs-CZ" sz="2000" dirty="0">
                <a:solidFill>
                  <a:srgbClr val="002060"/>
                </a:solidFill>
              </a:rPr>
              <a:t>Odpadají problémy s kódováním</a:t>
            </a:r>
            <a:r>
              <a:rPr lang="cs-CZ" sz="2000" dirty="0" smtClean="0">
                <a:solidFill>
                  <a:srgbClr val="002060"/>
                </a:solidFill>
              </a:rPr>
              <a:t>.</a:t>
            </a:r>
            <a:endParaRPr lang="cs-CZ" sz="2000" dirty="0">
              <a:solidFill>
                <a:srgbClr val="002060"/>
              </a:solidFill>
            </a:endParaRPr>
          </a:p>
        </p:txBody>
      </p:sp>
      <p:sp>
        <p:nvSpPr>
          <p:cNvPr id="6" name="Nadpis 5"/>
          <p:cNvSpPr>
            <a:spLocks noGrp="1"/>
          </p:cNvSpPr>
          <p:nvPr>
            <p:ph type="title"/>
          </p:nvPr>
        </p:nvSpPr>
        <p:spPr>
          <a:xfrm>
            <a:off x="179512" y="195486"/>
            <a:ext cx="4752528" cy="507703"/>
          </a:xfrm>
        </p:spPr>
        <p:txBody>
          <a:bodyPr/>
          <a:lstStyle/>
          <a:p>
            <a:r>
              <a:rPr lang="pl-PL" dirty="0"/>
              <a:t>Online </a:t>
            </a:r>
            <a:r>
              <a:rPr lang="pl-PL" dirty="0" smtClean="0"/>
              <a:t>dotazování 1</a:t>
            </a:r>
            <a:endParaRPr lang="cs-CZ" dirty="0"/>
          </a:p>
        </p:txBody>
      </p:sp>
    </p:spTree>
    <p:extLst>
      <p:ext uri="{BB962C8B-B14F-4D97-AF65-F5344CB8AC3E}">
        <p14:creationId xmlns:p14="http://schemas.microsoft.com/office/powerpoint/2010/main" val="377223137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064896" cy="3024336"/>
          </a:xfrm>
          <a:prstGeom prst="rect">
            <a:avLst/>
          </a:prstGeom>
        </p:spPr>
        <p:txBody>
          <a:bodyPr>
            <a:noAutofit/>
          </a:bodyPr>
          <a:lstStyle/>
          <a:p>
            <a:r>
              <a:rPr lang="cs-CZ" sz="2000" dirty="0">
                <a:solidFill>
                  <a:srgbClr val="002060"/>
                </a:solidFill>
              </a:rPr>
              <a:t>Fyzická stopa je viditelným důkazem minulé události. (opotřebení knih je známkou, které knihy jsou často půjčovány, v Chicagském muzeu vědy a průmyslu tím měřili oblíbenost exhibic – opotřebení podlahy od 6 týdnů po několik let)</a:t>
            </a:r>
          </a:p>
          <a:p>
            <a:r>
              <a:rPr lang="cs-CZ" sz="2000" dirty="0">
                <a:solidFill>
                  <a:srgbClr val="002060"/>
                </a:solidFill>
              </a:rPr>
              <a:t>Zkoumáme „</a:t>
            </a:r>
            <a:r>
              <a:rPr lang="cs-CZ" sz="2000" b="1" dirty="0">
                <a:solidFill>
                  <a:srgbClr val="002060"/>
                </a:solidFill>
              </a:rPr>
              <a:t>artefakty</a:t>
            </a:r>
            <a:r>
              <a:rPr lang="cs-CZ" sz="2000" dirty="0">
                <a:solidFill>
                  <a:srgbClr val="002060"/>
                </a:solidFill>
              </a:rPr>
              <a:t>“ vytvořené subjekty (např. počet konzerv v odpadech různých příjmových skupin určí, kde dělat reklamu), </a:t>
            </a:r>
            <a:r>
              <a:rPr lang="cs-CZ" sz="2000" b="1" dirty="0">
                <a:solidFill>
                  <a:srgbClr val="002060"/>
                </a:solidFill>
              </a:rPr>
              <a:t>inventář</a:t>
            </a:r>
            <a:r>
              <a:rPr lang="cs-CZ" sz="2000" dirty="0">
                <a:solidFill>
                  <a:srgbClr val="002060"/>
                </a:solidFill>
              </a:rPr>
              <a:t> (např. známá inventura v obchodě, položky na nákupních seznamech), a také použijeme </a:t>
            </a:r>
            <a:r>
              <a:rPr lang="cs-CZ" sz="2000" b="1" dirty="0">
                <a:solidFill>
                  <a:srgbClr val="002060"/>
                </a:solidFill>
              </a:rPr>
              <a:t>obsahovou analýzu </a:t>
            </a:r>
            <a:r>
              <a:rPr lang="cs-CZ" sz="2000" dirty="0">
                <a:solidFill>
                  <a:srgbClr val="002060"/>
                </a:solidFill>
              </a:rPr>
              <a:t>(např. pozorujeme reklamy na pivo – vytvoříme analýzu obsahu stejných/různých použitých apelů).</a:t>
            </a:r>
          </a:p>
          <a:p>
            <a:endParaRPr lang="cs-CZ" sz="2000" dirty="0">
              <a:solidFill>
                <a:srgbClr val="002060"/>
              </a:solidFill>
            </a:endParaRPr>
          </a:p>
        </p:txBody>
      </p:sp>
      <p:sp>
        <p:nvSpPr>
          <p:cNvPr id="6" name="Nadpis 5"/>
          <p:cNvSpPr>
            <a:spLocks noGrp="1"/>
          </p:cNvSpPr>
          <p:nvPr>
            <p:ph type="title"/>
          </p:nvPr>
        </p:nvSpPr>
        <p:spPr>
          <a:xfrm>
            <a:off x="179512" y="195486"/>
            <a:ext cx="5544616" cy="507703"/>
          </a:xfrm>
        </p:spPr>
        <p:txBody>
          <a:bodyPr/>
          <a:lstStyle/>
          <a:p>
            <a:r>
              <a:rPr lang="cs-CZ" dirty="0"/>
              <a:t>Pozorování fyzických objektů</a:t>
            </a:r>
          </a:p>
        </p:txBody>
      </p:sp>
    </p:spTree>
    <p:extLst>
      <p:ext uri="{BB962C8B-B14F-4D97-AF65-F5344CB8AC3E}">
        <p14:creationId xmlns:p14="http://schemas.microsoft.com/office/powerpoint/2010/main" val="207982697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024336"/>
          </a:xfrm>
          <a:prstGeom prst="rect">
            <a:avLst/>
          </a:prstGeom>
        </p:spPr>
        <p:txBody>
          <a:bodyPr>
            <a:noAutofit/>
          </a:bodyPr>
          <a:lstStyle/>
          <a:p>
            <a:r>
              <a:rPr lang="cs-CZ" sz="2000" dirty="0">
                <a:solidFill>
                  <a:srgbClr val="002060"/>
                </a:solidFill>
              </a:rPr>
              <a:t>Peoplemetr nebo také TV metr, je zařízení, pomocí kterého zjišťujeme, kdo se kdy na co dívá v televizi.</a:t>
            </a:r>
          </a:p>
          <a:p>
            <a:r>
              <a:rPr lang="cs-CZ" sz="2000" dirty="0">
                <a:solidFill>
                  <a:srgbClr val="002060"/>
                </a:solidFill>
              </a:rPr>
              <a:t>Krabička napojená na televizi průběžně odesílá data o tom, jaký program v televizi běží a kdo je v danou chvíli u televizního vysílání přítomen. </a:t>
            </a:r>
          </a:p>
          <a:p>
            <a:r>
              <a:rPr lang="cs-CZ" sz="2000" dirty="0">
                <a:solidFill>
                  <a:srgbClr val="002060"/>
                </a:solidFill>
              </a:rPr>
              <a:t>V Česku má doma peoplemetr přes 4 tisíce lidí – panel domácností – je reprezentativní pro celou populaci.</a:t>
            </a:r>
          </a:p>
          <a:p>
            <a:r>
              <a:rPr lang="cs-CZ" sz="2000" dirty="0">
                <a:solidFill>
                  <a:srgbClr val="002060"/>
                </a:solidFill>
              </a:rPr>
              <a:t>Využívá se pro plánování programu, nákupy programu, prodej reklamy.</a:t>
            </a:r>
          </a:p>
          <a:p>
            <a:r>
              <a:rPr lang="cs-CZ" sz="2000" dirty="0">
                <a:solidFill>
                  <a:srgbClr val="002060"/>
                </a:solidFill>
              </a:rPr>
              <a:t>Vysvětlení fungování </a:t>
            </a:r>
            <a:r>
              <a:rPr lang="cs-CZ" sz="2000" dirty="0">
                <a:solidFill>
                  <a:srgbClr val="002060"/>
                </a:solidFill>
                <a:hlinkClick r:id="rId3"/>
              </a:rPr>
              <a:t>zde</a:t>
            </a:r>
            <a:r>
              <a:rPr lang="cs-CZ" sz="2000" dirty="0">
                <a:solidFill>
                  <a:srgbClr val="002060"/>
                </a:solidFill>
              </a:rPr>
              <a:t>.</a:t>
            </a:r>
          </a:p>
        </p:txBody>
      </p:sp>
      <p:sp>
        <p:nvSpPr>
          <p:cNvPr id="6" name="Nadpis 5"/>
          <p:cNvSpPr>
            <a:spLocks noGrp="1"/>
          </p:cNvSpPr>
          <p:nvPr>
            <p:ph type="title"/>
          </p:nvPr>
        </p:nvSpPr>
        <p:spPr>
          <a:xfrm>
            <a:off x="179512" y="195486"/>
            <a:ext cx="6840760" cy="507703"/>
          </a:xfrm>
        </p:spPr>
        <p:txBody>
          <a:bodyPr/>
          <a:lstStyle/>
          <a:p>
            <a:r>
              <a:rPr lang="cs-CZ" dirty="0"/>
              <a:t>Peoplemetr (peoplemetry.cz)</a:t>
            </a:r>
          </a:p>
        </p:txBody>
      </p:sp>
    </p:spTree>
    <p:extLst>
      <p:ext uri="{BB962C8B-B14F-4D97-AF65-F5344CB8AC3E}">
        <p14:creationId xmlns:p14="http://schemas.microsoft.com/office/powerpoint/2010/main" val="221077367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419622"/>
            <a:ext cx="8280920" cy="2448272"/>
          </a:xfrm>
          <a:prstGeom prst="rect">
            <a:avLst/>
          </a:prstGeom>
        </p:spPr>
        <p:txBody>
          <a:bodyPr>
            <a:noAutofit/>
          </a:bodyPr>
          <a:lstStyle/>
          <a:p>
            <a:r>
              <a:rPr lang="cs-CZ" sz="2000" b="1" dirty="0">
                <a:solidFill>
                  <a:srgbClr val="002060"/>
                </a:solidFill>
              </a:rPr>
              <a:t>Peoplemetr, audiometr </a:t>
            </a:r>
            <a:r>
              <a:rPr lang="cs-CZ" sz="2000" dirty="0">
                <a:solidFill>
                  <a:srgbClr val="002060"/>
                </a:solidFill>
              </a:rPr>
              <a:t>– sleduje zvuky v okolí a odesílá na analýzu.</a:t>
            </a:r>
          </a:p>
          <a:p>
            <a:r>
              <a:rPr lang="cs-CZ" sz="2000" b="1" dirty="0" err="1">
                <a:solidFill>
                  <a:srgbClr val="002060"/>
                </a:solidFill>
              </a:rPr>
              <a:t>Psychogalvanometr</a:t>
            </a:r>
            <a:r>
              <a:rPr lang="cs-CZ" sz="2000" dirty="0">
                <a:solidFill>
                  <a:srgbClr val="002060"/>
                </a:solidFill>
              </a:rPr>
              <a:t> - měří vlhkost kůže v závislosti na různých stimulech. Zjišťování emocionálních reakcí na působící stimuly.</a:t>
            </a:r>
          </a:p>
          <a:p>
            <a:r>
              <a:rPr lang="cs-CZ" sz="2000" b="1" dirty="0" err="1">
                <a:solidFill>
                  <a:srgbClr val="002060"/>
                </a:solidFill>
              </a:rPr>
              <a:t>Pupilometr</a:t>
            </a:r>
            <a:r>
              <a:rPr lang="cs-CZ" sz="2000" dirty="0">
                <a:solidFill>
                  <a:srgbClr val="002060"/>
                </a:solidFill>
              </a:rPr>
              <a:t> - měří změny velikosti očních zornic při působení stimulů.</a:t>
            </a:r>
          </a:p>
          <a:p>
            <a:r>
              <a:rPr lang="cs-CZ" sz="2000" b="1" dirty="0" err="1">
                <a:solidFill>
                  <a:srgbClr val="002060"/>
                </a:solidFill>
              </a:rPr>
              <a:t>Tachystoskop</a:t>
            </a:r>
            <a:r>
              <a:rPr lang="cs-CZ" sz="2000" dirty="0">
                <a:solidFill>
                  <a:srgbClr val="002060"/>
                </a:solidFill>
              </a:rPr>
              <a:t> - hodnotí zapamatovatelnost a míru upoutání.</a:t>
            </a:r>
          </a:p>
          <a:p>
            <a:r>
              <a:rPr lang="cs-CZ" sz="2000" b="1" dirty="0">
                <a:solidFill>
                  <a:srgbClr val="002060"/>
                </a:solidFill>
              </a:rPr>
              <a:t>Videokamera</a:t>
            </a:r>
            <a:r>
              <a:rPr lang="cs-CZ" sz="2000" dirty="0">
                <a:solidFill>
                  <a:srgbClr val="002060"/>
                </a:solidFill>
              </a:rPr>
              <a:t>. Kamerový systém ve městě/obchodě (CCTV). </a:t>
            </a:r>
          </a:p>
          <a:p>
            <a:r>
              <a:rPr lang="cs-CZ" sz="2000" b="1" dirty="0">
                <a:solidFill>
                  <a:srgbClr val="002060"/>
                </a:solidFill>
              </a:rPr>
              <a:t>Diktafon</a:t>
            </a:r>
            <a:r>
              <a:rPr lang="cs-CZ" sz="2000" dirty="0">
                <a:solidFill>
                  <a:srgbClr val="002060"/>
                </a:solidFill>
              </a:rPr>
              <a:t>.</a:t>
            </a:r>
          </a:p>
          <a:p>
            <a:r>
              <a:rPr lang="cs-CZ" sz="2000" b="1" dirty="0">
                <a:solidFill>
                  <a:srgbClr val="002060"/>
                </a:solidFill>
              </a:rPr>
              <a:t>Neurologická zařízení </a:t>
            </a:r>
            <a:r>
              <a:rPr lang="cs-CZ" sz="2000" dirty="0">
                <a:solidFill>
                  <a:srgbClr val="002060"/>
                </a:solidFill>
              </a:rPr>
              <a:t>– </a:t>
            </a:r>
            <a:r>
              <a:rPr lang="cs-CZ" sz="2000" dirty="0" err="1">
                <a:solidFill>
                  <a:srgbClr val="002060"/>
                </a:solidFill>
              </a:rPr>
              <a:t>neuromarketing</a:t>
            </a:r>
            <a:r>
              <a:rPr lang="cs-CZ" sz="2000" dirty="0">
                <a:solidFill>
                  <a:srgbClr val="002060"/>
                </a:solidFill>
              </a:rPr>
              <a:t> (</a:t>
            </a:r>
            <a:r>
              <a:rPr lang="cs-CZ" sz="2000" dirty="0" err="1">
                <a:solidFill>
                  <a:srgbClr val="002060"/>
                </a:solidFill>
              </a:rPr>
              <a:t>fMRI</a:t>
            </a:r>
            <a:r>
              <a:rPr lang="cs-CZ" sz="2000" dirty="0">
                <a:solidFill>
                  <a:srgbClr val="002060"/>
                </a:solidFill>
              </a:rPr>
              <a:t>). </a:t>
            </a:r>
            <a:r>
              <a:rPr lang="cs-CZ" sz="2000" dirty="0" err="1">
                <a:solidFill>
                  <a:srgbClr val="002060"/>
                </a:solidFill>
              </a:rPr>
              <a:t>Voice-pitch</a:t>
            </a:r>
            <a:r>
              <a:rPr lang="cs-CZ" sz="2000" dirty="0">
                <a:solidFill>
                  <a:srgbClr val="002060"/>
                </a:solidFill>
              </a:rPr>
              <a:t> </a:t>
            </a:r>
            <a:r>
              <a:rPr lang="cs-CZ" sz="2000" dirty="0" err="1">
                <a:solidFill>
                  <a:srgbClr val="002060"/>
                </a:solidFill>
              </a:rPr>
              <a:t>analysis</a:t>
            </a:r>
            <a:r>
              <a:rPr lang="cs-CZ" sz="2000" dirty="0">
                <a:solidFill>
                  <a:srgbClr val="002060"/>
                </a:solidFill>
              </a:rPr>
              <a:t>.</a:t>
            </a:r>
          </a:p>
        </p:txBody>
      </p:sp>
      <p:sp>
        <p:nvSpPr>
          <p:cNvPr id="6" name="Nadpis 5"/>
          <p:cNvSpPr>
            <a:spLocks noGrp="1"/>
          </p:cNvSpPr>
          <p:nvPr>
            <p:ph type="title"/>
          </p:nvPr>
        </p:nvSpPr>
        <p:spPr>
          <a:xfrm>
            <a:off x="179512" y="195486"/>
            <a:ext cx="7560840" cy="648072"/>
          </a:xfrm>
        </p:spPr>
        <p:txBody>
          <a:bodyPr/>
          <a:lstStyle/>
          <a:p>
            <a:r>
              <a:rPr lang="cs-CZ" dirty="0"/>
              <a:t>Technické zabezpečení pozorování</a:t>
            </a:r>
          </a:p>
        </p:txBody>
      </p:sp>
    </p:spTree>
    <p:extLst>
      <p:ext uri="{BB962C8B-B14F-4D97-AF65-F5344CB8AC3E}">
        <p14:creationId xmlns:p14="http://schemas.microsoft.com/office/powerpoint/2010/main" val="413356967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Zástupný symbol pro obsah 2"/>
          <p:cNvSpPr txBox="1">
            <a:spLocks/>
          </p:cNvSpPr>
          <p:nvPr/>
        </p:nvSpPr>
        <p:spPr>
          <a:xfrm>
            <a:off x="4068324" y="555526"/>
            <a:ext cx="3888052" cy="30243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Studium písemných dokumentů.</a:t>
            </a:r>
          </a:p>
          <a:p>
            <a:endParaRPr lang="cs-CZ" sz="2000" dirty="0"/>
          </a:p>
          <a:p>
            <a:r>
              <a:rPr lang="cs-CZ" sz="2000" dirty="0" smtClean="0"/>
              <a:t>Snímkování.</a:t>
            </a:r>
          </a:p>
          <a:p>
            <a:endParaRPr lang="cs-CZ" sz="2000" dirty="0"/>
          </a:p>
          <a:p>
            <a:r>
              <a:rPr lang="cs-CZ" sz="2000" dirty="0" smtClean="0"/>
              <a:t>Případové studie.</a:t>
            </a:r>
            <a:endParaRPr lang="cs-CZ" sz="2000" dirty="0"/>
          </a:p>
        </p:txBody>
      </p:sp>
      <p:sp>
        <p:nvSpPr>
          <p:cNvPr id="6" name="Nadpis 1"/>
          <p:cNvSpPr txBox="1">
            <a:spLocks/>
          </p:cNvSpPr>
          <p:nvPr/>
        </p:nvSpPr>
        <p:spPr>
          <a:xfrm>
            <a:off x="388132" y="411510"/>
            <a:ext cx="3183160" cy="316835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400" b="1" dirty="0" smtClean="0">
                <a:solidFill>
                  <a:schemeClr val="bg1"/>
                </a:solidFill>
                <a:latin typeface="Times New Roman" panose="02020603050405020304" pitchFamily="18" charset="0"/>
                <a:cs typeface="Times New Roman" panose="02020603050405020304" pitchFamily="18" charset="0"/>
              </a:rPr>
              <a:t>4 Další techniky pozorování</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15204461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Označuje analýzu písemností, ať již jsou v podobě jakéhokoliv média (psané poznámky, tištěné, vizuální nosiče, audio na nosičích, audiovizuální materiál na nosičích atd.).</a:t>
            </a:r>
          </a:p>
          <a:p>
            <a:r>
              <a:rPr lang="cs-CZ" sz="2000" dirty="0">
                <a:solidFill>
                  <a:srgbClr val="002060"/>
                </a:solidFill>
              </a:rPr>
              <a:t>Tuto techniku lze použít když např. není možno pozorovat přímo.</a:t>
            </a:r>
          </a:p>
          <a:p>
            <a:r>
              <a:rPr lang="cs-CZ" sz="2000" dirty="0">
                <a:solidFill>
                  <a:srgbClr val="002060"/>
                </a:solidFill>
              </a:rPr>
              <a:t>Lze využít ke kvalitativnímu i kvantitativnímu výzkumu.</a:t>
            </a:r>
          </a:p>
          <a:p>
            <a:r>
              <a:rPr lang="cs-CZ" sz="2000" dirty="0">
                <a:solidFill>
                  <a:srgbClr val="002060"/>
                </a:solidFill>
              </a:rPr>
              <a:t>Často zkoumáme oficiální dokumenty (novinové články, úřední statistiky, zákony, vyhlášky atd.) nebo neoficiální (osobní) dokumenty (deníky, dopisy atd.).</a:t>
            </a:r>
          </a:p>
        </p:txBody>
      </p:sp>
      <p:sp>
        <p:nvSpPr>
          <p:cNvPr id="6" name="Nadpis 5"/>
          <p:cNvSpPr>
            <a:spLocks noGrp="1"/>
          </p:cNvSpPr>
          <p:nvPr>
            <p:ph type="title"/>
          </p:nvPr>
        </p:nvSpPr>
        <p:spPr>
          <a:xfrm>
            <a:off x="179512" y="195486"/>
            <a:ext cx="4536504" cy="507703"/>
          </a:xfrm>
        </p:spPr>
        <p:txBody>
          <a:bodyPr/>
          <a:lstStyle/>
          <a:p>
            <a:r>
              <a:rPr lang="cs-CZ" dirty="0"/>
              <a:t>Studium písemných dokumentů</a:t>
            </a:r>
          </a:p>
        </p:txBody>
      </p:sp>
    </p:spTree>
    <p:extLst>
      <p:ext uri="{BB962C8B-B14F-4D97-AF65-F5344CB8AC3E}">
        <p14:creationId xmlns:p14="http://schemas.microsoft.com/office/powerpoint/2010/main" val="344923504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03189"/>
            <a:ext cx="8280920" cy="3024336"/>
          </a:xfrm>
          <a:prstGeom prst="rect">
            <a:avLst/>
          </a:prstGeom>
        </p:spPr>
        <p:txBody>
          <a:bodyPr>
            <a:noAutofit/>
          </a:bodyPr>
          <a:lstStyle/>
          <a:p>
            <a:r>
              <a:rPr lang="cs-CZ" sz="1800" dirty="0">
                <a:solidFill>
                  <a:srgbClr val="002060"/>
                </a:solidFill>
              </a:rPr>
              <a:t>Vytváření určitého snímku o zkoumaném jevu v podobě písemného záznamu.</a:t>
            </a:r>
          </a:p>
          <a:p>
            <a:r>
              <a:rPr lang="cs-CZ" sz="1800" dirty="0">
                <a:solidFill>
                  <a:srgbClr val="002060"/>
                </a:solidFill>
              </a:rPr>
              <a:t>Existují 2 postupy:</a:t>
            </a:r>
          </a:p>
          <a:p>
            <a:pPr lvl="1"/>
            <a:r>
              <a:rPr lang="cs-CZ" sz="1800" dirty="0">
                <a:solidFill>
                  <a:srgbClr val="002060"/>
                </a:solidFill>
              </a:rPr>
              <a:t>Výzkumník pozoruje chování subjektu při určité činnosti a zapisuje. (např. časový snímek zaměstnance při výrobě)</a:t>
            </a:r>
          </a:p>
          <a:p>
            <a:pPr lvl="1"/>
            <a:r>
              <a:rPr lang="cs-CZ" sz="1800" dirty="0">
                <a:solidFill>
                  <a:srgbClr val="002060"/>
                </a:solidFill>
              </a:rPr>
              <a:t>Respondent sám vybírá na formuláři příslušnou odpověď nebo sám vypisuje údaje o své činnosti. </a:t>
            </a:r>
          </a:p>
          <a:p>
            <a:r>
              <a:rPr lang="cs-CZ" sz="1800" dirty="0">
                <a:solidFill>
                  <a:srgbClr val="002060"/>
                </a:solidFill>
              </a:rPr>
              <a:t>Časový snímek – jediný způsob, jak shromáždit údaje o faktickém chování lidí v určitém časovém období.</a:t>
            </a:r>
          </a:p>
          <a:p>
            <a:r>
              <a:rPr lang="cs-CZ" sz="1800" dirty="0">
                <a:solidFill>
                  <a:srgbClr val="002060"/>
                </a:solidFill>
              </a:rPr>
              <a:t>Analýza časových snímků: </a:t>
            </a:r>
          </a:p>
          <a:p>
            <a:pPr lvl="1"/>
            <a:r>
              <a:rPr lang="cs-CZ" sz="1800" dirty="0">
                <a:solidFill>
                  <a:srgbClr val="002060"/>
                </a:solidFill>
              </a:rPr>
              <a:t>Výpočet průměrného trvání jednotlivých aktivit (v hodinách, minutách za den nebo týden). </a:t>
            </a:r>
          </a:p>
          <a:p>
            <a:pPr lvl="1"/>
            <a:r>
              <a:rPr lang="cs-CZ" sz="1800" dirty="0">
                <a:solidFill>
                  <a:srgbClr val="002060"/>
                </a:solidFill>
              </a:rPr>
              <a:t>Průměrné časové rozložení aktivit v jednotlivých hodinách dne nebo dnech týdne. (audit)</a:t>
            </a:r>
          </a:p>
          <a:p>
            <a:pPr lvl="1"/>
            <a:r>
              <a:rPr lang="cs-CZ" sz="1800" dirty="0">
                <a:solidFill>
                  <a:srgbClr val="002060"/>
                </a:solidFill>
              </a:rPr>
              <a:t>Určení podílu respondentů v celku, kteří určité aktivity ve sledovaném období vykonávali.</a:t>
            </a:r>
          </a:p>
        </p:txBody>
      </p:sp>
      <p:sp>
        <p:nvSpPr>
          <p:cNvPr id="6" name="Nadpis 5"/>
          <p:cNvSpPr>
            <a:spLocks noGrp="1"/>
          </p:cNvSpPr>
          <p:nvPr>
            <p:ph type="title"/>
          </p:nvPr>
        </p:nvSpPr>
        <p:spPr>
          <a:xfrm>
            <a:off x="179512" y="195486"/>
            <a:ext cx="4536504" cy="507703"/>
          </a:xfrm>
        </p:spPr>
        <p:txBody>
          <a:bodyPr/>
          <a:lstStyle/>
          <a:p>
            <a:r>
              <a:rPr lang="cs-CZ" dirty="0" smtClean="0"/>
              <a:t>Snímkování</a:t>
            </a:r>
            <a:endParaRPr lang="cs-CZ" dirty="0"/>
          </a:p>
        </p:txBody>
      </p:sp>
    </p:spTree>
    <p:extLst>
      <p:ext uri="{BB962C8B-B14F-4D97-AF65-F5344CB8AC3E}">
        <p14:creationId xmlns:p14="http://schemas.microsoft.com/office/powerpoint/2010/main" val="325811944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Popisuje konkrétní případ jednání firmy na trhu, nebo může také obecně popisovat případ chování trhu jako celku (např. vstup firmy XY na trh v ČR, zavedení nové inovace produktu XY, využití K. Gotta v reklamní kampani na produkt XY atd.).</a:t>
            </a:r>
          </a:p>
          <a:p>
            <a:r>
              <a:rPr lang="cs-CZ" sz="2000" dirty="0">
                <a:solidFill>
                  <a:srgbClr val="002060"/>
                </a:solidFill>
              </a:rPr>
              <a:t>Definice v přírodních vědách „</a:t>
            </a:r>
            <a:r>
              <a:rPr lang="cs-CZ" sz="2000" i="1" dirty="0">
                <a:solidFill>
                  <a:srgbClr val="002060"/>
                </a:solidFill>
              </a:rPr>
              <a:t>intenzivní studium jednoho případu – tedy jedné situace, jednoho člověka, jednoho problému</a:t>
            </a:r>
            <a:r>
              <a:rPr lang="cs-CZ" sz="2000" dirty="0">
                <a:solidFill>
                  <a:srgbClr val="002060"/>
                </a:solidFill>
              </a:rPr>
              <a:t>.“</a:t>
            </a:r>
          </a:p>
          <a:p>
            <a:r>
              <a:rPr lang="cs-CZ" sz="2000" dirty="0">
                <a:solidFill>
                  <a:srgbClr val="002060"/>
                </a:solidFill>
              </a:rPr>
              <a:t>Je to klasická technika kvalitativního výzkumu.</a:t>
            </a:r>
          </a:p>
          <a:p>
            <a:r>
              <a:rPr lang="cs-CZ" sz="2000" dirty="0">
                <a:solidFill>
                  <a:srgbClr val="002060"/>
                </a:solidFill>
              </a:rPr>
              <a:t>Případové studie slouží k zachycení nějakého konkrétního postupu (problému a jeho řešení). Může tak sloužit ostatním k poučení a replikování.</a:t>
            </a:r>
          </a:p>
          <a:p>
            <a:endParaRPr lang="cs-CZ" sz="2000" dirty="0">
              <a:solidFill>
                <a:srgbClr val="002060"/>
              </a:solidFill>
            </a:endParaRPr>
          </a:p>
        </p:txBody>
      </p:sp>
      <p:sp>
        <p:nvSpPr>
          <p:cNvPr id="6" name="Nadpis 5"/>
          <p:cNvSpPr>
            <a:spLocks noGrp="1"/>
          </p:cNvSpPr>
          <p:nvPr>
            <p:ph type="title"/>
          </p:nvPr>
        </p:nvSpPr>
        <p:spPr>
          <a:xfrm>
            <a:off x="179512" y="195486"/>
            <a:ext cx="5832648" cy="507703"/>
          </a:xfrm>
        </p:spPr>
        <p:txBody>
          <a:bodyPr/>
          <a:lstStyle/>
          <a:p>
            <a:r>
              <a:rPr lang="nl-NL" dirty="0"/>
              <a:t>Case Study – případová studie (Kazuistika)</a:t>
            </a:r>
            <a:endParaRPr lang="cs-CZ" dirty="0"/>
          </a:p>
        </p:txBody>
      </p:sp>
    </p:spTree>
    <p:extLst>
      <p:ext uri="{BB962C8B-B14F-4D97-AF65-F5344CB8AC3E}">
        <p14:creationId xmlns:p14="http://schemas.microsoft.com/office/powerpoint/2010/main" val="168940251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Analýza sekundárních dat – jak se uživatel chová na internetu.</a:t>
            </a:r>
          </a:p>
          <a:p>
            <a:r>
              <a:rPr lang="cs-CZ" sz="2000" dirty="0">
                <a:solidFill>
                  <a:srgbClr val="002060"/>
                </a:solidFill>
              </a:rPr>
              <a:t>Jednoduché díky </a:t>
            </a:r>
            <a:r>
              <a:rPr lang="cs-CZ" sz="2000" dirty="0" err="1">
                <a:solidFill>
                  <a:srgbClr val="002060"/>
                </a:solidFill>
              </a:rPr>
              <a:t>Cookies</a:t>
            </a:r>
            <a:r>
              <a:rPr lang="cs-CZ" sz="2000" dirty="0">
                <a:solidFill>
                  <a:srgbClr val="002060"/>
                </a:solidFill>
              </a:rPr>
              <a:t>.</a:t>
            </a:r>
          </a:p>
          <a:p>
            <a:r>
              <a:rPr lang="cs-CZ" sz="2000" dirty="0">
                <a:solidFill>
                  <a:srgbClr val="002060"/>
                </a:solidFill>
              </a:rPr>
              <a:t>Extra jednoduché díky Facebooku.</a:t>
            </a:r>
          </a:p>
          <a:p>
            <a:r>
              <a:rPr lang="cs-CZ" sz="2000" dirty="0" err="1">
                <a:solidFill>
                  <a:srgbClr val="002060"/>
                </a:solidFill>
              </a:rPr>
              <a:t>Mega</a:t>
            </a:r>
            <a:r>
              <a:rPr lang="cs-CZ" sz="2000" dirty="0">
                <a:solidFill>
                  <a:srgbClr val="002060"/>
                </a:solidFill>
              </a:rPr>
              <a:t> extra jednoduché díky Google </a:t>
            </a:r>
            <a:r>
              <a:rPr lang="cs-CZ" sz="2000" dirty="0" err="1">
                <a:solidFill>
                  <a:srgbClr val="002060"/>
                </a:solidFill>
              </a:rPr>
              <a:t>Analytics</a:t>
            </a:r>
            <a:r>
              <a:rPr lang="cs-CZ" sz="2000" dirty="0">
                <a:solidFill>
                  <a:srgbClr val="002060"/>
                </a:solidFill>
              </a:rPr>
              <a:t>.</a:t>
            </a:r>
          </a:p>
        </p:txBody>
      </p:sp>
      <p:sp>
        <p:nvSpPr>
          <p:cNvPr id="6" name="Nadpis 5"/>
          <p:cNvSpPr>
            <a:spLocks noGrp="1"/>
          </p:cNvSpPr>
          <p:nvPr>
            <p:ph type="title"/>
          </p:nvPr>
        </p:nvSpPr>
        <p:spPr>
          <a:xfrm>
            <a:off x="179512" y="195486"/>
            <a:ext cx="4536504" cy="507703"/>
          </a:xfrm>
        </p:spPr>
        <p:txBody>
          <a:bodyPr/>
          <a:lstStyle/>
          <a:p>
            <a:r>
              <a:rPr lang="cs-CZ" dirty="0"/>
              <a:t>Online pozorování</a:t>
            </a:r>
          </a:p>
        </p:txBody>
      </p:sp>
    </p:spTree>
    <p:extLst>
      <p:ext uri="{BB962C8B-B14F-4D97-AF65-F5344CB8AC3E}">
        <p14:creationId xmlns:p14="http://schemas.microsoft.com/office/powerpoint/2010/main" val="289086938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29881"/>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Zástupný symbol pro obsah 2"/>
          <p:cNvSpPr txBox="1">
            <a:spLocks/>
          </p:cNvSpPr>
          <p:nvPr/>
        </p:nvSpPr>
        <p:spPr>
          <a:xfrm>
            <a:off x="4068324" y="935345"/>
            <a:ext cx="3888052" cy="30243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1 Experiment – vymezení pojmu, základní pravidla.</a:t>
            </a:r>
          </a:p>
          <a:p>
            <a:endParaRPr lang="cs-CZ" sz="2000" dirty="0"/>
          </a:p>
          <a:p>
            <a:r>
              <a:rPr lang="cs-CZ" sz="2000" dirty="0"/>
              <a:t>2 Typy experimentů, postup experimentu.</a:t>
            </a:r>
          </a:p>
          <a:p>
            <a:endParaRPr lang="cs-CZ" sz="2000" dirty="0"/>
          </a:p>
          <a:p>
            <a:r>
              <a:rPr lang="cs-CZ" sz="2000" dirty="0"/>
              <a:t>3 Test Marketing, experimenty podle času.</a:t>
            </a:r>
          </a:p>
        </p:txBody>
      </p:sp>
      <p:sp>
        <p:nvSpPr>
          <p:cNvPr id="6" name="Nadpis 1"/>
          <p:cNvSpPr txBox="1">
            <a:spLocks/>
          </p:cNvSpPr>
          <p:nvPr/>
        </p:nvSpPr>
        <p:spPr>
          <a:xfrm>
            <a:off x="388132" y="411510"/>
            <a:ext cx="3183160" cy="316835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4000" b="1" dirty="0" smtClean="0">
                <a:solidFill>
                  <a:schemeClr val="bg1"/>
                </a:solidFill>
                <a:latin typeface="Times New Roman" panose="02020603050405020304" pitchFamily="18" charset="0"/>
                <a:cs typeface="Times New Roman" panose="02020603050405020304" pitchFamily="18" charset="0"/>
              </a:rPr>
              <a:t>Experiment</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78893599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Zástupný symbol pro obsah 2"/>
          <p:cNvSpPr txBox="1">
            <a:spLocks/>
          </p:cNvSpPr>
          <p:nvPr/>
        </p:nvSpPr>
        <p:spPr>
          <a:xfrm>
            <a:off x="4068324" y="935345"/>
            <a:ext cx="3888052" cy="30243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Co to je experiment?</a:t>
            </a:r>
          </a:p>
          <a:p>
            <a:endParaRPr lang="cs-CZ" sz="2000" dirty="0"/>
          </a:p>
          <a:p>
            <a:r>
              <a:rPr lang="cs-CZ" sz="2000" dirty="0" smtClean="0"/>
              <a:t>Výhody a nevýhody experimentu.</a:t>
            </a:r>
          </a:p>
          <a:p>
            <a:endParaRPr lang="cs-CZ" sz="2000" dirty="0"/>
          </a:p>
          <a:p>
            <a:r>
              <a:rPr lang="cs-CZ" sz="2000" dirty="0" smtClean="0"/>
              <a:t>Základní podmínky a pojmy.</a:t>
            </a:r>
            <a:endParaRPr lang="cs-CZ" sz="2000" dirty="0"/>
          </a:p>
        </p:txBody>
      </p:sp>
      <p:sp>
        <p:nvSpPr>
          <p:cNvPr id="6" name="Nadpis 1"/>
          <p:cNvSpPr txBox="1">
            <a:spLocks/>
          </p:cNvSpPr>
          <p:nvPr/>
        </p:nvSpPr>
        <p:spPr>
          <a:xfrm>
            <a:off x="388132" y="411510"/>
            <a:ext cx="3183160" cy="316835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400" b="1" dirty="0">
                <a:solidFill>
                  <a:schemeClr val="bg1"/>
                </a:solidFill>
                <a:latin typeface="Times New Roman" panose="02020603050405020304" pitchFamily="18" charset="0"/>
                <a:cs typeface="Times New Roman" panose="02020603050405020304" pitchFamily="18" charset="0"/>
              </a:rPr>
              <a:t>1 </a:t>
            </a:r>
            <a:r>
              <a:rPr lang="cs-CZ" sz="2400" b="1" dirty="0" smtClean="0">
                <a:solidFill>
                  <a:schemeClr val="bg1"/>
                </a:solidFill>
                <a:latin typeface="Times New Roman" panose="02020603050405020304" pitchFamily="18" charset="0"/>
                <a:cs typeface="Times New Roman" panose="02020603050405020304" pitchFamily="18" charset="0"/>
              </a:rPr>
              <a:t>Experiment – vymezení pojmu</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6027881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731140"/>
            <a:ext cx="8280920" cy="3024336"/>
          </a:xfrm>
          <a:prstGeom prst="rect">
            <a:avLst/>
          </a:prstGeom>
        </p:spPr>
        <p:txBody>
          <a:bodyPr>
            <a:noAutofit/>
          </a:bodyPr>
          <a:lstStyle/>
          <a:p>
            <a:r>
              <a:rPr lang="cs-CZ" sz="2000" dirty="0" smtClean="0">
                <a:solidFill>
                  <a:srgbClr val="002060"/>
                </a:solidFill>
              </a:rPr>
              <a:t>Nevýhody</a:t>
            </a:r>
            <a:r>
              <a:rPr lang="cs-CZ" sz="2000" dirty="0">
                <a:solidFill>
                  <a:srgbClr val="002060"/>
                </a:solidFill>
              </a:rPr>
              <a:t>:</a:t>
            </a:r>
          </a:p>
          <a:p>
            <a:pPr lvl="1"/>
            <a:r>
              <a:rPr lang="cs-CZ" sz="2000" dirty="0">
                <a:solidFill>
                  <a:srgbClr val="002060"/>
                </a:solidFill>
              </a:rPr>
              <a:t>Návratnost – proto soutěže/slevy.</a:t>
            </a:r>
          </a:p>
          <a:p>
            <a:pPr lvl="1"/>
            <a:r>
              <a:rPr lang="cs-CZ" sz="2000" dirty="0">
                <a:solidFill>
                  <a:srgbClr val="002060"/>
                </a:solidFill>
              </a:rPr>
              <a:t>Některé segmenty takto nedosáhneme.</a:t>
            </a:r>
          </a:p>
          <a:p>
            <a:pPr lvl="1"/>
            <a:r>
              <a:rPr lang="cs-CZ" sz="2000" dirty="0">
                <a:solidFill>
                  <a:srgbClr val="002060"/>
                </a:solidFill>
              </a:rPr>
              <a:t>Důvěryhodnost.</a:t>
            </a:r>
          </a:p>
        </p:txBody>
      </p:sp>
      <p:sp>
        <p:nvSpPr>
          <p:cNvPr id="6" name="Nadpis 5"/>
          <p:cNvSpPr>
            <a:spLocks noGrp="1"/>
          </p:cNvSpPr>
          <p:nvPr>
            <p:ph type="title"/>
          </p:nvPr>
        </p:nvSpPr>
        <p:spPr>
          <a:xfrm>
            <a:off x="179512" y="195486"/>
            <a:ext cx="4752528" cy="507703"/>
          </a:xfrm>
        </p:spPr>
        <p:txBody>
          <a:bodyPr/>
          <a:lstStyle/>
          <a:p>
            <a:r>
              <a:rPr lang="pl-PL" dirty="0"/>
              <a:t>Online </a:t>
            </a:r>
            <a:r>
              <a:rPr lang="pl-PL" dirty="0" smtClean="0"/>
              <a:t>dotazování 2</a:t>
            </a:r>
            <a:endParaRPr lang="cs-CZ" dirty="0"/>
          </a:p>
        </p:txBody>
      </p:sp>
    </p:spTree>
    <p:extLst>
      <p:ext uri="{BB962C8B-B14F-4D97-AF65-F5344CB8AC3E}">
        <p14:creationId xmlns:p14="http://schemas.microsoft.com/office/powerpoint/2010/main" val="49502900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987574"/>
            <a:ext cx="8136904" cy="3024336"/>
          </a:xfrm>
          <a:prstGeom prst="rect">
            <a:avLst/>
          </a:prstGeom>
        </p:spPr>
        <p:txBody>
          <a:bodyPr>
            <a:noAutofit/>
          </a:bodyPr>
          <a:lstStyle/>
          <a:p>
            <a:r>
              <a:rPr lang="cs-CZ" sz="2000" b="1" dirty="0">
                <a:solidFill>
                  <a:srgbClr val="002060"/>
                </a:solidFill>
              </a:rPr>
              <a:t>Experiment </a:t>
            </a:r>
            <a:r>
              <a:rPr lang="cs-CZ" sz="2000" dirty="0">
                <a:solidFill>
                  <a:srgbClr val="002060"/>
                </a:solidFill>
              </a:rPr>
              <a:t>– slouží k určení kauzálního vztahu mezi proměnnými (příčina – následek</a:t>
            </a:r>
            <a:r>
              <a:rPr lang="cs-CZ" sz="2000" dirty="0" smtClean="0">
                <a:solidFill>
                  <a:srgbClr val="002060"/>
                </a:solidFill>
              </a:rPr>
              <a:t>).</a:t>
            </a:r>
          </a:p>
          <a:p>
            <a:endParaRPr lang="cs-CZ" sz="2000" dirty="0">
              <a:solidFill>
                <a:srgbClr val="002060"/>
              </a:solidFill>
            </a:endParaRPr>
          </a:p>
          <a:p>
            <a:r>
              <a:rPr lang="cs-CZ" sz="2000" dirty="0">
                <a:solidFill>
                  <a:srgbClr val="002060"/>
                </a:solidFill>
              </a:rPr>
              <a:t>Experiment je způsob sběru dat a určení hodnoty závisle proměnné. Badatel aktivně změní hodnotu nezávislé proměnné a sleduje změnu závislé proměnné</a:t>
            </a:r>
            <a:r>
              <a:rPr lang="cs-CZ" sz="2000" dirty="0" smtClean="0">
                <a:solidFill>
                  <a:srgbClr val="002060"/>
                </a:solidFill>
              </a:rPr>
              <a:t>.</a:t>
            </a:r>
          </a:p>
          <a:p>
            <a:endParaRPr lang="cs-CZ" sz="2000" dirty="0">
              <a:solidFill>
                <a:srgbClr val="002060"/>
              </a:solidFill>
            </a:endParaRPr>
          </a:p>
          <a:p>
            <a:r>
              <a:rPr lang="cs-CZ" sz="2000" dirty="0">
                <a:solidFill>
                  <a:srgbClr val="002060"/>
                </a:solidFill>
              </a:rPr>
              <a:t>Opět pracujeme s hypotézami – experimentem testujeme</a:t>
            </a:r>
            <a:r>
              <a:rPr lang="cs-CZ" sz="2000" dirty="0" smtClean="0">
                <a:solidFill>
                  <a:srgbClr val="002060"/>
                </a:solidFill>
              </a:rPr>
              <a:t>.</a:t>
            </a:r>
            <a:endParaRPr lang="cs-CZ" sz="2000" dirty="0">
              <a:solidFill>
                <a:srgbClr val="002060"/>
              </a:solidFill>
            </a:endParaRPr>
          </a:p>
        </p:txBody>
      </p:sp>
      <p:sp>
        <p:nvSpPr>
          <p:cNvPr id="6" name="Nadpis 5"/>
          <p:cNvSpPr>
            <a:spLocks noGrp="1"/>
          </p:cNvSpPr>
          <p:nvPr>
            <p:ph type="title"/>
          </p:nvPr>
        </p:nvSpPr>
        <p:spPr>
          <a:xfrm>
            <a:off x="179512" y="195486"/>
            <a:ext cx="4824536" cy="507703"/>
          </a:xfrm>
        </p:spPr>
        <p:txBody>
          <a:bodyPr/>
          <a:lstStyle/>
          <a:p>
            <a:r>
              <a:rPr lang="cs-CZ" dirty="0"/>
              <a:t>Experiment – vymezení </a:t>
            </a:r>
            <a:r>
              <a:rPr lang="cs-CZ" dirty="0" smtClean="0"/>
              <a:t>pojmu 1</a:t>
            </a:r>
            <a:endParaRPr lang="cs-CZ" dirty="0"/>
          </a:p>
        </p:txBody>
      </p:sp>
    </p:spTree>
    <p:extLst>
      <p:ext uri="{BB962C8B-B14F-4D97-AF65-F5344CB8AC3E}">
        <p14:creationId xmlns:p14="http://schemas.microsoft.com/office/powerpoint/2010/main" val="160382893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915566"/>
            <a:ext cx="8136904" cy="3024336"/>
          </a:xfrm>
          <a:prstGeom prst="rect">
            <a:avLst/>
          </a:prstGeom>
        </p:spPr>
        <p:txBody>
          <a:bodyPr>
            <a:noAutofit/>
          </a:bodyPr>
          <a:lstStyle/>
          <a:p>
            <a:r>
              <a:rPr lang="cs-CZ" sz="2000" dirty="0" smtClean="0">
                <a:solidFill>
                  <a:srgbClr val="002060"/>
                </a:solidFill>
              </a:rPr>
              <a:t>Často </a:t>
            </a:r>
            <a:r>
              <a:rPr lang="cs-CZ" sz="2000" dirty="0">
                <a:solidFill>
                  <a:srgbClr val="002060"/>
                </a:solidFill>
              </a:rPr>
              <a:t>si experiment spojujeme jen s přírodními vědami (chemické pokusy), ale jsou využitelné i pro marketing. Využívají se ale krátce a relativně málo</a:t>
            </a:r>
            <a:r>
              <a:rPr lang="cs-CZ" sz="2000" dirty="0" smtClean="0">
                <a:solidFill>
                  <a:srgbClr val="002060"/>
                </a:solidFill>
              </a:rPr>
              <a:t>.</a:t>
            </a:r>
          </a:p>
          <a:p>
            <a:endParaRPr lang="cs-CZ" sz="2000" dirty="0">
              <a:solidFill>
                <a:srgbClr val="002060"/>
              </a:solidFill>
            </a:endParaRPr>
          </a:p>
          <a:p>
            <a:r>
              <a:rPr lang="cs-CZ" sz="2000" dirty="0">
                <a:solidFill>
                  <a:srgbClr val="002060"/>
                </a:solidFill>
              </a:rPr>
              <a:t>Marketingový experiment se v základu neliší od jiných – manipulujeme jednou proměnnou a ostatní proměnné necháváme konstantní – sledujeme efekt (stejný produkt + distribuce + komunikace, ale měníme cenu – sledujeme objem prodeje</a:t>
            </a:r>
            <a:r>
              <a:rPr lang="cs-CZ" sz="2000" dirty="0" smtClean="0">
                <a:solidFill>
                  <a:srgbClr val="002060"/>
                </a:solidFill>
              </a:rPr>
              <a:t>).</a:t>
            </a:r>
          </a:p>
          <a:p>
            <a:endParaRPr lang="cs-CZ" sz="2000" dirty="0">
              <a:solidFill>
                <a:srgbClr val="002060"/>
              </a:solidFill>
            </a:endParaRPr>
          </a:p>
          <a:p>
            <a:r>
              <a:rPr lang="cs-CZ" sz="2000" dirty="0">
                <a:solidFill>
                  <a:srgbClr val="002060"/>
                </a:solidFill>
              </a:rPr>
              <a:t>Respondentům říkáme subjekty.</a:t>
            </a:r>
          </a:p>
        </p:txBody>
      </p:sp>
      <p:sp>
        <p:nvSpPr>
          <p:cNvPr id="6" name="Nadpis 5"/>
          <p:cNvSpPr>
            <a:spLocks noGrp="1"/>
          </p:cNvSpPr>
          <p:nvPr>
            <p:ph type="title"/>
          </p:nvPr>
        </p:nvSpPr>
        <p:spPr>
          <a:xfrm>
            <a:off x="179512" y="195486"/>
            <a:ext cx="4824536" cy="507703"/>
          </a:xfrm>
        </p:spPr>
        <p:txBody>
          <a:bodyPr/>
          <a:lstStyle/>
          <a:p>
            <a:r>
              <a:rPr lang="cs-CZ" dirty="0"/>
              <a:t>Experiment – vymezení </a:t>
            </a:r>
            <a:r>
              <a:rPr lang="cs-CZ" dirty="0" smtClean="0"/>
              <a:t>pojmu 2</a:t>
            </a:r>
            <a:endParaRPr lang="cs-CZ" dirty="0"/>
          </a:p>
        </p:txBody>
      </p:sp>
    </p:spTree>
    <p:extLst>
      <p:ext uri="{BB962C8B-B14F-4D97-AF65-F5344CB8AC3E}">
        <p14:creationId xmlns:p14="http://schemas.microsoft.com/office/powerpoint/2010/main" val="371964444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987574"/>
            <a:ext cx="8136904" cy="3024336"/>
          </a:xfrm>
          <a:prstGeom prst="rect">
            <a:avLst/>
          </a:prstGeom>
        </p:spPr>
        <p:txBody>
          <a:bodyPr>
            <a:noAutofit/>
          </a:bodyPr>
          <a:lstStyle/>
          <a:p>
            <a:r>
              <a:rPr lang="cs-CZ" sz="2000" dirty="0">
                <a:solidFill>
                  <a:srgbClr val="002060"/>
                </a:solidFill>
              </a:rPr>
              <a:t>Poprvé subjekty pokusu pily pivo označené písmeny A, B, C a měly určit, které jim chutná více. Podruhé pily to samé pivo, ale se svými značkami – označily chuť naprosto jinak, podle Brand Image, kterou mají v hlavě zafixovánu (viz Positioning!).</a:t>
            </a:r>
          </a:p>
          <a:p>
            <a:r>
              <a:rPr lang="cs-CZ" sz="2000" dirty="0">
                <a:solidFill>
                  <a:srgbClr val="002060"/>
                </a:solidFill>
              </a:rPr>
              <a:t>Stejný experiment proběhl na Coca-Colu a Pepsi. Subjekty pily poprvé oba nápoje z neoznačených kelímků a drtivá většina označila za chutnější Pepsi. Podruhé pily označené kelímky a drtivá většina označila Coca-Colu jako chutnější. (Síla značky dokáže přesvědčit i chuťové pohárky?)</a:t>
            </a:r>
          </a:p>
          <a:p>
            <a:r>
              <a:rPr lang="cs-CZ" sz="2000" dirty="0">
                <a:solidFill>
                  <a:srgbClr val="002060"/>
                </a:solidFill>
              </a:rPr>
              <a:t>Český experiment miss </a:t>
            </a:r>
            <a:r>
              <a:rPr lang="cs-CZ" sz="2000" dirty="0">
                <a:solidFill>
                  <a:srgbClr val="002060"/>
                </a:solidFill>
                <a:hlinkClick r:id="rId3"/>
              </a:rPr>
              <a:t>zde</a:t>
            </a:r>
            <a:r>
              <a:rPr lang="cs-CZ" sz="2000" dirty="0">
                <a:solidFill>
                  <a:srgbClr val="002060"/>
                </a:solidFill>
              </a:rPr>
              <a:t>.</a:t>
            </a:r>
          </a:p>
        </p:txBody>
      </p:sp>
      <p:sp>
        <p:nvSpPr>
          <p:cNvPr id="6" name="Nadpis 5"/>
          <p:cNvSpPr>
            <a:spLocks noGrp="1"/>
          </p:cNvSpPr>
          <p:nvPr>
            <p:ph type="title"/>
          </p:nvPr>
        </p:nvSpPr>
        <p:spPr>
          <a:xfrm>
            <a:off x="179512" y="195486"/>
            <a:ext cx="7272808" cy="507703"/>
          </a:xfrm>
        </p:spPr>
        <p:txBody>
          <a:bodyPr/>
          <a:lstStyle/>
          <a:p>
            <a:r>
              <a:rPr lang="en-US" dirty="0" err="1"/>
              <a:t>Známé</a:t>
            </a:r>
            <a:r>
              <a:rPr lang="en-US" dirty="0"/>
              <a:t> </a:t>
            </a:r>
            <a:r>
              <a:rPr lang="en-US" dirty="0" err="1"/>
              <a:t>marketingové</a:t>
            </a:r>
            <a:r>
              <a:rPr lang="en-US" dirty="0"/>
              <a:t> </a:t>
            </a:r>
            <a:r>
              <a:rPr lang="en-US" dirty="0" err="1"/>
              <a:t>experimenty</a:t>
            </a:r>
            <a:r>
              <a:rPr lang="en-US" dirty="0"/>
              <a:t> – ne/</a:t>
            </a:r>
            <a:r>
              <a:rPr lang="en-US" dirty="0" err="1"/>
              <a:t>znalost</a:t>
            </a:r>
            <a:r>
              <a:rPr lang="en-US" dirty="0"/>
              <a:t> </a:t>
            </a:r>
            <a:r>
              <a:rPr lang="en-US" dirty="0" err="1"/>
              <a:t>značky</a:t>
            </a:r>
            <a:endParaRPr lang="cs-CZ" dirty="0"/>
          </a:p>
        </p:txBody>
      </p:sp>
    </p:spTree>
    <p:extLst>
      <p:ext uri="{BB962C8B-B14F-4D97-AF65-F5344CB8AC3E}">
        <p14:creationId xmlns:p14="http://schemas.microsoft.com/office/powerpoint/2010/main" val="254441764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600400"/>
          </a:xfrm>
          <a:prstGeom prst="rect">
            <a:avLst/>
          </a:prstGeom>
        </p:spPr>
        <p:txBody>
          <a:bodyPr>
            <a:noAutofit/>
          </a:bodyPr>
          <a:lstStyle/>
          <a:p>
            <a:r>
              <a:rPr lang="cs-CZ" sz="2000" dirty="0">
                <a:solidFill>
                  <a:srgbClr val="002060"/>
                </a:solidFill>
              </a:rPr>
              <a:t>Možnost něco prostě vyzkoušet! (prototyp produktu – 3D tiskárny jsou parádní)</a:t>
            </a:r>
          </a:p>
          <a:p>
            <a:r>
              <a:rPr lang="cs-CZ" sz="2000" dirty="0">
                <a:solidFill>
                  <a:srgbClr val="002060"/>
                </a:solidFill>
              </a:rPr>
              <a:t>Relativní jednoduchost testu oproti třeba dotazování. („a vážně by se Vám líbil tento tvar?“)</a:t>
            </a:r>
          </a:p>
          <a:p>
            <a:r>
              <a:rPr lang="cs-CZ" sz="2000" dirty="0">
                <a:solidFill>
                  <a:srgbClr val="002060"/>
                </a:solidFill>
              </a:rPr>
              <a:t>Finanční náročnost při malé testované skupině.</a:t>
            </a:r>
          </a:p>
          <a:p>
            <a:r>
              <a:rPr lang="cs-CZ" sz="2000" dirty="0">
                <a:solidFill>
                  <a:srgbClr val="002060"/>
                </a:solidFill>
              </a:rPr>
              <a:t>Rychlost.</a:t>
            </a:r>
          </a:p>
        </p:txBody>
      </p:sp>
      <p:sp>
        <p:nvSpPr>
          <p:cNvPr id="6" name="Nadpis 5"/>
          <p:cNvSpPr>
            <a:spLocks noGrp="1"/>
          </p:cNvSpPr>
          <p:nvPr>
            <p:ph type="title"/>
          </p:nvPr>
        </p:nvSpPr>
        <p:spPr>
          <a:xfrm>
            <a:off x="179512" y="195486"/>
            <a:ext cx="7200800" cy="507703"/>
          </a:xfrm>
        </p:spPr>
        <p:txBody>
          <a:bodyPr/>
          <a:lstStyle/>
          <a:p>
            <a:r>
              <a:rPr lang="cs-CZ" altLang="en-US" dirty="0"/>
              <a:t>Výhody experimentu</a:t>
            </a:r>
            <a:endParaRPr lang="cs-CZ" dirty="0"/>
          </a:p>
        </p:txBody>
      </p:sp>
    </p:spTree>
    <p:extLst>
      <p:ext uri="{BB962C8B-B14F-4D97-AF65-F5344CB8AC3E}">
        <p14:creationId xmlns:p14="http://schemas.microsoft.com/office/powerpoint/2010/main" val="873369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987574"/>
            <a:ext cx="8280920" cy="3024336"/>
          </a:xfrm>
          <a:prstGeom prst="rect">
            <a:avLst/>
          </a:prstGeom>
        </p:spPr>
        <p:txBody>
          <a:bodyPr>
            <a:noAutofit/>
          </a:bodyPr>
          <a:lstStyle/>
          <a:p>
            <a:r>
              <a:rPr lang="cs-CZ" sz="2000" dirty="0">
                <a:solidFill>
                  <a:srgbClr val="002060"/>
                </a:solidFill>
              </a:rPr>
              <a:t>Vždy jistá minimální finanční náročnost. </a:t>
            </a:r>
          </a:p>
          <a:p>
            <a:r>
              <a:rPr lang="cs-CZ" sz="2000" dirty="0">
                <a:solidFill>
                  <a:srgbClr val="002060"/>
                </a:solidFill>
              </a:rPr>
              <a:t>Vysoká finanční náročnost u velkých reprezentativních skupin a při výrobě náročných prototypů/navozování náročných podmínek.</a:t>
            </a:r>
          </a:p>
          <a:p>
            <a:r>
              <a:rPr lang="cs-CZ" sz="2000" dirty="0">
                <a:solidFill>
                  <a:srgbClr val="002060"/>
                </a:solidFill>
              </a:rPr>
              <a:t>Netestovatelnost některých problémů (např. pokud efekt následuje dlouho po příčině).</a:t>
            </a:r>
          </a:p>
          <a:p>
            <a:r>
              <a:rPr lang="cs-CZ" sz="2000" dirty="0">
                <a:solidFill>
                  <a:srgbClr val="002060"/>
                </a:solidFill>
              </a:rPr>
              <a:t>Neodhadnutí všech proměnných zkreslujících výsledek.</a:t>
            </a:r>
          </a:p>
          <a:p>
            <a:r>
              <a:rPr lang="cs-CZ" sz="2000" dirty="0">
                <a:solidFill>
                  <a:srgbClr val="002060"/>
                </a:solidFill>
              </a:rPr>
              <a:t>Je ohraničeno časem – probíhá v jednom bodě, těžko se bude dělat kontinuálně.</a:t>
            </a:r>
          </a:p>
          <a:p>
            <a:r>
              <a:rPr lang="cs-CZ" sz="2000" dirty="0">
                <a:solidFill>
                  <a:srgbClr val="002060"/>
                </a:solidFill>
              </a:rPr>
              <a:t>Terénní test může prozradit naše plány konkurenci.</a:t>
            </a:r>
          </a:p>
          <a:p>
            <a:endParaRPr lang="cs-CZ" sz="2000" dirty="0">
              <a:solidFill>
                <a:srgbClr val="002060"/>
              </a:solidFill>
            </a:endParaRPr>
          </a:p>
        </p:txBody>
      </p:sp>
      <p:sp>
        <p:nvSpPr>
          <p:cNvPr id="6" name="Nadpis 5"/>
          <p:cNvSpPr>
            <a:spLocks noGrp="1"/>
          </p:cNvSpPr>
          <p:nvPr>
            <p:ph type="title"/>
          </p:nvPr>
        </p:nvSpPr>
        <p:spPr>
          <a:xfrm>
            <a:off x="179512" y="195486"/>
            <a:ext cx="4752528" cy="507703"/>
          </a:xfrm>
        </p:spPr>
        <p:txBody>
          <a:bodyPr/>
          <a:lstStyle/>
          <a:p>
            <a:r>
              <a:rPr lang="pl-PL" dirty="0"/>
              <a:t>Nevýhody experimentu</a:t>
            </a:r>
            <a:endParaRPr lang="cs-CZ" dirty="0"/>
          </a:p>
        </p:txBody>
      </p:sp>
    </p:spTree>
    <p:extLst>
      <p:ext uri="{BB962C8B-B14F-4D97-AF65-F5344CB8AC3E}">
        <p14:creationId xmlns:p14="http://schemas.microsoft.com/office/powerpoint/2010/main" val="245601725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703189"/>
            <a:ext cx="8964488" cy="3024336"/>
          </a:xfrm>
          <a:prstGeom prst="rect">
            <a:avLst/>
          </a:prstGeom>
        </p:spPr>
        <p:txBody>
          <a:bodyPr>
            <a:noAutofit/>
          </a:bodyPr>
          <a:lstStyle/>
          <a:p>
            <a:r>
              <a:rPr lang="cs-CZ" sz="2000" dirty="0">
                <a:solidFill>
                  <a:srgbClr val="002060"/>
                </a:solidFill>
              </a:rPr>
              <a:t>V roce 2012 Facebook manipuloval se statusy na zdi (</a:t>
            </a:r>
            <a:r>
              <a:rPr lang="cs-CZ" sz="2000" dirty="0" err="1">
                <a:solidFill>
                  <a:srgbClr val="002060"/>
                </a:solidFill>
              </a:rPr>
              <a:t>news</a:t>
            </a:r>
            <a:r>
              <a:rPr lang="cs-CZ" sz="2000" dirty="0">
                <a:solidFill>
                  <a:srgbClr val="002060"/>
                </a:solidFill>
              </a:rPr>
              <a:t> </a:t>
            </a:r>
            <a:r>
              <a:rPr lang="cs-CZ" sz="2000" dirty="0" err="1">
                <a:solidFill>
                  <a:srgbClr val="002060"/>
                </a:solidFill>
              </a:rPr>
              <a:t>feed</a:t>
            </a:r>
            <a:r>
              <a:rPr lang="cs-CZ" sz="2000" dirty="0">
                <a:solidFill>
                  <a:srgbClr val="002060"/>
                </a:solidFill>
              </a:rPr>
              <a:t>) 689 003 subjektů. </a:t>
            </a:r>
          </a:p>
          <a:p>
            <a:r>
              <a:rPr lang="cs-CZ" sz="2000" dirty="0">
                <a:solidFill>
                  <a:srgbClr val="002060"/>
                </a:solidFill>
              </a:rPr>
              <a:t>Základní premisou experimentu bylo, že negativní statusy přátel ovlivní emoce subjektu, které budou poté také negativní.</a:t>
            </a:r>
          </a:p>
          <a:p>
            <a:r>
              <a:rPr lang="cs-CZ" sz="2000" dirty="0">
                <a:solidFill>
                  <a:srgbClr val="002060"/>
                </a:solidFill>
              </a:rPr>
              <a:t>FB během jednoho celého týdne zobrazoval části subjektů méně pozitivních statusů, ti pak psali více negativních vlastních statusů. Druhé části subjektů skrýval negativní statusy a ti pak psali více pozitivních vlastních statusů. Prokázala se tedy závislost vlastních emocí na emocích projevených jinými na sociální síti!</a:t>
            </a:r>
          </a:p>
          <a:p>
            <a:r>
              <a:rPr lang="cs-CZ" sz="2000" dirty="0">
                <a:solidFill>
                  <a:srgbClr val="002060"/>
                </a:solidFill>
              </a:rPr>
              <a:t>Později vyšlo najevo, že byla i třetí skupina, které se skrývaly emocionální posty úplně – ti poté psali méně vlastních emocionálních postů!</a:t>
            </a:r>
          </a:p>
          <a:p>
            <a:r>
              <a:rPr lang="cs-CZ" sz="2000" dirty="0">
                <a:solidFill>
                  <a:srgbClr val="002060"/>
                </a:solidFill>
              </a:rPr>
              <a:t>Experiment byl legální, protože všichni uživatelé souhlasí s podmínkami stránky. (experiment byl financován Pentagonem – má vojenské využití)</a:t>
            </a:r>
          </a:p>
          <a:p>
            <a:r>
              <a:rPr lang="cs-CZ" sz="2000" dirty="0">
                <a:solidFill>
                  <a:srgbClr val="002060"/>
                </a:solidFill>
              </a:rPr>
              <a:t>Další důvody mít rád </a:t>
            </a:r>
            <a:r>
              <a:rPr lang="cs-CZ" sz="2000" dirty="0">
                <a:solidFill>
                  <a:srgbClr val="002060"/>
                </a:solidFill>
                <a:hlinkClick r:id="rId3"/>
              </a:rPr>
              <a:t>Facebook</a:t>
            </a:r>
            <a:r>
              <a:rPr lang="cs-CZ" sz="2000" dirty="0">
                <a:solidFill>
                  <a:srgbClr val="002060"/>
                </a:solidFill>
              </a:rPr>
              <a:t> </a:t>
            </a:r>
            <a:r>
              <a:rPr lang="cs-CZ" sz="2000" dirty="0">
                <a:solidFill>
                  <a:srgbClr val="002060"/>
                </a:solidFill>
                <a:sym typeface="Wingdings" panose="05000000000000000000" pitchFamily="2" charset="2"/>
              </a:rPr>
              <a:t> </a:t>
            </a:r>
            <a:endParaRPr lang="cs-CZ" sz="2000" dirty="0">
              <a:solidFill>
                <a:srgbClr val="002060"/>
              </a:solidFill>
            </a:endParaRPr>
          </a:p>
        </p:txBody>
      </p:sp>
      <p:sp>
        <p:nvSpPr>
          <p:cNvPr id="6" name="Nadpis 5"/>
          <p:cNvSpPr>
            <a:spLocks noGrp="1"/>
          </p:cNvSpPr>
          <p:nvPr>
            <p:ph type="title"/>
          </p:nvPr>
        </p:nvSpPr>
        <p:spPr>
          <a:xfrm>
            <a:off x="179512" y="195486"/>
            <a:ext cx="4752528" cy="507703"/>
          </a:xfrm>
        </p:spPr>
        <p:txBody>
          <a:bodyPr/>
          <a:lstStyle/>
          <a:p>
            <a:r>
              <a:rPr lang="pl-PL" dirty="0"/>
              <a:t>Emoční experiment Facebooku</a:t>
            </a:r>
            <a:endParaRPr lang="cs-CZ" dirty="0"/>
          </a:p>
        </p:txBody>
      </p:sp>
    </p:spTree>
    <p:extLst>
      <p:ext uri="{BB962C8B-B14F-4D97-AF65-F5344CB8AC3E}">
        <p14:creationId xmlns:p14="http://schemas.microsoft.com/office/powerpoint/2010/main" val="213604653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987574"/>
            <a:ext cx="8280920" cy="3024336"/>
          </a:xfrm>
          <a:prstGeom prst="rect">
            <a:avLst/>
          </a:prstGeom>
        </p:spPr>
        <p:txBody>
          <a:bodyPr>
            <a:noAutofit/>
          </a:bodyPr>
          <a:lstStyle/>
          <a:p>
            <a:r>
              <a:rPr lang="cs-CZ" sz="2000" dirty="0">
                <a:solidFill>
                  <a:srgbClr val="002060"/>
                </a:solidFill>
              </a:rPr>
              <a:t>U experimentu v marketingu pracujeme s prostředím, které reálné připomíná jen do určité míry – nejsme schopni určit všechny proměnné, které v reálném světě spotřebitele ovlivňují. Nejsme je tedy ani schopni kontrolovat = každý experiment je zkreslený, zaleží jak moc, typy zkreslení viz dále.</a:t>
            </a:r>
          </a:p>
          <a:p>
            <a:r>
              <a:rPr lang="cs-CZ" sz="2000" dirty="0">
                <a:solidFill>
                  <a:srgbClr val="002060"/>
                </a:solidFill>
              </a:rPr>
              <a:t>Proto nám hrozí řada zkreslení – zvláště pokud opomineme důležitou proměnnou.</a:t>
            </a:r>
          </a:p>
          <a:p>
            <a:r>
              <a:rPr lang="cs-CZ" sz="2000" dirty="0">
                <a:solidFill>
                  <a:srgbClr val="002060"/>
                </a:solidFill>
              </a:rPr>
              <a:t>Pro zajištění funkce experimentu musí:</a:t>
            </a:r>
          </a:p>
          <a:p>
            <a:pPr lvl="1"/>
            <a:r>
              <a:rPr lang="cs-CZ" sz="2000" dirty="0">
                <a:solidFill>
                  <a:srgbClr val="002060"/>
                </a:solidFill>
              </a:rPr>
              <a:t>být badatel schopen kontrolovat proměnnou experimentu, </a:t>
            </a:r>
          </a:p>
          <a:p>
            <a:pPr lvl="1"/>
            <a:r>
              <a:rPr lang="cs-CZ" sz="2000" dirty="0">
                <a:solidFill>
                  <a:srgbClr val="002060"/>
                </a:solidFill>
              </a:rPr>
              <a:t>subjekty musí být reprezentativní,</a:t>
            </a:r>
          </a:p>
          <a:p>
            <a:pPr lvl="1"/>
            <a:r>
              <a:rPr lang="cs-CZ" sz="2000" dirty="0">
                <a:solidFill>
                  <a:srgbClr val="002060"/>
                </a:solidFill>
              </a:rPr>
              <a:t>použity alespoň 2 skupiny – 1 experimentální a 1 kontrolní.</a:t>
            </a:r>
          </a:p>
          <a:p>
            <a:endParaRPr lang="cs-CZ" sz="2000" dirty="0">
              <a:solidFill>
                <a:srgbClr val="002060"/>
              </a:solidFill>
            </a:endParaRPr>
          </a:p>
        </p:txBody>
      </p:sp>
      <p:sp>
        <p:nvSpPr>
          <p:cNvPr id="6" name="Nadpis 5"/>
          <p:cNvSpPr>
            <a:spLocks noGrp="1"/>
          </p:cNvSpPr>
          <p:nvPr>
            <p:ph type="title"/>
          </p:nvPr>
        </p:nvSpPr>
        <p:spPr>
          <a:xfrm>
            <a:off x="179512" y="195486"/>
            <a:ext cx="4752528" cy="507703"/>
          </a:xfrm>
        </p:spPr>
        <p:txBody>
          <a:bodyPr/>
          <a:lstStyle/>
          <a:p>
            <a:r>
              <a:rPr lang="pl-PL" dirty="0"/>
              <a:t>Základní podmínky</a:t>
            </a:r>
            <a:endParaRPr lang="cs-CZ" dirty="0"/>
          </a:p>
        </p:txBody>
      </p:sp>
    </p:spTree>
    <p:extLst>
      <p:ext uri="{BB962C8B-B14F-4D97-AF65-F5344CB8AC3E}">
        <p14:creationId xmlns:p14="http://schemas.microsoft.com/office/powerpoint/2010/main" val="2560398828"/>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03189"/>
            <a:ext cx="8280920" cy="3024336"/>
          </a:xfrm>
          <a:prstGeom prst="rect">
            <a:avLst/>
          </a:prstGeom>
        </p:spPr>
        <p:txBody>
          <a:bodyPr>
            <a:noAutofit/>
          </a:bodyPr>
          <a:lstStyle/>
          <a:p>
            <a:r>
              <a:rPr lang="cs-CZ" sz="2000" i="1" dirty="0">
                <a:solidFill>
                  <a:srgbClr val="002060"/>
                </a:solidFill>
              </a:rPr>
              <a:t>„ Existuje několik způsobů jak zjistit, co lidé na internetu dělají.</a:t>
            </a:r>
          </a:p>
          <a:p>
            <a:pPr lvl="1"/>
            <a:r>
              <a:rPr lang="cs-CZ" sz="2000" i="1" dirty="0">
                <a:solidFill>
                  <a:srgbClr val="002060"/>
                </a:solidFill>
              </a:rPr>
              <a:t>Můžete se jich zeptat a doufat, že si to pamatují a nelžou.</a:t>
            </a:r>
          </a:p>
          <a:p>
            <a:pPr lvl="1"/>
            <a:r>
              <a:rPr lang="cs-CZ" sz="2000" i="1" dirty="0">
                <a:solidFill>
                  <a:srgbClr val="002060"/>
                </a:solidFill>
              </a:rPr>
              <a:t>Můžete se jich zeptat přímo na stránce pomocí pop-up okna a doufat, že zareagují.</a:t>
            </a:r>
          </a:p>
          <a:p>
            <a:pPr lvl="1"/>
            <a:r>
              <a:rPr lang="cs-CZ" sz="2000" i="1" dirty="0">
                <a:solidFill>
                  <a:srgbClr val="002060"/>
                </a:solidFill>
              </a:rPr>
              <a:t>Můžete používat </a:t>
            </a:r>
            <a:r>
              <a:rPr lang="cs-CZ" sz="2000" i="1" dirty="0" err="1">
                <a:solidFill>
                  <a:srgbClr val="002060"/>
                </a:solidFill>
              </a:rPr>
              <a:t>cookies</a:t>
            </a:r>
            <a:r>
              <a:rPr lang="cs-CZ" sz="2000" i="1" dirty="0">
                <a:solidFill>
                  <a:srgbClr val="002060"/>
                </a:solidFill>
              </a:rPr>
              <a:t> a doufat, že je nevymažou.</a:t>
            </a:r>
          </a:p>
          <a:p>
            <a:pPr lvl="1"/>
            <a:r>
              <a:rPr lang="cs-CZ" sz="2000" i="1" dirty="0">
                <a:solidFill>
                  <a:srgbClr val="002060"/>
                </a:solidFill>
              </a:rPr>
              <a:t>Můžete se stát Google a vědět všechno.</a:t>
            </a:r>
          </a:p>
          <a:p>
            <a:r>
              <a:rPr lang="cs-CZ" sz="2000" i="1" dirty="0">
                <a:solidFill>
                  <a:srgbClr val="002060"/>
                </a:solidFill>
              </a:rPr>
              <a:t>Ani jedna z prvních tří možností Vám ale nedá příliš dobrý obraz toho, jak se lidé chovají na různých doménách. Nedokážete vytvořit jejich cestu internetem, ani sledovat jaké externí vlivy k návštěvám stránek vedly. Zejména proto jsme ve STEM/MARK vybrousili Smaragd. Je to plnohodnotný internetový prohlížeč, který naši respondenti používají pro výzkumné účely.“</a:t>
            </a:r>
          </a:p>
          <a:p>
            <a:r>
              <a:rPr lang="cs-CZ" sz="2000" dirty="0">
                <a:solidFill>
                  <a:srgbClr val="002060"/>
                </a:solidFill>
                <a:hlinkClick r:id="rId3"/>
              </a:rPr>
              <a:t>Zde </a:t>
            </a:r>
            <a:r>
              <a:rPr lang="cs-CZ" sz="2000" dirty="0">
                <a:solidFill>
                  <a:srgbClr val="002060"/>
                </a:solidFill>
              </a:rPr>
              <a:t>si můžete prohlédnout celý experiment.</a:t>
            </a:r>
          </a:p>
        </p:txBody>
      </p:sp>
      <p:sp>
        <p:nvSpPr>
          <p:cNvPr id="6" name="Nadpis 5"/>
          <p:cNvSpPr>
            <a:spLocks noGrp="1"/>
          </p:cNvSpPr>
          <p:nvPr>
            <p:ph type="title"/>
          </p:nvPr>
        </p:nvSpPr>
        <p:spPr>
          <a:xfrm>
            <a:off x="179512" y="195486"/>
            <a:ext cx="7560840" cy="507703"/>
          </a:xfrm>
        </p:spPr>
        <p:txBody>
          <a:bodyPr/>
          <a:lstStyle/>
          <a:p>
            <a:r>
              <a:rPr lang="pl-PL" dirty="0"/>
              <a:t>Multiscreening v ČR – Experiment s prohlížečem Smaragd</a:t>
            </a:r>
            <a:endParaRPr lang="cs-CZ" dirty="0"/>
          </a:p>
        </p:txBody>
      </p:sp>
    </p:spTree>
    <p:extLst>
      <p:ext uri="{BB962C8B-B14F-4D97-AF65-F5344CB8AC3E}">
        <p14:creationId xmlns:p14="http://schemas.microsoft.com/office/powerpoint/2010/main" val="472829533"/>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03189"/>
            <a:ext cx="8280920" cy="3024336"/>
          </a:xfrm>
          <a:prstGeom prst="rect">
            <a:avLst/>
          </a:prstGeom>
        </p:spPr>
        <p:txBody>
          <a:bodyPr>
            <a:noAutofit/>
          </a:bodyPr>
          <a:lstStyle/>
          <a:p>
            <a:r>
              <a:rPr lang="cs-CZ" sz="2000" b="1" dirty="0">
                <a:solidFill>
                  <a:srgbClr val="002060"/>
                </a:solidFill>
              </a:rPr>
              <a:t>Experimentální skupina </a:t>
            </a:r>
            <a:r>
              <a:rPr lang="cs-CZ" sz="2000" dirty="0">
                <a:solidFill>
                  <a:srgbClr val="002060"/>
                </a:solidFill>
              </a:rPr>
              <a:t>– subjekty, které testujeme změnou proměnné. Nikdy subjektům neříkáme hypotézy – to vede ke změně chování.</a:t>
            </a:r>
          </a:p>
          <a:p>
            <a:r>
              <a:rPr lang="cs-CZ" sz="2000" b="1" dirty="0">
                <a:solidFill>
                  <a:srgbClr val="002060"/>
                </a:solidFill>
              </a:rPr>
              <a:t>Kontrolní skupina </a:t>
            </a:r>
            <a:r>
              <a:rPr lang="cs-CZ" sz="2000" dirty="0">
                <a:solidFill>
                  <a:srgbClr val="002060"/>
                </a:solidFill>
              </a:rPr>
              <a:t>– s tou test porovnáváme, neměníme proměnnou (tzv. slepý vzorek).</a:t>
            </a:r>
          </a:p>
          <a:p>
            <a:r>
              <a:rPr lang="cs-CZ" sz="2000" b="1" dirty="0">
                <a:solidFill>
                  <a:srgbClr val="002060"/>
                </a:solidFill>
              </a:rPr>
              <a:t>Laboratorní experiment </a:t>
            </a:r>
            <a:r>
              <a:rPr lang="cs-CZ" sz="2000" dirty="0">
                <a:solidFill>
                  <a:srgbClr val="002060"/>
                </a:solidFill>
              </a:rPr>
              <a:t>– opakovatelný se stejnými podmínkami. Používáme strukturovaný postup. Je „umělý“. Funguje efekt testování = subjekty vědí, že je testujeme. Externí validita je nižší, ale interní vyšší.</a:t>
            </a:r>
          </a:p>
          <a:p>
            <a:r>
              <a:rPr lang="cs-CZ" sz="2000" b="1" dirty="0">
                <a:solidFill>
                  <a:srgbClr val="002060"/>
                </a:solidFill>
              </a:rPr>
              <a:t>Terénní experiment </a:t>
            </a:r>
            <a:r>
              <a:rPr lang="cs-CZ" sz="2000" dirty="0">
                <a:solidFill>
                  <a:srgbClr val="002060"/>
                </a:solidFill>
              </a:rPr>
              <a:t>– probíhá v reálném prostředí, nemusíme být schopni replikovat. Přirozené prostředí, ale otázka vnějších vlivů.</a:t>
            </a:r>
          </a:p>
          <a:p>
            <a:r>
              <a:rPr lang="cs-CZ" sz="2000" dirty="0">
                <a:solidFill>
                  <a:srgbClr val="002060"/>
                </a:solidFill>
              </a:rPr>
              <a:t>Experiment </a:t>
            </a:r>
            <a:r>
              <a:rPr lang="cs-CZ" sz="2000" dirty="0" err="1">
                <a:solidFill>
                  <a:srgbClr val="002060"/>
                </a:solidFill>
              </a:rPr>
              <a:t>jednofaktorový</a:t>
            </a:r>
            <a:r>
              <a:rPr lang="cs-CZ" sz="2000" dirty="0">
                <a:solidFill>
                  <a:srgbClr val="002060"/>
                </a:solidFill>
              </a:rPr>
              <a:t> vs. </a:t>
            </a:r>
            <a:r>
              <a:rPr lang="cs-CZ" sz="2000" dirty="0" err="1">
                <a:solidFill>
                  <a:srgbClr val="002060"/>
                </a:solidFill>
              </a:rPr>
              <a:t>vícefaktorový</a:t>
            </a:r>
            <a:r>
              <a:rPr lang="cs-CZ" sz="2000" dirty="0">
                <a:solidFill>
                  <a:srgbClr val="002060"/>
                </a:solidFill>
              </a:rPr>
              <a:t>.</a:t>
            </a:r>
          </a:p>
          <a:p>
            <a:r>
              <a:rPr lang="cs-CZ" sz="2000" dirty="0" err="1">
                <a:solidFill>
                  <a:srgbClr val="002060"/>
                </a:solidFill>
              </a:rPr>
              <a:t>Kvaziexperimentální</a:t>
            </a:r>
            <a:r>
              <a:rPr lang="cs-CZ" sz="2000" dirty="0">
                <a:solidFill>
                  <a:srgbClr val="002060"/>
                </a:solidFill>
              </a:rPr>
              <a:t> výzkum – podmínky rozdělení do porovnávaných skupin nejsou náhodné, ale porovnáváme již předem rozdělené skupiny.</a:t>
            </a:r>
          </a:p>
        </p:txBody>
      </p:sp>
      <p:sp>
        <p:nvSpPr>
          <p:cNvPr id="6" name="Nadpis 5"/>
          <p:cNvSpPr>
            <a:spLocks noGrp="1"/>
          </p:cNvSpPr>
          <p:nvPr>
            <p:ph type="title"/>
          </p:nvPr>
        </p:nvSpPr>
        <p:spPr>
          <a:xfrm>
            <a:off x="179512" y="195486"/>
            <a:ext cx="5328592" cy="507703"/>
          </a:xfrm>
        </p:spPr>
        <p:txBody>
          <a:bodyPr/>
          <a:lstStyle/>
          <a:p>
            <a:r>
              <a:rPr lang="pl-PL" dirty="0"/>
              <a:t>Základní pojmy</a:t>
            </a:r>
            <a:endParaRPr lang="cs-CZ" dirty="0"/>
          </a:p>
        </p:txBody>
      </p:sp>
    </p:spTree>
    <p:extLst>
      <p:ext uri="{BB962C8B-B14F-4D97-AF65-F5344CB8AC3E}">
        <p14:creationId xmlns:p14="http://schemas.microsoft.com/office/powerpoint/2010/main" val="3348724607"/>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024336"/>
          </a:xfrm>
          <a:prstGeom prst="rect">
            <a:avLst/>
          </a:prstGeom>
        </p:spPr>
        <p:txBody>
          <a:bodyPr>
            <a:noAutofit/>
          </a:bodyPr>
          <a:lstStyle/>
          <a:p>
            <a:r>
              <a:rPr lang="cs-CZ" sz="2000" b="1" dirty="0">
                <a:solidFill>
                  <a:srgbClr val="002060"/>
                </a:solidFill>
              </a:rPr>
              <a:t>V rámci experimentu používáme různé metody a techniky sběru dat! </a:t>
            </a:r>
            <a:r>
              <a:rPr lang="cs-CZ" sz="2000" dirty="0">
                <a:solidFill>
                  <a:srgbClr val="002060"/>
                </a:solidFill>
              </a:rPr>
              <a:t>(např. pozorujeme chování subjektů, dotazujeme se jich na názor apod.)</a:t>
            </a:r>
            <a:endParaRPr lang="cs-CZ" sz="2000" b="1" dirty="0">
              <a:solidFill>
                <a:srgbClr val="002060"/>
              </a:solidFill>
            </a:endParaRPr>
          </a:p>
          <a:p>
            <a:r>
              <a:rPr lang="cs-CZ" sz="2000" dirty="0">
                <a:solidFill>
                  <a:srgbClr val="002060"/>
                </a:solidFill>
              </a:rPr>
              <a:t>Podmínka experimentu – </a:t>
            </a:r>
            <a:r>
              <a:rPr lang="cs-CZ" sz="2000" dirty="0" err="1">
                <a:solidFill>
                  <a:srgbClr val="002060"/>
                </a:solidFill>
              </a:rPr>
              <a:t>kovariace</a:t>
            </a:r>
            <a:r>
              <a:rPr lang="cs-CZ" sz="2000" dirty="0">
                <a:solidFill>
                  <a:srgbClr val="002060"/>
                </a:solidFill>
              </a:rPr>
              <a:t> proměnných</a:t>
            </a:r>
            <a:r>
              <a:rPr lang="cs-CZ" sz="2000" dirty="0" smtClean="0">
                <a:solidFill>
                  <a:srgbClr val="002060"/>
                </a:solidFill>
              </a:rPr>
              <a:t>.</a:t>
            </a:r>
          </a:p>
          <a:p>
            <a:endParaRPr lang="cs-CZ" sz="2000" dirty="0">
              <a:solidFill>
                <a:srgbClr val="002060"/>
              </a:solidFill>
            </a:endParaRPr>
          </a:p>
          <a:p>
            <a:r>
              <a:rPr lang="cs-CZ" sz="2000" b="1" dirty="0">
                <a:solidFill>
                  <a:srgbClr val="002060"/>
                </a:solidFill>
              </a:rPr>
              <a:t>Nezávisle proměnná </a:t>
            </a:r>
            <a:r>
              <a:rPr lang="cs-CZ" sz="2000" dirty="0">
                <a:solidFill>
                  <a:srgbClr val="002060"/>
                </a:solidFill>
              </a:rPr>
              <a:t>– tou manipulujeme v experimentální skupině (tuto testujeme – např. změna ceny z předchozího příkladu). Podmínkou experimentu tedy je schopnost manipulovat (nastavit) tuto nezávisle proměnnou! Počet nez. prom. nám určí počet skupin subjektů – 2 proměnné = 4 skupiny</a:t>
            </a:r>
            <a:r>
              <a:rPr lang="cs-CZ" sz="2000" dirty="0" smtClean="0">
                <a:solidFill>
                  <a:srgbClr val="002060"/>
                </a:solidFill>
              </a:rPr>
              <a:t>.</a:t>
            </a:r>
            <a:endParaRPr lang="cs-CZ" sz="2000" dirty="0">
              <a:solidFill>
                <a:srgbClr val="002060"/>
              </a:solidFill>
            </a:endParaRPr>
          </a:p>
        </p:txBody>
      </p:sp>
      <p:sp>
        <p:nvSpPr>
          <p:cNvPr id="6" name="Nadpis 5"/>
          <p:cNvSpPr>
            <a:spLocks noGrp="1"/>
          </p:cNvSpPr>
          <p:nvPr>
            <p:ph type="title"/>
          </p:nvPr>
        </p:nvSpPr>
        <p:spPr>
          <a:xfrm>
            <a:off x="179512" y="195486"/>
            <a:ext cx="5688632" cy="507703"/>
          </a:xfrm>
        </p:spPr>
        <p:txBody>
          <a:bodyPr/>
          <a:lstStyle/>
          <a:p>
            <a:r>
              <a:rPr lang="cs-CZ" dirty="0"/>
              <a:t>Proměnné v </a:t>
            </a:r>
            <a:r>
              <a:rPr lang="cs-CZ" dirty="0" smtClean="0"/>
              <a:t>experimentu 1</a:t>
            </a:r>
            <a:endParaRPr lang="cs-CZ" dirty="0"/>
          </a:p>
        </p:txBody>
      </p:sp>
    </p:spTree>
    <p:extLst>
      <p:ext uri="{BB962C8B-B14F-4D97-AF65-F5344CB8AC3E}">
        <p14:creationId xmlns:p14="http://schemas.microsoft.com/office/powerpoint/2010/main" val="4150623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03189"/>
            <a:ext cx="8280920" cy="3024336"/>
          </a:xfrm>
          <a:prstGeom prst="rect">
            <a:avLst/>
          </a:prstGeom>
        </p:spPr>
        <p:txBody>
          <a:bodyPr>
            <a:noAutofit/>
          </a:bodyPr>
          <a:lstStyle/>
          <a:p>
            <a:r>
              <a:rPr lang="cs-CZ" sz="2000" dirty="0">
                <a:solidFill>
                  <a:srgbClr val="002060"/>
                </a:solidFill>
              </a:rPr>
              <a:t>Výhody:</a:t>
            </a:r>
          </a:p>
          <a:p>
            <a:pPr lvl="1"/>
            <a:r>
              <a:rPr lang="cs-CZ" sz="2000" dirty="0">
                <a:solidFill>
                  <a:srgbClr val="002060"/>
                </a:solidFill>
              </a:rPr>
              <a:t>Vysoká návratnost.</a:t>
            </a:r>
          </a:p>
          <a:p>
            <a:pPr lvl="1"/>
            <a:r>
              <a:rPr lang="cs-CZ" sz="2000" dirty="0">
                <a:solidFill>
                  <a:srgbClr val="002060"/>
                </a:solidFill>
              </a:rPr>
              <a:t>Pokládám složitější otázky.</a:t>
            </a:r>
          </a:p>
          <a:p>
            <a:pPr lvl="1"/>
            <a:r>
              <a:rPr lang="cs-CZ" sz="2000" dirty="0">
                <a:solidFill>
                  <a:srgbClr val="002060"/>
                </a:solidFill>
              </a:rPr>
              <a:t>Mohu dovysvětlit otázky.</a:t>
            </a:r>
          </a:p>
          <a:p>
            <a:pPr lvl="1"/>
            <a:r>
              <a:rPr lang="cs-CZ" sz="2000" dirty="0">
                <a:solidFill>
                  <a:srgbClr val="002060"/>
                </a:solidFill>
              </a:rPr>
              <a:t>Ukazuji příklady/obrázky.</a:t>
            </a:r>
          </a:p>
          <a:p>
            <a:pPr lvl="1"/>
            <a:r>
              <a:rPr lang="cs-CZ" sz="2000" dirty="0">
                <a:solidFill>
                  <a:srgbClr val="002060"/>
                </a:solidFill>
              </a:rPr>
              <a:t>Mohu </a:t>
            </a:r>
            <a:r>
              <a:rPr lang="cs-CZ" sz="2000" b="1" dirty="0">
                <a:solidFill>
                  <a:srgbClr val="002060"/>
                </a:solidFill>
              </a:rPr>
              <a:t>reagovat na odpovědi</a:t>
            </a:r>
            <a:r>
              <a:rPr lang="cs-CZ" sz="2000" dirty="0">
                <a:solidFill>
                  <a:srgbClr val="002060"/>
                </a:solidFill>
              </a:rPr>
              <a:t> změnou pořadí otázek.</a:t>
            </a:r>
          </a:p>
          <a:p>
            <a:pPr lvl="1"/>
            <a:r>
              <a:rPr lang="cs-CZ" sz="2000" dirty="0">
                <a:solidFill>
                  <a:srgbClr val="002060"/>
                </a:solidFill>
              </a:rPr>
              <a:t>Mohu přesvědčit váhavé respondenty – dostanu se k respondentům, které ostatní metody neosloví.</a:t>
            </a:r>
          </a:p>
          <a:p>
            <a:pPr lvl="1"/>
            <a:r>
              <a:rPr lang="cs-CZ" sz="2000" dirty="0">
                <a:solidFill>
                  <a:srgbClr val="002060"/>
                </a:solidFill>
              </a:rPr>
              <a:t>Snadněji zpracuji – kontrola dat v průběhu</a:t>
            </a:r>
            <a:r>
              <a:rPr lang="cs-CZ" sz="2000" dirty="0" smtClean="0">
                <a:solidFill>
                  <a:srgbClr val="002060"/>
                </a:solidFill>
              </a:rPr>
              <a:t>.</a:t>
            </a:r>
            <a:endParaRPr lang="cs-CZ" sz="2000" dirty="0">
              <a:solidFill>
                <a:srgbClr val="002060"/>
              </a:solidFill>
            </a:endParaRPr>
          </a:p>
        </p:txBody>
      </p:sp>
      <p:sp>
        <p:nvSpPr>
          <p:cNvPr id="6" name="Nadpis 5"/>
          <p:cNvSpPr>
            <a:spLocks noGrp="1"/>
          </p:cNvSpPr>
          <p:nvPr>
            <p:ph type="title"/>
          </p:nvPr>
        </p:nvSpPr>
        <p:spPr>
          <a:xfrm>
            <a:off x="179512" y="195486"/>
            <a:ext cx="3888432" cy="507703"/>
          </a:xfrm>
        </p:spPr>
        <p:txBody>
          <a:bodyPr/>
          <a:lstStyle/>
          <a:p>
            <a:r>
              <a:rPr lang="cs-CZ" dirty="0"/>
              <a:t>Osobní </a:t>
            </a:r>
            <a:r>
              <a:rPr lang="cs-CZ" dirty="0" smtClean="0"/>
              <a:t>dotazování 1</a:t>
            </a:r>
            <a:endParaRPr lang="cs-CZ" dirty="0"/>
          </a:p>
        </p:txBody>
      </p:sp>
    </p:spTree>
    <p:extLst>
      <p:ext uri="{BB962C8B-B14F-4D97-AF65-F5344CB8AC3E}">
        <p14:creationId xmlns:p14="http://schemas.microsoft.com/office/powerpoint/2010/main" val="168847201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024336"/>
          </a:xfrm>
          <a:prstGeom prst="rect">
            <a:avLst/>
          </a:prstGeom>
        </p:spPr>
        <p:txBody>
          <a:bodyPr>
            <a:noAutofit/>
          </a:bodyPr>
          <a:lstStyle/>
          <a:p>
            <a:r>
              <a:rPr lang="cs-CZ" sz="2000" b="1" dirty="0" smtClean="0">
                <a:solidFill>
                  <a:srgbClr val="002060"/>
                </a:solidFill>
              </a:rPr>
              <a:t>Závisle </a:t>
            </a:r>
            <a:r>
              <a:rPr lang="cs-CZ" sz="2000" b="1" dirty="0">
                <a:solidFill>
                  <a:srgbClr val="002060"/>
                </a:solidFill>
              </a:rPr>
              <a:t>proměnná </a:t>
            </a:r>
            <a:r>
              <a:rPr lang="cs-CZ" sz="2000" dirty="0">
                <a:solidFill>
                  <a:srgbClr val="002060"/>
                </a:solidFill>
              </a:rPr>
              <a:t>– mění se působením nezávisle proměnné (měla by). V praxi může být těžká na určení. (např. změna prodejů změnou ceny – lehké, změna komunikace změní co? Loajalitu? TOM? - těžké</a:t>
            </a:r>
            <a:r>
              <a:rPr lang="cs-CZ" sz="2000" dirty="0" smtClean="0">
                <a:solidFill>
                  <a:srgbClr val="002060"/>
                </a:solidFill>
              </a:rPr>
              <a:t>)</a:t>
            </a:r>
          </a:p>
          <a:p>
            <a:endParaRPr lang="cs-CZ" sz="2000" dirty="0">
              <a:solidFill>
                <a:srgbClr val="002060"/>
              </a:solidFill>
            </a:endParaRPr>
          </a:p>
          <a:p>
            <a:r>
              <a:rPr lang="cs-CZ" sz="2000" b="1" dirty="0">
                <a:solidFill>
                  <a:srgbClr val="002060"/>
                </a:solidFill>
              </a:rPr>
              <a:t>Intervenující proměnná </a:t>
            </a:r>
            <a:r>
              <a:rPr lang="cs-CZ" sz="2000" dirty="0">
                <a:solidFill>
                  <a:srgbClr val="002060"/>
                </a:solidFill>
              </a:rPr>
              <a:t>– nechtěně vstupuje do experimentu a mění závisle proměnnou. Narušuje náš experiment, proto se ji snažíme eliminovat. (např. změna ceny konkurence ovlivní naše prodeje při testování naší změny ceny)</a:t>
            </a:r>
          </a:p>
        </p:txBody>
      </p:sp>
      <p:sp>
        <p:nvSpPr>
          <p:cNvPr id="6" name="Nadpis 5"/>
          <p:cNvSpPr>
            <a:spLocks noGrp="1"/>
          </p:cNvSpPr>
          <p:nvPr>
            <p:ph type="title"/>
          </p:nvPr>
        </p:nvSpPr>
        <p:spPr>
          <a:xfrm>
            <a:off x="179512" y="195486"/>
            <a:ext cx="5688632" cy="507703"/>
          </a:xfrm>
        </p:spPr>
        <p:txBody>
          <a:bodyPr/>
          <a:lstStyle/>
          <a:p>
            <a:r>
              <a:rPr lang="cs-CZ" dirty="0"/>
              <a:t>Proměnné v </a:t>
            </a:r>
            <a:r>
              <a:rPr lang="cs-CZ" dirty="0" smtClean="0"/>
              <a:t>experimentu 2</a:t>
            </a:r>
            <a:endParaRPr lang="cs-CZ" dirty="0"/>
          </a:p>
        </p:txBody>
      </p:sp>
    </p:spTree>
    <p:extLst>
      <p:ext uri="{BB962C8B-B14F-4D97-AF65-F5344CB8AC3E}">
        <p14:creationId xmlns:p14="http://schemas.microsoft.com/office/powerpoint/2010/main" val="1023060614"/>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024336"/>
          </a:xfrm>
          <a:prstGeom prst="rect">
            <a:avLst/>
          </a:prstGeom>
        </p:spPr>
        <p:txBody>
          <a:bodyPr>
            <a:noAutofit/>
          </a:bodyPr>
          <a:lstStyle/>
          <a:p>
            <a:r>
              <a:rPr lang="cs-CZ" sz="2000" i="1" dirty="0">
                <a:solidFill>
                  <a:srgbClr val="002060"/>
                </a:solidFill>
              </a:rPr>
              <a:t>„Švédský dodavatel internetu </a:t>
            </a:r>
            <a:r>
              <a:rPr lang="cs-CZ" sz="2000" i="1" dirty="0">
                <a:solidFill>
                  <a:srgbClr val="002060"/>
                </a:solidFill>
                <a:hlinkClick r:id="rId3"/>
              </a:rPr>
              <a:t>Ume.net</a:t>
            </a:r>
            <a:r>
              <a:rPr lang="cs-CZ" sz="2000" i="1" dirty="0">
                <a:solidFill>
                  <a:srgbClr val="002060"/>
                </a:solidFill>
              </a:rPr>
              <a:t>  vzal </a:t>
            </a:r>
            <a:r>
              <a:rPr lang="cs-CZ" sz="2000" b="1" i="1" dirty="0">
                <a:solidFill>
                  <a:srgbClr val="002060"/>
                </a:solidFill>
              </a:rPr>
              <a:t>brýle pro virtuální realitu </a:t>
            </a:r>
            <a:r>
              <a:rPr lang="cs-CZ" sz="2000" b="1" i="1" dirty="0" err="1">
                <a:solidFill>
                  <a:srgbClr val="002060"/>
                </a:solidFill>
              </a:rPr>
              <a:t>Oculus</a:t>
            </a:r>
            <a:r>
              <a:rPr lang="cs-CZ" sz="2000" b="1" i="1" dirty="0">
                <a:solidFill>
                  <a:srgbClr val="002060"/>
                </a:solidFill>
              </a:rPr>
              <a:t> Rift</a:t>
            </a:r>
            <a:r>
              <a:rPr lang="cs-CZ" sz="2000" i="1" dirty="0">
                <a:solidFill>
                  <a:srgbClr val="002060"/>
                </a:solidFill>
              </a:rPr>
              <a:t>, malý počítač </a:t>
            </a:r>
            <a:r>
              <a:rPr lang="cs-CZ" sz="2000" i="1" dirty="0" err="1">
                <a:solidFill>
                  <a:srgbClr val="002060"/>
                </a:solidFill>
              </a:rPr>
              <a:t>Raspberry</a:t>
            </a:r>
            <a:r>
              <a:rPr lang="cs-CZ" sz="2000" i="1" dirty="0">
                <a:solidFill>
                  <a:srgbClr val="002060"/>
                </a:solidFill>
              </a:rPr>
              <a:t> </a:t>
            </a:r>
            <a:r>
              <a:rPr lang="cs-CZ" sz="2000" i="1" dirty="0" err="1">
                <a:solidFill>
                  <a:srgbClr val="002060"/>
                </a:solidFill>
              </a:rPr>
              <a:t>Pi</a:t>
            </a:r>
            <a:r>
              <a:rPr lang="cs-CZ" sz="2000" i="1" dirty="0">
                <a:solidFill>
                  <a:srgbClr val="002060"/>
                </a:solidFill>
              </a:rPr>
              <a:t>, sluchátka omezující hluk a samozřejmě webkameru. To vše dohromady vytvořilo </a:t>
            </a:r>
            <a:r>
              <a:rPr lang="cs-CZ" sz="2000" b="1" i="1" dirty="0">
                <a:solidFill>
                  <a:srgbClr val="002060"/>
                </a:solidFill>
              </a:rPr>
              <a:t>dokonalou simulaci různých stupňů zpomalení</a:t>
            </a:r>
            <a:r>
              <a:rPr lang="cs-CZ" sz="2000" i="1" dirty="0">
                <a:solidFill>
                  <a:srgbClr val="002060"/>
                </a:solidFill>
              </a:rPr>
              <a:t> - od třetiny sekundy do 3 sekund.</a:t>
            </a:r>
          </a:p>
          <a:p>
            <a:r>
              <a:rPr lang="cs-CZ" sz="2000" i="1" dirty="0">
                <a:solidFill>
                  <a:srgbClr val="002060"/>
                </a:solidFill>
              </a:rPr>
              <a:t>Během dvou dnů museli zúčastnění s </a:t>
            </a:r>
            <a:r>
              <a:rPr lang="cs-CZ" sz="2000" i="1" dirty="0" err="1">
                <a:solidFill>
                  <a:srgbClr val="002060"/>
                </a:solidFill>
              </a:rPr>
              <a:t>headsetem</a:t>
            </a:r>
            <a:r>
              <a:rPr lang="cs-CZ" sz="2000" i="1" dirty="0">
                <a:solidFill>
                  <a:srgbClr val="002060"/>
                </a:solidFill>
              </a:rPr>
              <a:t> zkoušet naprosto běžné aktivity, například cvičit aerobik, hrát ping-pong, nebo si připravit jídlo. </a:t>
            </a:r>
            <a:r>
              <a:rPr lang="cs-CZ" sz="2000" b="1" i="1" dirty="0">
                <a:solidFill>
                  <a:srgbClr val="002060"/>
                </a:solidFill>
              </a:rPr>
              <a:t>I to nejmenší zpoždění jim neskutečně komplikovalo život</a:t>
            </a:r>
            <a:r>
              <a:rPr lang="cs-CZ" sz="2000" i="1" dirty="0">
                <a:solidFill>
                  <a:srgbClr val="002060"/>
                </a:solidFill>
              </a:rPr>
              <a:t>.</a:t>
            </a:r>
          </a:p>
          <a:p>
            <a:r>
              <a:rPr lang="cs-CZ" sz="2000" i="1" dirty="0">
                <a:solidFill>
                  <a:srgbClr val="002060"/>
                </a:solidFill>
              </a:rPr>
              <a:t>Ume.net se nám tímto experimentem snaží říct, že </a:t>
            </a:r>
            <a:r>
              <a:rPr lang="cs-CZ" sz="2000" b="1" i="1" dirty="0">
                <a:solidFill>
                  <a:srgbClr val="002060"/>
                </a:solidFill>
              </a:rPr>
              <a:t>když bychom nežili se zpožděním ve světě mimo síť, proč se s ním smířit online</a:t>
            </a:r>
            <a:r>
              <a:rPr lang="cs-CZ" sz="2000" i="1" dirty="0">
                <a:solidFill>
                  <a:srgbClr val="002060"/>
                </a:solidFill>
              </a:rPr>
              <a:t>?“ </a:t>
            </a:r>
          </a:p>
          <a:p>
            <a:r>
              <a:rPr lang="cs-CZ" sz="2000" dirty="0">
                <a:solidFill>
                  <a:srgbClr val="002060"/>
                </a:solidFill>
              </a:rPr>
              <a:t>Zdroj a videa </a:t>
            </a:r>
            <a:r>
              <a:rPr lang="cs-CZ" sz="2000" dirty="0">
                <a:solidFill>
                  <a:srgbClr val="002060"/>
                </a:solidFill>
                <a:hlinkClick r:id="rId4"/>
              </a:rPr>
              <a:t>zde</a:t>
            </a:r>
            <a:r>
              <a:rPr lang="cs-CZ" sz="2000" dirty="0">
                <a:solidFill>
                  <a:srgbClr val="002060"/>
                </a:solidFill>
              </a:rPr>
              <a:t>.</a:t>
            </a:r>
          </a:p>
        </p:txBody>
      </p:sp>
      <p:sp>
        <p:nvSpPr>
          <p:cNvPr id="6" name="Nadpis 5"/>
          <p:cNvSpPr>
            <a:spLocks noGrp="1"/>
          </p:cNvSpPr>
          <p:nvPr>
            <p:ph type="title"/>
          </p:nvPr>
        </p:nvSpPr>
        <p:spPr>
          <a:xfrm>
            <a:off x="179512" y="195486"/>
            <a:ext cx="8280920" cy="507703"/>
          </a:xfrm>
        </p:spPr>
        <p:txBody>
          <a:bodyPr/>
          <a:lstStyle/>
          <a:p>
            <a:r>
              <a:rPr lang="cs-CZ" dirty="0"/>
              <a:t>Experiment: Zpomalení internetu v reálném životě (m-journal.cz)</a:t>
            </a:r>
          </a:p>
        </p:txBody>
      </p:sp>
    </p:spTree>
    <p:extLst>
      <p:ext uri="{BB962C8B-B14F-4D97-AF65-F5344CB8AC3E}">
        <p14:creationId xmlns:p14="http://schemas.microsoft.com/office/powerpoint/2010/main" val="293186616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Zástupný symbol pro obsah 2"/>
          <p:cNvSpPr txBox="1">
            <a:spLocks/>
          </p:cNvSpPr>
          <p:nvPr/>
        </p:nvSpPr>
        <p:spPr>
          <a:xfrm>
            <a:off x="4068324" y="555526"/>
            <a:ext cx="3888052" cy="30243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Typy experimentů.</a:t>
            </a:r>
          </a:p>
          <a:p>
            <a:endParaRPr lang="cs-CZ" sz="2000" dirty="0"/>
          </a:p>
          <a:p>
            <a:r>
              <a:rPr lang="cs-CZ" sz="2000" dirty="0" smtClean="0"/>
              <a:t>Interní a externí validita.</a:t>
            </a:r>
          </a:p>
          <a:p>
            <a:endParaRPr lang="cs-CZ" sz="2000" dirty="0"/>
          </a:p>
          <a:p>
            <a:r>
              <a:rPr lang="cs-CZ" sz="2000" dirty="0" smtClean="0"/>
              <a:t>Postup experimentu.</a:t>
            </a:r>
          </a:p>
          <a:p>
            <a:endParaRPr lang="cs-CZ" sz="2000" dirty="0"/>
          </a:p>
        </p:txBody>
      </p:sp>
      <p:sp>
        <p:nvSpPr>
          <p:cNvPr id="6" name="Nadpis 1"/>
          <p:cNvSpPr txBox="1">
            <a:spLocks/>
          </p:cNvSpPr>
          <p:nvPr/>
        </p:nvSpPr>
        <p:spPr>
          <a:xfrm>
            <a:off x="388132" y="411510"/>
            <a:ext cx="3183160" cy="316835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400" b="1" dirty="0" smtClean="0">
                <a:solidFill>
                  <a:schemeClr val="bg1"/>
                </a:solidFill>
                <a:latin typeface="Times New Roman" panose="02020603050405020304" pitchFamily="18" charset="0"/>
                <a:cs typeface="Times New Roman" panose="02020603050405020304" pitchFamily="18" charset="0"/>
              </a:rPr>
              <a:t>2 Typy experimentů</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89876776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024336"/>
          </a:xfrm>
          <a:prstGeom prst="rect">
            <a:avLst/>
          </a:prstGeom>
        </p:spPr>
        <p:txBody>
          <a:bodyPr>
            <a:noAutofit/>
          </a:bodyPr>
          <a:lstStyle/>
          <a:p>
            <a:r>
              <a:rPr lang="cs-CZ" sz="2000" b="1" dirty="0">
                <a:solidFill>
                  <a:srgbClr val="002060"/>
                </a:solidFill>
              </a:rPr>
              <a:t>Srovnání statických skupin</a:t>
            </a:r>
            <a:r>
              <a:rPr lang="cs-CZ" sz="2000" dirty="0">
                <a:solidFill>
                  <a:srgbClr val="002060"/>
                </a:solidFill>
              </a:rPr>
              <a:t>: Jedna skupina vystavena vlivu, druhá ne, pak změřeny. Skupiny nejsou utvořeny náhodně. Zjistí souběžnost změn v obou proměnných.</a:t>
            </a:r>
          </a:p>
          <a:p>
            <a:r>
              <a:rPr lang="cs-CZ" sz="2000" b="1" dirty="0">
                <a:solidFill>
                  <a:srgbClr val="002060"/>
                </a:solidFill>
              </a:rPr>
              <a:t>Předběžné a následné pozorování 1 skupiny</a:t>
            </a:r>
            <a:r>
              <a:rPr lang="cs-CZ" sz="2000" dirty="0">
                <a:solidFill>
                  <a:srgbClr val="002060"/>
                </a:solidFill>
              </a:rPr>
              <a:t>: Zjištění stavu před a po vystavení vlivu proměnné. Zjistí časový sled.</a:t>
            </a:r>
          </a:p>
          <a:p>
            <a:r>
              <a:rPr lang="cs-CZ" sz="2000" b="1" dirty="0">
                <a:solidFill>
                  <a:srgbClr val="002060"/>
                </a:solidFill>
              </a:rPr>
              <a:t>Klasický experiment</a:t>
            </a:r>
            <a:r>
              <a:rPr lang="cs-CZ" sz="2000" dirty="0">
                <a:solidFill>
                  <a:srgbClr val="002060"/>
                </a:solidFill>
              </a:rPr>
              <a:t>: Respondenti jsou </a:t>
            </a:r>
            <a:r>
              <a:rPr lang="cs-CZ" sz="2000" i="1" dirty="0">
                <a:solidFill>
                  <a:srgbClr val="002060"/>
                </a:solidFill>
              </a:rPr>
              <a:t>náhodně</a:t>
            </a:r>
            <a:r>
              <a:rPr lang="cs-CZ" sz="2000" dirty="0">
                <a:solidFill>
                  <a:srgbClr val="002060"/>
                </a:solidFill>
              </a:rPr>
              <a:t> rozděleni do dvou skupin. Pouze experimentální skupina je vystavena proměnné, kontrolní ne. Měříme obě před i po. Zajišťuje všechny tři podmínky nezbytné pro důkaz kauzality</a:t>
            </a:r>
            <a:r>
              <a:rPr lang="cs-CZ" sz="2000" dirty="0" smtClean="0">
                <a:solidFill>
                  <a:srgbClr val="002060"/>
                </a:solidFill>
              </a:rPr>
              <a:t>.</a:t>
            </a:r>
            <a:endParaRPr lang="cs-CZ" sz="2000" dirty="0">
              <a:solidFill>
                <a:srgbClr val="002060"/>
              </a:solidFill>
            </a:endParaRPr>
          </a:p>
        </p:txBody>
      </p:sp>
      <p:sp>
        <p:nvSpPr>
          <p:cNvPr id="6" name="Nadpis 5"/>
          <p:cNvSpPr>
            <a:spLocks noGrp="1"/>
          </p:cNvSpPr>
          <p:nvPr>
            <p:ph type="title"/>
          </p:nvPr>
        </p:nvSpPr>
        <p:spPr>
          <a:xfrm>
            <a:off x="179512" y="195486"/>
            <a:ext cx="5904656" cy="507703"/>
          </a:xfrm>
        </p:spPr>
        <p:txBody>
          <a:bodyPr/>
          <a:lstStyle/>
          <a:p>
            <a:r>
              <a:rPr lang="cs-CZ" dirty="0"/>
              <a:t>Typy </a:t>
            </a:r>
            <a:r>
              <a:rPr lang="cs-CZ" dirty="0" smtClean="0"/>
              <a:t>experimentů 1 (J. Holý</a:t>
            </a:r>
            <a:r>
              <a:rPr lang="cs-CZ" dirty="0"/>
              <a:t>, 2002)</a:t>
            </a:r>
          </a:p>
        </p:txBody>
      </p:sp>
    </p:spTree>
    <p:extLst>
      <p:ext uri="{BB962C8B-B14F-4D97-AF65-F5344CB8AC3E}">
        <p14:creationId xmlns:p14="http://schemas.microsoft.com/office/powerpoint/2010/main" val="102421244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024336"/>
          </a:xfrm>
          <a:prstGeom prst="rect">
            <a:avLst/>
          </a:prstGeom>
        </p:spPr>
        <p:txBody>
          <a:bodyPr>
            <a:noAutofit/>
          </a:bodyPr>
          <a:lstStyle/>
          <a:p>
            <a:r>
              <a:rPr lang="cs-CZ" sz="2000" b="1" dirty="0" smtClean="0">
                <a:solidFill>
                  <a:srgbClr val="002060"/>
                </a:solidFill>
              </a:rPr>
              <a:t>Následné </a:t>
            </a:r>
            <a:r>
              <a:rPr lang="cs-CZ" sz="2000" b="1" dirty="0">
                <a:solidFill>
                  <a:srgbClr val="002060"/>
                </a:solidFill>
              </a:rPr>
              <a:t>pozorování na 2. skupině</a:t>
            </a:r>
            <a:r>
              <a:rPr lang="cs-CZ" sz="2000" dirty="0">
                <a:solidFill>
                  <a:srgbClr val="002060"/>
                </a:solidFill>
              </a:rPr>
              <a:t>: Klasický experiment bez předběžného měření, jen s následným. Neodhalíme tak sice případný vliv vnější proměnné (na obě skupiny), pokud ale chceme sledovat jen existenci vlivu </a:t>
            </a:r>
            <a:r>
              <a:rPr lang="cs-CZ" sz="2000" dirty="0" err="1">
                <a:solidFill>
                  <a:srgbClr val="002060"/>
                </a:solidFill>
              </a:rPr>
              <a:t>exp</a:t>
            </a:r>
            <a:r>
              <a:rPr lang="cs-CZ" sz="2000" dirty="0">
                <a:solidFill>
                  <a:srgbClr val="002060"/>
                </a:solidFill>
              </a:rPr>
              <a:t>. proměnné, stačí a je levnější</a:t>
            </a:r>
            <a:r>
              <a:rPr lang="cs-CZ" sz="2000" dirty="0" smtClean="0">
                <a:solidFill>
                  <a:srgbClr val="002060"/>
                </a:solidFill>
              </a:rPr>
              <a:t>.</a:t>
            </a:r>
          </a:p>
          <a:p>
            <a:endParaRPr lang="cs-CZ" sz="2000" dirty="0">
              <a:solidFill>
                <a:srgbClr val="002060"/>
              </a:solidFill>
            </a:endParaRPr>
          </a:p>
          <a:p>
            <a:r>
              <a:rPr lang="cs-CZ" sz="2000" b="1" dirty="0" err="1">
                <a:solidFill>
                  <a:srgbClr val="002060"/>
                </a:solidFill>
              </a:rPr>
              <a:t>Salomonův</a:t>
            </a:r>
            <a:r>
              <a:rPr lang="cs-CZ" sz="2000" b="1" dirty="0">
                <a:solidFill>
                  <a:srgbClr val="002060"/>
                </a:solidFill>
              </a:rPr>
              <a:t> experiment </a:t>
            </a:r>
            <a:r>
              <a:rPr lang="cs-CZ" sz="2000" dirty="0">
                <a:solidFill>
                  <a:srgbClr val="002060"/>
                </a:solidFill>
              </a:rPr>
              <a:t>na 4 skupinách: Klasický </a:t>
            </a:r>
            <a:r>
              <a:rPr lang="cs-CZ" sz="2000" dirty="0" err="1">
                <a:solidFill>
                  <a:srgbClr val="002060"/>
                </a:solidFill>
              </a:rPr>
              <a:t>exp</a:t>
            </a:r>
            <a:r>
              <a:rPr lang="cs-CZ" sz="2000" dirty="0">
                <a:solidFill>
                  <a:srgbClr val="002060"/>
                </a:solidFill>
              </a:rPr>
              <a:t>. + Následné pozorování. Jediný umožní rozlišit nejen přítomnost zkreslení, ale též o jaké zkreslení se jedná. </a:t>
            </a:r>
          </a:p>
        </p:txBody>
      </p:sp>
      <p:sp>
        <p:nvSpPr>
          <p:cNvPr id="6" name="Nadpis 5"/>
          <p:cNvSpPr>
            <a:spLocks noGrp="1"/>
          </p:cNvSpPr>
          <p:nvPr>
            <p:ph type="title"/>
          </p:nvPr>
        </p:nvSpPr>
        <p:spPr>
          <a:xfrm>
            <a:off x="179512" y="195486"/>
            <a:ext cx="5904656" cy="507703"/>
          </a:xfrm>
        </p:spPr>
        <p:txBody>
          <a:bodyPr/>
          <a:lstStyle/>
          <a:p>
            <a:r>
              <a:rPr lang="cs-CZ" dirty="0"/>
              <a:t>Typy </a:t>
            </a:r>
            <a:r>
              <a:rPr lang="cs-CZ" dirty="0" smtClean="0"/>
              <a:t>experimentů 2 (J. Holý</a:t>
            </a:r>
            <a:r>
              <a:rPr lang="cs-CZ" dirty="0"/>
              <a:t>, 2002)</a:t>
            </a:r>
          </a:p>
        </p:txBody>
      </p:sp>
    </p:spTree>
    <p:extLst>
      <p:ext uri="{BB962C8B-B14F-4D97-AF65-F5344CB8AC3E}">
        <p14:creationId xmlns:p14="http://schemas.microsoft.com/office/powerpoint/2010/main" val="338167138"/>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024336"/>
          </a:xfrm>
          <a:prstGeom prst="rect">
            <a:avLst/>
          </a:prstGeom>
        </p:spPr>
        <p:txBody>
          <a:bodyPr>
            <a:noAutofit/>
          </a:bodyPr>
          <a:lstStyle/>
          <a:p>
            <a:r>
              <a:rPr lang="cs-CZ" sz="2000" dirty="0">
                <a:solidFill>
                  <a:srgbClr val="002060"/>
                </a:solidFill>
              </a:rPr>
              <a:t>Interní validita – zda náš experiment ovlivnil závisle proměnnou, nebo vnější vlivy.</a:t>
            </a:r>
          </a:p>
          <a:p>
            <a:r>
              <a:rPr lang="cs-CZ" sz="2000" b="1" i="1" dirty="0">
                <a:solidFill>
                  <a:srgbClr val="002060"/>
                </a:solidFill>
              </a:rPr>
              <a:t>Historie</a:t>
            </a:r>
            <a:r>
              <a:rPr lang="cs-CZ" sz="2000" i="1" dirty="0">
                <a:solidFill>
                  <a:srgbClr val="002060"/>
                </a:solidFill>
              </a:rPr>
              <a:t> –</a:t>
            </a:r>
            <a:r>
              <a:rPr lang="cs-CZ" sz="2000" dirty="0">
                <a:solidFill>
                  <a:srgbClr val="002060"/>
                </a:solidFill>
              </a:rPr>
              <a:t> když nějaký vnější činitel koinciduje v čase s uvedením </a:t>
            </a:r>
            <a:r>
              <a:rPr lang="cs-CZ" sz="2000" dirty="0" err="1">
                <a:solidFill>
                  <a:srgbClr val="002060"/>
                </a:solidFill>
              </a:rPr>
              <a:t>exp</a:t>
            </a:r>
            <a:r>
              <a:rPr lang="cs-CZ" sz="2000" dirty="0">
                <a:solidFill>
                  <a:srgbClr val="002060"/>
                </a:solidFill>
              </a:rPr>
              <a:t>. proměnné a je mylně vykládán jako její vliv.</a:t>
            </a:r>
          </a:p>
          <a:p>
            <a:r>
              <a:rPr lang="cs-CZ" sz="2000" b="1" i="1" dirty="0">
                <a:solidFill>
                  <a:srgbClr val="002060"/>
                </a:solidFill>
              </a:rPr>
              <a:t>Zrání</a:t>
            </a:r>
            <a:r>
              <a:rPr lang="cs-CZ" sz="2000" dirty="0">
                <a:solidFill>
                  <a:srgbClr val="002060"/>
                </a:solidFill>
              </a:rPr>
              <a:t> – změny vyvolané prostě tokem času (dospívání, změna názoru) jsou zaměněny za efekt </a:t>
            </a:r>
            <a:r>
              <a:rPr lang="cs-CZ" sz="2000" dirty="0" err="1">
                <a:solidFill>
                  <a:srgbClr val="002060"/>
                </a:solidFill>
              </a:rPr>
              <a:t>exp</a:t>
            </a:r>
            <a:r>
              <a:rPr lang="cs-CZ" sz="2000" dirty="0">
                <a:solidFill>
                  <a:srgbClr val="002060"/>
                </a:solidFill>
              </a:rPr>
              <a:t>. proměnné.</a:t>
            </a:r>
          </a:p>
          <a:p>
            <a:r>
              <a:rPr lang="cs-CZ" sz="2000" b="1" i="1" dirty="0">
                <a:solidFill>
                  <a:srgbClr val="002060"/>
                </a:solidFill>
              </a:rPr>
              <a:t>Prostředí</a:t>
            </a:r>
            <a:r>
              <a:rPr lang="cs-CZ" sz="2000" dirty="0">
                <a:solidFill>
                  <a:srgbClr val="002060"/>
                </a:solidFill>
              </a:rPr>
              <a:t> – zkreslení dané organizací experimentu, působí jen na </a:t>
            </a:r>
            <a:r>
              <a:rPr lang="cs-CZ" sz="2000" dirty="0" err="1">
                <a:solidFill>
                  <a:srgbClr val="002060"/>
                </a:solidFill>
              </a:rPr>
              <a:t>exp</a:t>
            </a:r>
            <a:r>
              <a:rPr lang="cs-CZ" sz="2000" dirty="0">
                <a:solidFill>
                  <a:srgbClr val="002060"/>
                </a:solidFill>
              </a:rPr>
              <a:t>. skupinu, je tedy neodhalitelné. Např. znudění, únava po předběžném měření, vyhládnutí mezi měřeními atd.</a:t>
            </a:r>
          </a:p>
          <a:p>
            <a:r>
              <a:rPr lang="cs-CZ" sz="2000" b="1" i="1" dirty="0">
                <a:solidFill>
                  <a:srgbClr val="002060"/>
                </a:solidFill>
              </a:rPr>
              <a:t>Instrumentace</a:t>
            </a:r>
            <a:r>
              <a:rPr lang="cs-CZ" sz="2000" i="1" dirty="0">
                <a:solidFill>
                  <a:srgbClr val="002060"/>
                </a:solidFill>
              </a:rPr>
              <a:t> –</a:t>
            </a:r>
            <a:r>
              <a:rPr lang="cs-CZ" sz="2000" dirty="0">
                <a:solidFill>
                  <a:srgbClr val="002060"/>
                </a:solidFill>
              </a:rPr>
              <a:t> zkreslení vyvolané změnami v nástrojích měření či pozorovateli mezi předběžným a následným měřením.</a:t>
            </a:r>
          </a:p>
          <a:p>
            <a:endParaRPr lang="cs-CZ" sz="2000" dirty="0">
              <a:solidFill>
                <a:srgbClr val="002060"/>
              </a:solidFill>
            </a:endParaRPr>
          </a:p>
        </p:txBody>
      </p:sp>
      <p:sp>
        <p:nvSpPr>
          <p:cNvPr id="6" name="Nadpis 5"/>
          <p:cNvSpPr>
            <a:spLocks noGrp="1"/>
          </p:cNvSpPr>
          <p:nvPr>
            <p:ph type="title"/>
          </p:nvPr>
        </p:nvSpPr>
        <p:spPr>
          <a:xfrm>
            <a:off x="179512" y="195486"/>
            <a:ext cx="5904656" cy="507703"/>
          </a:xfrm>
        </p:spPr>
        <p:txBody>
          <a:bodyPr/>
          <a:lstStyle/>
          <a:p>
            <a:r>
              <a:rPr lang="cs-CZ" dirty="0"/>
              <a:t>Interní validita </a:t>
            </a:r>
            <a:r>
              <a:rPr lang="cs-CZ" dirty="0" smtClean="0"/>
              <a:t>experimentu 1 </a:t>
            </a:r>
            <a:r>
              <a:rPr lang="cs-CZ" dirty="0"/>
              <a:t>(J. Holý, 2002)</a:t>
            </a:r>
          </a:p>
        </p:txBody>
      </p:sp>
    </p:spTree>
    <p:extLst>
      <p:ext uri="{BB962C8B-B14F-4D97-AF65-F5344CB8AC3E}">
        <p14:creationId xmlns:p14="http://schemas.microsoft.com/office/powerpoint/2010/main" val="246366639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024336"/>
          </a:xfrm>
          <a:prstGeom prst="rect">
            <a:avLst/>
          </a:prstGeom>
        </p:spPr>
        <p:txBody>
          <a:bodyPr>
            <a:noAutofit/>
          </a:bodyPr>
          <a:lstStyle/>
          <a:p>
            <a:r>
              <a:rPr lang="cs-CZ" sz="2000" b="1" i="1" dirty="0" smtClean="0">
                <a:solidFill>
                  <a:srgbClr val="002060"/>
                </a:solidFill>
              </a:rPr>
              <a:t>Regrese </a:t>
            </a:r>
            <a:r>
              <a:rPr lang="cs-CZ" sz="2000" b="1" i="1" dirty="0">
                <a:solidFill>
                  <a:srgbClr val="002060"/>
                </a:solidFill>
              </a:rPr>
              <a:t>k průměru</a:t>
            </a:r>
            <a:r>
              <a:rPr lang="cs-CZ" sz="2000" i="1" dirty="0">
                <a:solidFill>
                  <a:srgbClr val="002060"/>
                </a:solidFill>
              </a:rPr>
              <a:t> </a:t>
            </a:r>
            <a:r>
              <a:rPr lang="cs-CZ" sz="2000" dirty="0">
                <a:solidFill>
                  <a:srgbClr val="002060"/>
                </a:solidFill>
              </a:rPr>
              <a:t>(vzácná) – byla-li </a:t>
            </a:r>
            <a:r>
              <a:rPr lang="cs-CZ" sz="2000" dirty="0" err="1">
                <a:solidFill>
                  <a:srgbClr val="002060"/>
                </a:solidFill>
              </a:rPr>
              <a:t>exp</a:t>
            </a:r>
            <a:r>
              <a:rPr lang="cs-CZ" sz="2000" dirty="0">
                <a:solidFill>
                  <a:srgbClr val="002060"/>
                </a:solidFill>
              </a:rPr>
              <a:t>. skupina vybrána na základě extrémních výsledků, pravděpodobně je v ní pár osob omylem, jejich extrémnost byla způsobena výjimečnou shodou okolností a při dalším pozorování již dosáhnou svého obvyklého, normálního výsledku. Odhalíme, rozdělíme-li skupinu náhodně na experimentální a kontrolní.</a:t>
            </a:r>
          </a:p>
          <a:p>
            <a:r>
              <a:rPr lang="cs-CZ" sz="2000" b="1" i="1" dirty="0">
                <a:solidFill>
                  <a:srgbClr val="002060"/>
                </a:solidFill>
              </a:rPr>
              <a:t>Experimentální úmrtnost </a:t>
            </a:r>
            <a:r>
              <a:rPr lang="cs-CZ" sz="2000" i="1" dirty="0">
                <a:solidFill>
                  <a:srgbClr val="002060"/>
                </a:solidFill>
              </a:rPr>
              <a:t>–</a:t>
            </a:r>
            <a:r>
              <a:rPr lang="cs-CZ" sz="2000" dirty="0">
                <a:solidFill>
                  <a:srgbClr val="002060"/>
                </a:solidFill>
              </a:rPr>
              <a:t> pokud respondenti odstoupí od pokračování, a to systematicky, tj. určitá podskupina.</a:t>
            </a:r>
          </a:p>
          <a:p>
            <a:r>
              <a:rPr lang="cs-CZ" sz="2000" b="1" i="1" dirty="0">
                <a:solidFill>
                  <a:srgbClr val="002060"/>
                </a:solidFill>
              </a:rPr>
              <a:t>Testování</a:t>
            </a:r>
            <a:r>
              <a:rPr lang="cs-CZ" sz="2000" i="1" dirty="0">
                <a:solidFill>
                  <a:srgbClr val="002060"/>
                </a:solidFill>
              </a:rPr>
              <a:t> </a:t>
            </a:r>
            <a:r>
              <a:rPr lang="cs-CZ" sz="2000" dirty="0">
                <a:solidFill>
                  <a:srgbClr val="002060"/>
                </a:solidFill>
              </a:rPr>
              <a:t>(</a:t>
            </a:r>
            <a:r>
              <a:rPr lang="cs-CZ" sz="2000" dirty="0" err="1">
                <a:solidFill>
                  <a:srgbClr val="002060"/>
                </a:solidFill>
              </a:rPr>
              <a:t>Pretesting</a:t>
            </a:r>
            <a:r>
              <a:rPr lang="cs-CZ" sz="2000" dirty="0">
                <a:solidFill>
                  <a:srgbClr val="002060"/>
                </a:solidFill>
              </a:rPr>
              <a:t>) – když předběžné měření samo ovlivní závislou proměnnou (donutí respondenty o tématu přemýšlet).</a:t>
            </a:r>
          </a:p>
          <a:p>
            <a:endParaRPr lang="cs-CZ" sz="2000" dirty="0">
              <a:solidFill>
                <a:srgbClr val="002060"/>
              </a:solidFill>
            </a:endParaRPr>
          </a:p>
        </p:txBody>
      </p:sp>
      <p:sp>
        <p:nvSpPr>
          <p:cNvPr id="6" name="Nadpis 5"/>
          <p:cNvSpPr>
            <a:spLocks noGrp="1"/>
          </p:cNvSpPr>
          <p:nvPr>
            <p:ph type="title"/>
          </p:nvPr>
        </p:nvSpPr>
        <p:spPr>
          <a:xfrm>
            <a:off x="179512" y="195486"/>
            <a:ext cx="5904656" cy="507703"/>
          </a:xfrm>
        </p:spPr>
        <p:txBody>
          <a:bodyPr/>
          <a:lstStyle/>
          <a:p>
            <a:r>
              <a:rPr lang="cs-CZ" dirty="0"/>
              <a:t>Interní validita </a:t>
            </a:r>
            <a:r>
              <a:rPr lang="cs-CZ" dirty="0" smtClean="0"/>
              <a:t>experimentu 2 </a:t>
            </a:r>
            <a:r>
              <a:rPr lang="cs-CZ" dirty="0"/>
              <a:t>(J. Holý, 2002)</a:t>
            </a:r>
          </a:p>
        </p:txBody>
      </p:sp>
    </p:spTree>
    <p:extLst>
      <p:ext uri="{BB962C8B-B14F-4D97-AF65-F5344CB8AC3E}">
        <p14:creationId xmlns:p14="http://schemas.microsoft.com/office/powerpoint/2010/main" val="4144883236"/>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024336"/>
          </a:xfrm>
          <a:prstGeom prst="rect">
            <a:avLst/>
          </a:prstGeom>
        </p:spPr>
        <p:txBody>
          <a:bodyPr>
            <a:noAutofit/>
          </a:bodyPr>
          <a:lstStyle/>
          <a:p>
            <a:r>
              <a:rPr lang="cs-CZ" sz="2000" b="1" dirty="0">
                <a:solidFill>
                  <a:srgbClr val="002060"/>
                </a:solidFill>
              </a:rPr>
              <a:t>Interaktivní efekt testování </a:t>
            </a:r>
            <a:r>
              <a:rPr lang="cs-CZ" sz="2000" dirty="0">
                <a:solidFill>
                  <a:srgbClr val="002060"/>
                </a:solidFill>
              </a:rPr>
              <a:t>– samotný návrh experimentu může vyvolat odchylky. (v průběhu času mezi měřeními porovnávám s jinými/badatel se zlepšuje ve své práci)</a:t>
            </a:r>
          </a:p>
          <a:p>
            <a:r>
              <a:rPr lang="cs-CZ" sz="2000" b="1" dirty="0">
                <a:solidFill>
                  <a:srgbClr val="002060"/>
                </a:solidFill>
              </a:rPr>
              <a:t>Interaktivní efekt zkreslení vzorku </a:t>
            </a:r>
            <a:r>
              <a:rPr lang="cs-CZ" sz="2000" dirty="0">
                <a:solidFill>
                  <a:srgbClr val="002060"/>
                </a:solidFill>
              </a:rPr>
              <a:t>– do skupiny zařadím subjekty, kteří jsou např. fanoušky produktu – dojde ke zkreslení pozitivními reakcemi.</a:t>
            </a:r>
          </a:p>
          <a:p>
            <a:r>
              <a:rPr lang="cs-CZ" sz="2000" b="1" dirty="0">
                <a:solidFill>
                  <a:srgbClr val="002060"/>
                </a:solidFill>
              </a:rPr>
              <a:t>Vykonstruované situace </a:t>
            </a:r>
            <a:r>
              <a:rPr lang="cs-CZ" sz="2000" dirty="0">
                <a:solidFill>
                  <a:srgbClr val="002060"/>
                </a:solidFill>
              </a:rPr>
              <a:t>– laboratorní experiment je zkreslen umělými podmínkami. (např. v laboratoři </a:t>
            </a:r>
            <a:r>
              <a:rPr lang="cs-CZ" sz="2000" dirty="0" err="1">
                <a:solidFill>
                  <a:srgbClr val="002060"/>
                </a:solidFill>
              </a:rPr>
              <a:t>Coca</a:t>
            </a:r>
            <a:r>
              <a:rPr lang="cs-CZ" sz="2000" dirty="0">
                <a:solidFill>
                  <a:srgbClr val="002060"/>
                </a:solidFill>
              </a:rPr>
              <a:t> </a:t>
            </a:r>
            <a:r>
              <a:rPr lang="cs-CZ" sz="2000" dirty="0" err="1">
                <a:solidFill>
                  <a:srgbClr val="002060"/>
                </a:solidFill>
              </a:rPr>
              <a:t>Cola</a:t>
            </a:r>
            <a:r>
              <a:rPr lang="cs-CZ" sz="2000" dirty="0">
                <a:solidFill>
                  <a:srgbClr val="002060"/>
                </a:solidFill>
              </a:rPr>
              <a:t> zjistila, že sladší Pepsi chutná subjektům více – stáhli produkty a nahradili sladšími – neúspěch, zákazníci poznali a přestali kupovat – uvedení </a:t>
            </a:r>
            <a:r>
              <a:rPr lang="cs-CZ" sz="2000" dirty="0" err="1">
                <a:solidFill>
                  <a:srgbClr val="002060"/>
                </a:solidFill>
              </a:rPr>
              <a:t>Coke</a:t>
            </a:r>
            <a:r>
              <a:rPr lang="cs-CZ" sz="2000" dirty="0">
                <a:solidFill>
                  <a:srgbClr val="002060"/>
                </a:solidFill>
              </a:rPr>
              <a:t> </a:t>
            </a:r>
            <a:r>
              <a:rPr lang="cs-CZ" sz="2000" dirty="0" err="1">
                <a:solidFill>
                  <a:srgbClr val="002060"/>
                </a:solidFill>
              </a:rPr>
              <a:t>Classic</a:t>
            </a:r>
            <a:r>
              <a:rPr lang="cs-CZ" sz="2000" dirty="0">
                <a:solidFill>
                  <a:srgbClr val="002060"/>
                </a:solidFill>
              </a:rPr>
              <a:t> – návrat prodejů)</a:t>
            </a:r>
          </a:p>
        </p:txBody>
      </p:sp>
      <p:sp>
        <p:nvSpPr>
          <p:cNvPr id="6" name="Nadpis 5"/>
          <p:cNvSpPr>
            <a:spLocks noGrp="1"/>
          </p:cNvSpPr>
          <p:nvPr>
            <p:ph type="title"/>
          </p:nvPr>
        </p:nvSpPr>
        <p:spPr>
          <a:xfrm>
            <a:off x="179512" y="195486"/>
            <a:ext cx="5976664" cy="507703"/>
          </a:xfrm>
        </p:spPr>
        <p:txBody>
          <a:bodyPr/>
          <a:lstStyle/>
          <a:p>
            <a:r>
              <a:rPr lang="cs-CZ" dirty="0"/>
              <a:t>Externí validita experimentu</a:t>
            </a:r>
          </a:p>
        </p:txBody>
      </p:sp>
    </p:spTree>
    <p:extLst>
      <p:ext uri="{BB962C8B-B14F-4D97-AF65-F5344CB8AC3E}">
        <p14:creationId xmlns:p14="http://schemas.microsoft.com/office/powerpoint/2010/main" val="2629462137"/>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024336"/>
          </a:xfrm>
          <a:prstGeom prst="rect">
            <a:avLst/>
          </a:prstGeom>
        </p:spPr>
        <p:txBody>
          <a:bodyPr>
            <a:noAutofit/>
          </a:bodyPr>
          <a:lstStyle/>
          <a:p>
            <a:r>
              <a:rPr lang="cs-CZ" sz="2000" i="1" dirty="0">
                <a:solidFill>
                  <a:srgbClr val="002060"/>
                </a:solidFill>
              </a:rPr>
              <a:t>„Argentinská </a:t>
            </a:r>
            <a:r>
              <a:rPr lang="cs-CZ" sz="2000" b="1" i="1" dirty="0">
                <a:solidFill>
                  <a:srgbClr val="002060"/>
                </a:solidFill>
              </a:rPr>
              <a:t>kampaň na žvýkačky </a:t>
            </a:r>
            <a:r>
              <a:rPr lang="cs-CZ" sz="2000" b="1" i="1" dirty="0" err="1">
                <a:solidFill>
                  <a:srgbClr val="002060"/>
                </a:solidFill>
              </a:rPr>
              <a:t>Beldent</a:t>
            </a:r>
            <a:r>
              <a:rPr lang="cs-CZ" sz="2000" b="1" i="1" dirty="0">
                <a:solidFill>
                  <a:srgbClr val="002060"/>
                </a:solidFill>
              </a:rPr>
              <a:t> - </a:t>
            </a:r>
            <a:r>
              <a:rPr lang="cs-CZ" sz="2000" i="1" dirty="0">
                <a:solidFill>
                  <a:srgbClr val="002060"/>
                </a:solidFill>
              </a:rPr>
              <a:t>V jejím rámci byl v Muzeu současného umění v Buenos Aires proveden </a:t>
            </a:r>
            <a:r>
              <a:rPr lang="cs-CZ" sz="2000" b="1" i="1" dirty="0">
                <a:solidFill>
                  <a:srgbClr val="002060"/>
                </a:solidFill>
              </a:rPr>
              <a:t>sociální experiment, který vyvracel mýtus, že žvýkat je v mnoha společenských situacích neslušné</a:t>
            </a:r>
            <a:r>
              <a:rPr lang="cs-CZ" sz="2000" i="1" dirty="0">
                <a:solidFill>
                  <a:srgbClr val="002060"/>
                </a:solidFill>
              </a:rPr>
              <a:t> a můžete tím vyvolat špatný dojem.</a:t>
            </a:r>
          </a:p>
          <a:p>
            <a:r>
              <a:rPr lang="cs-CZ" sz="2000" i="1" dirty="0">
                <a:solidFill>
                  <a:srgbClr val="002060"/>
                </a:solidFill>
              </a:rPr>
              <a:t>V jeho rámci seděla na židlích vedle sebe vždy identická dvojčata, která byla hodnocena lidmi, kterým byly do sluchátek pokládány dotazy. Kdo je z dvou mladých kluků populárnější? Kdo z nich má lepší sexuální život? Která ze sester dvojčat je častěji zvaná na party? Který z dvojice policistů je přísnější? Který si víc užije udělování pokuty? Který šéf by vám spíše přidal?</a:t>
            </a:r>
          </a:p>
          <a:p>
            <a:r>
              <a:rPr lang="cs-CZ" sz="2000" i="1" dirty="0">
                <a:solidFill>
                  <a:srgbClr val="002060"/>
                </a:solidFill>
              </a:rPr>
              <a:t>Přes identický zjev dvojčat byla </a:t>
            </a:r>
            <a:r>
              <a:rPr lang="cs-CZ" sz="2000" b="1" i="1" dirty="0">
                <a:solidFill>
                  <a:srgbClr val="002060"/>
                </a:solidFill>
              </a:rPr>
              <a:t>pozitivní hodnocení přisuzována v 73 % případech osobě, která žvýkala</a:t>
            </a:r>
            <a:r>
              <a:rPr lang="cs-CZ" sz="2000" i="1" dirty="0">
                <a:solidFill>
                  <a:srgbClr val="002060"/>
                </a:solidFill>
              </a:rPr>
              <a:t>.“ </a:t>
            </a:r>
          </a:p>
          <a:p>
            <a:r>
              <a:rPr lang="cs-CZ" sz="2000" dirty="0">
                <a:solidFill>
                  <a:srgbClr val="002060"/>
                </a:solidFill>
                <a:hlinkClick r:id="rId3"/>
              </a:rPr>
              <a:t>Zde </a:t>
            </a:r>
            <a:r>
              <a:rPr lang="cs-CZ" sz="2000" dirty="0">
                <a:solidFill>
                  <a:srgbClr val="002060"/>
                </a:solidFill>
              </a:rPr>
              <a:t>je odkaz a videa.</a:t>
            </a:r>
          </a:p>
        </p:txBody>
      </p:sp>
      <p:sp>
        <p:nvSpPr>
          <p:cNvPr id="6" name="Nadpis 5"/>
          <p:cNvSpPr>
            <a:spLocks noGrp="1"/>
          </p:cNvSpPr>
          <p:nvPr>
            <p:ph type="title"/>
          </p:nvPr>
        </p:nvSpPr>
        <p:spPr>
          <a:xfrm>
            <a:off x="179512" y="195486"/>
            <a:ext cx="7560840" cy="507703"/>
          </a:xfrm>
        </p:spPr>
        <p:txBody>
          <a:bodyPr/>
          <a:lstStyle/>
          <a:p>
            <a:r>
              <a:rPr lang="cs-CZ" dirty="0"/>
              <a:t>Sociální experiment: Vypadáme lépe se žvýkačkou, nebo bez ní? (m-journal.cz)</a:t>
            </a:r>
          </a:p>
        </p:txBody>
      </p:sp>
    </p:spTree>
    <p:extLst>
      <p:ext uri="{BB962C8B-B14F-4D97-AF65-F5344CB8AC3E}">
        <p14:creationId xmlns:p14="http://schemas.microsoft.com/office/powerpoint/2010/main" val="1501673010"/>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024336"/>
          </a:xfrm>
          <a:prstGeom prst="rect">
            <a:avLst/>
          </a:prstGeom>
        </p:spPr>
        <p:txBody>
          <a:bodyPr>
            <a:noAutofit/>
          </a:bodyPr>
          <a:lstStyle/>
          <a:p>
            <a:r>
              <a:rPr lang="cs-CZ" sz="2000" b="1" dirty="0">
                <a:solidFill>
                  <a:srgbClr val="002060"/>
                </a:solidFill>
              </a:rPr>
              <a:t>Přípravná fáze </a:t>
            </a:r>
            <a:r>
              <a:rPr lang="cs-CZ" sz="2000" dirty="0">
                <a:solidFill>
                  <a:srgbClr val="002060"/>
                </a:solidFill>
              </a:rPr>
              <a:t>– tvoříme strukturu experimentu (definujeme postup, subjekty - skupiny, proměnné, podmínky, sběr dat, postup vyhodnocování atd.). </a:t>
            </a:r>
          </a:p>
          <a:p>
            <a:r>
              <a:rPr lang="cs-CZ" sz="2000" b="1" dirty="0">
                <a:solidFill>
                  <a:srgbClr val="002060"/>
                </a:solidFill>
              </a:rPr>
              <a:t>Realizační fáze </a:t>
            </a:r>
            <a:r>
              <a:rPr lang="cs-CZ" sz="2000" dirty="0">
                <a:solidFill>
                  <a:srgbClr val="002060"/>
                </a:solidFill>
              </a:rPr>
              <a:t>– v experimentální skupině měníme nezávisle proměnnou – sledujeme změny.</a:t>
            </a:r>
          </a:p>
          <a:p>
            <a:r>
              <a:rPr lang="cs-CZ" sz="2000" b="1" dirty="0">
                <a:solidFill>
                  <a:srgbClr val="002060"/>
                </a:solidFill>
              </a:rPr>
              <a:t>Vyhodnocovací fáze </a:t>
            </a:r>
            <a:r>
              <a:rPr lang="cs-CZ" sz="2000" dirty="0">
                <a:solidFill>
                  <a:srgbClr val="002060"/>
                </a:solidFill>
              </a:rPr>
              <a:t>– po sběru dat vyhodnotíme – analyzujeme. Vytváříme závěry.</a:t>
            </a:r>
          </a:p>
          <a:p>
            <a:endParaRPr lang="cs-CZ" sz="2000" dirty="0">
              <a:solidFill>
                <a:srgbClr val="002060"/>
              </a:solidFill>
            </a:endParaRPr>
          </a:p>
          <a:p>
            <a:r>
              <a:rPr lang="cs-CZ" sz="2000" dirty="0">
                <a:solidFill>
                  <a:srgbClr val="002060"/>
                </a:solidFill>
              </a:rPr>
              <a:t>Kontrolní fáze – věčná otázka, kdy kontrolovat – odpověď je neustále! Kontrolujeme podmínky (liší se od plánovaných?), rušivé vlivy (intervenující proměnné), výběr vzorku skupin (reprezentativnost, zkreslující vlivy – únava atd.), data (validita a reliabilita) atd.</a:t>
            </a:r>
          </a:p>
        </p:txBody>
      </p:sp>
      <p:sp>
        <p:nvSpPr>
          <p:cNvPr id="6" name="Nadpis 5"/>
          <p:cNvSpPr>
            <a:spLocks noGrp="1"/>
          </p:cNvSpPr>
          <p:nvPr>
            <p:ph type="title"/>
          </p:nvPr>
        </p:nvSpPr>
        <p:spPr>
          <a:xfrm>
            <a:off x="179512" y="195486"/>
            <a:ext cx="6552728" cy="507703"/>
          </a:xfrm>
        </p:spPr>
        <p:txBody>
          <a:bodyPr/>
          <a:lstStyle/>
          <a:p>
            <a:r>
              <a:rPr lang="pl-PL" dirty="0"/>
              <a:t>Postup experimentu</a:t>
            </a:r>
            <a:endParaRPr lang="cs-CZ" dirty="0"/>
          </a:p>
        </p:txBody>
      </p:sp>
    </p:spTree>
    <p:extLst>
      <p:ext uri="{BB962C8B-B14F-4D97-AF65-F5344CB8AC3E}">
        <p14:creationId xmlns:p14="http://schemas.microsoft.com/office/powerpoint/2010/main" val="341245235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2897</TotalTime>
  <Words>6737</Words>
  <Application>Microsoft Office PowerPoint</Application>
  <PresentationFormat>Předvádění na obrazovce (16:9)</PresentationFormat>
  <Paragraphs>841</Paragraphs>
  <Slides>112</Slides>
  <Notes>94</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112</vt:i4>
      </vt:variant>
    </vt:vector>
  </HeadingPairs>
  <TitlesOfParts>
    <vt:vector size="118" baseType="lpstr">
      <vt:lpstr>Arial</vt:lpstr>
      <vt:lpstr>Calibri</vt:lpstr>
      <vt:lpstr>Lucida Sans Unicode</vt:lpstr>
      <vt:lpstr>Times New Roman</vt:lpstr>
      <vt:lpstr>Wingdings</vt:lpstr>
      <vt:lpstr>SLU</vt:lpstr>
      <vt:lpstr>3. tutoriál předmětu Marketingový výzkum</vt:lpstr>
      <vt:lpstr>Prezentace aplikace PowerPoint</vt:lpstr>
      <vt:lpstr>Prezentace aplikace PowerPoint</vt:lpstr>
      <vt:lpstr>1 Dotazování – vymezení pojmu</vt:lpstr>
      <vt:lpstr>Písemné dotazování (poštou)</vt:lpstr>
      <vt:lpstr>Telefonické dotazování</vt:lpstr>
      <vt:lpstr>Online dotazování 1</vt:lpstr>
      <vt:lpstr>Online dotazování 2</vt:lpstr>
      <vt:lpstr>Osobní dotazování 1</vt:lpstr>
      <vt:lpstr>Osobní dotazování 2</vt:lpstr>
      <vt:lpstr>Prezentace aplikace PowerPoint</vt:lpstr>
      <vt:lpstr>2 Tvorba dotazníku - základy</vt:lpstr>
      <vt:lpstr>Rady z Vyplňto.cz 1</vt:lpstr>
      <vt:lpstr>Rady z Vyplňto.cz 2</vt:lpstr>
      <vt:lpstr>Rady z Vyplňto.cz 3</vt:lpstr>
      <vt:lpstr>Prezentace aplikace PowerPoint</vt:lpstr>
      <vt:lpstr>3 Typy otázek v dotazníku</vt:lpstr>
      <vt:lpstr>Otázky dle cíle - funkcionální</vt:lpstr>
      <vt:lpstr>Otázky dle cíle - obsahové</vt:lpstr>
      <vt:lpstr>Otázky dle možnosti výběru</vt:lpstr>
      <vt:lpstr>Rady z Vyplňto.cz 4</vt:lpstr>
      <vt:lpstr>Rady z Vyplňto.cz 5</vt:lpstr>
      <vt:lpstr>Příprava otázek 1 (quanda.cz)</vt:lpstr>
      <vt:lpstr>Příprava otázek 2 (quanda.cz)</vt:lpstr>
      <vt:lpstr>Jaké otázky nepokládat? 1 (vyplnto.cz)</vt:lpstr>
      <vt:lpstr>Jaké otázky nepokládat? 2 (vyplnto.cz)</vt:lpstr>
      <vt:lpstr>Prezentace aplikace PowerPoint</vt:lpstr>
      <vt:lpstr>4 Škály - specifický prvek dotazování</vt:lpstr>
      <vt:lpstr>Škály jako specifický prvek dotazování</vt:lpstr>
      <vt:lpstr>Kvalitní data = Kvalitní výzkum = Kvalitní výsledky = Kvalitní rozhodnutí = Zisk</vt:lpstr>
      <vt:lpstr>Prezentace aplikace PowerPoint</vt:lpstr>
      <vt:lpstr>5 Rady závěrem k dotazníku</vt:lpstr>
      <vt:lpstr>Komplikovanost</vt:lpstr>
      <vt:lpstr>Duplicita</vt:lpstr>
      <vt:lpstr>Navádění</vt:lpstr>
      <vt:lpstr>Srovnatelnost formátu</vt:lpstr>
      <vt:lpstr>Jak udělat dotazník do BP/DP?</vt:lpstr>
      <vt:lpstr>Prezentace aplikace PowerPoint</vt:lpstr>
      <vt:lpstr>6 Rozhovor</vt:lpstr>
      <vt:lpstr>Typy rozhovorů</vt:lpstr>
      <vt:lpstr>Prezentace aplikace PowerPoint</vt:lpstr>
      <vt:lpstr>Prezentace aplikace PowerPoint</vt:lpstr>
      <vt:lpstr>1 Pozorování – vymezení pojmu</vt:lpstr>
      <vt:lpstr>Výhody pozorování 1</vt:lpstr>
      <vt:lpstr>Výhody pozorování 2</vt:lpstr>
      <vt:lpstr>Nevýhody pozorování</vt:lpstr>
      <vt:lpstr>Podmínky pozorování 1</vt:lpstr>
      <vt:lpstr>Podmínky pozorování 2</vt:lpstr>
      <vt:lpstr>Subjektivita při pozorování</vt:lpstr>
      <vt:lpstr>Prezentace aplikace PowerPoint</vt:lpstr>
      <vt:lpstr>Pozorování podle stupně formalizace 1</vt:lpstr>
      <vt:lpstr>Pozorování podle stupně formalizace 2</vt:lpstr>
      <vt:lpstr>Pozorování podle předvídání pozorovatele</vt:lpstr>
      <vt:lpstr>Pozorování podle pozice pozorovatele</vt:lpstr>
      <vt:lpstr>Typy zúčastněného pozorování 1 </vt:lpstr>
      <vt:lpstr>Typy zúčastněného pozorování 2</vt:lpstr>
      <vt:lpstr>Prezentace aplikace PowerPoint</vt:lpstr>
      <vt:lpstr>Pozorování v praxi</vt:lpstr>
      <vt:lpstr>Mystery Shopping – skryté pozorování</vt:lpstr>
      <vt:lpstr>Co pozorujeme 1 (Zikmund, 2010, s. 188)</vt:lpstr>
      <vt:lpstr>Co pozorujeme 2 (Zikmund, 2010, s. 188)</vt:lpstr>
      <vt:lpstr>Formy neverbální komunikace</vt:lpstr>
      <vt:lpstr>Pozorování jako doplněk výzkumu</vt:lpstr>
      <vt:lpstr>Přímé pozorování</vt:lpstr>
      <vt:lpstr>Praktický příklad využití</vt:lpstr>
      <vt:lpstr>Tvorba poznámek v pozorování</vt:lpstr>
      <vt:lpstr>Zapisujeme!  </vt:lpstr>
      <vt:lpstr>Etické problémy pozorování</vt:lpstr>
      <vt:lpstr>Reliabilita pozorování</vt:lpstr>
      <vt:lpstr>Pozorování fyzických objektů</vt:lpstr>
      <vt:lpstr>Peoplemetr (peoplemetry.cz)</vt:lpstr>
      <vt:lpstr>Technické zabezpečení pozorování</vt:lpstr>
      <vt:lpstr>Prezentace aplikace PowerPoint</vt:lpstr>
      <vt:lpstr>Studium písemných dokumentů</vt:lpstr>
      <vt:lpstr>Snímkování</vt:lpstr>
      <vt:lpstr>Case Study – případová studie (Kazuistika)</vt:lpstr>
      <vt:lpstr>Online pozorování</vt:lpstr>
      <vt:lpstr>Prezentace aplikace PowerPoint</vt:lpstr>
      <vt:lpstr>Prezentace aplikace PowerPoint</vt:lpstr>
      <vt:lpstr>Experiment – vymezení pojmu 1</vt:lpstr>
      <vt:lpstr>Experiment – vymezení pojmu 2</vt:lpstr>
      <vt:lpstr>Známé marketingové experimenty – ne/znalost značky</vt:lpstr>
      <vt:lpstr>Výhody experimentu</vt:lpstr>
      <vt:lpstr>Nevýhody experimentu</vt:lpstr>
      <vt:lpstr>Emoční experiment Facebooku</vt:lpstr>
      <vt:lpstr>Základní podmínky</vt:lpstr>
      <vt:lpstr>Multiscreening v ČR – Experiment s prohlížečem Smaragd</vt:lpstr>
      <vt:lpstr>Základní pojmy</vt:lpstr>
      <vt:lpstr>Proměnné v experimentu 1</vt:lpstr>
      <vt:lpstr>Proměnné v experimentu 2</vt:lpstr>
      <vt:lpstr>Experiment: Zpomalení internetu v reálném životě (m-journal.cz)</vt:lpstr>
      <vt:lpstr>Prezentace aplikace PowerPoint</vt:lpstr>
      <vt:lpstr>Typy experimentů 1 (J. Holý, 2002)</vt:lpstr>
      <vt:lpstr>Typy experimentů 2 (J. Holý, 2002)</vt:lpstr>
      <vt:lpstr>Interní validita experimentu 1 (J. Holý, 2002)</vt:lpstr>
      <vt:lpstr>Interní validita experimentu 2 (J. Holý, 2002)</vt:lpstr>
      <vt:lpstr>Externí validita experimentu</vt:lpstr>
      <vt:lpstr>Sociální experiment: Vypadáme lépe se žvýkačkou, nebo bez ní? (m-journal.cz)</vt:lpstr>
      <vt:lpstr>Postup experimentu</vt:lpstr>
      <vt:lpstr>Marketingový experiment</vt:lpstr>
      <vt:lpstr>Nároky na experimentální projekt (Balcar, K., 2010)</vt:lpstr>
      <vt:lpstr>Reálné využití experimentu v marketingu</vt:lpstr>
      <vt:lpstr>Prezentace aplikace PowerPoint</vt:lpstr>
      <vt:lpstr>Test Marketing</vt:lpstr>
      <vt:lpstr>Experiment podle vztahu k času</vt:lpstr>
      <vt:lpstr>„After-only (with/out control group)“ design experimentu</vt:lpstr>
      <vt:lpstr>„Before-after“ design experimentu</vt:lpstr>
      <vt:lpstr>„Before-after with control group“ design experimentu</vt:lpstr>
      <vt:lpstr>Interní a externí validita ve zmíněných návrzích experimentů</vt:lpstr>
      <vt:lpstr>Ex post facto“ design experimentu</vt:lpstr>
      <vt:lpstr>Složitější příklady experimentů (Balcar, K., 2010)</vt:lpstr>
      <vt:lpstr>Konec prezentace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Michal Stoklasa</cp:lastModifiedBy>
  <cp:revision>96</cp:revision>
  <dcterms:created xsi:type="dcterms:W3CDTF">2016-07-06T15:42:34Z</dcterms:created>
  <dcterms:modified xsi:type="dcterms:W3CDTF">2018-05-04T09:28:42Z</dcterms:modified>
</cp:coreProperties>
</file>