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405" r:id="rId2"/>
    <p:sldId id="265" r:id="rId3"/>
    <p:sldId id="354" r:id="rId4"/>
    <p:sldId id="369" r:id="rId5"/>
    <p:sldId id="356" r:id="rId6"/>
    <p:sldId id="264" r:id="rId7"/>
    <p:sldId id="270" r:id="rId8"/>
    <p:sldId id="349" r:id="rId9"/>
    <p:sldId id="344" r:id="rId10"/>
    <p:sldId id="322" r:id="rId11"/>
    <p:sldId id="271" r:id="rId12"/>
    <p:sldId id="345" r:id="rId13"/>
    <p:sldId id="400" r:id="rId14"/>
    <p:sldId id="337" r:id="rId15"/>
    <p:sldId id="355" r:id="rId16"/>
    <p:sldId id="273" r:id="rId17"/>
    <p:sldId id="401" r:id="rId18"/>
    <p:sldId id="358" r:id="rId19"/>
    <p:sldId id="402" r:id="rId20"/>
    <p:sldId id="359" r:id="rId21"/>
    <p:sldId id="346" r:id="rId22"/>
    <p:sldId id="338" r:id="rId23"/>
    <p:sldId id="350" r:id="rId24"/>
    <p:sldId id="403" r:id="rId25"/>
    <p:sldId id="357" r:id="rId26"/>
    <p:sldId id="276" r:id="rId27"/>
    <p:sldId id="351" r:id="rId28"/>
    <p:sldId id="347" r:id="rId29"/>
    <p:sldId id="404" r:id="rId30"/>
    <p:sldId id="352" r:id="rId31"/>
    <p:sldId id="315" r:id="rId32"/>
    <p:sldId id="339" r:id="rId33"/>
    <p:sldId id="280" r:id="rId34"/>
    <p:sldId id="348" r:id="rId35"/>
    <p:sldId id="281" r:id="rId36"/>
    <p:sldId id="282" r:id="rId37"/>
    <p:sldId id="340" r:id="rId38"/>
    <p:sldId id="389" r:id="rId39"/>
    <p:sldId id="325" r:id="rId40"/>
    <p:sldId id="278" r:id="rId41"/>
    <p:sldId id="286" r:id="rId42"/>
    <p:sldId id="353" r:id="rId43"/>
    <p:sldId id="360" r:id="rId44"/>
    <p:sldId id="312" r:id="rId45"/>
    <p:sldId id="326" r:id="rId46"/>
    <p:sldId id="342" r:id="rId47"/>
    <p:sldId id="285" r:id="rId48"/>
    <p:sldId id="313" r:id="rId49"/>
    <p:sldId id="370" r:id="rId50"/>
    <p:sldId id="368" r:id="rId51"/>
    <p:sldId id="371" r:id="rId52"/>
    <p:sldId id="372" r:id="rId53"/>
    <p:sldId id="373" r:id="rId54"/>
    <p:sldId id="333" r:id="rId55"/>
    <p:sldId id="374" r:id="rId56"/>
    <p:sldId id="376" r:id="rId57"/>
    <p:sldId id="377" r:id="rId58"/>
    <p:sldId id="367" r:id="rId59"/>
    <p:sldId id="378" r:id="rId60"/>
    <p:sldId id="379" r:id="rId61"/>
    <p:sldId id="380" r:id="rId62"/>
    <p:sldId id="381" r:id="rId63"/>
    <p:sldId id="382" r:id="rId64"/>
    <p:sldId id="383" r:id="rId65"/>
    <p:sldId id="384" r:id="rId66"/>
    <p:sldId id="385" r:id="rId67"/>
    <p:sldId id="392" r:id="rId68"/>
    <p:sldId id="393" r:id="rId69"/>
    <p:sldId id="394" r:id="rId70"/>
    <p:sldId id="395" r:id="rId71"/>
    <p:sldId id="396" r:id="rId72"/>
    <p:sldId id="397" r:id="rId73"/>
    <p:sldId id="398" r:id="rId74"/>
    <p:sldId id="399" r:id="rId75"/>
    <p:sldId id="361" r:id="rId76"/>
    <p:sldId id="362" r:id="rId77"/>
    <p:sldId id="406" r:id="rId78"/>
    <p:sldId id="298" r:id="rId79"/>
    <p:sldId id="300" r:id="rId80"/>
    <p:sldId id="443" r:id="rId81"/>
    <p:sldId id="444" r:id="rId82"/>
    <p:sldId id="445" r:id="rId83"/>
    <p:sldId id="446" r:id="rId84"/>
    <p:sldId id="301" r:id="rId85"/>
    <p:sldId id="302" r:id="rId86"/>
    <p:sldId id="305" r:id="rId87"/>
    <p:sldId id="304" r:id="rId88"/>
    <p:sldId id="447" r:id="rId89"/>
    <p:sldId id="306" r:id="rId90"/>
    <p:sldId id="307" r:id="rId91"/>
    <p:sldId id="441" r:id="rId92"/>
    <p:sldId id="308" r:id="rId93"/>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EB6E80-FB12-43E3-8A7E-20132CABB0FF}" v="4" dt="2024-04-19T12:45:59.3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34" autoAdjust="0"/>
  </p:normalViewPr>
  <p:slideViewPr>
    <p:cSldViewPr>
      <p:cViewPr varScale="1">
        <p:scale>
          <a:sx n="130" d="100"/>
          <a:sy n="130" d="100"/>
        </p:scale>
        <p:origin x="107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Stoklasa" userId="7c7ba8f323bf6ffe" providerId="LiveId" clId="{79EB6E80-FB12-43E3-8A7E-20132CABB0FF}"/>
    <pc:docChg chg="addSld delSld modSld">
      <pc:chgData name="Michal Stoklasa" userId="7c7ba8f323bf6ffe" providerId="LiveId" clId="{79EB6E80-FB12-43E3-8A7E-20132CABB0FF}" dt="2024-04-19T12:46:38.262" v="110" actId="20577"/>
      <pc:docMkLst>
        <pc:docMk/>
      </pc:docMkLst>
      <pc:sldChg chg="del">
        <pc:chgData name="Michal Stoklasa" userId="7c7ba8f323bf6ffe" providerId="LiveId" clId="{79EB6E80-FB12-43E3-8A7E-20132CABB0FF}" dt="2024-04-19T12:43:48.399" v="1" actId="47"/>
        <pc:sldMkLst>
          <pc:docMk/>
          <pc:sldMk cId="280633465" sldId="256"/>
        </pc:sldMkLst>
      </pc:sldChg>
      <pc:sldChg chg="modSp mod">
        <pc:chgData name="Michal Stoklasa" userId="7c7ba8f323bf6ffe" providerId="LiveId" clId="{79EB6E80-FB12-43E3-8A7E-20132CABB0FF}" dt="2024-04-19T12:44:31.662" v="15" actId="20577"/>
        <pc:sldMkLst>
          <pc:docMk/>
          <pc:sldMk cId="3448564949" sldId="265"/>
        </pc:sldMkLst>
        <pc:spChg chg="mod">
          <ac:chgData name="Michal Stoklasa" userId="7c7ba8f323bf6ffe" providerId="LiveId" clId="{79EB6E80-FB12-43E3-8A7E-20132CABB0FF}" dt="2024-04-19T12:44:31.662" v="15" actId="20577"/>
          <ac:spMkLst>
            <pc:docMk/>
            <pc:sldMk cId="3448564949" sldId="265"/>
            <ac:spMk id="3" creationId="{00000000-0000-0000-0000-000000000000}"/>
          </ac:spMkLst>
        </pc:spChg>
      </pc:sldChg>
      <pc:sldChg chg="add">
        <pc:chgData name="Michal Stoklasa" userId="7c7ba8f323bf6ffe" providerId="LiveId" clId="{79EB6E80-FB12-43E3-8A7E-20132CABB0FF}" dt="2024-04-19T12:45:31.421" v="18"/>
        <pc:sldMkLst>
          <pc:docMk/>
          <pc:sldMk cId="4109464014" sldId="298"/>
        </pc:sldMkLst>
      </pc:sldChg>
      <pc:sldChg chg="add">
        <pc:chgData name="Michal Stoklasa" userId="7c7ba8f323bf6ffe" providerId="LiveId" clId="{79EB6E80-FB12-43E3-8A7E-20132CABB0FF}" dt="2024-04-19T12:45:31.421" v="18"/>
        <pc:sldMkLst>
          <pc:docMk/>
          <pc:sldMk cId="4056698127" sldId="300"/>
        </pc:sldMkLst>
      </pc:sldChg>
      <pc:sldChg chg="add">
        <pc:chgData name="Michal Stoklasa" userId="7c7ba8f323bf6ffe" providerId="LiveId" clId="{79EB6E80-FB12-43E3-8A7E-20132CABB0FF}" dt="2024-04-19T12:45:31.421" v="18"/>
        <pc:sldMkLst>
          <pc:docMk/>
          <pc:sldMk cId="1238567673" sldId="301"/>
        </pc:sldMkLst>
      </pc:sldChg>
      <pc:sldChg chg="add">
        <pc:chgData name="Michal Stoklasa" userId="7c7ba8f323bf6ffe" providerId="LiveId" clId="{79EB6E80-FB12-43E3-8A7E-20132CABB0FF}" dt="2024-04-19T12:45:31.421" v="18"/>
        <pc:sldMkLst>
          <pc:docMk/>
          <pc:sldMk cId="700486479" sldId="302"/>
        </pc:sldMkLst>
      </pc:sldChg>
      <pc:sldChg chg="add">
        <pc:chgData name="Michal Stoklasa" userId="7c7ba8f323bf6ffe" providerId="LiveId" clId="{79EB6E80-FB12-43E3-8A7E-20132CABB0FF}" dt="2024-04-19T12:45:31.421" v="18"/>
        <pc:sldMkLst>
          <pc:docMk/>
          <pc:sldMk cId="1898015165" sldId="304"/>
        </pc:sldMkLst>
      </pc:sldChg>
      <pc:sldChg chg="add">
        <pc:chgData name="Michal Stoklasa" userId="7c7ba8f323bf6ffe" providerId="LiveId" clId="{79EB6E80-FB12-43E3-8A7E-20132CABB0FF}" dt="2024-04-19T12:45:31.421" v="18"/>
        <pc:sldMkLst>
          <pc:docMk/>
          <pc:sldMk cId="559870744" sldId="305"/>
        </pc:sldMkLst>
      </pc:sldChg>
      <pc:sldChg chg="add">
        <pc:chgData name="Michal Stoklasa" userId="7c7ba8f323bf6ffe" providerId="LiveId" clId="{79EB6E80-FB12-43E3-8A7E-20132CABB0FF}" dt="2024-04-19T12:45:31.421" v="18"/>
        <pc:sldMkLst>
          <pc:docMk/>
          <pc:sldMk cId="195144248" sldId="306"/>
        </pc:sldMkLst>
      </pc:sldChg>
      <pc:sldChg chg="add">
        <pc:chgData name="Michal Stoklasa" userId="7c7ba8f323bf6ffe" providerId="LiveId" clId="{79EB6E80-FB12-43E3-8A7E-20132CABB0FF}" dt="2024-04-19T12:45:31.421" v="18"/>
        <pc:sldMkLst>
          <pc:docMk/>
          <pc:sldMk cId="2560541573" sldId="307"/>
        </pc:sldMkLst>
      </pc:sldChg>
      <pc:sldChg chg="add">
        <pc:chgData name="Michal Stoklasa" userId="7c7ba8f323bf6ffe" providerId="LiveId" clId="{79EB6E80-FB12-43E3-8A7E-20132CABB0FF}" dt="2024-04-19T12:43:46.274" v="0"/>
        <pc:sldMkLst>
          <pc:docMk/>
          <pc:sldMk cId="676500543" sldId="405"/>
        </pc:sldMkLst>
      </pc:sldChg>
      <pc:sldChg chg="addSp modSp add mod">
        <pc:chgData name="Michal Stoklasa" userId="7c7ba8f323bf6ffe" providerId="LiveId" clId="{79EB6E80-FB12-43E3-8A7E-20132CABB0FF}" dt="2024-04-19T12:46:38.262" v="110" actId="20577"/>
        <pc:sldMkLst>
          <pc:docMk/>
          <pc:sldMk cId="1339730411" sldId="406"/>
        </pc:sldMkLst>
        <pc:spChg chg="add mod">
          <ac:chgData name="Michal Stoklasa" userId="7c7ba8f323bf6ffe" providerId="LiveId" clId="{79EB6E80-FB12-43E3-8A7E-20132CABB0FF}" dt="2024-04-19T12:46:38.262" v="110" actId="20577"/>
          <ac:spMkLst>
            <pc:docMk/>
            <pc:sldMk cId="1339730411" sldId="406"/>
            <ac:spMk id="3" creationId="{3A30BF32-53DE-DE04-39CB-F56FB48EA121}"/>
          </ac:spMkLst>
        </pc:spChg>
        <pc:spChg chg="mod">
          <ac:chgData name="Michal Stoklasa" userId="7c7ba8f323bf6ffe" providerId="LiveId" clId="{79EB6E80-FB12-43E3-8A7E-20132CABB0FF}" dt="2024-04-19T12:44:51.298" v="17" actId="20577"/>
          <ac:spMkLst>
            <pc:docMk/>
            <pc:sldMk cId="1339730411" sldId="406"/>
            <ac:spMk id="6" creationId="{00000000-0000-0000-0000-000000000000}"/>
          </ac:spMkLst>
        </pc:spChg>
      </pc:sldChg>
      <pc:sldChg chg="add">
        <pc:chgData name="Michal Stoklasa" userId="7c7ba8f323bf6ffe" providerId="LiveId" clId="{79EB6E80-FB12-43E3-8A7E-20132CABB0FF}" dt="2024-04-19T12:45:31.421" v="18"/>
        <pc:sldMkLst>
          <pc:docMk/>
          <pc:sldMk cId="542797097" sldId="441"/>
        </pc:sldMkLst>
      </pc:sldChg>
      <pc:sldChg chg="add">
        <pc:chgData name="Michal Stoklasa" userId="7c7ba8f323bf6ffe" providerId="LiveId" clId="{79EB6E80-FB12-43E3-8A7E-20132CABB0FF}" dt="2024-04-19T12:45:31.421" v="18"/>
        <pc:sldMkLst>
          <pc:docMk/>
          <pc:sldMk cId="2796526675" sldId="443"/>
        </pc:sldMkLst>
      </pc:sldChg>
      <pc:sldChg chg="add">
        <pc:chgData name="Michal Stoklasa" userId="7c7ba8f323bf6ffe" providerId="LiveId" clId="{79EB6E80-FB12-43E3-8A7E-20132CABB0FF}" dt="2024-04-19T12:45:31.421" v="18"/>
        <pc:sldMkLst>
          <pc:docMk/>
          <pc:sldMk cId="332887294" sldId="444"/>
        </pc:sldMkLst>
      </pc:sldChg>
      <pc:sldChg chg="add">
        <pc:chgData name="Michal Stoklasa" userId="7c7ba8f323bf6ffe" providerId="LiveId" clId="{79EB6E80-FB12-43E3-8A7E-20132CABB0FF}" dt="2024-04-19T12:45:31.421" v="18"/>
        <pc:sldMkLst>
          <pc:docMk/>
          <pc:sldMk cId="1432284681" sldId="445"/>
        </pc:sldMkLst>
      </pc:sldChg>
      <pc:sldChg chg="add">
        <pc:chgData name="Michal Stoklasa" userId="7c7ba8f323bf6ffe" providerId="LiveId" clId="{79EB6E80-FB12-43E3-8A7E-20132CABB0FF}" dt="2024-04-19T12:45:31.421" v="18"/>
        <pc:sldMkLst>
          <pc:docMk/>
          <pc:sldMk cId="996544859" sldId="446"/>
        </pc:sldMkLst>
      </pc:sldChg>
      <pc:sldChg chg="add">
        <pc:chgData name="Michal Stoklasa" userId="7c7ba8f323bf6ffe" providerId="LiveId" clId="{79EB6E80-FB12-43E3-8A7E-20132CABB0FF}" dt="2024-04-19T12:45:31.421" v="18"/>
        <pc:sldMkLst>
          <pc:docMk/>
          <pc:sldMk cId="796609461" sldId="44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19.04.2024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design1st.com/prototyping-servic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uniqlover.wordpress.com/2012/09/02/46/5/"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62550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dirty="0">
                <a:effectLst/>
                <a:latin typeface="Times New Roman" panose="02020603050405020304" pitchFamily="18" charset="0"/>
                <a:ea typeface="Calibri" panose="020F0502020204030204" pitchFamily="34" charset="0"/>
              </a:rPr>
              <a:t>Webový portál Design1st. </a:t>
            </a:r>
            <a:r>
              <a:rPr lang="cs-CZ" sz="1800" i="1" dirty="0" err="1">
                <a:effectLst/>
                <a:latin typeface="Times New Roman" panose="02020603050405020304" pitchFamily="18" charset="0"/>
                <a:ea typeface="Calibri" panose="020F0502020204030204" pitchFamily="34" charset="0"/>
              </a:rPr>
              <a:t>Prototyping</a:t>
            </a:r>
            <a:r>
              <a:rPr lang="cs-CZ" sz="1800" i="1" dirty="0">
                <a:effectLst/>
                <a:latin typeface="Times New Roman" panose="02020603050405020304" pitchFamily="18" charset="0"/>
                <a:ea typeface="Calibri" panose="020F0502020204030204" pitchFamily="34" charset="0"/>
              </a:rPr>
              <a:t> </a:t>
            </a:r>
            <a:r>
              <a:rPr lang="cs-CZ" sz="1800" i="1" dirty="0" err="1">
                <a:effectLst/>
                <a:latin typeface="Times New Roman" panose="02020603050405020304" pitchFamily="18" charset="0"/>
                <a:ea typeface="Calibri" panose="020F0502020204030204" pitchFamily="34" charset="0"/>
              </a:rPr>
              <a:t>Services</a:t>
            </a:r>
            <a:r>
              <a:rPr lang="cs-CZ" sz="1800" dirty="0">
                <a:effectLst/>
                <a:latin typeface="Times New Roman" panose="02020603050405020304" pitchFamily="18" charset="0"/>
                <a:ea typeface="Calibri" panose="020F0502020204030204" pitchFamily="34" charset="0"/>
              </a:rPr>
              <a:t>. [online] [vid. 8. září 2022]. Dostupné z: </a:t>
            </a:r>
            <a:r>
              <a:rPr lang="cs-CZ" sz="1800" u="sng" dirty="0">
                <a:solidFill>
                  <a:srgbClr val="000080"/>
                </a:solidFill>
                <a:effectLst/>
                <a:latin typeface="Times New Roman" panose="02020603050405020304" pitchFamily="18" charset="0"/>
                <a:ea typeface="Calibri" panose="020F0502020204030204" pitchFamily="34" charset="0"/>
                <a:hlinkClick r:id="rId3"/>
              </a:rPr>
              <a:t>https://www.design1st.com/prototyping-services/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2144427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618172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2302573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3213334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1606875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a:solidFill>
                  <a:schemeClr val="tx1"/>
                </a:solidFill>
                <a:effectLst/>
                <a:latin typeface="+mn-lt"/>
                <a:ea typeface="+mn-ea"/>
                <a:cs typeface="+mn-cs"/>
              </a:rPr>
              <a:t>https://www.smartsensorysolutions.com/the-sensory-analysis-toolbox-how-to-choose-the-right-sensory-and-consumer-test/</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633403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2317092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2349367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646567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858820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2773486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337180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3379576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a:solidFill>
                  <a:schemeClr val="tx1"/>
                </a:solidFill>
                <a:effectLst/>
                <a:latin typeface="+mn-lt"/>
                <a:ea typeface="+mn-ea"/>
                <a:cs typeface="+mn-cs"/>
              </a:rPr>
              <a:t>Zdroj: https://www.kantar.com/marketplace/solutions/innovation-and-product-development/package-design-screening-and-testing</a:t>
            </a:r>
          </a:p>
          <a:p>
            <a:r>
              <a:rPr lang="cs-CZ" sz="1200" b="0" i="0" kern="1200" dirty="0">
                <a:solidFill>
                  <a:schemeClr val="tx1"/>
                </a:solidFill>
                <a:effectLst/>
                <a:latin typeface="+mn-lt"/>
                <a:ea typeface="+mn-ea"/>
                <a:cs typeface="+mn-cs"/>
              </a:rPr>
              <a:t>https://www.eye-square.com/en/pack-design-test-3/</a:t>
            </a:r>
          </a:p>
          <a:p>
            <a:r>
              <a:rPr lang="cs-CZ" sz="1200" b="0" i="0" kern="1200" dirty="0">
                <a:solidFill>
                  <a:schemeClr val="tx1"/>
                </a:solidFill>
                <a:effectLst/>
                <a:latin typeface="+mn-lt"/>
                <a:ea typeface="+mn-ea"/>
                <a:cs typeface="+mn-cs"/>
              </a:rPr>
              <a:t>https://medium.com/@eyesee/two-must-have-methods-for-package-testing-6fea56a62883</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1833058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3157721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1990537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http://www.ipsos.cz/public/media/pdf/sberdat/ipsos_p_cz.pdf</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1770916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2123949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Zdroj: </a:t>
            </a:r>
            <a:r>
              <a:rPr lang="cs-CZ" sz="1800" u="sng" dirty="0">
                <a:solidFill>
                  <a:srgbClr val="000080"/>
                </a:solidFill>
                <a:effectLst/>
                <a:latin typeface="Times New Roman" panose="02020603050405020304" pitchFamily="18" charset="0"/>
                <a:ea typeface="Calibri" panose="020F0502020204030204" pitchFamily="34" charset="0"/>
                <a:cs typeface="Times New Roman" panose="02020603050405020304" pitchFamily="18" charset="0"/>
              </a:rPr>
              <a:t>Webový portál </a:t>
            </a:r>
            <a:r>
              <a:rPr lang="cs-CZ" sz="1800" u="sng" dirty="0" err="1">
                <a:solidFill>
                  <a:srgbClr val="000080"/>
                </a:solidFill>
                <a:effectLst/>
                <a:latin typeface="Times New Roman" panose="02020603050405020304" pitchFamily="18" charset="0"/>
                <a:ea typeface="Calibri" panose="020F0502020204030204" pitchFamily="34" charset="0"/>
                <a:cs typeface="Times New Roman" panose="02020603050405020304" pitchFamily="18" charset="0"/>
              </a:rPr>
              <a:t>Uniqlover</a:t>
            </a:r>
            <a:r>
              <a:rPr lang="cs-CZ" sz="1800" u="sng" dirty="0">
                <a:solidFill>
                  <a:srgbClr val="000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sz="1800" i="1" u="sng" dirty="0">
                <a:solidFill>
                  <a:srgbClr val="000080"/>
                </a:solidFill>
                <a:effectLst/>
                <a:latin typeface="Times New Roman" panose="02020603050405020304" pitchFamily="18" charset="0"/>
                <a:ea typeface="Calibri" panose="020F0502020204030204" pitchFamily="34" charset="0"/>
                <a:cs typeface="Times New Roman" panose="02020603050405020304" pitchFamily="18" charset="0"/>
              </a:rPr>
              <a:t>Brand positioning.</a:t>
            </a:r>
            <a:r>
              <a:rPr lang="cs-CZ" sz="1800" u="sng" dirty="0">
                <a:solidFill>
                  <a:srgbClr val="000080"/>
                </a:solidFill>
                <a:effectLst/>
                <a:latin typeface="Times New Roman" panose="02020603050405020304" pitchFamily="18" charset="0"/>
                <a:ea typeface="Calibri" panose="020F0502020204030204" pitchFamily="34" charset="0"/>
                <a:cs typeface="Times New Roman" panose="02020603050405020304" pitchFamily="18" charset="0"/>
              </a:rPr>
              <a:t> [online] [vid. 12. září 2022]. Dostupné z: </a:t>
            </a:r>
            <a:r>
              <a:rPr lang="cs-CZ" sz="1800" u="sng" dirty="0">
                <a:solidFill>
                  <a:srgbClr val="000080"/>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https://uniqlover.wordpress.com/2012/09/02/46/5/</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1803846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34995443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Bednarčík, 2013, s. 44</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1584252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https://www.seznamzpravy.cz/clanek/ekonomika-firmy-velke-e-shopove-srovnani-co-kupuji-evropane-a-na-co-si-zase-potrpi-cesi-198853#source=hp&amp;seq_no=2&amp;utm_campaign=&amp;utm_medium=z-boxiku&amp;utm_source=www.seznam.cz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3473459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8104691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35924898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274969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https://medium.com/@corporatewiseman/the-solution-to-every-marketing-problem-market-segmentation-4432622aece8</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27853728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28085621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http://www.tyinternety.cz/prirucka-marketera/prirucka-marketera-rozhodujte-se-spravne-diky-ab-testovani/</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3353822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http://thenextweb.com/dd/2014/11/12/15-ways-test-minimum-viable-product/</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36791811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36791811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16108492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a:t>Zdroj: http://www.strategyquant.com/doc/print-28.html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2317150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18937216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2831177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15347938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17260071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41308570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32436254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13747445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Zdroj: Bednarčík, 2013, s. 54. Kozel, 2011, str. 157</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25556708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Zdroj: Bednarčík, 2013, s. 54. Kozel, 2011, str. 157</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51</a:t>
            </a:fld>
            <a:endParaRPr lang="cs-CZ"/>
          </a:p>
        </p:txBody>
      </p:sp>
    </p:spTree>
    <p:extLst>
      <p:ext uri="{BB962C8B-B14F-4D97-AF65-F5344CB8AC3E}">
        <p14:creationId xmlns:p14="http://schemas.microsoft.com/office/powerpoint/2010/main" val="2638228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52</a:t>
            </a:fld>
            <a:endParaRPr lang="cs-CZ"/>
          </a:p>
        </p:txBody>
      </p:sp>
    </p:spTree>
    <p:extLst>
      <p:ext uri="{BB962C8B-B14F-4D97-AF65-F5344CB8AC3E}">
        <p14:creationId xmlns:p14="http://schemas.microsoft.com/office/powerpoint/2010/main" val="41149202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53</a:t>
            </a:fld>
            <a:endParaRPr lang="cs-CZ"/>
          </a:p>
        </p:txBody>
      </p:sp>
    </p:spTree>
    <p:extLst>
      <p:ext uri="{BB962C8B-B14F-4D97-AF65-F5344CB8AC3E}">
        <p14:creationId xmlns:p14="http://schemas.microsoft.com/office/powerpoint/2010/main" val="1210994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Kozel, 2011, str. 157</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2638228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54</a:t>
            </a:fld>
            <a:endParaRPr lang="cs-CZ"/>
          </a:p>
        </p:txBody>
      </p:sp>
    </p:spTree>
    <p:extLst>
      <p:ext uri="{BB962C8B-B14F-4D97-AF65-F5344CB8AC3E}">
        <p14:creationId xmlns:p14="http://schemas.microsoft.com/office/powerpoint/2010/main" val="7255421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http://www.lupa.cz/clanky/teplotni-mapy-porovnani-nastroju-a-studie/</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55</a:t>
            </a:fld>
            <a:endParaRPr lang="cs-CZ"/>
          </a:p>
        </p:txBody>
      </p:sp>
    </p:spTree>
    <p:extLst>
      <p:ext uri="{BB962C8B-B14F-4D97-AF65-F5344CB8AC3E}">
        <p14:creationId xmlns:p14="http://schemas.microsoft.com/office/powerpoint/2010/main" val="21444273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Kozel, 2011, str. 157</a:t>
            </a:r>
          </a:p>
          <a:p>
            <a:endParaRPr lang="cs-CZ" sz="1200" b="0" i="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57</a:t>
            </a:fld>
            <a:endParaRPr lang="cs-CZ"/>
          </a:p>
        </p:txBody>
      </p:sp>
    </p:spTree>
    <p:extLst>
      <p:ext uri="{BB962C8B-B14F-4D97-AF65-F5344CB8AC3E}">
        <p14:creationId xmlns:p14="http://schemas.microsoft.com/office/powerpoint/2010/main" val="8588200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Kozel, 2011, str. 157</a:t>
            </a:r>
          </a:p>
          <a:p>
            <a:endParaRPr lang="cs-CZ" sz="1200" b="0" i="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58</a:t>
            </a:fld>
            <a:endParaRPr lang="cs-CZ"/>
          </a:p>
        </p:txBody>
      </p:sp>
    </p:spTree>
    <p:extLst>
      <p:ext uri="{BB962C8B-B14F-4D97-AF65-F5344CB8AC3E}">
        <p14:creationId xmlns:p14="http://schemas.microsoft.com/office/powerpoint/2010/main" val="8408724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59</a:t>
            </a:fld>
            <a:endParaRPr lang="cs-CZ"/>
          </a:p>
        </p:txBody>
      </p:sp>
    </p:spTree>
    <p:extLst>
      <p:ext uri="{BB962C8B-B14F-4D97-AF65-F5344CB8AC3E}">
        <p14:creationId xmlns:p14="http://schemas.microsoft.com/office/powerpoint/2010/main" val="33795766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60</a:t>
            </a:fld>
            <a:endParaRPr lang="cs-CZ"/>
          </a:p>
        </p:txBody>
      </p:sp>
    </p:spTree>
    <p:extLst>
      <p:ext uri="{BB962C8B-B14F-4D97-AF65-F5344CB8AC3E}">
        <p14:creationId xmlns:p14="http://schemas.microsoft.com/office/powerpoint/2010/main" val="19905375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61</a:t>
            </a:fld>
            <a:endParaRPr lang="cs-CZ"/>
          </a:p>
        </p:txBody>
      </p:sp>
    </p:spTree>
    <p:extLst>
      <p:ext uri="{BB962C8B-B14F-4D97-AF65-F5344CB8AC3E}">
        <p14:creationId xmlns:p14="http://schemas.microsoft.com/office/powerpoint/2010/main" val="17709164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62</a:t>
            </a:fld>
            <a:endParaRPr lang="cs-CZ"/>
          </a:p>
        </p:txBody>
      </p:sp>
    </p:spTree>
    <p:extLst>
      <p:ext uri="{BB962C8B-B14F-4D97-AF65-F5344CB8AC3E}">
        <p14:creationId xmlns:p14="http://schemas.microsoft.com/office/powerpoint/2010/main" val="21239496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63</a:t>
            </a:fld>
            <a:endParaRPr lang="cs-CZ"/>
          </a:p>
        </p:txBody>
      </p:sp>
    </p:spTree>
    <p:extLst>
      <p:ext uri="{BB962C8B-B14F-4D97-AF65-F5344CB8AC3E}">
        <p14:creationId xmlns:p14="http://schemas.microsoft.com/office/powerpoint/2010/main" val="34995443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Zdroj: http://www.slideshare.net/ExperienceU/prehled-metod-ux-vyzkumu</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64</a:t>
            </a:fld>
            <a:endParaRPr lang="cs-CZ"/>
          </a:p>
        </p:txBody>
      </p:sp>
    </p:spTree>
    <p:extLst>
      <p:ext uri="{BB962C8B-B14F-4D97-AF65-F5344CB8AC3E}">
        <p14:creationId xmlns:p14="http://schemas.microsoft.com/office/powerpoint/2010/main" val="810469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36318476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65</a:t>
            </a:fld>
            <a:endParaRPr lang="cs-CZ"/>
          </a:p>
        </p:txBody>
      </p:sp>
    </p:spTree>
    <p:extLst>
      <p:ext uri="{BB962C8B-B14F-4D97-AF65-F5344CB8AC3E}">
        <p14:creationId xmlns:p14="http://schemas.microsoft.com/office/powerpoint/2010/main" val="35924898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http://www.m-journal.cz/cs/praxe/jak-otestovat-podnikatelske-napady-rychle-a-levne__s284x12029.html</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66</a:t>
            </a:fld>
            <a:endParaRPr lang="cs-CZ"/>
          </a:p>
        </p:txBody>
      </p:sp>
    </p:spTree>
    <p:extLst>
      <p:ext uri="{BB962C8B-B14F-4D97-AF65-F5344CB8AC3E}">
        <p14:creationId xmlns:p14="http://schemas.microsoft.com/office/powerpoint/2010/main" val="2749698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67</a:t>
            </a:fld>
            <a:endParaRPr lang="cs-CZ"/>
          </a:p>
        </p:txBody>
      </p:sp>
    </p:spTree>
    <p:extLst>
      <p:ext uri="{BB962C8B-B14F-4D97-AF65-F5344CB8AC3E}">
        <p14:creationId xmlns:p14="http://schemas.microsoft.com/office/powerpoint/2010/main" val="41308570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68</a:t>
            </a:fld>
            <a:endParaRPr lang="cs-CZ"/>
          </a:p>
        </p:txBody>
      </p:sp>
    </p:spTree>
    <p:extLst>
      <p:ext uri="{BB962C8B-B14F-4D97-AF65-F5344CB8AC3E}">
        <p14:creationId xmlns:p14="http://schemas.microsoft.com/office/powerpoint/2010/main" val="32436254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69</a:t>
            </a:fld>
            <a:endParaRPr lang="cs-CZ"/>
          </a:p>
        </p:txBody>
      </p:sp>
    </p:spTree>
    <p:extLst>
      <p:ext uri="{BB962C8B-B14F-4D97-AF65-F5344CB8AC3E}">
        <p14:creationId xmlns:p14="http://schemas.microsoft.com/office/powerpoint/2010/main" val="36075070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70</a:t>
            </a:fld>
            <a:endParaRPr lang="cs-CZ"/>
          </a:p>
        </p:txBody>
      </p:sp>
    </p:spTree>
    <p:extLst>
      <p:ext uri="{BB962C8B-B14F-4D97-AF65-F5344CB8AC3E}">
        <p14:creationId xmlns:p14="http://schemas.microsoft.com/office/powerpoint/2010/main" val="21019303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71</a:t>
            </a:fld>
            <a:endParaRPr lang="cs-CZ"/>
          </a:p>
        </p:txBody>
      </p:sp>
    </p:spTree>
    <p:extLst>
      <p:ext uri="{BB962C8B-B14F-4D97-AF65-F5344CB8AC3E}">
        <p14:creationId xmlns:p14="http://schemas.microsoft.com/office/powerpoint/2010/main" val="11813486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http://www.datamar.cz/wysiwyg/Tracking%20study_1.pdf</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72</a:t>
            </a:fld>
            <a:endParaRPr lang="cs-CZ"/>
          </a:p>
        </p:txBody>
      </p:sp>
    </p:spTree>
    <p:extLst>
      <p:ext uri="{BB962C8B-B14F-4D97-AF65-F5344CB8AC3E}">
        <p14:creationId xmlns:p14="http://schemas.microsoft.com/office/powerpoint/2010/main" val="21095858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http://www.datamar.cz/wysiwyg/Tracking%20study_1.pdf</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73</a:t>
            </a:fld>
            <a:endParaRPr lang="cs-CZ"/>
          </a:p>
        </p:txBody>
      </p:sp>
    </p:spTree>
    <p:extLst>
      <p:ext uri="{BB962C8B-B14F-4D97-AF65-F5344CB8AC3E}">
        <p14:creationId xmlns:p14="http://schemas.microsoft.com/office/powerpoint/2010/main" val="1439358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74</a:t>
            </a:fld>
            <a:endParaRPr lang="cs-CZ"/>
          </a:p>
        </p:txBody>
      </p:sp>
    </p:spTree>
    <p:extLst>
      <p:ext uri="{BB962C8B-B14F-4D97-AF65-F5344CB8AC3E}">
        <p14:creationId xmlns:p14="http://schemas.microsoft.com/office/powerpoint/2010/main" val="609233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http://www.zive.cz/bleskovky/z-chatovaciho-robota-microsoftu-se-stal-rasista-museli-ho-vypnout/sc-4-a-181861/default.aspx#utm_medium=selfpromo&amp;utm_source=zive&amp;utm_campaign=copylink</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4114920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75</a:t>
            </a:fld>
            <a:endParaRPr lang="cs-CZ"/>
          </a:p>
        </p:txBody>
      </p:sp>
    </p:spTree>
    <p:extLst>
      <p:ext uri="{BB962C8B-B14F-4D97-AF65-F5344CB8AC3E}">
        <p14:creationId xmlns:p14="http://schemas.microsoft.com/office/powerpoint/2010/main" val="19155052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http://www.m-journal.cz/cs/aktuality/prvni-analyza-reakci-ve-vztahu-k-ceskym-znackam--jake-emoce-u-uzivatelu-prevladaji-__s288x12028.html</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76</a:t>
            </a:fld>
            <a:endParaRPr lang="cs-CZ"/>
          </a:p>
        </p:txBody>
      </p:sp>
    </p:spTree>
    <p:extLst>
      <p:ext uri="{BB962C8B-B14F-4D97-AF65-F5344CB8AC3E}">
        <p14:creationId xmlns:p14="http://schemas.microsoft.com/office/powerpoint/2010/main" val="40486947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78</a:t>
            </a:fld>
            <a:endParaRPr lang="cs-CZ"/>
          </a:p>
        </p:txBody>
      </p:sp>
    </p:spTree>
    <p:extLst>
      <p:ext uri="{BB962C8B-B14F-4D97-AF65-F5344CB8AC3E}">
        <p14:creationId xmlns:p14="http://schemas.microsoft.com/office/powerpoint/2010/main" val="14815951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79</a:t>
            </a:fld>
            <a:endParaRPr lang="cs-CZ"/>
          </a:p>
        </p:txBody>
      </p:sp>
    </p:spTree>
    <p:extLst>
      <p:ext uri="{BB962C8B-B14F-4D97-AF65-F5344CB8AC3E}">
        <p14:creationId xmlns:p14="http://schemas.microsoft.com/office/powerpoint/2010/main" val="34759596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80</a:t>
            </a:fld>
            <a:endParaRPr lang="cs-CZ"/>
          </a:p>
        </p:txBody>
      </p:sp>
    </p:spTree>
    <p:extLst>
      <p:ext uri="{BB962C8B-B14F-4D97-AF65-F5344CB8AC3E}">
        <p14:creationId xmlns:p14="http://schemas.microsoft.com/office/powerpoint/2010/main" val="20293001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81</a:t>
            </a:fld>
            <a:endParaRPr lang="cs-CZ"/>
          </a:p>
        </p:txBody>
      </p:sp>
    </p:spTree>
    <p:extLst>
      <p:ext uri="{BB962C8B-B14F-4D97-AF65-F5344CB8AC3E}">
        <p14:creationId xmlns:p14="http://schemas.microsoft.com/office/powerpoint/2010/main" val="9052139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82</a:t>
            </a:fld>
            <a:endParaRPr lang="cs-CZ"/>
          </a:p>
        </p:txBody>
      </p:sp>
    </p:spTree>
    <p:extLst>
      <p:ext uri="{BB962C8B-B14F-4D97-AF65-F5344CB8AC3E}">
        <p14:creationId xmlns:p14="http://schemas.microsoft.com/office/powerpoint/2010/main" val="7211074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83</a:t>
            </a:fld>
            <a:endParaRPr lang="cs-CZ"/>
          </a:p>
        </p:txBody>
      </p:sp>
    </p:spTree>
    <p:extLst>
      <p:ext uri="{BB962C8B-B14F-4D97-AF65-F5344CB8AC3E}">
        <p14:creationId xmlns:p14="http://schemas.microsoft.com/office/powerpoint/2010/main" val="32617615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84</a:t>
            </a:fld>
            <a:endParaRPr lang="cs-CZ"/>
          </a:p>
        </p:txBody>
      </p:sp>
    </p:spTree>
    <p:extLst>
      <p:ext uri="{BB962C8B-B14F-4D97-AF65-F5344CB8AC3E}">
        <p14:creationId xmlns:p14="http://schemas.microsoft.com/office/powerpoint/2010/main" val="372583164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85</a:t>
            </a:fld>
            <a:endParaRPr lang="cs-CZ"/>
          </a:p>
        </p:txBody>
      </p:sp>
    </p:spTree>
    <p:extLst>
      <p:ext uri="{BB962C8B-B14F-4D97-AF65-F5344CB8AC3E}">
        <p14:creationId xmlns:p14="http://schemas.microsoft.com/office/powerpoint/2010/main" val="3353353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12109944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86</a:t>
            </a:fld>
            <a:endParaRPr lang="cs-CZ"/>
          </a:p>
        </p:txBody>
      </p:sp>
    </p:spTree>
    <p:extLst>
      <p:ext uri="{BB962C8B-B14F-4D97-AF65-F5344CB8AC3E}">
        <p14:creationId xmlns:p14="http://schemas.microsoft.com/office/powerpoint/2010/main" val="41004972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87</a:t>
            </a:fld>
            <a:endParaRPr lang="cs-CZ"/>
          </a:p>
        </p:txBody>
      </p:sp>
    </p:spTree>
    <p:extLst>
      <p:ext uri="{BB962C8B-B14F-4D97-AF65-F5344CB8AC3E}">
        <p14:creationId xmlns:p14="http://schemas.microsoft.com/office/powerpoint/2010/main" val="167358799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88</a:t>
            </a:fld>
            <a:endParaRPr lang="cs-CZ"/>
          </a:p>
        </p:txBody>
      </p:sp>
    </p:spTree>
    <p:extLst>
      <p:ext uri="{BB962C8B-B14F-4D97-AF65-F5344CB8AC3E}">
        <p14:creationId xmlns:p14="http://schemas.microsoft.com/office/powerpoint/2010/main" val="28584874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89</a:t>
            </a:fld>
            <a:endParaRPr lang="cs-CZ"/>
          </a:p>
        </p:txBody>
      </p:sp>
    </p:spTree>
    <p:extLst>
      <p:ext uri="{BB962C8B-B14F-4D97-AF65-F5344CB8AC3E}">
        <p14:creationId xmlns:p14="http://schemas.microsoft.com/office/powerpoint/2010/main" val="156471451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90</a:t>
            </a:fld>
            <a:endParaRPr lang="cs-CZ"/>
          </a:p>
        </p:txBody>
      </p:sp>
    </p:spTree>
    <p:extLst>
      <p:ext uri="{BB962C8B-B14F-4D97-AF65-F5344CB8AC3E}">
        <p14:creationId xmlns:p14="http://schemas.microsoft.com/office/powerpoint/2010/main" val="9111663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91</a:t>
            </a:fld>
            <a:endParaRPr lang="cs-CZ"/>
          </a:p>
        </p:txBody>
      </p:sp>
    </p:spTree>
    <p:extLst>
      <p:ext uri="{BB962C8B-B14F-4D97-AF65-F5344CB8AC3E}">
        <p14:creationId xmlns:p14="http://schemas.microsoft.com/office/powerpoint/2010/main" val="1474866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467242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rVlhMGQgDk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hyperlink" Target="https://www.seznamzpravy.cz/clanek/cigaret-se-zbavime-bude-to-kulovy-blesk-rika-sefka-tabakove-jednicky-150312#seq_no=3&amp;source=hp&amp;dop_id=150312&amp;dop_ab_variant=0&amp;dop_req_id=lR2CjJa3pVk-202104130811&amp;dop_source_zone_name=zpravy.sznhp.box&amp;utm_campaign=&amp;utm_medium=z-boxiku&amp;utm_source=www.seznam.cz"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ovinky.cz/auto/clanek/cilem-ridicu-prototypu-je-splynout-s-okolim-40258787"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novinky.cz/auto/clanek/tajne-zkousky-aneb-jak-automobilky-testuji-prototypy-6708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trategie.hnonline.sk/media/778628-nivea-realizovala-najvacsi-prieskum-v-historii"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ETRGRJNl2X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www.youtube.com/watch?v=X5xHdpVTYSc"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narodnipanel.cz/default/index/faq-lis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omaci.ihned.cz/c1-66759730-patnact-procent-dotazanych-by-za-prezidenta-volilo-babise-ctvrtina-povazuje-urad-prezidenta-za-nepodstatny"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kisk.phil.muni.cz/100meto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www.globaldata.com/" TargetMode="External"/><Relationship Id="rId3" Type="http://schemas.openxmlformats.org/officeDocument/2006/relationships/hyperlink" Target="http://www.nielsen.com/us/en/solutions/measurement/retail-measurement.html" TargetMode="External"/><Relationship Id="rId7" Type="http://schemas.openxmlformats.org/officeDocument/2006/relationships/hyperlink" Target="https://www.czso.cz/csu/czso/informacni_technologie_p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czso.cz/csu/czso/zivotni_uroven_spotreba_domacnosti_prace" TargetMode="External"/><Relationship Id="rId5" Type="http://schemas.openxmlformats.org/officeDocument/2006/relationships/hyperlink" Target="https://www.czso.cz/csu/czso/spotrebni_kos_archiv" TargetMode="External"/><Relationship Id="rId4" Type="http://schemas.openxmlformats.org/officeDocument/2006/relationships/hyperlink" Target="http://www.ncsolutions.com/wp-content/uploads/2015/02/NCS_CaseStudy_Beer_022015.pdf" TargetMode="External"/><Relationship Id="rId9" Type="http://schemas.openxmlformats.org/officeDocument/2006/relationships/hyperlink" Target="http://www.euromonitor.co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tyinternety.cz/prirucka-marketera/prirucka-marketera-rozhodujte-se-spravne-diky-ab-testovani/"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thenextweb.com/dd/2014/11/12/15-ways-test-minimum-viable-product/"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seznamzpravy.cz/clanek/ekonomika-firmy-velke-e-shopove-srovnani-co-kupuji-evropane-a-na-co-si-zase-potrpi-cesi-198853#source=hp&amp;seq_no=2&amp;utm_campaign=&amp;utm_medium=z-boxiku&amp;utm_source=www.seznam.cz"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mesec.cz/aktuality/vetsina-cechu-je-ochotna-platit-vyssi-televizni-poplatky-nekteri-by-platili-i-500-kc/"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zpravy.aktualne.cz/ekonomika/cesi-utrati-za-dovolenou-23-tisic-cast-si-nevaha-na-vylet-k/r~d2d7979491ca11e9ab10ac1f6b220ee8/"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agenturasport.cz/vysledky-vyzkumu-miry-popularity-sportu-v-ceske-republice-202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agenturasport.cz/wp-content/uploads/2021/01/Vyzkumy_popularita_a_fin_narocnost_sportu_2020-2.pdf"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mediaguru.cz/clanky/2019/11/trendy-ve-vybaveni-prodejen-a-nakupnim-chovani/"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s://www.mistoprodeje.cz/obsah/rozhovor-mesice/rozhovor-mesice-12-2021-adam-klofac-uspesna-prodejna-stoji-na-4-pilirich/" TargetMode="External"/><Relationship Id="rId4" Type="http://schemas.openxmlformats.org/officeDocument/2006/relationships/hyperlink" Target="https://www.mediaguru.cz/clanky/2018/09/vyzkum-cesti-zakaznici-vic-kombinuji-nakupy-online-a-offline/"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zpravy.aktualne.cz/finance/nakupovani/od-skici-k-prototypu-podivejte-se-na-maketu-obchodu-jez-odha/r~7afe56cc910511e9ae850cc47ab5f122/r~4a9daa4890ea11e9a305ac1f6b220ee8/"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lupa.cz/clanky/teplotni-mapy-porovnani-nastroju-a-studie/"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8" Type="http://schemas.openxmlformats.org/officeDocument/2006/relationships/hyperlink" Target="https://www.median.eu/cs/?page_id=37" TargetMode="External"/><Relationship Id="rId3" Type="http://schemas.openxmlformats.org/officeDocument/2006/relationships/hyperlink" Target="https://www.mediar.cz/investice-do-reklamy-loni-neklesly-dosahly-temer-120-miliard-kc/" TargetMode="External"/><Relationship Id="rId7" Type="http://schemas.openxmlformats.org/officeDocument/2006/relationships/hyperlink" Target="https://www.popai.cz/novinky/cesi-a-reklama-v-roce-2024"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www.median.eu/cs/wp-content/uploads/2020/04/MEDIAN_TZ_adMeter_a_koronavirus_Zmeny_v-medi%C3%A1lni_konzumaci_20200406.pdf" TargetMode="External"/><Relationship Id="rId5" Type="http://schemas.openxmlformats.org/officeDocument/2006/relationships/hyperlink" Target="https://www.nielsen-admosphere.cz/press/srovnani-cenikovych-hodnot-reklamniho-prostoru-v-obdobi-leden-rijen-2019-a-2020-a-v-rijnu-2019-a-2020/" TargetMode="External"/><Relationship Id="rId4" Type="http://schemas.openxmlformats.org/officeDocument/2006/relationships/hyperlink" Target="https://aka.cz/wp-content/uploads/2020/03/aktivacni-vyzkum_prezentace_2019.pdf" TargetMode="External"/><Relationship Id="rId9" Type="http://schemas.openxmlformats.org/officeDocument/2006/relationships/hyperlink" Target="https://www.median.eu/cs/wp-content/uploads/2024/02/MP_2304_Presentace_Tisk_Funguje_v09.pdf"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uxlaborator.cz/sluzby/uzivatelske-testovani/"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hyperlink" Target="http://www.dobryweb.cz/uzivatelske-testovani" TargetMode="External"/><Relationship Id="rId4" Type="http://schemas.openxmlformats.org/officeDocument/2006/relationships/hyperlink" Target="http://www.uxlaborator.cz/sluzby/analyza-pouzitelnosti/"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m-journal.cz/cs/praxe/jak-otestovat-podnikatelske-napady-rychle-a-levne__s284x12029.html"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s://www.google.cz/trends/"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cez.cz/edee/content/micrositesutf/odpovednost2013/cs/socialni-odpovednost/korporatni-identita.html"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www.utb.cz/file/24647_1_1/"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lideplayer.cz/slide/2909903/"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omd.cz/cs/about-us/research/snapshots/2011/3/13/top-of-mind-znacek-kavy.html"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hyperlink" Target="http://www.omd.cz/cs/about-us/research/snapshots/2010/10/1/spontanni-znalost-znacek-samponu.html" TargetMode="External"/><Relationship Id="rId4" Type="http://schemas.openxmlformats.org/officeDocument/2006/relationships/hyperlink" Target="http://m.omd.cz/vyzkum/155/"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blog.zoomsphere.com/cs/prvni-analyza-reactions-ve-vztahu-k-ceskym-znackam/"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ay.a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zive.cz/bleskovky/z-chatovaciho-robota-microsoftu-se-stal-rasista-museli-ho-vypnout/sc-4-a-181861/default.aspx#utm_medium=selfpromo&amp;utm_source=zive&amp;utm_campaign=copylink" TargetMode="External"/><Relationship Id="rId4" Type="http://schemas.openxmlformats.org/officeDocument/2006/relationships/hyperlink" Target="https://twitter.com/TayandYou"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Aplikovaný marketingový výzkum</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dirty="0">
                <a:solidFill>
                  <a:schemeClr val="bg1"/>
                </a:solidFill>
                <a:latin typeface="Times New Roman" panose="02020603050405020304" pitchFamily="18" charset="0"/>
                <a:cs typeface="Times New Roman" panose="02020603050405020304" pitchFamily="18" charset="0"/>
              </a:rPr>
              <a:t>Praktické ukázky</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a:solidFill>
                  <a:srgbClr val="307871"/>
                </a:solidFill>
                <a:latin typeface="Times New Roman" panose="02020603050405020304" pitchFamily="18" charset="0"/>
                <a:cs typeface="Times New Roman" panose="02020603050405020304" pitchFamily="18" charset="0"/>
              </a:rPr>
              <a:t>Marketingový výzkum</a:t>
            </a:r>
          </a:p>
        </p:txBody>
      </p:sp>
    </p:spTree>
    <p:extLst>
      <p:ext uri="{BB962C8B-B14F-4D97-AF65-F5344CB8AC3E}">
        <p14:creationId xmlns:p14="http://schemas.microsoft.com/office/powerpoint/2010/main" val="676500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600400"/>
          </a:xfrm>
          <a:prstGeom prst="rect">
            <a:avLst/>
          </a:prstGeom>
        </p:spPr>
        <p:txBody>
          <a:bodyPr>
            <a:noAutofit/>
          </a:bodyPr>
          <a:lstStyle/>
          <a:p>
            <a:r>
              <a:rPr lang="cs-CZ" sz="2000" dirty="0">
                <a:solidFill>
                  <a:srgbClr val="002060"/>
                </a:solidFill>
              </a:rPr>
              <a:t>Úkolem takového výzkumu je </a:t>
            </a:r>
            <a:r>
              <a:rPr lang="cs-CZ" sz="2000" b="1" dirty="0">
                <a:solidFill>
                  <a:srgbClr val="002060"/>
                </a:solidFill>
              </a:rPr>
              <a:t>identifikovat neuspokojené potřeby </a:t>
            </a:r>
            <a:r>
              <a:rPr lang="cs-CZ" sz="2000" dirty="0">
                <a:solidFill>
                  <a:srgbClr val="002060"/>
                </a:solidFill>
              </a:rPr>
              <a:t>spotřebitelů na jednotlivých segmentech trhu, tj. potřeby, jejichž uspokojování není kryto žádnou nabídkou, anebo potřeby, s jejichž uspokojováním existující nabídkou nejsou spotřebitelé z nějakých důvodů spokojeni.</a:t>
            </a:r>
          </a:p>
          <a:p>
            <a:r>
              <a:rPr lang="cs-CZ" sz="2000" dirty="0">
                <a:solidFill>
                  <a:srgbClr val="002060"/>
                </a:solidFill>
              </a:rPr>
              <a:t>K identifikaci potřeb existují různé přístupy. Patří k nim např.: </a:t>
            </a:r>
          </a:p>
          <a:p>
            <a:pPr lvl="1"/>
            <a:r>
              <a:rPr lang="cs-CZ" sz="2000" b="1" dirty="0">
                <a:solidFill>
                  <a:srgbClr val="002060"/>
                </a:solidFill>
              </a:rPr>
              <a:t>Percepční mapy</a:t>
            </a:r>
            <a:r>
              <a:rPr lang="cs-CZ" sz="2000" dirty="0">
                <a:solidFill>
                  <a:srgbClr val="002060"/>
                </a:solidFill>
              </a:rPr>
              <a:t>, v nichž jsou výrobky umísťovány podle toho, jak je spotřebitelé vnímají a hodnotí pomocí škál; tento přístup může vést k odhalení mezer na trhu, do nichž by bylo možno nové výrobky umístit. </a:t>
            </a:r>
          </a:p>
          <a:p>
            <a:pPr lvl="1"/>
            <a:r>
              <a:rPr lang="cs-CZ" sz="2000" b="1" dirty="0">
                <a:solidFill>
                  <a:srgbClr val="002060"/>
                </a:solidFill>
              </a:rPr>
              <a:t>Analýza sociálních a kulturních trendů</a:t>
            </a:r>
            <a:r>
              <a:rPr lang="cs-CZ" sz="2000" dirty="0">
                <a:solidFill>
                  <a:srgbClr val="002060"/>
                </a:solidFill>
              </a:rPr>
              <a:t>, která může odhalit nové směry ve spotřebě. </a:t>
            </a:r>
          </a:p>
          <a:p>
            <a:endParaRPr lang="cs-CZ" sz="2000" dirty="0">
              <a:solidFill>
                <a:srgbClr val="002060"/>
              </a:solidFill>
            </a:endParaRPr>
          </a:p>
        </p:txBody>
      </p:sp>
      <p:sp>
        <p:nvSpPr>
          <p:cNvPr id="6" name="Nadpis 5"/>
          <p:cNvSpPr>
            <a:spLocks noGrp="1"/>
          </p:cNvSpPr>
          <p:nvPr>
            <p:ph type="title"/>
          </p:nvPr>
        </p:nvSpPr>
        <p:spPr>
          <a:xfrm>
            <a:off x="179512" y="195486"/>
            <a:ext cx="7200800" cy="507703"/>
          </a:xfrm>
        </p:spPr>
        <p:txBody>
          <a:bodyPr/>
          <a:lstStyle/>
          <a:p>
            <a:r>
              <a:rPr lang="cs-CZ" altLang="en-US" dirty="0"/>
              <a:t>Testování nového produktu - nápady</a:t>
            </a:r>
            <a:endParaRPr lang="cs-CZ" dirty="0"/>
          </a:p>
        </p:txBody>
      </p:sp>
    </p:spTree>
    <p:extLst>
      <p:ext uri="{BB962C8B-B14F-4D97-AF65-F5344CB8AC3E}">
        <p14:creationId xmlns:p14="http://schemas.microsoft.com/office/powerpoint/2010/main" val="192064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4752528" cy="507703"/>
          </a:xfrm>
        </p:spPr>
        <p:txBody>
          <a:bodyPr/>
          <a:lstStyle/>
          <a:p>
            <a:r>
              <a:rPr lang="cs-CZ" altLang="en-US" dirty="0"/>
              <a:t>Test designu menu</a:t>
            </a:r>
            <a:endParaRPr lang="cs-CZ" dirty="0"/>
          </a:p>
        </p:txBody>
      </p:sp>
      <p:pic>
        <p:nvPicPr>
          <p:cNvPr id="4" name="Zástupný symbol pro obsah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3329657" y="771525"/>
            <a:ext cx="2898527" cy="3863606"/>
          </a:xfrm>
        </p:spPr>
      </p:pic>
      <p:pic>
        <p:nvPicPr>
          <p:cNvPr id="5" name="Zástupný symbol pro obsah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1342" y="95964"/>
            <a:ext cx="3655218" cy="4873625"/>
          </a:xfrm>
          <a:prstGeom prst="rect">
            <a:avLst/>
          </a:prstGeom>
        </p:spPr>
      </p:pic>
      <p:pic>
        <p:nvPicPr>
          <p:cNvPr id="1026" name="Picture 2" descr="Microsoft tests a new grid design for Windows 11 Start menu's All apps">
            <a:extLst>
              <a:ext uri="{FF2B5EF4-FFF2-40B4-BE49-F238E27FC236}">
                <a16:creationId xmlns:a16="http://schemas.microsoft.com/office/drawing/2014/main" id="{D3AF2CF0-E715-EFD8-2AB5-156ED1EF3C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19" y="2477409"/>
            <a:ext cx="3666387" cy="2211710"/>
          </a:xfrm>
          <a:prstGeom prst="rect">
            <a:avLst/>
          </a:prstGeom>
          <a:noFill/>
          <a:extLst>
            <a:ext uri="{909E8E84-426E-40DD-AFC4-6F175D3DCCD1}">
              <a14:hiddenFill xmlns:a14="http://schemas.microsoft.com/office/drawing/2010/main">
                <a:solidFill>
                  <a:srgbClr val="FFFFFF"/>
                </a:solidFill>
              </a14:hiddenFill>
            </a:ext>
          </a:extLst>
        </p:spPr>
      </p:pic>
      <p:pic>
        <p:nvPicPr>
          <p:cNvPr id="2" name="Obrázek 1" descr="Obsah obrázku text, osoba, muž, oblečení&#10;&#10;Popis byl vytvořen automaticky">
            <a:extLst>
              <a:ext uri="{FF2B5EF4-FFF2-40B4-BE49-F238E27FC236}">
                <a16:creationId xmlns:a16="http://schemas.microsoft.com/office/drawing/2014/main" id="{9E828EBA-F295-0B30-33C2-000735E17C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9003" y="761248"/>
            <a:ext cx="2471420" cy="1647825"/>
          </a:xfrm>
          <a:prstGeom prst="rect">
            <a:avLst/>
          </a:prstGeom>
        </p:spPr>
      </p:pic>
    </p:spTree>
    <p:extLst>
      <p:ext uri="{BB962C8B-B14F-4D97-AF65-F5344CB8AC3E}">
        <p14:creationId xmlns:p14="http://schemas.microsoft.com/office/powerpoint/2010/main" val="3772231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904656" cy="507703"/>
          </a:xfrm>
        </p:spPr>
        <p:txBody>
          <a:bodyPr/>
          <a:lstStyle/>
          <a:p>
            <a:r>
              <a:rPr lang="pl-PL" dirty="0"/>
              <a:t>Vývoj návrhu těla produktu</a:t>
            </a:r>
            <a:endParaRPr lang="cs-CZ" dirty="0"/>
          </a:p>
        </p:txBody>
      </p:sp>
      <p:pic>
        <p:nvPicPr>
          <p:cNvPr id="2" name="Obrázek 1">
            <a:extLst>
              <a:ext uri="{FF2B5EF4-FFF2-40B4-BE49-F238E27FC236}">
                <a16:creationId xmlns:a16="http://schemas.microsoft.com/office/drawing/2014/main" id="{0CF4C1CF-3E50-6234-F92B-EF90BE2F2966}"/>
              </a:ext>
            </a:extLst>
          </p:cNvPr>
          <p:cNvPicPr>
            <a:picLocks noChangeAspect="1"/>
          </p:cNvPicPr>
          <p:nvPr/>
        </p:nvPicPr>
        <p:blipFill>
          <a:blip r:embed="rId3"/>
          <a:stretch>
            <a:fillRect/>
          </a:stretch>
        </p:blipFill>
        <p:spPr>
          <a:xfrm>
            <a:off x="1475656" y="915566"/>
            <a:ext cx="5505165" cy="3767655"/>
          </a:xfrm>
          <a:prstGeom prst="rect">
            <a:avLst/>
          </a:prstGeom>
        </p:spPr>
      </p:pic>
    </p:spTree>
    <p:extLst>
      <p:ext uri="{BB962C8B-B14F-4D97-AF65-F5344CB8AC3E}">
        <p14:creationId xmlns:p14="http://schemas.microsoft.com/office/powerpoint/2010/main" val="3797016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5528" y="1131590"/>
            <a:ext cx="8264904" cy="3024336"/>
          </a:xfrm>
          <a:prstGeom prst="rect">
            <a:avLst/>
          </a:prstGeom>
        </p:spPr>
        <p:txBody>
          <a:bodyPr>
            <a:noAutofit/>
          </a:bodyPr>
          <a:lstStyle/>
          <a:p>
            <a:r>
              <a:rPr lang="cs-CZ" sz="2000" dirty="0" err="1">
                <a:solidFill>
                  <a:srgbClr val="002060"/>
                </a:solidFill>
              </a:rPr>
              <a:t>Prototypování</a:t>
            </a:r>
            <a:r>
              <a:rPr lang="cs-CZ" sz="2000" dirty="0">
                <a:solidFill>
                  <a:srgbClr val="002060"/>
                </a:solidFill>
              </a:rPr>
              <a:t> předchází fáze testování koncepcí:</a:t>
            </a:r>
          </a:p>
          <a:p>
            <a:pPr lvl="1"/>
            <a:r>
              <a:rPr lang="cs-CZ" sz="2000" dirty="0">
                <a:solidFill>
                  <a:srgbClr val="002060"/>
                </a:solidFill>
              </a:rPr>
              <a:t>je-li jasná užitečnost výrobku, </a:t>
            </a:r>
          </a:p>
          <a:p>
            <a:pPr lvl="1"/>
            <a:r>
              <a:rPr lang="cs-CZ" sz="2000" dirty="0">
                <a:solidFill>
                  <a:srgbClr val="002060"/>
                </a:solidFill>
              </a:rPr>
              <a:t>jak vnímají atributy nového výrobku a jaké vidí jeho výhody a nevýhody, </a:t>
            </a:r>
          </a:p>
          <a:p>
            <a:pPr lvl="1"/>
            <a:r>
              <a:rPr lang="cs-CZ" sz="2000" dirty="0">
                <a:solidFill>
                  <a:srgbClr val="002060"/>
                </a:solidFill>
              </a:rPr>
              <a:t>zda by výrobek řešil jejich problém nebo uspokojoval jejich potřeby, </a:t>
            </a:r>
          </a:p>
          <a:p>
            <a:pPr lvl="1"/>
            <a:r>
              <a:rPr lang="cs-CZ" sz="2000" dirty="0">
                <a:solidFill>
                  <a:srgbClr val="002060"/>
                </a:solidFill>
              </a:rPr>
              <a:t>jestli jejich potřebě běžně vyhovují jiné výrobky a jak jsou s nimi spokojeni, </a:t>
            </a:r>
          </a:p>
          <a:p>
            <a:pPr lvl="1"/>
            <a:r>
              <a:rPr lang="cs-CZ" sz="2000" dirty="0">
                <a:solidFill>
                  <a:srgbClr val="002060"/>
                </a:solidFill>
              </a:rPr>
              <a:t>jestli pokládají proponovanou cenu výrobku za přiměřenou, </a:t>
            </a:r>
          </a:p>
          <a:p>
            <a:pPr lvl="1"/>
            <a:r>
              <a:rPr lang="cs-CZ" sz="2000" dirty="0">
                <a:solidFill>
                  <a:srgbClr val="002060"/>
                </a:solidFill>
              </a:rPr>
              <a:t>zda by výrobek koupili, </a:t>
            </a:r>
          </a:p>
          <a:p>
            <a:pPr lvl="1"/>
            <a:r>
              <a:rPr lang="cs-CZ" sz="2000" dirty="0">
                <a:solidFill>
                  <a:srgbClr val="002060"/>
                </a:solidFill>
              </a:rPr>
              <a:t>kdo a jak často by výrobek užíval.</a:t>
            </a:r>
          </a:p>
        </p:txBody>
      </p:sp>
      <p:sp>
        <p:nvSpPr>
          <p:cNvPr id="6" name="Nadpis 5"/>
          <p:cNvSpPr>
            <a:spLocks noGrp="1"/>
          </p:cNvSpPr>
          <p:nvPr>
            <p:ph type="title"/>
          </p:nvPr>
        </p:nvSpPr>
        <p:spPr>
          <a:xfrm>
            <a:off x="179512" y="195486"/>
            <a:ext cx="5904656" cy="507703"/>
          </a:xfrm>
        </p:spPr>
        <p:txBody>
          <a:bodyPr/>
          <a:lstStyle/>
          <a:p>
            <a:r>
              <a:rPr lang="pl-PL" dirty="0"/>
              <a:t>Testování nového produktu - prototypy</a:t>
            </a:r>
            <a:endParaRPr lang="cs-CZ" dirty="0"/>
          </a:p>
        </p:txBody>
      </p:sp>
    </p:spTree>
    <p:extLst>
      <p:ext uri="{BB962C8B-B14F-4D97-AF65-F5344CB8AC3E}">
        <p14:creationId xmlns:p14="http://schemas.microsoft.com/office/powerpoint/2010/main" val="1708575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87574"/>
            <a:ext cx="8280920" cy="3024336"/>
          </a:xfrm>
          <a:prstGeom prst="rect">
            <a:avLst/>
          </a:prstGeom>
        </p:spPr>
        <p:txBody>
          <a:bodyPr>
            <a:noAutofit/>
          </a:bodyPr>
          <a:lstStyle/>
          <a:p>
            <a:r>
              <a:rPr lang="cs-CZ" sz="2000" dirty="0">
                <a:solidFill>
                  <a:srgbClr val="002060"/>
                </a:solidFill>
              </a:rPr>
              <a:t>Fáze testování – </a:t>
            </a:r>
            <a:r>
              <a:rPr lang="cs-CZ" sz="2000" dirty="0">
                <a:solidFill>
                  <a:srgbClr val="002060"/>
                </a:solidFill>
                <a:hlinkClick r:id="rId3"/>
              </a:rPr>
              <a:t>technické testy v laboratořích</a:t>
            </a:r>
            <a:r>
              <a:rPr lang="cs-CZ" sz="2000" dirty="0">
                <a:solidFill>
                  <a:srgbClr val="002060"/>
                </a:solidFill>
              </a:rPr>
              <a:t>, testování laboratorní se spotřebiteli, testování v terénu se spotřebiteli (absolutní preference, párové porovnání, hodnotící škály). </a:t>
            </a:r>
          </a:p>
        </p:txBody>
      </p:sp>
      <p:sp>
        <p:nvSpPr>
          <p:cNvPr id="6" name="Nadpis 5"/>
          <p:cNvSpPr>
            <a:spLocks noGrp="1"/>
          </p:cNvSpPr>
          <p:nvPr>
            <p:ph type="title"/>
          </p:nvPr>
        </p:nvSpPr>
        <p:spPr>
          <a:xfrm>
            <a:off x="179512" y="195486"/>
            <a:ext cx="6048672" cy="507703"/>
          </a:xfrm>
        </p:spPr>
        <p:txBody>
          <a:bodyPr/>
          <a:lstStyle/>
          <a:p>
            <a:r>
              <a:rPr lang="pl-PL" dirty="0"/>
              <a:t>Testování nového produktu - prototypy</a:t>
            </a:r>
            <a:endParaRPr lang="cs-CZ" dirty="0"/>
          </a:p>
        </p:txBody>
      </p:sp>
      <p:pic>
        <p:nvPicPr>
          <p:cNvPr id="4" name="Zástupný symbol pro obsah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60" y="1707654"/>
            <a:ext cx="4283571" cy="3216035"/>
          </a:xfrm>
          <a:prstGeom prst="rect">
            <a:avLst/>
          </a:prstGeom>
        </p:spPr>
      </p:pic>
      <p:pic>
        <p:nvPicPr>
          <p:cNvPr id="2050" name="Picture 2" descr="Audi A9 Roaster Interior Design :: Behance">
            <a:extLst>
              <a:ext uri="{FF2B5EF4-FFF2-40B4-BE49-F238E27FC236}">
                <a16:creationId xmlns:a16="http://schemas.microsoft.com/office/drawing/2014/main" id="{7D8D2420-3A66-62FB-D358-77A0B45C9E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2211710"/>
            <a:ext cx="2761044" cy="2159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029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5528" y="1131590"/>
            <a:ext cx="6176672" cy="3024336"/>
          </a:xfrm>
          <a:prstGeom prst="rect">
            <a:avLst/>
          </a:prstGeom>
        </p:spPr>
        <p:txBody>
          <a:bodyPr>
            <a:noAutofit/>
          </a:bodyPr>
          <a:lstStyle/>
          <a:p>
            <a:r>
              <a:rPr lang="cs-CZ" sz="2000" dirty="0">
                <a:solidFill>
                  <a:srgbClr val="002060"/>
                </a:solidFill>
              </a:rPr>
              <a:t>Výborný článek o transformaci produktového portfolia firmy na základě změny spotřebitelského chování - </a:t>
            </a:r>
            <a:r>
              <a:rPr lang="cs-CZ" sz="2000" dirty="0">
                <a:solidFill>
                  <a:srgbClr val="002060"/>
                </a:solidFill>
                <a:hlinkClick r:id="rId3"/>
              </a:rPr>
              <a:t>zde</a:t>
            </a:r>
            <a:r>
              <a:rPr lang="cs-CZ" sz="2000" dirty="0">
                <a:solidFill>
                  <a:srgbClr val="002060"/>
                </a:solidFill>
              </a:rPr>
              <a:t>. </a:t>
            </a:r>
          </a:p>
          <a:p>
            <a:r>
              <a:rPr lang="cs-CZ" sz="2000" dirty="0">
                <a:solidFill>
                  <a:srgbClr val="002060"/>
                </a:solidFill>
              </a:rPr>
              <a:t>„</a:t>
            </a:r>
            <a:r>
              <a:rPr lang="cs-CZ" sz="2000" i="1" dirty="0">
                <a:solidFill>
                  <a:srgbClr val="002060"/>
                </a:solidFill>
              </a:rPr>
              <a:t>Zatím dala společnost PM do výzkumu a vývoje výrobků bez dýmu v přepočtu osm miliard korun, jen za poslední dva roky to byly dvě miliardy. „Ještě jsou tři další platformy v nějakém stadiu výzkumu a vývoje.“</a:t>
            </a:r>
          </a:p>
        </p:txBody>
      </p:sp>
      <p:sp>
        <p:nvSpPr>
          <p:cNvPr id="6" name="Nadpis 5"/>
          <p:cNvSpPr>
            <a:spLocks noGrp="1"/>
          </p:cNvSpPr>
          <p:nvPr>
            <p:ph type="title"/>
          </p:nvPr>
        </p:nvSpPr>
        <p:spPr>
          <a:xfrm>
            <a:off x="179512" y="195486"/>
            <a:ext cx="5904656" cy="507703"/>
          </a:xfrm>
        </p:spPr>
        <p:txBody>
          <a:bodyPr/>
          <a:lstStyle/>
          <a:p>
            <a:r>
              <a:rPr lang="pl-PL" dirty="0"/>
              <a:t>Philip Morris – tabákové produkty</a:t>
            </a:r>
            <a:endParaRPr lang="cs-CZ" dirty="0"/>
          </a:p>
        </p:txBody>
      </p:sp>
      <p:pic>
        <p:nvPicPr>
          <p:cNvPr id="3082" name="Picture 10" descr="PMI's smoke-free products | PMI - Philip Morris International">
            <a:extLst>
              <a:ext uri="{FF2B5EF4-FFF2-40B4-BE49-F238E27FC236}">
                <a16:creationId xmlns:a16="http://schemas.microsoft.com/office/drawing/2014/main" id="{37EE80A3-0CEE-0208-9717-D21008D0F5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347614"/>
            <a:ext cx="2181225"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61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1"/>
            <a:ext cx="7344816" cy="2667943"/>
          </a:xfrm>
          <a:prstGeom prst="rect">
            <a:avLst/>
          </a:prstGeom>
        </p:spPr>
        <p:txBody>
          <a:bodyPr>
            <a:noAutofit/>
          </a:bodyPr>
          <a:lstStyle/>
          <a:p>
            <a:r>
              <a:rPr lang="cs-CZ" sz="2000" dirty="0">
                <a:solidFill>
                  <a:srgbClr val="002060"/>
                </a:solidFill>
              </a:rPr>
              <a:t>Testuje se </a:t>
            </a:r>
            <a:r>
              <a:rPr lang="cs-CZ" sz="2000" b="1" dirty="0">
                <a:solidFill>
                  <a:srgbClr val="002060"/>
                </a:solidFill>
              </a:rPr>
              <a:t>koncept</a:t>
            </a:r>
            <a:r>
              <a:rPr lang="cs-CZ" sz="2000" dirty="0">
                <a:solidFill>
                  <a:srgbClr val="002060"/>
                </a:solidFill>
              </a:rPr>
              <a:t> – spontánní asociace, ne/líbí, schopnost zaujmout.</a:t>
            </a:r>
          </a:p>
          <a:p>
            <a:endParaRPr lang="cs-CZ" sz="2000" dirty="0">
              <a:solidFill>
                <a:srgbClr val="002060"/>
              </a:solidFill>
            </a:endParaRPr>
          </a:p>
          <a:p>
            <a:r>
              <a:rPr lang="cs-CZ" sz="2000" dirty="0">
                <a:solidFill>
                  <a:srgbClr val="002060"/>
                </a:solidFill>
              </a:rPr>
              <a:t>Testují se </a:t>
            </a:r>
            <a:r>
              <a:rPr lang="cs-CZ" sz="2000" b="1" dirty="0">
                <a:solidFill>
                  <a:srgbClr val="002060"/>
                </a:solidFill>
              </a:rPr>
              <a:t>atributy</a:t>
            </a:r>
            <a:r>
              <a:rPr lang="cs-CZ" sz="2000" dirty="0">
                <a:solidFill>
                  <a:srgbClr val="002060"/>
                </a:solidFill>
              </a:rPr>
              <a:t> – vhodnost, důležitost, srozumitelnost, užitné parametry. </a:t>
            </a:r>
          </a:p>
          <a:p>
            <a:endParaRPr lang="cs-CZ" sz="2000" dirty="0">
              <a:solidFill>
                <a:srgbClr val="002060"/>
              </a:solidFill>
            </a:endParaRPr>
          </a:p>
          <a:p>
            <a:r>
              <a:rPr lang="cs-CZ" sz="2000" dirty="0">
                <a:solidFill>
                  <a:srgbClr val="002060"/>
                </a:solidFill>
              </a:rPr>
              <a:t>Testuje se </a:t>
            </a:r>
            <a:r>
              <a:rPr lang="cs-CZ" sz="2000" b="1" dirty="0">
                <a:solidFill>
                  <a:srgbClr val="002060"/>
                </a:solidFill>
              </a:rPr>
              <a:t>pravděpodobnost koupě </a:t>
            </a:r>
            <a:r>
              <a:rPr lang="cs-CZ" sz="2000" dirty="0">
                <a:solidFill>
                  <a:srgbClr val="002060"/>
                </a:solidFill>
              </a:rPr>
              <a:t>– motivace ke koupi, zařazení do nákupu.</a:t>
            </a:r>
          </a:p>
        </p:txBody>
      </p:sp>
      <p:sp>
        <p:nvSpPr>
          <p:cNvPr id="6" name="Nadpis 5"/>
          <p:cNvSpPr>
            <a:spLocks noGrp="1"/>
          </p:cNvSpPr>
          <p:nvPr>
            <p:ph type="title"/>
          </p:nvPr>
        </p:nvSpPr>
        <p:spPr>
          <a:xfrm>
            <a:off x="179512" y="195486"/>
            <a:ext cx="7560840" cy="507703"/>
          </a:xfrm>
        </p:spPr>
        <p:txBody>
          <a:bodyPr/>
          <a:lstStyle/>
          <a:p>
            <a:r>
              <a:rPr lang="pl-PL" dirty="0"/>
              <a:t>Testování prototypů – testy akceptace</a:t>
            </a:r>
            <a:endParaRPr lang="cs-CZ" dirty="0"/>
          </a:p>
        </p:txBody>
      </p:sp>
    </p:spTree>
    <p:extLst>
      <p:ext uri="{BB962C8B-B14F-4D97-AF65-F5344CB8AC3E}">
        <p14:creationId xmlns:p14="http://schemas.microsoft.com/office/powerpoint/2010/main" val="1688472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560840" cy="507703"/>
          </a:xfrm>
        </p:spPr>
        <p:txBody>
          <a:bodyPr/>
          <a:lstStyle/>
          <a:p>
            <a:r>
              <a:rPr lang="pl-PL" dirty="0"/>
              <a:t>Senzorické testy</a:t>
            </a:r>
            <a:endParaRPr lang="cs-CZ" dirty="0"/>
          </a:p>
        </p:txBody>
      </p:sp>
      <p:pic>
        <p:nvPicPr>
          <p:cNvPr id="4098" name="Picture 2" descr="Sommelier evaluating red wine.">
            <a:extLst>
              <a:ext uri="{FF2B5EF4-FFF2-40B4-BE49-F238E27FC236}">
                <a16:creationId xmlns:a16="http://schemas.microsoft.com/office/drawing/2014/main" id="{A2DA93A6-D1A8-E553-A4B8-ADAE18CEEC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771550"/>
            <a:ext cx="5760640" cy="3841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622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1"/>
            <a:ext cx="8568952" cy="2667943"/>
          </a:xfrm>
          <a:prstGeom prst="rect">
            <a:avLst/>
          </a:prstGeom>
        </p:spPr>
        <p:txBody>
          <a:bodyPr>
            <a:noAutofit/>
          </a:bodyPr>
          <a:lstStyle/>
          <a:p>
            <a:r>
              <a:rPr lang="cs-CZ" sz="2000" dirty="0">
                <a:solidFill>
                  <a:srgbClr val="002060"/>
                </a:solidFill>
              </a:rPr>
              <a:t>„</a:t>
            </a:r>
            <a:r>
              <a:rPr lang="cs-CZ" sz="2000" i="1" dirty="0">
                <a:solidFill>
                  <a:srgbClr val="002060"/>
                </a:solidFill>
              </a:rPr>
              <a:t>Během testování odhalíme a odladíme problémy spojené s konstrukcí, výrobní technologií nebo používáním výrobku. Vychází z jasné myšlenky, že výrobek bude na trhu užitečný. „</a:t>
            </a:r>
            <a:r>
              <a:rPr lang="cs-CZ" sz="2000" i="1" dirty="0" err="1">
                <a:solidFill>
                  <a:srgbClr val="002060"/>
                </a:solidFill>
              </a:rPr>
              <a:t>Looks</a:t>
            </a:r>
            <a:r>
              <a:rPr lang="cs-CZ" sz="2000" i="1" dirty="0">
                <a:solidFill>
                  <a:srgbClr val="002060"/>
                </a:solidFill>
              </a:rPr>
              <a:t> </a:t>
            </a:r>
            <a:r>
              <a:rPr lang="cs-CZ" sz="2000" i="1" dirty="0" err="1">
                <a:solidFill>
                  <a:srgbClr val="002060"/>
                </a:solidFill>
              </a:rPr>
              <a:t>like</a:t>
            </a:r>
            <a:r>
              <a:rPr lang="cs-CZ" sz="2000" i="1" dirty="0">
                <a:solidFill>
                  <a:srgbClr val="002060"/>
                </a:solidFill>
              </a:rPr>
              <a:t>“ maketa/prototyp se používá pro první kolo zhodnocení konceptu nebo prezentaci návrhů investorům. „Works </a:t>
            </a:r>
            <a:r>
              <a:rPr lang="cs-CZ" sz="2000" i="1" dirty="0" err="1">
                <a:solidFill>
                  <a:srgbClr val="002060"/>
                </a:solidFill>
              </a:rPr>
              <a:t>like</a:t>
            </a:r>
            <a:r>
              <a:rPr lang="cs-CZ" sz="2000" i="1" dirty="0">
                <a:solidFill>
                  <a:srgbClr val="002060"/>
                </a:solidFill>
              </a:rPr>
              <a:t>“ prototypy se používají k testování jednotlivých funkčních mechanických vlastností návrhů na co nejpřesnějším prototypu, který je dále iterován pro další změny a vývoj. „</a:t>
            </a:r>
            <a:r>
              <a:rPr lang="cs-CZ" sz="2000" i="1" dirty="0" err="1">
                <a:solidFill>
                  <a:srgbClr val="002060"/>
                </a:solidFill>
              </a:rPr>
              <a:t>Feels</a:t>
            </a:r>
            <a:r>
              <a:rPr lang="cs-CZ" sz="2000" i="1" dirty="0">
                <a:solidFill>
                  <a:srgbClr val="002060"/>
                </a:solidFill>
              </a:rPr>
              <a:t> </a:t>
            </a:r>
            <a:r>
              <a:rPr lang="cs-CZ" sz="2000" i="1" dirty="0" err="1">
                <a:solidFill>
                  <a:srgbClr val="002060"/>
                </a:solidFill>
              </a:rPr>
              <a:t>like</a:t>
            </a:r>
            <a:r>
              <a:rPr lang="cs-CZ" sz="2000" i="1" dirty="0">
                <a:solidFill>
                  <a:srgbClr val="002060"/>
                </a:solidFill>
              </a:rPr>
              <a:t>“ prototyp se často používá při finalizaci nebo při přechodu do sériové výroby, cílem je doladit a otestovat povrchové vlastnosti zvolených materiálů. Po vyhodnocení výsledků z testování se postupně jednotlivé části produktu či jeho komponenty upravují.“</a:t>
            </a:r>
          </a:p>
          <a:p>
            <a:r>
              <a:rPr lang="cs-CZ" sz="2000" dirty="0">
                <a:solidFill>
                  <a:srgbClr val="002060"/>
                </a:solidFill>
              </a:rPr>
              <a:t>Článek </a:t>
            </a:r>
            <a:r>
              <a:rPr lang="cs-CZ" sz="2000" dirty="0">
                <a:solidFill>
                  <a:srgbClr val="002060"/>
                </a:solidFill>
                <a:hlinkClick r:id="rId3"/>
              </a:rPr>
              <a:t>zde</a:t>
            </a:r>
            <a:r>
              <a:rPr lang="cs-CZ" sz="2000" dirty="0">
                <a:solidFill>
                  <a:srgbClr val="002060"/>
                </a:solidFill>
              </a:rPr>
              <a:t>, </a:t>
            </a:r>
            <a:r>
              <a:rPr lang="cs-CZ" sz="2000" dirty="0">
                <a:solidFill>
                  <a:srgbClr val="002060"/>
                </a:solidFill>
                <a:hlinkClick r:id="rId4"/>
              </a:rPr>
              <a:t>zde</a:t>
            </a:r>
            <a:r>
              <a:rPr lang="cs-CZ" sz="2000" dirty="0">
                <a:solidFill>
                  <a:srgbClr val="002060"/>
                </a:solidFill>
              </a:rPr>
              <a:t>. </a:t>
            </a:r>
          </a:p>
        </p:txBody>
      </p:sp>
      <p:sp>
        <p:nvSpPr>
          <p:cNvPr id="6" name="Nadpis 5"/>
          <p:cNvSpPr>
            <a:spLocks noGrp="1"/>
          </p:cNvSpPr>
          <p:nvPr>
            <p:ph type="title"/>
          </p:nvPr>
        </p:nvSpPr>
        <p:spPr>
          <a:xfrm>
            <a:off x="179512" y="195486"/>
            <a:ext cx="7560840" cy="507703"/>
          </a:xfrm>
        </p:spPr>
        <p:txBody>
          <a:bodyPr/>
          <a:lstStyle/>
          <a:p>
            <a:r>
              <a:rPr lang="pl-PL" dirty="0"/>
              <a:t>Testování prototypů – automobily</a:t>
            </a:r>
            <a:endParaRPr lang="cs-CZ" dirty="0"/>
          </a:p>
        </p:txBody>
      </p:sp>
    </p:spTree>
    <p:extLst>
      <p:ext uri="{BB962C8B-B14F-4D97-AF65-F5344CB8AC3E}">
        <p14:creationId xmlns:p14="http://schemas.microsoft.com/office/powerpoint/2010/main" val="2030190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560840" cy="507703"/>
          </a:xfrm>
        </p:spPr>
        <p:txBody>
          <a:bodyPr/>
          <a:lstStyle/>
          <a:p>
            <a:r>
              <a:rPr lang="pl-PL" dirty="0"/>
              <a:t>Testování prototypů – automobily</a:t>
            </a:r>
            <a:endParaRPr lang="cs-CZ" dirty="0"/>
          </a:p>
        </p:txBody>
      </p:sp>
      <p:pic>
        <p:nvPicPr>
          <p:cNvPr id="5122" name="Picture 2" descr="BMW 5 Series Gran Turismo - Building of Prototype Car - YouTube">
            <a:extLst>
              <a:ext uri="{FF2B5EF4-FFF2-40B4-BE49-F238E27FC236}">
                <a16:creationId xmlns:a16="http://schemas.microsoft.com/office/drawing/2014/main" id="{956E3386-11A7-7344-86D4-904EC7D46F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2321135"/>
            <a:ext cx="4059943" cy="228371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he art of car disguise: prototype camouflage decoded | CAR Magazine">
            <a:extLst>
              <a:ext uri="{FF2B5EF4-FFF2-40B4-BE49-F238E27FC236}">
                <a16:creationId xmlns:a16="http://schemas.microsoft.com/office/drawing/2014/main" id="{674CA428-59CA-D441-93A6-573112CA36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856" y="771550"/>
            <a:ext cx="4649713" cy="309917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he art of car disguise: prototype camouflage decoded | CAR Magazine">
            <a:extLst>
              <a:ext uri="{FF2B5EF4-FFF2-40B4-BE49-F238E27FC236}">
                <a16:creationId xmlns:a16="http://schemas.microsoft.com/office/drawing/2014/main" id="{E352A053-8FAF-5C8E-1BA1-06DD63FF67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339502"/>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44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pl-PL" sz="2000" b="1" dirty="0">
                <a:solidFill>
                  <a:srgbClr val="002060"/>
                </a:solidFill>
                <a:latin typeface="Times New Roman" panose="02020603050405020304" pitchFamily="18" charset="0"/>
                <a:cs typeface="Times New Roman" panose="02020603050405020304" pitchFamily="18" charset="0"/>
              </a:rPr>
              <a:t>1 MV v oblasti produktu.</a:t>
            </a:r>
          </a:p>
          <a:p>
            <a:endParaRPr lang="pl-PL" sz="2000" b="1" dirty="0">
              <a:solidFill>
                <a:srgbClr val="002060"/>
              </a:solidFill>
              <a:latin typeface="Times New Roman" panose="02020603050405020304" pitchFamily="18" charset="0"/>
              <a:cs typeface="Times New Roman" panose="02020603050405020304" pitchFamily="18" charset="0"/>
            </a:endParaRPr>
          </a:p>
          <a:p>
            <a:r>
              <a:rPr lang="pl-PL" sz="2000" b="1" dirty="0">
                <a:solidFill>
                  <a:srgbClr val="002060"/>
                </a:solidFill>
                <a:latin typeface="Times New Roman" panose="02020603050405020304" pitchFamily="18" charset="0"/>
                <a:cs typeface="Times New Roman" panose="02020603050405020304" pitchFamily="18" charset="0"/>
              </a:rPr>
              <a:t>2 MV v oblasti ceny.</a:t>
            </a:r>
          </a:p>
          <a:p>
            <a:endParaRPr lang="pl-PL" sz="2000" b="1" dirty="0">
              <a:solidFill>
                <a:srgbClr val="002060"/>
              </a:solidFill>
              <a:latin typeface="Times New Roman" panose="02020603050405020304" pitchFamily="18" charset="0"/>
              <a:cs typeface="Times New Roman" panose="02020603050405020304" pitchFamily="18" charset="0"/>
            </a:endParaRPr>
          </a:p>
          <a:p>
            <a:r>
              <a:rPr lang="pl-PL" sz="2000" b="1" dirty="0">
                <a:solidFill>
                  <a:srgbClr val="002060"/>
                </a:solidFill>
                <a:latin typeface="Times New Roman" panose="02020603050405020304" pitchFamily="18" charset="0"/>
                <a:cs typeface="Times New Roman" panose="02020603050405020304" pitchFamily="18" charset="0"/>
              </a:rPr>
              <a:t>3 MV v oblasti distribuce.</a:t>
            </a:r>
          </a:p>
          <a:p>
            <a:endParaRPr lang="pl-PL" sz="2000" b="1" dirty="0">
              <a:solidFill>
                <a:srgbClr val="002060"/>
              </a:solidFill>
              <a:latin typeface="Times New Roman" panose="02020603050405020304" pitchFamily="18" charset="0"/>
              <a:cs typeface="Times New Roman" panose="02020603050405020304" pitchFamily="18" charset="0"/>
            </a:endParaRPr>
          </a:p>
          <a:p>
            <a:r>
              <a:rPr lang="pl-PL" sz="2000" b="1" dirty="0">
                <a:solidFill>
                  <a:srgbClr val="002060"/>
                </a:solidFill>
                <a:latin typeface="Times New Roman" panose="02020603050405020304" pitchFamily="18" charset="0"/>
                <a:cs typeface="Times New Roman" panose="02020603050405020304" pitchFamily="18" charset="0"/>
              </a:rPr>
              <a:t>4 MV v oblasti marketingové komunikace.</a:t>
            </a:r>
          </a:p>
          <a:p>
            <a:endParaRPr lang="pl-PL" sz="2000" b="1" dirty="0">
              <a:solidFill>
                <a:srgbClr val="002060"/>
              </a:solidFill>
              <a:latin typeface="Times New Roman" panose="02020603050405020304" pitchFamily="18" charset="0"/>
              <a:cs typeface="Times New Roman" panose="02020603050405020304" pitchFamily="18" charset="0"/>
            </a:endParaRPr>
          </a:p>
          <a:p>
            <a:r>
              <a:rPr lang="pl-PL" sz="2000" b="1" dirty="0">
                <a:solidFill>
                  <a:srgbClr val="002060"/>
                </a:solidFill>
                <a:latin typeface="Times New Roman" panose="02020603050405020304" pitchFamily="18" charset="0"/>
                <a:cs typeface="Times New Roman" panose="02020603050405020304" pitchFamily="18" charset="0"/>
              </a:rPr>
              <a:t>5 MV online.</a:t>
            </a:r>
          </a:p>
          <a:p>
            <a:endParaRPr lang="pl-PL" sz="20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3448564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1"/>
            <a:ext cx="8568952" cy="2667943"/>
          </a:xfrm>
          <a:prstGeom prst="rect">
            <a:avLst/>
          </a:prstGeom>
        </p:spPr>
        <p:txBody>
          <a:bodyPr>
            <a:noAutofit/>
          </a:bodyPr>
          <a:lstStyle/>
          <a:p>
            <a:r>
              <a:rPr lang="cs-CZ" sz="2000" dirty="0">
                <a:solidFill>
                  <a:srgbClr val="002060"/>
                </a:solidFill>
              </a:rPr>
              <a:t>„</a:t>
            </a:r>
            <a:r>
              <a:rPr lang="cs-CZ" sz="2000" i="1" dirty="0">
                <a:solidFill>
                  <a:srgbClr val="002060"/>
                </a:solidFill>
              </a:rPr>
              <a:t>Respondentky testovali nový produktový rad a </a:t>
            </a:r>
            <a:r>
              <a:rPr lang="cs-CZ" sz="2000" i="1" dirty="0" err="1">
                <a:solidFill>
                  <a:srgbClr val="002060"/>
                </a:solidFill>
              </a:rPr>
              <a:t>podieľali</a:t>
            </a:r>
            <a:r>
              <a:rPr lang="cs-CZ" sz="2000" i="1" dirty="0">
                <a:solidFill>
                  <a:srgbClr val="002060"/>
                </a:solidFill>
              </a:rPr>
              <a:t> </a:t>
            </a:r>
            <a:r>
              <a:rPr lang="cs-CZ" sz="2000" i="1" dirty="0" err="1">
                <a:solidFill>
                  <a:srgbClr val="002060"/>
                </a:solidFill>
              </a:rPr>
              <a:t>sa</a:t>
            </a:r>
            <a:r>
              <a:rPr lang="cs-CZ" sz="2000" i="1" dirty="0">
                <a:solidFill>
                  <a:srgbClr val="002060"/>
                </a:solidFill>
              </a:rPr>
              <a:t> na tom, aby bol </a:t>
            </a:r>
            <a:r>
              <a:rPr lang="cs-CZ" sz="2000" i="1" dirty="0" err="1">
                <a:solidFill>
                  <a:srgbClr val="002060"/>
                </a:solidFill>
              </a:rPr>
              <a:t>čo</a:t>
            </a:r>
            <a:r>
              <a:rPr lang="cs-CZ" sz="2000" i="1" dirty="0">
                <a:solidFill>
                  <a:srgbClr val="002060"/>
                </a:solidFill>
              </a:rPr>
              <a:t> </a:t>
            </a:r>
            <a:r>
              <a:rPr lang="cs-CZ" sz="2000" i="1" dirty="0" err="1">
                <a:solidFill>
                  <a:srgbClr val="002060"/>
                </a:solidFill>
              </a:rPr>
              <a:t>najúčinnejší</a:t>
            </a:r>
            <a:r>
              <a:rPr lang="cs-CZ" sz="2000" i="1" dirty="0">
                <a:solidFill>
                  <a:srgbClr val="002060"/>
                </a:solidFill>
              </a:rPr>
              <a:t> a </a:t>
            </a:r>
            <a:r>
              <a:rPr lang="cs-CZ" sz="2000" i="1" dirty="0" err="1">
                <a:solidFill>
                  <a:srgbClr val="002060"/>
                </a:solidFill>
              </a:rPr>
              <a:t>najlepšie</a:t>
            </a:r>
            <a:r>
              <a:rPr lang="cs-CZ" sz="2000" i="1" dirty="0">
                <a:solidFill>
                  <a:srgbClr val="002060"/>
                </a:solidFill>
              </a:rPr>
              <a:t> </a:t>
            </a:r>
            <a:r>
              <a:rPr lang="cs-CZ" sz="2000" i="1" dirty="0" err="1">
                <a:solidFill>
                  <a:srgbClr val="002060"/>
                </a:solidFill>
              </a:rPr>
              <a:t>zodpovedajúci</a:t>
            </a:r>
            <a:r>
              <a:rPr lang="cs-CZ" sz="2000" i="1" dirty="0">
                <a:solidFill>
                  <a:srgbClr val="002060"/>
                </a:solidFill>
              </a:rPr>
              <a:t> </a:t>
            </a:r>
            <a:r>
              <a:rPr lang="cs-CZ" sz="2000" i="1" dirty="0" err="1">
                <a:solidFill>
                  <a:srgbClr val="002060"/>
                </a:solidFill>
              </a:rPr>
              <a:t>ich</a:t>
            </a:r>
            <a:r>
              <a:rPr lang="cs-CZ" sz="2000" i="1" dirty="0">
                <a:solidFill>
                  <a:srgbClr val="002060"/>
                </a:solidFill>
              </a:rPr>
              <a:t> </a:t>
            </a:r>
            <a:r>
              <a:rPr lang="cs-CZ" sz="2000" i="1" dirty="0" err="1">
                <a:solidFill>
                  <a:srgbClr val="002060"/>
                </a:solidFill>
              </a:rPr>
              <a:t>potrebám</a:t>
            </a:r>
            <a:r>
              <a:rPr lang="cs-CZ" sz="2000" i="1" dirty="0">
                <a:solidFill>
                  <a:srgbClr val="002060"/>
                </a:solidFill>
              </a:rPr>
              <a:t>, samotné </a:t>
            </a:r>
            <a:r>
              <a:rPr lang="cs-CZ" sz="2000" i="1" dirty="0" err="1">
                <a:solidFill>
                  <a:srgbClr val="002060"/>
                </a:solidFill>
              </a:rPr>
              <a:t>kritériá</a:t>
            </a:r>
            <a:r>
              <a:rPr lang="cs-CZ" sz="2000" i="1" dirty="0">
                <a:solidFill>
                  <a:srgbClr val="002060"/>
                </a:solidFill>
              </a:rPr>
              <a:t> </a:t>
            </a:r>
            <a:r>
              <a:rPr lang="cs-CZ" sz="2000" i="1" dirty="0" err="1">
                <a:solidFill>
                  <a:srgbClr val="002060"/>
                </a:solidFill>
              </a:rPr>
              <a:t>pre</a:t>
            </a:r>
            <a:r>
              <a:rPr lang="cs-CZ" sz="2000" i="1" dirty="0">
                <a:solidFill>
                  <a:srgbClr val="002060"/>
                </a:solidFill>
              </a:rPr>
              <a:t> nový rad definovali </a:t>
            </a:r>
            <a:r>
              <a:rPr lang="cs-CZ" sz="2000" i="1" dirty="0" err="1">
                <a:solidFill>
                  <a:srgbClr val="002060"/>
                </a:solidFill>
              </a:rPr>
              <a:t>práve</a:t>
            </a:r>
            <a:r>
              <a:rPr lang="cs-CZ" sz="2000" i="1" dirty="0">
                <a:solidFill>
                  <a:srgbClr val="002060"/>
                </a:solidFill>
              </a:rPr>
              <a:t> respondentky. </a:t>
            </a:r>
            <a:r>
              <a:rPr lang="cs-CZ" sz="2000" i="1" dirty="0" err="1">
                <a:solidFill>
                  <a:srgbClr val="002060"/>
                </a:solidFill>
              </a:rPr>
              <a:t>Pri</a:t>
            </a:r>
            <a:r>
              <a:rPr lang="cs-CZ" sz="2000" i="1" dirty="0">
                <a:solidFill>
                  <a:srgbClr val="002060"/>
                </a:solidFill>
              </a:rPr>
              <a:t> vývoji </a:t>
            </a:r>
            <a:r>
              <a:rPr lang="cs-CZ" sz="2000" i="1" dirty="0" err="1">
                <a:solidFill>
                  <a:srgbClr val="002060"/>
                </a:solidFill>
              </a:rPr>
              <a:t>výrobkov</a:t>
            </a:r>
            <a:r>
              <a:rPr lang="cs-CZ" sz="2000" i="1" dirty="0">
                <a:solidFill>
                  <a:srgbClr val="002060"/>
                </a:solidFill>
              </a:rPr>
              <a:t> </a:t>
            </a:r>
            <a:r>
              <a:rPr lang="cs-CZ" sz="2000" i="1" dirty="0" err="1">
                <a:solidFill>
                  <a:srgbClr val="002060"/>
                </a:solidFill>
              </a:rPr>
              <a:t>sa</a:t>
            </a:r>
            <a:r>
              <a:rPr lang="cs-CZ" sz="2000" i="1" dirty="0">
                <a:solidFill>
                  <a:srgbClr val="002060"/>
                </a:solidFill>
              </a:rPr>
              <a:t> testovalo </a:t>
            </a:r>
            <a:r>
              <a:rPr lang="cs-CZ" sz="2000" i="1" dirty="0" err="1">
                <a:solidFill>
                  <a:srgbClr val="002060"/>
                </a:solidFill>
              </a:rPr>
              <a:t>viac</a:t>
            </a:r>
            <a:r>
              <a:rPr lang="cs-CZ" sz="2000" i="1" dirty="0">
                <a:solidFill>
                  <a:srgbClr val="002060"/>
                </a:solidFill>
              </a:rPr>
              <a:t> </a:t>
            </a:r>
            <a:r>
              <a:rPr lang="cs-CZ" sz="2000" i="1" dirty="0" err="1">
                <a:solidFill>
                  <a:srgbClr val="002060"/>
                </a:solidFill>
              </a:rPr>
              <a:t>ako</a:t>
            </a:r>
            <a:r>
              <a:rPr lang="cs-CZ" sz="2000" i="1" dirty="0">
                <a:solidFill>
                  <a:srgbClr val="002060"/>
                </a:solidFill>
              </a:rPr>
              <a:t> 300 </a:t>
            </a:r>
            <a:r>
              <a:rPr lang="cs-CZ" sz="2000" i="1" dirty="0" err="1">
                <a:solidFill>
                  <a:srgbClr val="002060"/>
                </a:solidFill>
              </a:rPr>
              <a:t>rôznych</a:t>
            </a:r>
            <a:r>
              <a:rPr lang="cs-CZ" sz="2000" i="1" dirty="0">
                <a:solidFill>
                  <a:srgbClr val="002060"/>
                </a:solidFill>
              </a:rPr>
              <a:t> </a:t>
            </a:r>
            <a:r>
              <a:rPr lang="cs-CZ" sz="2000" i="1" dirty="0" err="1">
                <a:solidFill>
                  <a:srgbClr val="002060"/>
                </a:solidFill>
              </a:rPr>
              <a:t>kombinácií</a:t>
            </a:r>
            <a:r>
              <a:rPr lang="cs-CZ" sz="2000" i="1" dirty="0">
                <a:solidFill>
                  <a:srgbClr val="002060"/>
                </a:solidFill>
              </a:rPr>
              <a:t> </a:t>
            </a:r>
            <a:r>
              <a:rPr lang="cs-CZ" sz="2000" i="1" dirty="0" err="1">
                <a:solidFill>
                  <a:srgbClr val="002060"/>
                </a:solidFill>
              </a:rPr>
              <a:t>ingrediencií</a:t>
            </a:r>
            <a:r>
              <a:rPr lang="cs-CZ" sz="2000" i="1" dirty="0">
                <a:solidFill>
                  <a:srgbClr val="002060"/>
                </a:solidFill>
              </a:rPr>
              <a:t> a </a:t>
            </a:r>
            <a:r>
              <a:rPr lang="cs-CZ" sz="2000" i="1" dirty="0" err="1">
                <a:solidFill>
                  <a:srgbClr val="002060"/>
                </a:solidFill>
              </a:rPr>
              <a:t>emulzií</a:t>
            </a:r>
            <a:r>
              <a:rPr lang="cs-CZ" sz="2000" i="1" dirty="0">
                <a:solidFill>
                  <a:srgbClr val="002060"/>
                </a:solidFill>
              </a:rPr>
              <a:t>. </a:t>
            </a:r>
            <a:r>
              <a:rPr lang="cs-CZ" sz="2000" i="1" dirty="0" err="1">
                <a:solidFill>
                  <a:srgbClr val="002060"/>
                </a:solidFill>
              </a:rPr>
              <a:t>Výsledkom</a:t>
            </a:r>
            <a:r>
              <a:rPr lang="cs-CZ" sz="2000" i="1" dirty="0">
                <a:solidFill>
                  <a:srgbClr val="002060"/>
                </a:solidFill>
              </a:rPr>
              <a:t> je nový rad </a:t>
            </a:r>
            <a:r>
              <a:rPr lang="cs-CZ" sz="2000" i="1" dirty="0" err="1">
                <a:solidFill>
                  <a:srgbClr val="002060"/>
                </a:solidFill>
              </a:rPr>
              <a:t>pre</a:t>
            </a:r>
            <a:r>
              <a:rPr lang="cs-CZ" sz="2000" i="1" dirty="0">
                <a:solidFill>
                  <a:srgbClr val="002060"/>
                </a:solidFill>
              </a:rPr>
              <a:t> </a:t>
            </a:r>
            <a:r>
              <a:rPr lang="cs-CZ" sz="2000" i="1" dirty="0" err="1">
                <a:solidFill>
                  <a:srgbClr val="002060"/>
                </a:solidFill>
              </a:rPr>
              <a:t>omladenie</a:t>
            </a:r>
            <a:r>
              <a:rPr lang="cs-CZ" sz="2000" i="1" dirty="0">
                <a:solidFill>
                  <a:srgbClr val="002060"/>
                </a:solidFill>
              </a:rPr>
              <a:t> pleti NIVEA </a:t>
            </a:r>
            <a:r>
              <a:rPr lang="cs-CZ" sz="2000" i="1" dirty="0" err="1">
                <a:solidFill>
                  <a:srgbClr val="002060"/>
                </a:solidFill>
              </a:rPr>
              <a:t>Cellular</a:t>
            </a:r>
            <a:r>
              <a:rPr lang="cs-CZ" sz="2000" i="1" dirty="0">
                <a:solidFill>
                  <a:srgbClr val="002060"/>
                </a:solidFill>
              </a:rPr>
              <a:t> Anti-</a:t>
            </a:r>
            <a:r>
              <a:rPr lang="cs-CZ" sz="2000" i="1" dirty="0" err="1">
                <a:solidFill>
                  <a:srgbClr val="002060"/>
                </a:solidFill>
              </a:rPr>
              <a:t>age</a:t>
            </a:r>
            <a:r>
              <a:rPr lang="cs-CZ" sz="2000" i="1" dirty="0">
                <a:solidFill>
                  <a:srgbClr val="002060"/>
                </a:solidFill>
              </a:rPr>
              <a:t> </a:t>
            </a:r>
            <a:r>
              <a:rPr lang="cs-CZ" sz="2000" i="1" dirty="0" err="1">
                <a:solidFill>
                  <a:srgbClr val="002060"/>
                </a:solidFill>
              </a:rPr>
              <a:t>pre</a:t>
            </a:r>
            <a:r>
              <a:rPr lang="cs-CZ" sz="2000" i="1" dirty="0">
                <a:solidFill>
                  <a:srgbClr val="002060"/>
                </a:solidFill>
              </a:rPr>
              <a:t> </a:t>
            </a:r>
            <a:r>
              <a:rPr lang="cs-CZ" sz="2000" i="1" dirty="0" err="1">
                <a:solidFill>
                  <a:srgbClr val="002060"/>
                </a:solidFill>
              </a:rPr>
              <a:t>cieľovú</a:t>
            </a:r>
            <a:r>
              <a:rPr lang="cs-CZ" sz="2000" i="1" dirty="0">
                <a:solidFill>
                  <a:srgbClr val="002060"/>
                </a:solidFill>
              </a:rPr>
              <a:t> skupinu </a:t>
            </a:r>
            <a:r>
              <a:rPr lang="cs-CZ" sz="2000" i="1" dirty="0" err="1">
                <a:solidFill>
                  <a:srgbClr val="002060"/>
                </a:solidFill>
              </a:rPr>
              <a:t>žien</a:t>
            </a:r>
            <a:r>
              <a:rPr lang="cs-CZ" sz="2000" i="1" dirty="0">
                <a:solidFill>
                  <a:srgbClr val="002060"/>
                </a:solidFill>
              </a:rPr>
              <a:t> </a:t>
            </a:r>
            <a:r>
              <a:rPr lang="cs-CZ" sz="2000" i="1" dirty="0" err="1">
                <a:solidFill>
                  <a:srgbClr val="002060"/>
                </a:solidFill>
              </a:rPr>
              <a:t>vo</a:t>
            </a:r>
            <a:r>
              <a:rPr lang="cs-CZ" sz="2000" i="1" dirty="0">
                <a:solidFill>
                  <a:srgbClr val="002060"/>
                </a:solidFill>
              </a:rPr>
              <a:t> veku 40+.</a:t>
            </a:r>
            <a:r>
              <a:rPr lang="cs-CZ" sz="2000" dirty="0">
                <a:solidFill>
                  <a:srgbClr val="002060"/>
                </a:solidFill>
              </a:rPr>
              <a:t>“</a:t>
            </a:r>
          </a:p>
          <a:p>
            <a:r>
              <a:rPr lang="cs-CZ" sz="2000" dirty="0">
                <a:solidFill>
                  <a:srgbClr val="002060"/>
                </a:solidFill>
              </a:rPr>
              <a:t>Článek </a:t>
            </a:r>
            <a:r>
              <a:rPr lang="cs-CZ" sz="2000" dirty="0">
                <a:solidFill>
                  <a:srgbClr val="002060"/>
                </a:solidFill>
                <a:hlinkClick r:id="rId3"/>
              </a:rPr>
              <a:t>zde</a:t>
            </a:r>
            <a:r>
              <a:rPr lang="cs-CZ" sz="2000" dirty="0">
                <a:solidFill>
                  <a:srgbClr val="002060"/>
                </a:solidFill>
              </a:rPr>
              <a:t>. </a:t>
            </a:r>
          </a:p>
        </p:txBody>
      </p:sp>
      <p:sp>
        <p:nvSpPr>
          <p:cNvPr id="6" name="Nadpis 5"/>
          <p:cNvSpPr>
            <a:spLocks noGrp="1"/>
          </p:cNvSpPr>
          <p:nvPr>
            <p:ph type="title"/>
          </p:nvPr>
        </p:nvSpPr>
        <p:spPr>
          <a:xfrm>
            <a:off x="179512" y="195486"/>
            <a:ext cx="7560840" cy="507703"/>
          </a:xfrm>
        </p:spPr>
        <p:txBody>
          <a:bodyPr/>
          <a:lstStyle/>
          <a:p>
            <a:r>
              <a:rPr lang="pl-PL" dirty="0"/>
              <a:t>Testování prototypů – Nivea</a:t>
            </a:r>
            <a:endParaRPr lang="cs-CZ" dirty="0"/>
          </a:p>
        </p:txBody>
      </p:sp>
      <p:pic>
        <p:nvPicPr>
          <p:cNvPr id="1028" name="Picture 4" descr="Nivea realizovala najväčší prieskum v histórii">
            <a:extLst>
              <a:ext uri="{FF2B5EF4-FFF2-40B4-BE49-F238E27FC236}">
                <a16:creationId xmlns:a16="http://schemas.microsoft.com/office/drawing/2014/main" id="{7279A059-E9DB-453F-92A5-75E1BD2118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2763660"/>
            <a:ext cx="3740274" cy="2345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69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89"/>
            <a:ext cx="7704856" cy="2595935"/>
          </a:xfrm>
          <a:prstGeom prst="rect">
            <a:avLst/>
          </a:prstGeom>
        </p:spPr>
        <p:txBody>
          <a:bodyPr>
            <a:noAutofit/>
          </a:bodyPr>
          <a:lstStyle/>
          <a:p>
            <a:r>
              <a:rPr lang="cs-CZ" sz="2000" dirty="0">
                <a:solidFill>
                  <a:srgbClr val="002060"/>
                </a:solidFill>
              </a:rPr>
              <a:t>Testování podle míry podrobnosti a stádia </a:t>
            </a:r>
            <a:r>
              <a:rPr lang="cs-CZ" sz="2000" dirty="0" err="1">
                <a:solidFill>
                  <a:srgbClr val="002060"/>
                </a:solidFill>
              </a:rPr>
              <a:t>dopracovanosti</a:t>
            </a:r>
            <a:r>
              <a:rPr lang="cs-CZ" sz="2000" dirty="0">
                <a:solidFill>
                  <a:srgbClr val="002060"/>
                </a:solidFill>
              </a:rPr>
              <a:t>:</a:t>
            </a:r>
          </a:p>
          <a:p>
            <a:pPr lvl="1"/>
            <a:r>
              <a:rPr lang="cs-CZ" sz="2000" b="1" dirty="0">
                <a:solidFill>
                  <a:srgbClr val="002060"/>
                </a:solidFill>
              </a:rPr>
              <a:t>Alfa test </a:t>
            </a:r>
            <a:r>
              <a:rPr lang="cs-CZ" sz="2000" dirty="0">
                <a:solidFill>
                  <a:srgbClr val="002060"/>
                </a:solidFill>
              </a:rPr>
              <a:t>– ve firmě, první stádia vývoje, ale již funkční prototyp. </a:t>
            </a:r>
          </a:p>
          <a:p>
            <a:pPr lvl="1"/>
            <a:r>
              <a:rPr lang="cs-CZ" sz="2000" b="1" dirty="0">
                <a:solidFill>
                  <a:srgbClr val="002060"/>
                </a:solidFill>
              </a:rPr>
              <a:t>Beta test </a:t>
            </a:r>
            <a:r>
              <a:rPr lang="cs-CZ" sz="2000" dirty="0">
                <a:solidFill>
                  <a:srgbClr val="002060"/>
                </a:solidFill>
              </a:rPr>
              <a:t>– testování na vybrané skupině zákazníků, již relativně plně funkční produkt.</a:t>
            </a:r>
          </a:p>
          <a:p>
            <a:pPr lvl="1"/>
            <a:r>
              <a:rPr lang="cs-CZ" sz="2000" b="1" dirty="0" err="1">
                <a:solidFill>
                  <a:srgbClr val="002060"/>
                </a:solidFill>
              </a:rPr>
              <a:t>Gamma</a:t>
            </a:r>
            <a:r>
              <a:rPr lang="cs-CZ" sz="2000" b="1" dirty="0">
                <a:solidFill>
                  <a:srgbClr val="002060"/>
                </a:solidFill>
              </a:rPr>
              <a:t> test </a:t>
            </a:r>
            <a:r>
              <a:rPr lang="cs-CZ" sz="2000" dirty="0">
                <a:solidFill>
                  <a:srgbClr val="002060"/>
                </a:solidFill>
              </a:rPr>
              <a:t>– ideální test užití výrobku, důsledné testování s plně funkčním produktem. Nerealizováno často.</a:t>
            </a:r>
          </a:p>
        </p:txBody>
      </p:sp>
      <p:sp>
        <p:nvSpPr>
          <p:cNvPr id="6" name="Nadpis 5"/>
          <p:cNvSpPr>
            <a:spLocks noGrp="1"/>
          </p:cNvSpPr>
          <p:nvPr>
            <p:ph type="title"/>
          </p:nvPr>
        </p:nvSpPr>
        <p:spPr>
          <a:xfrm>
            <a:off x="179512" y="195486"/>
            <a:ext cx="5328592" cy="507703"/>
          </a:xfrm>
        </p:spPr>
        <p:txBody>
          <a:bodyPr/>
          <a:lstStyle/>
          <a:p>
            <a:r>
              <a:rPr lang="pl-PL" dirty="0"/>
              <a:t>Testování prototypů – stádia testování</a:t>
            </a:r>
            <a:endParaRPr lang="cs-CZ" dirty="0"/>
          </a:p>
        </p:txBody>
      </p:sp>
    </p:spTree>
    <p:extLst>
      <p:ext uri="{BB962C8B-B14F-4D97-AF65-F5344CB8AC3E}">
        <p14:creationId xmlns:p14="http://schemas.microsoft.com/office/powerpoint/2010/main" val="3617120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688632" cy="507703"/>
          </a:xfrm>
        </p:spPr>
        <p:txBody>
          <a:bodyPr/>
          <a:lstStyle/>
          <a:p>
            <a:r>
              <a:rPr lang="cs-CZ" dirty="0"/>
              <a:t>První test aplikace</a:t>
            </a:r>
          </a:p>
        </p:txBody>
      </p:sp>
      <p:pic>
        <p:nvPicPr>
          <p:cNvPr id="4" name="Zástupný symbol pro obsah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475656" y="987574"/>
            <a:ext cx="6016933" cy="3384525"/>
          </a:xfrm>
        </p:spPr>
      </p:pic>
      <p:pic>
        <p:nvPicPr>
          <p:cNvPr id="5"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693" y="776124"/>
            <a:ext cx="6768752" cy="3807423"/>
          </a:xfrm>
          <a:prstGeom prst="rect">
            <a:avLst/>
          </a:prstGeom>
        </p:spPr>
      </p:pic>
    </p:spTree>
    <p:extLst>
      <p:ext uri="{BB962C8B-B14F-4D97-AF65-F5344CB8AC3E}">
        <p14:creationId xmlns:p14="http://schemas.microsoft.com/office/powerpoint/2010/main" val="2232333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Cílem výzkumu souvisejících s obalem výrobku je: </a:t>
            </a:r>
          </a:p>
          <a:p>
            <a:pPr lvl="1"/>
            <a:r>
              <a:rPr lang="cs-CZ" sz="2000" dirty="0">
                <a:solidFill>
                  <a:srgbClr val="002060"/>
                </a:solidFill>
              </a:rPr>
              <a:t>zjistit aspekty užívání (transportní vlastnosti, otevírání), </a:t>
            </a:r>
          </a:p>
          <a:p>
            <a:pPr lvl="1"/>
            <a:r>
              <a:rPr lang="cs-CZ" sz="2000" dirty="0">
                <a:solidFill>
                  <a:srgbClr val="002060"/>
                </a:solidFill>
              </a:rPr>
              <a:t>zjistit vnímání obalu (identifikační sílu), </a:t>
            </a:r>
          </a:p>
          <a:p>
            <a:pPr lvl="1"/>
            <a:r>
              <a:rPr lang="cs-CZ" sz="2000" dirty="0">
                <a:solidFill>
                  <a:srgbClr val="002060"/>
                </a:solidFill>
              </a:rPr>
              <a:t>zjištění nápadnosti (rozlišovací síly) obalu především ve srovnání s obaly konkurenčními, </a:t>
            </a:r>
          </a:p>
          <a:p>
            <a:pPr lvl="1"/>
            <a:r>
              <a:rPr lang="cs-CZ" sz="2000" dirty="0">
                <a:solidFill>
                  <a:srgbClr val="002060"/>
                </a:solidFill>
              </a:rPr>
              <a:t>odhad emociálního působení obalu (komunikační hodnota obalu), </a:t>
            </a:r>
          </a:p>
          <a:p>
            <a:pPr lvl="1"/>
            <a:r>
              <a:rPr lang="cs-CZ" sz="2000" dirty="0">
                <a:solidFill>
                  <a:srgbClr val="002060"/>
                </a:solidFill>
              </a:rPr>
              <a:t>odhad přesvědčivosti slovních informací, jejich jednoznačnosti, vypovídací schopnosti, logiky a bezpochybnosti, </a:t>
            </a:r>
          </a:p>
          <a:p>
            <a:pPr lvl="1"/>
            <a:r>
              <a:rPr lang="cs-CZ" sz="2000" dirty="0">
                <a:solidFill>
                  <a:srgbClr val="002060"/>
                </a:solidFill>
              </a:rPr>
              <a:t>zjištění efektivnosti obalu z pohledu opakovaných nákupů. </a:t>
            </a:r>
          </a:p>
          <a:p>
            <a:r>
              <a:rPr lang="cs-CZ" sz="2000" dirty="0">
                <a:solidFill>
                  <a:srgbClr val="002060"/>
                </a:solidFill>
              </a:rPr>
              <a:t>Nejlepší je testovat v terénu – experiment v jednom místě (klidně více variant najednou).</a:t>
            </a:r>
          </a:p>
          <a:p>
            <a:endParaRPr lang="cs-CZ" sz="2000" dirty="0">
              <a:solidFill>
                <a:srgbClr val="002060"/>
              </a:solidFill>
            </a:endParaRPr>
          </a:p>
          <a:p>
            <a:endParaRPr lang="cs-CZ" sz="2000" dirty="0">
              <a:solidFill>
                <a:srgbClr val="002060"/>
              </a:solidFill>
            </a:endParaRPr>
          </a:p>
        </p:txBody>
      </p:sp>
      <p:sp>
        <p:nvSpPr>
          <p:cNvPr id="6" name="Nadpis 5"/>
          <p:cNvSpPr>
            <a:spLocks noGrp="1"/>
          </p:cNvSpPr>
          <p:nvPr>
            <p:ph type="title"/>
          </p:nvPr>
        </p:nvSpPr>
        <p:spPr>
          <a:xfrm>
            <a:off x="179512" y="195486"/>
            <a:ext cx="5688632" cy="507703"/>
          </a:xfrm>
        </p:spPr>
        <p:txBody>
          <a:bodyPr/>
          <a:lstStyle/>
          <a:p>
            <a:r>
              <a:rPr lang="cs-CZ" dirty="0"/>
              <a:t>Testování obalu</a:t>
            </a:r>
          </a:p>
        </p:txBody>
      </p:sp>
    </p:spTree>
    <p:extLst>
      <p:ext uri="{BB962C8B-B14F-4D97-AF65-F5344CB8AC3E}">
        <p14:creationId xmlns:p14="http://schemas.microsoft.com/office/powerpoint/2010/main" val="2249265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688632" cy="507703"/>
          </a:xfrm>
        </p:spPr>
        <p:txBody>
          <a:bodyPr/>
          <a:lstStyle/>
          <a:p>
            <a:r>
              <a:rPr lang="cs-CZ" dirty="0" err="1"/>
              <a:t>Eye-tracking</a:t>
            </a:r>
            <a:r>
              <a:rPr lang="cs-CZ" dirty="0"/>
              <a:t> obalu</a:t>
            </a:r>
          </a:p>
        </p:txBody>
      </p:sp>
      <p:pic>
        <p:nvPicPr>
          <p:cNvPr id="6146" name="Picture 2" descr="Pack Design Test | Shopper Research | eye square">
            <a:extLst>
              <a:ext uri="{FF2B5EF4-FFF2-40B4-BE49-F238E27FC236}">
                <a16:creationId xmlns:a16="http://schemas.microsoft.com/office/drawing/2014/main" id="{F2FDD119-9C6D-733B-3E39-470048436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8" y="915566"/>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wo must-have methods for package testing | by EyeSee | Medium">
            <a:extLst>
              <a:ext uri="{FF2B5EF4-FFF2-40B4-BE49-F238E27FC236}">
                <a16:creationId xmlns:a16="http://schemas.microsoft.com/office/drawing/2014/main" id="{CCD5B46B-11C2-7DEB-AFC1-22131DF9D8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199950"/>
            <a:ext cx="4023764" cy="296912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Package design screening and testing | Kantar Marketplace">
            <a:extLst>
              <a:ext uri="{FF2B5EF4-FFF2-40B4-BE49-F238E27FC236}">
                <a16:creationId xmlns:a16="http://schemas.microsoft.com/office/drawing/2014/main" id="{95049070-4662-D0BC-7C3A-01E0D8FBC73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9175" y="2879428"/>
            <a:ext cx="27717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930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V ČR známý </a:t>
            </a:r>
            <a:r>
              <a:rPr lang="cs-CZ" sz="2000" dirty="0" err="1">
                <a:solidFill>
                  <a:srgbClr val="002060"/>
                </a:solidFill>
              </a:rPr>
              <a:t>dTest</a:t>
            </a:r>
            <a:r>
              <a:rPr lang="cs-CZ" sz="2000" dirty="0">
                <a:solidFill>
                  <a:srgbClr val="002060"/>
                </a:solidFill>
              </a:rPr>
              <a:t> – testování různých produktových kategorií. </a:t>
            </a:r>
          </a:p>
          <a:p>
            <a:r>
              <a:rPr lang="cs-CZ" sz="2000" dirty="0">
                <a:solidFill>
                  <a:srgbClr val="002060"/>
                </a:solidFill>
              </a:rPr>
              <a:t>Laboratorní rozbor potravin – např. </a:t>
            </a:r>
            <a:r>
              <a:rPr lang="cs-CZ" sz="2000" dirty="0">
                <a:solidFill>
                  <a:srgbClr val="002060"/>
                </a:solidFill>
                <a:hlinkClick r:id="rId3"/>
              </a:rPr>
              <a:t>zde</a:t>
            </a:r>
            <a:r>
              <a:rPr lang="cs-CZ" sz="2000" dirty="0">
                <a:solidFill>
                  <a:srgbClr val="002060"/>
                </a:solidFill>
              </a:rPr>
              <a:t>.</a:t>
            </a:r>
          </a:p>
          <a:p>
            <a:r>
              <a:rPr lang="cs-CZ" sz="2000" dirty="0">
                <a:solidFill>
                  <a:srgbClr val="002060"/>
                </a:solidFill>
              </a:rPr>
              <a:t>Testování obalů – např. </a:t>
            </a:r>
            <a:r>
              <a:rPr lang="cs-CZ" sz="2000" dirty="0">
                <a:solidFill>
                  <a:srgbClr val="002060"/>
                </a:solidFill>
                <a:hlinkClick r:id="rId4"/>
              </a:rPr>
              <a:t>zde</a:t>
            </a:r>
            <a:r>
              <a:rPr lang="cs-CZ" sz="2000" dirty="0">
                <a:solidFill>
                  <a:srgbClr val="002060"/>
                </a:solidFill>
              </a:rPr>
              <a:t>.</a:t>
            </a:r>
          </a:p>
          <a:p>
            <a:endParaRPr lang="cs-CZ" sz="2000" dirty="0">
              <a:solidFill>
                <a:srgbClr val="002060"/>
              </a:solidFill>
            </a:endParaRPr>
          </a:p>
          <a:p>
            <a:endParaRPr lang="cs-CZ" sz="2000" dirty="0">
              <a:solidFill>
                <a:srgbClr val="002060"/>
              </a:solidFill>
            </a:endParaRPr>
          </a:p>
        </p:txBody>
      </p:sp>
      <p:sp>
        <p:nvSpPr>
          <p:cNvPr id="6" name="Nadpis 5"/>
          <p:cNvSpPr>
            <a:spLocks noGrp="1"/>
          </p:cNvSpPr>
          <p:nvPr>
            <p:ph type="title"/>
          </p:nvPr>
        </p:nvSpPr>
        <p:spPr>
          <a:xfrm>
            <a:off x="179512" y="195486"/>
            <a:ext cx="7056784" cy="507703"/>
          </a:xfrm>
        </p:spPr>
        <p:txBody>
          <a:bodyPr/>
          <a:lstStyle/>
          <a:p>
            <a:r>
              <a:rPr lang="cs-CZ" dirty="0"/>
              <a:t>Praktické testy obalů a složení produktů</a:t>
            </a:r>
          </a:p>
        </p:txBody>
      </p:sp>
      <p:pic>
        <p:nvPicPr>
          <p:cNvPr id="4" name="Obrázek 3">
            <a:extLst>
              <a:ext uri="{FF2B5EF4-FFF2-40B4-BE49-F238E27FC236}">
                <a16:creationId xmlns:a16="http://schemas.microsoft.com/office/drawing/2014/main" id="{3D15D62C-D196-9233-3CCC-781860504A36}"/>
              </a:ext>
            </a:extLst>
          </p:cNvPr>
          <p:cNvPicPr>
            <a:picLocks noChangeAspect="1"/>
          </p:cNvPicPr>
          <p:nvPr/>
        </p:nvPicPr>
        <p:blipFill>
          <a:blip r:embed="rId5"/>
          <a:stretch>
            <a:fillRect/>
          </a:stretch>
        </p:blipFill>
        <p:spPr>
          <a:xfrm>
            <a:off x="3995936" y="1917941"/>
            <a:ext cx="4849760" cy="2514543"/>
          </a:xfrm>
          <a:prstGeom prst="rect">
            <a:avLst/>
          </a:prstGeom>
        </p:spPr>
      </p:pic>
    </p:spTree>
    <p:extLst>
      <p:ext uri="{BB962C8B-B14F-4D97-AF65-F5344CB8AC3E}">
        <p14:creationId xmlns:p14="http://schemas.microsoft.com/office/powerpoint/2010/main" val="2633460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727595"/>
            <a:ext cx="8280920" cy="3024336"/>
          </a:xfrm>
          <a:prstGeom prst="rect">
            <a:avLst/>
          </a:prstGeom>
        </p:spPr>
        <p:txBody>
          <a:bodyPr>
            <a:noAutofit/>
          </a:bodyPr>
          <a:lstStyle/>
          <a:p>
            <a:r>
              <a:rPr lang="cs-CZ" sz="2000" dirty="0">
                <a:solidFill>
                  <a:srgbClr val="002060"/>
                </a:solidFill>
              </a:rPr>
              <a:t>Častým testem v terénu je test chuti.</a:t>
            </a:r>
          </a:p>
          <a:p>
            <a:r>
              <a:rPr lang="cs-CZ" sz="2000" dirty="0">
                <a:solidFill>
                  <a:srgbClr val="002060"/>
                </a:solidFill>
              </a:rPr>
              <a:t>Dělá se naslepo (blind test) – subjektům dáváme ochutnat více vzorků a testujeme bez jejich znalosti (např. známý test Coca-Cola vs. Pepsi).</a:t>
            </a:r>
          </a:p>
          <a:p>
            <a:r>
              <a:rPr lang="cs-CZ" sz="2000" dirty="0">
                <a:solidFill>
                  <a:srgbClr val="002060"/>
                </a:solidFill>
              </a:rPr>
              <a:t>Druhou variantou je test vědomý – se všemi obaly a logy, kdy testujeme proti známé konkurenci.</a:t>
            </a:r>
          </a:p>
          <a:p>
            <a:r>
              <a:rPr lang="cs-CZ" sz="2000" dirty="0">
                <a:solidFill>
                  <a:srgbClr val="002060"/>
                </a:solidFill>
              </a:rPr>
              <a:t>Takto dokážeme odhalit, zda je problém složení nebo značka. </a:t>
            </a:r>
          </a:p>
        </p:txBody>
      </p:sp>
      <p:sp>
        <p:nvSpPr>
          <p:cNvPr id="6" name="Nadpis 5"/>
          <p:cNvSpPr>
            <a:spLocks noGrp="1"/>
          </p:cNvSpPr>
          <p:nvPr>
            <p:ph type="title"/>
          </p:nvPr>
        </p:nvSpPr>
        <p:spPr>
          <a:xfrm>
            <a:off x="179512" y="195486"/>
            <a:ext cx="5904656" cy="507703"/>
          </a:xfrm>
        </p:spPr>
        <p:txBody>
          <a:bodyPr/>
          <a:lstStyle/>
          <a:p>
            <a:r>
              <a:rPr lang="cs-CZ" dirty="0"/>
              <a:t>Testování chuti</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2787774"/>
            <a:ext cx="4919588" cy="2270579"/>
          </a:xfrm>
          <a:prstGeom prst="rect">
            <a:avLst/>
          </a:prstGeom>
        </p:spPr>
      </p:pic>
    </p:spTree>
    <p:extLst>
      <p:ext uri="{BB962C8B-B14F-4D97-AF65-F5344CB8AC3E}">
        <p14:creationId xmlns:p14="http://schemas.microsoft.com/office/powerpoint/2010/main" val="2671235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024336"/>
          </a:xfrm>
          <a:prstGeom prst="rect">
            <a:avLst/>
          </a:prstGeom>
        </p:spPr>
        <p:txBody>
          <a:bodyPr>
            <a:noAutofit/>
          </a:bodyPr>
          <a:lstStyle/>
          <a:p>
            <a:r>
              <a:rPr lang="cs-CZ" sz="2000" dirty="0">
                <a:solidFill>
                  <a:srgbClr val="002060"/>
                </a:solidFill>
              </a:rPr>
              <a:t>Panel – je to relativně ustálený reprezentativní vzorek určité populace. Využíváme jej na pravidelný kontinuální výzkum. </a:t>
            </a:r>
          </a:p>
          <a:p>
            <a:r>
              <a:rPr lang="cs-CZ" sz="2000" dirty="0">
                <a:solidFill>
                  <a:srgbClr val="002060"/>
                </a:solidFill>
              </a:rPr>
              <a:t>Panel se zpravidla v průběhu času obměňuje, aby se zachovala jeho </a:t>
            </a:r>
            <a:r>
              <a:rPr lang="cs-CZ" sz="2000" dirty="0" err="1">
                <a:solidFill>
                  <a:srgbClr val="002060"/>
                </a:solidFill>
              </a:rPr>
              <a:t>reprezentativita</a:t>
            </a:r>
            <a:r>
              <a:rPr lang="cs-CZ" sz="2000" dirty="0">
                <a:solidFill>
                  <a:srgbClr val="002060"/>
                </a:solidFill>
              </a:rPr>
              <a:t>.</a:t>
            </a:r>
          </a:p>
          <a:p>
            <a:r>
              <a:rPr lang="cs-CZ" sz="2000" dirty="0">
                <a:solidFill>
                  <a:srgbClr val="002060"/>
                </a:solidFill>
              </a:rPr>
              <a:t>Používá se pro řadu různých typů výzkumů.</a:t>
            </a:r>
          </a:p>
          <a:p>
            <a:r>
              <a:rPr lang="cs-CZ" sz="2000" dirty="0">
                <a:solidFill>
                  <a:srgbClr val="002060"/>
                </a:solidFill>
                <a:hlinkClick r:id="rId3"/>
              </a:rPr>
              <a:t>Český národní panel</a:t>
            </a:r>
            <a:r>
              <a:rPr lang="cs-CZ" sz="2000" dirty="0">
                <a:solidFill>
                  <a:srgbClr val="002060"/>
                </a:solidFill>
              </a:rPr>
              <a:t>. </a:t>
            </a:r>
          </a:p>
          <a:p>
            <a:r>
              <a:rPr lang="cs-CZ" sz="2000" dirty="0">
                <a:solidFill>
                  <a:srgbClr val="002060"/>
                </a:solidFill>
              </a:rPr>
              <a:t>Každá velká výzkumná agentura má vlastní panel, viz pod slajdem odkaz </a:t>
            </a:r>
            <a:r>
              <a:rPr lang="cs-CZ" sz="2000" dirty="0" err="1">
                <a:solidFill>
                  <a:srgbClr val="002060"/>
                </a:solidFill>
              </a:rPr>
              <a:t>Ipsos</a:t>
            </a:r>
            <a:r>
              <a:rPr lang="cs-CZ" sz="2000" dirty="0">
                <a:solidFill>
                  <a:srgbClr val="002060"/>
                </a:solidFill>
              </a:rPr>
              <a:t>. Naskýtá se ale otázka, když nám každá agentura garantuje svůj panel o velikosti desítek tisíc respondentů a nás je jen 10 milionů … </a:t>
            </a:r>
          </a:p>
        </p:txBody>
      </p:sp>
      <p:sp>
        <p:nvSpPr>
          <p:cNvPr id="6" name="Nadpis 5"/>
          <p:cNvSpPr>
            <a:spLocks noGrp="1"/>
          </p:cNvSpPr>
          <p:nvPr>
            <p:ph type="title"/>
          </p:nvPr>
        </p:nvSpPr>
        <p:spPr>
          <a:xfrm>
            <a:off x="179512" y="195486"/>
            <a:ext cx="5904656" cy="507703"/>
          </a:xfrm>
        </p:spPr>
        <p:txBody>
          <a:bodyPr/>
          <a:lstStyle/>
          <a:p>
            <a:r>
              <a:rPr lang="cs-CZ" dirty="0"/>
              <a:t>Panel</a:t>
            </a:r>
          </a:p>
        </p:txBody>
      </p:sp>
    </p:spTree>
    <p:extLst>
      <p:ext uri="{BB962C8B-B14F-4D97-AF65-F5344CB8AC3E}">
        <p14:creationId xmlns:p14="http://schemas.microsoft.com/office/powerpoint/2010/main" val="1433324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024336"/>
          </a:xfrm>
          <a:prstGeom prst="rect">
            <a:avLst/>
          </a:prstGeom>
        </p:spPr>
        <p:txBody>
          <a:bodyPr>
            <a:noAutofit/>
          </a:bodyPr>
          <a:lstStyle/>
          <a:p>
            <a:r>
              <a:rPr lang="cs-CZ" sz="2000" dirty="0">
                <a:solidFill>
                  <a:srgbClr val="002060"/>
                </a:solidFill>
              </a:rPr>
              <a:t>Je třeba rozeznávat celou řadu rozdílů ve vnímání produktu. Vztah spotřebitele k produktu je nutno chápat vždy ve více úrovních. Spotřebitel může: </a:t>
            </a:r>
          </a:p>
          <a:p>
            <a:pPr lvl="1"/>
            <a:r>
              <a:rPr lang="cs-CZ" sz="2000" dirty="0">
                <a:solidFill>
                  <a:srgbClr val="002060"/>
                </a:solidFill>
              </a:rPr>
              <a:t>vědět o existenci produktu – povědomí, </a:t>
            </a:r>
          </a:p>
          <a:p>
            <a:pPr lvl="1"/>
            <a:r>
              <a:rPr lang="cs-CZ" sz="2000" dirty="0">
                <a:solidFill>
                  <a:srgbClr val="002060"/>
                </a:solidFill>
              </a:rPr>
              <a:t>produkt znát, mít o něm informace – znalost, </a:t>
            </a:r>
          </a:p>
          <a:p>
            <a:pPr lvl="1"/>
            <a:r>
              <a:rPr lang="cs-CZ" sz="2000" dirty="0">
                <a:solidFill>
                  <a:srgbClr val="002060"/>
                </a:solidFill>
              </a:rPr>
              <a:t>k produktu zaujmout určité stanovisko – hodnocení, </a:t>
            </a:r>
          </a:p>
          <a:p>
            <a:pPr lvl="1"/>
            <a:r>
              <a:rPr lang="cs-CZ" sz="2000" dirty="0">
                <a:solidFill>
                  <a:srgbClr val="002060"/>
                </a:solidFill>
              </a:rPr>
              <a:t>produkt užívat – přijetí (akceptace), </a:t>
            </a:r>
          </a:p>
          <a:p>
            <a:pPr lvl="1"/>
            <a:r>
              <a:rPr lang="cs-CZ" sz="2000" dirty="0">
                <a:solidFill>
                  <a:srgbClr val="002060"/>
                </a:solidFill>
              </a:rPr>
              <a:t>mít produkt v oblibě – zvýhodňování (preference). </a:t>
            </a:r>
          </a:p>
          <a:p>
            <a:endParaRPr lang="cs-CZ" sz="2000" dirty="0">
              <a:solidFill>
                <a:srgbClr val="002060"/>
              </a:solidFill>
            </a:endParaRPr>
          </a:p>
          <a:p>
            <a:r>
              <a:rPr lang="cs-CZ" sz="2000" dirty="0">
                <a:solidFill>
                  <a:srgbClr val="002060"/>
                </a:solidFill>
              </a:rPr>
              <a:t>Příklad může být </a:t>
            </a:r>
            <a:r>
              <a:rPr lang="cs-CZ" sz="2000" dirty="0">
                <a:solidFill>
                  <a:srgbClr val="002060"/>
                </a:solidFill>
                <a:hlinkClick r:id="rId3"/>
              </a:rPr>
              <a:t>preference politiků</a:t>
            </a:r>
            <a:r>
              <a:rPr lang="cs-CZ" sz="2000" dirty="0">
                <a:solidFill>
                  <a:srgbClr val="002060"/>
                </a:solidFill>
              </a:rPr>
              <a:t> a jejich percepce (atributy, myšlenky).</a:t>
            </a:r>
          </a:p>
        </p:txBody>
      </p:sp>
      <p:sp>
        <p:nvSpPr>
          <p:cNvPr id="6" name="Nadpis 5"/>
          <p:cNvSpPr>
            <a:spLocks noGrp="1"/>
          </p:cNvSpPr>
          <p:nvPr>
            <p:ph type="title"/>
          </p:nvPr>
        </p:nvSpPr>
        <p:spPr>
          <a:xfrm>
            <a:off x="179512" y="195486"/>
            <a:ext cx="5904656" cy="507703"/>
          </a:xfrm>
        </p:spPr>
        <p:txBody>
          <a:bodyPr/>
          <a:lstStyle/>
          <a:p>
            <a:r>
              <a:rPr lang="cs-CZ" dirty="0"/>
              <a:t>Výzkum vnímání (percepce)</a:t>
            </a:r>
          </a:p>
        </p:txBody>
      </p:sp>
    </p:spTree>
    <p:extLst>
      <p:ext uri="{BB962C8B-B14F-4D97-AF65-F5344CB8AC3E}">
        <p14:creationId xmlns:p14="http://schemas.microsoft.com/office/powerpoint/2010/main" val="1111312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904656" cy="507703"/>
          </a:xfrm>
        </p:spPr>
        <p:txBody>
          <a:bodyPr/>
          <a:lstStyle/>
          <a:p>
            <a:r>
              <a:rPr lang="cs-CZ" dirty="0"/>
              <a:t>Percepční mapa</a:t>
            </a:r>
          </a:p>
        </p:txBody>
      </p:sp>
      <p:pic>
        <p:nvPicPr>
          <p:cNvPr id="2" name="Obrázek 1" descr="Obsah obrázku text, snímek obrazovky, diagram, řada/pruh&#10;&#10;Popis byl vytvořen automaticky">
            <a:extLst>
              <a:ext uri="{FF2B5EF4-FFF2-40B4-BE49-F238E27FC236}">
                <a16:creationId xmlns:a16="http://schemas.microsoft.com/office/drawing/2014/main" id="{8B165BA9-E00A-EDF7-72B4-E81774F6E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203598"/>
            <a:ext cx="7637960" cy="2880320"/>
          </a:xfrm>
          <a:prstGeom prst="rect">
            <a:avLst/>
          </a:prstGeom>
        </p:spPr>
      </p:pic>
    </p:spTree>
    <p:extLst>
      <p:ext uri="{BB962C8B-B14F-4D97-AF65-F5344CB8AC3E}">
        <p14:creationId xmlns:p14="http://schemas.microsoft.com/office/powerpoint/2010/main" val="1744081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hlinkClick r:id="rId3"/>
              </a:rPr>
              <a:t>100metod.cz</a:t>
            </a:r>
            <a:r>
              <a:rPr lang="cs-CZ" sz="2000" dirty="0">
                <a:solidFill>
                  <a:srgbClr val="002060"/>
                </a:solidFill>
                <a:latin typeface="Times New Roman" panose="02020603050405020304" pitchFamily="18" charset="0"/>
                <a:cs typeface="Times New Roman" panose="02020603050405020304" pitchFamily="18" charset="0"/>
              </a:rPr>
              <a:t> – „</a:t>
            </a:r>
            <a:r>
              <a:rPr lang="cs-CZ" sz="2000" i="1" dirty="0" err="1">
                <a:solidFill>
                  <a:srgbClr val="002060"/>
                </a:solidFill>
                <a:latin typeface="Times New Roman" panose="02020603050405020304" pitchFamily="18" charset="0"/>
                <a:cs typeface="Times New Roman" panose="02020603050405020304" pitchFamily="18" charset="0"/>
              </a:rPr>
              <a:t>ozcestník</a:t>
            </a:r>
            <a:r>
              <a:rPr lang="cs-CZ" sz="2000" i="1" dirty="0">
                <a:solidFill>
                  <a:srgbClr val="002060"/>
                </a:solidFill>
                <a:latin typeface="Times New Roman" panose="02020603050405020304" pitchFamily="18" charset="0"/>
                <a:cs typeface="Times New Roman" panose="02020603050405020304" pitchFamily="18" charset="0"/>
              </a:rPr>
              <a:t> metod pro odpovědný design informačních služeb. Učební pomůcka (nejen) pro studenty a studentky Katedry informačních studií a knihovnictví (KISK) na FF MU.</a:t>
            </a:r>
            <a:r>
              <a:rPr lang="cs-CZ" sz="2000" dirty="0">
                <a:solidFill>
                  <a:srgbClr val="002060"/>
                </a:solidFill>
                <a:latin typeface="Times New Roman" panose="02020603050405020304" pitchFamily="18" charset="0"/>
                <a:cs typeface="Times New Roman" panose="02020603050405020304" pitchFamily="18" charset="0"/>
              </a:rPr>
              <a:t>“</a:t>
            </a:r>
          </a:p>
          <a:p>
            <a:r>
              <a:rPr lang="pl-PL" sz="2000" dirty="0">
                <a:solidFill>
                  <a:srgbClr val="002060"/>
                </a:solidFill>
                <a:latin typeface="Times New Roman" panose="02020603050405020304" pitchFamily="18" charset="0"/>
                <a:cs typeface="Times New Roman" panose="02020603050405020304" pitchFamily="18" charset="0"/>
              </a:rPr>
              <a:t>Rozděleno na: </a:t>
            </a:r>
          </a:p>
          <a:p>
            <a:pPr lvl="1"/>
            <a:r>
              <a:rPr lang="pl-PL" sz="2000" dirty="0">
                <a:solidFill>
                  <a:srgbClr val="002060"/>
                </a:solidFill>
                <a:latin typeface="Times New Roman" panose="02020603050405020304" pitchFamily="18" charset="0"/>
                <a:cs typeface="Times New Roman" panose="02020603050405020304" pitchFamily="18" charset="0"/>
              </a:rPr>
              <a:t>Metody – seřazeno na Poznávání, Definování, Navrhování, Ověřování. Využijete pro školu i práci – např. World Café na facilitaci, cesta službou. </a:t>
            </a:r>
          </a:p>
          <a:p>
            <a:pPr lvl="1"/>
            <a:r>
              <a:rPr lang="pl-PL" sz="2000" dirty="0">
                <a:solidFill>
                  <a:srgbClr val="002060"/>
                </a:solidFill>
                <a:latin typeface="Times New Roman" panose="02020603050405020304" pitchFamily="18" charset="0"/>
                <a:cs typeface="Times New Roman" panose="02020603050405020304" pitchFamily="18" charset="0"/>
              </a:rPr>
              <a:t>Přístupy - designové přístupy (cirkulární, transitivní apod.). </a:t>
            </a:r>
          </a:p>
          <a:p>
            <a:pPr lvl="1"/>
            <a:r>
              <a:rPr lang="pl-PL" sz="2000" dirty="0">
                <a:solidFill>
                  <a:srgbClr val="002060"/>
                </a:solidFill>
                <a:latin typeface="Times New Roman" panose="02020603050405020304" pitchFamily="18" charset="0"/>
                <a:cs typeface="Times New Roman" panose="02020603050405020304" pitchFamily="18" charset="0"/>
              </a:rPr>
              <a:t>Principy – designové principy (human centered, iterace apod.). </a:t>
            </a:r>
          </a:p>
        </p:txBody>
      </p:sp>
      <p:sp>
        <p:nvSpPr>
          <p:cNvPr id="6" name="Nadpis 5"/>
          <p:cNvSpPr>
            <a:spLocks noGrp="1"/>
          </p:cNvSpPr>
          <p:nvPr>
            <p:ph type="title"/>
          </p:nvPr>
        </p:nvSpPr>
        <p:spPr>
          <a:xfrm>
            <a:off x="179512" y="195486"/>
            <a:ext cx="4392488" cy="507703"/>
          </a:xfrm>
        </p:spPr>
        <p:txBody>
          <a:bodyPr/>
          <a:lstStyle/>
          <a:p>
            <a:r>
              <a:rPr lang="cs-CZ" dirty="0"/>
              <a:t>100 metod</a:t>
            </a:r>
          </a:p>
        </p:txBody>
      </p:sp>
    </p:spTree>
    <p:extLst>
      <p:ext uri="{BB962C8B-B14F-4D97-AF65-F5344CB8AC3E}">
        <p14:creationId xmlns:p14="http://schemas.microsoft.com/office/powerpoint/2010/main" val="1632019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024336"/>
          </a:xfrm>
          <a:prstGeom prst="rect">
            <a:avLst/>
          </a:prstGeom>
        </p:spPr>
        <p:txBody>
          <a:bodyPr>
            <a:noAutofit/>
          </a:bodyPr>
          <a:lstStyle/>
          <a:p>
            <a:r>
              <a:rPr lang="cs-CZ" sz="2000" dirty="0">
                <a:solidFill>
                  <a:srgbClr val="002060"/>
                </a:solidFill>
              </a:rPr>
              <a:t>Vnímání produktu představuje zjišťování názorů, pocitů a postojů vůči produktu, které souvisejí: </a:t>
            </a:r>
          </a:p>
          <a:p>
            <a:pPr lvl="1"/>
            <a:r>
              <a:rPr lang="cs-CZ" sz="2000" dirty="0">
                <a:solidFill>
                  <a:srgbClr val="002060"/>
                </a:solidFill>
              </a:rPr>
              <a:t>s užíváním produktu:</a:t>
            </a:r>
          </a:p>
          <a:p>
            <a:pPr lvl="2"/>
            <a:r>
              <a:rPr lang="pl-PL" sz="2000" dirty="0">
                <a:solidFill>
                  <a:srgbClr val="002060"/>
                </a:solidFill>
              </a:rPr>
              <a:t>jak řeší problém spotřebitele – spokojenost, </a:t>
            </a:r>
          </a:p>
          <a:p>
            <a:pPr lvl="2"/>
            <a:r>
              <a:rPr lang="pl-PL" sz="2000" dirty="0">
                <a:solidFill>
                  <a:srgbClr val="002060"/>
                </a:solidFill>
              </a:rPr>
              <a:t>jakou potřebu uspokojuje – hierarchie potřeb, </a:t>
            </a:r>
          </a:p>
          <a:p>
            <a:pPr lvl="2"/>
            <a:r>
              <a:rPr lang="cs-CZ" sz="2000" dirty="0">
                <a:solidFill>
                  <a:srgbClr val="002060"/>
                </a:solidFill>
              </a:rPr>
              <a:t>jaké důvody vedou k jeho užívání – motivace, </a:t>
            </a:r>
          </a:p>
          <a:p>
            <a:pPr lvl="1"/>
            <a:r>
              <a:rPr lang="cs-CZ" sz="2000" dirty="0">
                <a:solidFill>
                  <a:srgbClr val="002060"/>
                </a:solidFill>
              </a:rPr>
              <a:t>s užitkem produktu:</a:t>
            </a:r>
          </a:p>
          <a:p>
            <a:pPr lvl="2"/>
            <a:r>
              <a:rPr lang="cs-CZ" sz="2000" dirty="0">
                <a:solidFill>
                  <a:srgbClr val="002060"/>
                </a:solidFill>
              </a:rPr>
              <a:t>charakteristiky, vlastnosti a užitek, </a:t>
            </a:r>
          </a:p>
          <a:p>
            <a:pPr lvl="2"/>
            <a:r>
              <a:rPr lang="cs-CZ" sz="2000" dirty="0">
                <a:solidFill>
                  <a:srgbClr val="002060"/>
                </a:solidFill>
              </a:rPr>
              <a:t>co spotřebitel očekává, </a:t>
            </a:r>
          </a:p>
          <a:p>
            <a:pPr lvl="2"/>
            <a:r>
              <a:rPr lang="pl-PL" sz="2000" dirty="0">
                <a:solidFill>
                  <a:srgbClr val="002060"/>
                </a:solidFill>
              </a:rPr>
              <a:t>co nebo kdo rozhoduje o koupi.</a:t>
            </a:r>
          </a:p>
        </p:txBody>
      </p:sp>
      <p:sp>
        <p:nvSpPr>
          <p:cNvPr id="6" name="Nadpis 5"/>
          <p:cNvSpPr>
            <a:spLocks noGrp="1"/>
          </p:cNvSpPr>
          <p:nvPr>
            <p:ph type="title"/>
          </p:nvPr>
        </p:nvSpPr>
        <p:spPr>
          <a:xfrm>
            <a:off x="179512" y="195486"/>
            <a:ext cx="5904656" cy="507703"/>
          </a:xfrm>
        </p:spPr>
        <p:txBody>
          <a:bodyPr/>
          <a:lstStyle/>
          <a:p>
            <a:r>
              <a:rPr lang="cs-CZ" dirty="0"/>
              <a:t>Výzkum vnímání (percepce)</a:t>
            </a:r>
          </a:p>
        </p:txBody>
      </p:sp>
    </p:spTree>
    <p:extLst>
      <p:ext uri="{BB962C8B-B14F-4D97-AF65-F5344CB8AC3E}">
        <p14:creationId xmlns:p14="http://schemas.microsoft.com/office/powerpoint/2010/main" val="1710177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128792" cy="507703"/>
          </a:xfrm>
        </p:spPr>
        <p:txBody>
          <a:bodyPr/>
          <a:lstStyle/>
          <a:p>
            <a:r>
              <a:rPr lang="cs-CZ" dirty="0"/>
              <a:t>Výzkum vnímání – příklad sémantického diferenciálu produktů 2 značek</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699792" y="915566"/>
            <a:ext cx="4773242" cy="3608027"/>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9965" y="915566"/>
            <a:ext cx="4816371" cy="3640628"/>
          </a:xfrm>
          <a:prstGeom prst="rect">
            <a:avLst/>
          </a:prstGeom>
        </p:spPr>
      </p:pic>
    </p:spTree>
    <p:extLst>
      <p:ext uri="{BB962C8B-B14F-4D97-AF65-F5344CB8AC3E}">
        <p14:creationId xmlns:p14="http://schemas.microsoft.com/office/powerpoint/2010/main" val="864511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6480720" cy="2952328"/>
          </a:xfrm>
          <a:prstGeom prst="rect">
            <a:avLst/>
          </a:prstGeom>
        </p:spPr>
        <p:txBody>
          <a:bodyPr>
            <a:noAutofit/>
          </a:bodyPr>
          <a:lstStyle/>
          <a:p>
            <a:r>
              <a:rPr lang="cs-CZ" sz="2000" dirty="0">
                <a:solidFill>
                  <a:srgbClr val="002060"/>
                </a:solidFill>
              </a:rPr>
              <a:t>Velikost trhu udávají hlavně zákazníci. Velikost trhu neznamená ani tak geografickou rozlohu, i když není nepodstatná, ale především počet jednotek schopných spotřeby, schopných si tuto spotřebu ekonomicky zabezpečit, a skutečně spotřebovávajících.</a:t>
            </a:r>
          </a:p>
          <a:p>
            <a:endParaRPr lang="cs-CZ" sz="2000" dirty="0">
              <a:solidFill>
                <a:srgbClr val="002060"/>
              </a:solidFill>
            </a:endParaRPr>
          </a:p>
          <a:p>
            <a:r>
              <a:rPr lang="cs-CZ" sz="2000" dirty="0">
                <a:solidFill>
                  <a:srgbClr val="002060"/>
                </a:solidFill>
              </a:rPr>
              <a:t>Zde využíváme tři základní ukazatele velikosti trhu:</a:t>
            </a:r>
          </a:p>
          <a:p>
            <a:pPr lvl="1"/>
            <a:r>
              <a:rPr lang="cs-CZ" sz="2000" dirty="0">
                <a:solidFill>
                  <a:srgbClr val="002060"/>
                </a:solidFill>
              </a:rPr>
              <a:t>tržní potenciál – dlouhodobá absorpční schopnost trhu,</a:t>
            </a:r>
          </a:p>
          <a:p>
            <a:pPr lvl="1"/>
            <a:r>
              <a:rPr lang="cs-CZ" sz="2000" dirty="0">
                <a:solidFill>
                  <a:srgbClr val="002060"/>
                </a:solidFill>
              </a:rPr>
              <a:t>tržní kapacita – skutečná spotřeba na trhu,</a:t>
            </a:r>
          </a:p>
          <a:p>
            <a:pPr lvl="1"/>
            <a:r>
              <a:rPr lang="cs-CZ" sz="2000" dirty="0">
                <a:solidFill>
                  <a:srgbClr val="002060"/>
                </a:solidFill>
              </a:rPr>
              <a:t>tržní podíl – podíl jednoho podniku na skutečné spotřebě.</a:t>
            </a:r>
          </a:p>
        </p:txBody>
      </p:sp>
      <p:sp>
        <p:nvSpPr>
          <p:cNvPr id="6" name="Nadpis 5"/>
          <p:cNvSpPr>
            <a:spLocks noGrp="1"/>
          </p:cNvSpPr>
          <p:nvPr>
            <p:ph type="title"/>
          </p:nvPr>
        </p:nvSpPr>
        <p:spPr>
          <a:xfrm>
            <a:off x="179512" y="195486"/>
            <a:ext cx="7560840" cy="507703"/>
          </a:xfrm>
        </p:spPr>
        <p:txBody>
          <a:bodyPr/>
          <a:lstStyle/>
          <a:p>
            <a:r>
              <a:rPr lang="cs-CZ" dirty="0"/>
              <a:t>Výzkum velikosti trhu (analýza poptávky)</a:t>
            </a:r>
          </a:p>
        </p:txBody>
      </p:sp>
      <p:pic>
        <p:nvPicPr>
          <p:cNvPr id="7170" name="Picture 2" descr="Market Share - Formula, Calculate, Impact, Examples">
            <a:extLst>
              <a:ext uri="{FF2B5EF4-FFF2-40B4-BE49-F238E27FC236}">
                <a16:creationId xmlns:a16="http://schemas.microsoft.com/office/drawing/2014/main" id="{84093846-B581-2185-09D8-EC74F543B2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995686"/>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176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7848872" cy="2880320"/>
          </a:xfrm>
          <a:prstGeom prst="rect">
            <a:avLst/>
          </a:prstGeom>
        </p:spPr>
        <p:txBody>
          <a:bodyPr>
            <a:noAutofit/>
          </a:bodyPr>
          <a:lstStyle/>
          <a:p>
            <a:r>
              <a:rPr lang="cs-CZ" sz="2000" dirty="0">
                <a:solidFill>
                  <a:srgbClr val="002060"/>
                </a:solidFill>
              </a:rPr>
              <a:t>Z nich lze odvodit další ukazatel, tzv. </a:t>
            </a:r>
            <a:r>
              <a:rPr lang="cs-CZ" sz="2000" b="1" dirty="0">
                <a:solidFill>
                  <a:srgbClr val="002060"/>
                </a:solidFill>
              </a:rPr>
              <a:t>nasycenost trhu, </a:t>
            </a:r>
            <a:r>
              <a:rPr lang="cs-CZ" sz="2000" dirty="0">
                <a:solidFill>
                  <a:srgbClr val="002060"/>
                </a:solidFill>
              </a:rPr>
              <a:t>což je podíl mezi tržní kapacitou a tržním potenciálem. </a:t>
            </a:r>
          </a:p>
          <a:p>
            <a:endParaRPr lang="cs-CZ" sz="2000" dirty="0">
              <a:solidFill>
                <a:srgbClr val="002060"/>
              </a:solidFill>
            </a:endParaRPr>
          </a:p>
          <a:p>
            <a:r>
              <a:rPr lang="cs-CZ" sz="2000" dirty="0">
                <a:solidFill>
                  <a:srgbClr val="002060"/>
                </a:solidFill>
              </a:rPr>
              <a:t>Tržní potenciál: Q=</a:t>
            </a:r>
            <a:r>
              <a:rPr lang="cs-CZ" sz="2000" dirty="0" err="1">
                <a:solidFill>
                  <a:srgbClr val="002060"/>
                </a:solidFill>
              </a:rPr>
              <a:t>nqp</a:t>
            </a:r>
            <a:r>
              <a:rPr lang="cs-CZ" sz="2000" dirty="0">
                <a:solidFill>
                  <a:srgbClr val="002060"/>
                </a:solidFill>
              </a:rPr>
              <a:t>, n - počet potenciálních zákazníků na specifickém trhu výrobku za daných předpokladů, q – průměrné množství nakoupené zákazníkem, p – průměrná cena za jednotku množství.</a:t>
            </a:r>
          </a:p>
        </p:txBody>
      </p:sp>
      <p:sp>
        <p:nvSpPr>
          <p:cNvPr id="6" name="Nadpis 5"/>
          <p:cNvSpPr>
            <a:spLocks noGrp="1"/>
          </p:cNvSpPr>
          <p:nvPr>
            <p:ph type="title"/>
          </p:nvPr>
        </p:nvSpPr>
        <p:spPr>
          <a:xfrm>
            <a:off x="179512" y="195486"/>
            <a:ext cx="6552728" cy="507703"/>
          </a:xfrm>
        </p:spPr>
        <p:txBody>
          <a:bodyPr/>
          <a:lstStyle/>
          <a:p>
            <a:r>
              <a:rPr lang="pl-PL" dirty="0"/>
              <a:t>Výzkum velikosti trhu (analýza poptávky)</a:t>
            </a:r>
            <a:endParaRPr lang="cs-CZ" dirty="0"/>
          </a:p>
        </p:txBody>
      </p:sp>
    </p:spTree>
    <p:extLst>
      <p:ext uri="{BB962C8B-B14F-4D97-AF65-F5344CB8AC3E}">
        <p14:creationId xmlns:p14="http://schemas.microsoft.com/office/powerpoint/2010/main" val="649486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Pro rychloobrátkové (FCMG) zboží od firem provádějících Retail Audit On </a:t>
            </a:r>
            <a:r>
              <a:rPr lang="cs-CZ" sz="2000" dirty="0" err="1">
                <a:solidFill>
                  <a:srgbClr val="002060"/>
                </a:solidFill>
              </a:rPr>
              <a:t>Trade</a:t>
            </a:r>
            <a:r>
              <a:rPr lang="cs-CZ" sz="2000" dirty="0">
                <a:solidFill>
                  <a:srgbClr val="002060"/>
                </a:solidFill>
              </a:rPr>
              <a:t> a </a:t>
            </a:r>
            <a:r>
              <a:rPr lang="cs-CZ" sz="2000" dirty="0" err="1">
                <a:solidFill>
                  <a:srgbClr val="002060"/>
                </a:solidFill>
              </a:rPr>
              <a:t>Off</a:t>
            </a:r>
            <a:r>
              <a:rPr lang="cs-CZ" sz="2000" dirty="0">
                <a:solidFill>
                  <a:srgbClr val="002060"/>
                </a:solidFill>
              </a:rPr>
              <a:t> </a:t>
            </a:r>
            <a:r>
              <a:rPr lang="cs-CZ" sz="2000" dirty="0" err="1">
                <a:solidFill>
                  <a:srgbClr val="002060"/>
                </a:solidFill>
              </a:rPr>
              <a:t>Trade</a:t>
            </a:r>
            <a:r>
              <a:rPr lang="cs-CZ" sz="2000" dirty="0">
                <a:solidFill>
                  <a:srgbClr val="002060"/>
                </a:solidFill>
              </a:rPr>
              <a:t> – </a:t>
            </a:r>
            <a:r>
              <a:rPr lang="cs-CZ" sz="2000" dirty="0">
                <a:solidFill>
                  <a:srgbClr val="002060"/>
                </a:solidFill>
                <a:hlinkClick r:id="rId3"/>
              </a:rPr>
              <a:t>AC Nielsen</a:t>
            </a:r>
            <a:r>
              <a:rPr lang="cs-CZ" sz="2000" dirty="0">
                <a:solidFill>
                  <a:srgbClr val="002060"/>
                </a:solidFill>
              </a:rPr>
              <a:t> – </a:t>
            </a:r>
            <a:r>
              <a:rPr lang="cs-CZ" sz="2000" dirty="0">
                <a:solidFill>
                  <a:srgbClr val="002060"/>
                </a:solidFill>
                <a:hlinkClick r:id="rId4"/>
              </a:rPr>
              <a:t>konkrétní část zaměřená na pivo</a:t>
            </a:r>
            <a:r>
              <a:rPr lang="cs-CZ" sz="2000" dirty="0">
                <a:solidFill>
                  <a:srgbClr val="002060"/>
                </a:solidFill>
              </a:rPr>
              <a:t>, MEM RB, Dataservis. </a:t>
            </a:r>
          </a:p>
          <a:p>
            <a:r>
              <a:rPr lang="cs-CZ" sz="2000" dirty="0">
                <a:solidFill>
                  <a:srgbClr val="002060"/>
                </a:solidFill>
              </a:rPr>
              <a:t>Data ze statistických úřadů – spotřeba, </a:t>
            </a:r>
            <a:r>
              <a:rPr lang="cs-CZ" sz="2000" dirty="0">
                <a:solidFill>
                  <a:srgbClr val="002060"/>
                </a:solidFill>
                <a:hlinkClick r:id="rId5"/>
              </a:rPr>
              <a:t>spotřební koše</a:t>
            </a:r>
            <a:r>
              <a:rPr lang="cs-CZ" sz="2000" dirty="0">
                <a:solidFill>
                  <a:srgbClr val="002060"/>
                </a:solidFill>
              </a:rPr>
              <a:t>, </a:t>
            </a:r>
            <a:r>
              <a:rPr lang="cs-CZ" sz="2000" dirty="0">
                <a:solidFill>
                  <a:srgbClr val="002060"/>
                </a:solidFill>
                <a:hlinkClick r:id="rId6"/>
              </a:rPr>
              <a:t>vybavení domácností </a:t>
            </a:r>
            <a:r>
              <a:rPr lang="cs-CZ" sz="2000" dirty="0">
                <a:solidFill>
                  <a:srgbClr val="002060"/>
                </a:solidFill>
              </a:rPr>
              <a:t>(</a:t>
            </a:r>
            <a:r>
              <a:rPr lang="cs-CZ" sz="2000" dirty="0">
                <a:solidFill>
                  <a:srgbClr val="002060"/>
                </a:solidFill>
                <a:hlinkClick r:id="rId7"/>
              </a:rPr>
              <a:t>IT</a:t>
            </a:r>
            <a:r>
              <a:rPr lang="cs-CZ" sz="2000" dirty="0">
                <a:solidFill>
                  <a:srgbClr val="002060"/>
                </a:solidFill>
              </a:rPr>
              <a:t>) apod. </a:t>
            </a:r>
          </a:p>
          <a:p>
            <a:r>
              <a:rPr lang="cs-CZ" sz="2000" dirty="0">
                <a:solidFill>
                  <a:srgbClr val="002060"/>
                </a:solidFill>
              </a:rPr>
              <a:t>Zakoupená studie od poradenských firem – </a:t>
            </a:r>
            <a:r>
              <a:rPr lang="cs-CZ" sz="2000" dirty="0" err="1">
                <a:solidFill>
                  <a:srgbClr val="002060"/>
                </a:solidFill>
              </a:rPr>
              <a:t>Datamonitor</a:t>
            </a:r>
            <a:r>
              <a:rPr lang="cs-CZ" sz="2000" dirty="0">
                <a:solidFill>
                  <a:srgbClr val="002060"/>
                </a:solidFill>
              </a:rPr>
              <a:t> do 2015, pak </a:t>
            </a:r>
            <a:r>
              <a:rPr lang="cs-CZ" sz="2000" dirty="0">
                <a:solidFill>
                  <a:srgbClr val="002060"/>
                </a:solidFill>
                <a:hlinkClick r:id="rId8"/>
              </a:rPr>
              <a:t>GlobalData</a:t>
            </a:r>
            <a:r>
              <a:rPr lang="cs-CZ" sz="2000" dirty="0">
                <a:solidFill>
                  <a:srgbClr val="002060"/>
                </a:solidFill>
              </a:rPr>
              <a:t>, </a:t>
            </a:r>
            <a:r>
              <a:rPr lang="cs-CZ" sz="2000" dirty="0">
                <a:solidFill>
                  <a:srgbClr val="002060"/>
                </a:solidFill>
                <a:hlinkClick r:id="rId9"/>
              </a:rPr>
              <a:t>Euromonitor</a:t>
            </a:r>
            <a:r>
              <a:rPr lang="cs-CZ" sz="2000" dirty="0">
                <a:solidFill>
                  <a:srgbClr val="002060"/>
                </a:solidFill>
              </a:rPr>
              <a:t>, </a:t>
            </a:r>
            <a:r>
              <a:rPr lang="cs-CZ" sz="2000" dirty="0" err="1">
                <a:solidFill>
                  <a:srgbClr val="002060"/>
                </a:solidFill>
              </a:rPr>
              <a:t>Deloitte</a:t>
            </a:r>
            <a:r>
              <a:rPr lang="cs-CZ" sz="2000" dirty="0">
                <a:solidFill>
                  <a:srgbClr val="002060"/>
                </a:solidFill>
              </a:rPr>
              <a:t>, </a:t>
            </a:r>
            <a:r>
              <a:rPr lang="cs-CZ" sz="2000" dirty="0" err="1">
                <a:solidFill>
                  <a:srgbClr val="002060"/>
                </a:solidFill>
              </a:rPr>
              <a:t>Accenture</a:t>
            </a:r>
            <a:r>
              <a:rPr lang="cs-CZ" sz="2000" dirty="0">
                <a:solidFill>
                  <a:srgbClr val="002060"/>
                </a:solidFill>
              </a:rPr>
              <a:t>.</a:t>
            </a:r>
          </a:p>
          <a:p>
            <a:r>
              <a:rPr lang="cs-CZ" sz="2000" dirty="0">
                <a:solidFill>
                  <a:srgbClr val="002060"/>
                </a:solidFill>
              </a:rPr>
              <a:t>Realizace vlastního primárního šetření. </a:t>
            </a:r>
          </a:p>
          <a:p>
            <a:r>
              <a:rPr lang="cs-CZ" sz="2000" dirty="0">
                <a:solidFill>
                  <a:srgbClr val="002060"/>
                </a:solidFill>
              </a:rPr>
              <a:t>Nákup exkluzivního výzkumu.</a:t>
            </a:r>
          </a:p>
          <a:p>
            <a:endParaRPr lang="cs-CZ" sz="2000" dirty="0">
              <a:solidFill>
                <a:srgbClr val="002060"/>
              </a:solidFill>
            </a:endParaRPr>
          </a:p>
          <a:p>
            <a:pPr lvl="1"/>
            <a:r>
              <a:rPr lang="cs-CZ" sz="2000" dirty="0">
                <a:solidFill>
                  <a:srgbClr val="002060"/>
                </a:solidFill>
              </a:rPr>
              <a:t>V praxi kombinace všech možností.</a:t>
            </a:r>
          </a:p>
        </p:txBody>
      </p:sp>
      <p:sp>
        <p:nvSpPr>
          <p:cNvPr id="6" name="Nadpis 5"/>
          <p:cNvSpPr>
            <a:spLocks noGrp="1"/>
          </p:cNvSpPr>
          <p:nvPr>
            <p:ph type="title"/>
          </p:nvPr>
        </p:nvSpPr>
        <p:spPr>
          <a:xfrm>
            <a:off x="179512" y="195486"/>
            <a:ext cx="6552728" cy="507703"/>
          </a:xfrm>
        </p:spPr>
        <p:txBody>
          <a:bodyPr/>
          <a:lstStyle/>
          <a:p>
            <a:r>
              <a:rPr lang="it-IT" dirty="0"/>
              <a:t>Data pro analýzu poptávky (Kozel, 2011, s. 227)</a:t>
            </a:r>
            <a:endParaRPr lang="cs-CZ" dirty="0"/>
          </a:p>
        </p:txBody>
      </p:sp>
    </p:spTree>
    <p:extLst>
      <p:ext uri="{BB962C8B-B14F-4D97-AF65-F5344CB8AC3E}">
        <p14:creationId xmlns:p14="http://schemas.microsoft.com/office/powerpoint/2010/main" val="3431295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20269" y="959853"/>
            <a:ext cx="7848872" cy="2595935"/>
          </a:xfrm>
          <a:prstGeom prst="rect">
            <a:avLst/>
          </a:prstGeom>
        </p:spPr>
        <p:txBody>
          <a:bodyPr>
            <a:noAutofit/>
          </a:bodyPr>
          <a:lstStyle/>
          <a:p>
            <a:r>
              <a:rPr lang="cs-CZ" sz="2000" dirty="0">
                <a:solidFill>
                  <a:srgbClr val="002060"/>
                </a:solidFill>
              </a:rPr>
              <a:t>Velmi častým výzkumem trhu je výzkum segmentace zákazníků – tj. rozdělování zákazníků do homogenních skupin, které splňují stejné charakteristiky. </a:t>
            </a:r>
          </a:p>
          <a:p>
            <a:endParaRPr lang="cs-CZ" sz="2000" dirty="0">
              <a:solidFill>
                <a:srgbClr val="002060"/>
              </a:solidFill>
            </a:endParaRPr>
          </a:p>
          <a:p>
            <a:r>
              <a:rPr lang="cs-CZ" sz="2000" dirty="0">
                <a:solidFill>
                  <a:srgbClr val="002060"/>
                </a:solidFill>
              </a:rPr>
              <a:t>Tvoříme tedy soubor aktuálních a potenciálních zákazníků, kteří mají v podstatě stejné potřeby a požadavky, a kteří budou na určité marketingové akce reagovat podobně.</a:t>
            </a:r>
          </a:p>
          <a:p>
            <a:endParaRPr lang="cs-CZ" sz="2000" dirty="0">
              <a:solidFill>
                <a:srgbClr val="002060"/>
              </a:solidFill>
            </a:endParaRPr>
          </a:p>
          <a:p>
            <a:r>
              <a:rPr lang="cs-CZ" sz="2000" dirty="0">
                <a:solidFill>
                  <a:srgbClr val="002060"/>
                </a:solidFill>
              </a:rPr>
              <a:t>Poté vytváříme persony a uživatelské příběhy.</a:t>
            </a:r>
          </a:p>
        </p:txBody>
      </p:sp>
      <p:sp>
        <p:nvSpPr>
          <p:cNvPr id="6" name="Nadpis 5"/>
          <p:cNvSpPr>
            <a:spLocks noGrp="1"/>
          </p:cNvSpPr>
          <p:nvPr>
            <p:ph type="title"/>
          </p:nvPr>
        </p:nvSpPr>
        <p:spPr>
          <a:xfrm>
            <a:off x="179512" y="195486"/>
            <a:ext cx="6624736" cy="507703"/>
          </a:xfrm>
        </p:spPr>
        <p:txBody>
          <a:bodyPr/>
          <a:lstStyle/>
          <a:p>
            <a:r>
              <a:rPr lang="pt-BR" dirty="0"/>
              <a:t>Výzkum trhu - segmentace</a:t>
            </a:r>
            <a:endParaRPr lang="cs-CZ" dirty="0"/>
          </a:p>
        </p:txBody>
      </p:sp>
      <p:pic>
        <p:nvPicPr>
          <p:cNvPr id="8196" name="Picture 4" descr="The Solution to Every Marketing Problem: Market Segmentation | by Corporate  Wise Man | Medium">
            <a:extLst>
              <a:ext uri="{FF2B5EF4-FFF2-40B4-BE49-F238E27FC236}">
                <a16:creationId xmlns:a16="http://schemas.microsoft.com/office/drawing/2014/main" id="{C61C1222-F358-273D-04D2-F1F513A58A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018017"/>
            <a:ext cx="2381250"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827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i="1" dirty="0">
                <a:solidFill>
                  <a:srgbClr val="002060"/>
                </a:solidFill>
              </a:rPr>
              <a:t>Základnu pro segmentaci trhu konečných spotřebitelů </a:t>
            </a:r>
            <a:r>
              <a:rPr lang="cs-CZ" sz="2000" dirty="0">
                <a:solidFill>
                  <a:srgbClr val="002060"/>
                </a:solidFill>
              </a:rPr>
              <a:t>mohou tvořit tato kritéria: </a:t>
            </a:r>
          </a:p>
          <a:p>
            <a:pPr lvl="1"/>
            <a:r>
              <a:rPr lang="cs-CZ" sz="2000" dirty="0">
                <a:solidFill>
                  <a:srgbClr val="002060"/>
                </a:solidFill>
              </a:rPr>
              <a:t>území (např. stát, země, region, město, obec) </a:t>
            </a:r>
          </a:p>
          <a:p>
            <a:pPr lvl="1"/>
            <a:r>
              <a:rPr lang="cs-CZ" sz="2000" dirty="0">
                <a:solidFill>
                  <a:srgbClr val="002060"/>
                </a:solidFill>
              </a:rPr>
              <a:t>demografické charakteristiky (např. pohlaví, věk, fáze životního období, etnická příslušnost), </a:t>
            </a:r>
          </a:p>
          <a:p>
            <a:pPr lvl="1"/>
            <a:r>
              <a:rPr lang="cs-CZ" sz="2000" dirty="0">
                <a:solidFill>
                  <a:srgbClr val="002060"/>
                </a:solidFill>
              </a:rPr>
              <a:t>socioekonomické charakteristiky (např. zaměstnání, příjem, vzdělání, sociální postavení) </a:t>
            </a:r>
          </a:p>
          <a:p>
            <a:pPr lvl="1"/>
            <a:r>
              <a:rPr lang="cs-CZ" sz="2000" dirty="0" err="1">
                <a:solidFill>
                  <a:srgbClr val="002060"/>
                </a:solidFill>
              </a:rPr>
              <a:t>psychografické</a:t>
            </a:r>
            <a:r>
              <a:rPr lang="cs-CZ" sz="2000" dirty="0">
                <a:solidFill>
                  <a:srgbClr val="002060"/>
                </a:solidFill>
              </a:rPr>
              <a:t> charakteristiky (např. postoje, názory, zájmy, povahové rysy, životní styl), </a:t>
            </a:r>
          </a:p>
          <a:p>
            <a:pPr lvl="1"/>
            <a:r>
              <a:rPr lang="cs-CZ" sz="2000" dirty="0">
                <a:solidFill>
                  <a:srgbClr val="002060"/>
                </a:solidFill>
              </a:rPr>
              <a:t>charakteristiky chování (např. frekvence, rozsah, intenzita a doba nakupování a spotřeby, účel spotřeby). </a:t>
            </a:r>
          </a:p>
        </p:txBody>
      </p:sp>
      <p:sp>
        <p:nvSpPr>
          <p:cNvPr id="6" name="Nadpis 5"/>
          <p:cNvSpPr>
            <a:spLocks noGrp="1"/>
          </p:cNvSpPr>
          <p:nvPr>
            <p:ph type="title"/>
          </p:nvPr>
        </p:nvSpPr>
        <p:spPr>
          <a:xfrm>
            <a:off x="179512" y="195486"/>
            <a:ext cx="5688632" cy="507703"/>
          </a:xfrm>
        </p:spPr>
        <p:txBody>
          <a:bodyPr/>
          <a:lstStyle/>
          <a:p>
            <a:r>
              <a:rPr lang="pt-BR" dirty="0"/>
              <a:t>Výzkum trhu - segmentace</a:t>
            </a:r>
            <a:endParaRPr lang="cs-CZ" dirty="0"/>
          </a:p>
        </p:txBody>
      </p:sp>
    </p:spTree>
    <p:extLst>
      <p:ext uri="{BB962C8B-B14F-4D97-AF65-F5344CB8AC3E}">
        <p14:creationId xmlns:p14="http://schemas.microsoft.com/office/powerpoint/2010/main" val="1753573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568952" cy="3024336"/>
          </a:xfrm>
          <a:prstGeom prst="rect">
            <a:avLst/>
          </a:prstGeom>
        </p:spPr>
        <p:txBody>
          <a:bodyPr>
            <a:noAutofit/>
          </a:bodyPr>
          <a:lstStyle/>
          <a:p>
            <a:r>
              <a:rPr lang="cs-CZ" sz="2000" dirty="0">
                <a:solidFill>
                  <a:srgbClr val="002060"/>
                </a:solidFill>
              </a:rPr>
              <a:t>„</a:t>
            </a:r>
            <a:r>
              <a:rPr lang="cs-CZ" sz="2000" i="1" dirty="0">
                <a:solidFill>
                  <a:srgbClr val="002060"/>
                </a:solidFill>
              </a:rPr>
              <a:t>Důležitá rozhodnutí často děláme na základě subjektivních emocí a názorů, které mají s realitou pramálo společného. </a:t>
            </a:r>
            <a:r>
              <a:rPr lang="cs-CZ" sz="2000" i="1" dirty="0">
                <a:solidFill>
                  <a:srgbClr val="002060"/>
                </a:solidFill>
                <a:hlinkClick r:id="rId3"/>
              </a:rPr>
              <a:t>A/B je metoda </a:t>
            </a:r>
            <a:r>
              <a:rPr lang="cs-CZ" sz="2000" i="1" dirty="0">
                <a:solidFill>
                  <a:srgbClr val="002060"/>
                </a:solidFill>
              </a:rPr>
              <a:t>založená na datech a statistice, kdy rozhodnutí necháte na těch, na kterých opravu záleží: vašich zákaznících.“</a:t>
            </a:r>
          </a:p>
          <a:p>
            <a:r>
              <a:rPr lang="cs-CZ" sz="2000" i="1" dirty="0">
                <a:solidFill>
                  <a:srgbClr val="002060"/>
                </a:solidFill>
              </a:rPr>
              <a:t>„A/B testování je metoda, při které můžete porovnávat efektivitu dvou variant webových stránek na reálných návštěvnících za běžného provozu stránek. A na základě statistických testů zjistit, která varianta je pro vaše návštěvníky lepší. Uživatelé jsou rozděleni na dvě skupiny, z nichž každá vidí jinou variantu stránky. A/B testem poté změříte, jak se každá skupina uživatelů chová a která z nich dosahuje častěji cíle (konverze).“</a:t>
            </a:r>
          </a:p>
          <a:p>
            <a:r>
              <a:rPr lang="cs-CZ" sz="2000" i="1" dirty="0">
                <a:solidFill>
                  <a:srgbClr val="002060"/>
                </a:solidFill>
              </a:rPr>
              <a:t>„A/B testování je vhodné pro všechny firmy, které používají webové stránky k dosahování nějakých cílů. Pro zhodnocení A/B testu se využívají statistické metody, proto je potřeba výsledek počítat z relevantního počtu návštěvníků.“</a:t>
            </a:r>
          </a:p>
        </p:txBody>
      </p:sp>
      <p:sp>
        <p:nvSpPr>
          <p:cNvPr id="6" name="Nadpis 5"/>
          <p:cNvSpPr>
            <a:spLocks noGrp="1"/>
          </p:cNvSpPr>
          <p:nvPr>
            <p:ph type="title"/>
          </p:nvPr>
        </p:nvSpPr>
        <p:spPr>
          <a:xfrm>
            <a:off x="179512" y="195486"/>
            <a:ext cx="6696744" cy="507703"/>
          </a:xfrm>
        </p:spPr>
        <p:txBody>
          <a:bodyPr/>
          <a:lstStyle/>
          <a:p>
            <a:r>
              <a:rPr lang="cs-CZ" dirty="0"/>
              <a:t>Příručka marketéra: Rozhodujte se správně díky A/B testování (tyinternety.cz)</a:t>
            </a:r>
          </a:p>
        </p:txBody>
      </p:sp>
    </p:spTree>
    <p:extLst>
      <p:ext uri="{BB962C8B-B14F-4D97-AF65-F5344CB8AC3E}">
        <p14:creationId xmlns:p14="http://schemas.microsoft.com/office/powerpoint/2010/main" val="2534634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1800" dirty="0">
                <a:solidFill>
                  <a:srgbClr val="002060"/>
                </a:solidFill>
              </a:rPr>
              <a:t>Perfektní článek </a:t>
            </a:r>
            <a:r>
              <a:rPr lang="cs-CZ" sz="1800" dirty="0">
                <a:solidFill>
                  <a:srgbClr val="002060"/>
                </a:solidFill>
                <a:hlinkClick r:id="rId3"/>
              </a:rPr>
              <a:t>zde</a:t>
            </a:r>
            <a:r>
              <a:rPr lang="cs-CZ" sz="1800" dirty="0">
                <a:solidFill>
                  <a:srgbClr val="002060"/>
                </a:solidFill>
              </a:rPr>
              <a:t>.</a:t>
            </a:r>
          </a:p>
          <a:p>
            <a:r>
              <a:rPr lang="cs-CZ" sz="1800" dirty="0" err="1">
                <a:solidFill>
                  <a:srgbClr val="002060"/>
                </a:solidFill>
              </a:rPr>
              <a:t>Customer</a:t>
            </a:r>
            <a:r>
              <a:rPr lang="cs-CZ" sz="1800" dirty="0">
                <a:solidFill>
                  <a:srgbClr val="002060"/>
                </a:solidFill>
              </a:rPr>
              <a:t> </a:t>
            </a:r>
            <a:r>
              <a:rPr lang="cs-CZ" sz="1800" dirty="0" err="1">
                <a:solidFill>
                  <a:srgbClr val="002060"/>
                </a:solidFill>
              </a:rPr>
              <a:t>Interviews</a:t>
            </a:r>
            <a:r>
              <a:rPr lang="cs-CZ" sz="1800" dirty="0">
                <a:solidFill>
                  <a:srgbClr val="002060"/>
                </a:solidFill>
              </a:rPr>
              <a:t> …. nuda :/ </a:t>
            </a:r>
          </a:p>
          <a:p>
            <a:r>
              <a:rPr lang="cs-CZ" sz="1800" dirty="0" err="1">
                <a:solidFill>
                  <a:srgbClr val="002060"/>
                </a:solidFill>
              </a:rPr>
              <a:t>Landing</a:t>
            </a:r>
            <a:r>
              <a:rPr lang="cs-CZ" sz="1800" dirty="0">
                <a:solidFill>
                  <a:srgbClr val="002060"/>
                </a:solidFill>
              </a:rPr>
              <a:t> </a:t>
            </a:r>
            <a:r>
              <a:rPr lang="cs-CZ" sz="1800" dirty="0" err="1">
                <a:solidFill>
                  <a:srgbClr val="002060"/>
                </a:solidFill>
              </a:rPr>
              <a:t>Page</a:t>
            </a:r>
            <a:r>
              <a:rPr lang="cs-CZ" sz="1800" dirty="0">
                <a:solidFill>
                  <a:srgbClr val="002060"/>
                </a:solidFill>
              </a:rPr>
              <a:t> – fasáda webu – testujeme, zda je zájem a podepíší se k budoucí koupi.</a:t>
            </a:r>
          </a:p>
          <a:p>
            <a:r>
              <a:rPr lang="cs-CZ" sz="1800" dirty="0">
                <a:solidFill>
                  <a:srgbClr val="002060"/>
                </a:solidFill>
              </a:rPr>
              <a:t>A/B </a:t>
            </a:r>
            <a:r>
              <a:rPr lang="cs-CZ" sz="1800" dirty="0" err="1">
                <a:solidFill>
                  <a:srgbClr val="002060"/>
                </a:solidFill>
              </a:rPr>
              <a:t>testing</a:t>
            </a:r>
            <a:r>
              <a:rPr lang="cs-CZ" sz="1800" dirty="0">
                <a:solidFill>
                  <a:srgbClr val="002060"/>
                </a:solidFill>
              </a:rPr>
              <a:t> – viz samostatný slajd.</a:t>
            </a:r>
          </a:p>
          <a:p>
            <a:r>
              <a:rPr lang="cs-CZ" sz="1800" dirty="0">
                <a:solidFill>
                  <a:srgbClr val="002060"/>
                </a:solidFill>
              </a:rPr>
              <a:t>Ad </a:t>
            </a:r>
            <a:r>
              <a:rPr lang="cs-CZ" sz="1800" dirty="0" err="1">
                <a:solidFill>
                  <a:srgbClr val="002060"/>
                </a:solidFill>
              </a:rPr>
              <a:t>Campaigns</a:t>
            </a:r>
            <a:r>
              <a:rPr lang="cs-CZ" sz="1800" dirty="0">
                <a:solidFill>
                  <a:srgbClr val="002060"/>
                </a:solidFill>
              </a:rPr>
              <a:t> – přes Google </a:t>
            </a:r>
            <a:r>
              <a:rPr lang="cs-CZ" sz="1800" dirty="0" err="1">
                <a:solidFill>
                  <a:srgbClr val="002060"/>
                </a:solidFill>
              </a:rPr>
              <a:t>AdWords</a:t>
            </a:r>
            <a:r>
              <a:rPr lang="cs-CZ" sz="1800" dirty="0">
                <a:solidFill>
                  <a:srgbClr val="002060"/>
                </a:solidFill>
              </a:rPr>
              <a:t> a Facebook.</a:t>
            </a:r>
          </a:p>
          <a:p>
            <a:r>
              <a:rPr lang="cs-CZ" sz="1800" dirty="0" err="1">
                <a:solidFill>
                  <a:srgbClr val="002060"/>
                </a:solidFill>
              </a:rPr>
              <a:t>Fundraising</a:t>
            </a:r>
            <a:r>
              <a:rPr lang="cs-CZ" sz="1800" dirty="0">
                <a:solidFill>
                  <a:srgbClr val="002060"/>
                </a:solidFill>
              </a:rPr>
              <a:t> – přes </a:t>
            </a:r>
            <a:r>
              <a:rPr lang="cs-CZ" sz="1800" dirty="0" err="1">
                <a:solidFill>
                  <a:srgbClr val="002060"/>
                </a:solidFill>
              </a:rPr>
              <a:t>Kickstarter</a:t>
            </a:r>
            <a:r>
              <a:rPr lang="cs-CZ" sz="1800" dirty="0">
                <a:solidFill>
                  <a:srgbClr val="002060"/>
                </a:solidFill>
              </a:rPr>
              <a:t>, </a:t>
            </a:r>
            <a:r>
              <a:rPr lang="cs-CZ" sz="1800" dirty="0" err="1">
                <a:solidFill>
                  <a:srgbClr val="002060"/>
                </a:solidFill>
              </a:rPr>
              <a:t>Indiegogo</a:t>
            </a:r>
            <a:r>
              <a:rPr lang="cs-CZ" sz="1800" dirty="0">
                <a:solidFill>
                  <a:srgbClr val="002060"/>
                </a:solidFill>
              </a:rPr>
              <a:t>.</a:t>
            </a:r>
          </a:p>
          <a:p>
            <a:r>
              <a:rPr lang="cs-CZ" sz="1800" dirty="0" err="1">
                <a:solidFill>
                  <a:srgbClr val="002060"/>
                </a:solidFill>
              </a:rPr>
              <a:t>Explainer</a:t>
            </a:r>
            <a:r>
              <a:rPr lang="cs-CZ" sz="1800" dirty="0">
                <a:solidFill>
                  <a:srgbClr val="002060"/>
                </a:solidFill>
              </a:rPr>
              <a:t> </a:t>
            </a:r>
            <a:r>
              <a:rPr lang="cs-CZ" sz="1800" dirty="0" err="1">
                <a:solidFill>
                  <a:srgbClr val="002060"/>
                </a:solidFill>
              </a:rPr>
              <a:t>Videos</a:t>
            </a:r>
            <a:r>
              <a:rPr lang="cs-CZ" sz="1800" dirty="0">
                <a:solidFill>
                  <a:srgbClr val="002060"/>
                </a:solidFill>
              </a:rPr>
              <a:t> – vysvětlující video (</a:t>
            </a:r>
            <a:r>
              <a:rPr lang="cs-CZ" sz="1800" dirty="0" err="1">
                <a:solidFill>
                  <a:srgbClr val="002060"/>
                </a:solidFill>
              </a:rPr>
              <a:t>Dropbox</a:t>
            </a:r>
            <a:r>
              <a:rPr lang="cs-CZ" sz="1800" dirty="0">
                <a:solidFill>
                  <a:srgbClr val="002060"/>
                </a:solidFill>
              </a:rPr>
              <a:t>).</a:t>
            </a:r>
          </a:p>
          <a:p>
            <a:r>
              <a:rPr lang="cs-CZ" sz="1800" dirty="0" err="1">
                <a:solidFill>
                  <a:srgbClr val="002060"/>
                </a:solidFill>
              </a:rPr>
              <a:t>Blogs</a:t>
            </a:r>
            <a:r>
              <a:rPr lang="cs-CZ" sz="1800" dirty="0">
                <a:solidFill>
                  <a:srgbClr val="002060"/>
                </a:solidFill>
              </a:rPr>
              <a:t> – využití známého </a:t>
            </a:r>
            <a:r>
              <a:rPr lang="cs-CZ" sz="1800" dirty="0" err="1">
                <a:solidFill>
                  <a:srgbClr val="002060"/>
                </a:solidFill>
              </a:rPr>
              <a:t>blogera</a:t>
            </a:r>
            <a:r>
              <a:rPr lang="cs-CZ" sz="1800" dirty="0">
                <a:solidFill>
                  <a:srgbClr val="002060"/>
                </a:solidFill>
              </a:rPr>
              <a:t> k práci s komunitou.</a:t>
            </a:r>
          </a:p>
          <a:p>
            <a:r>
              <a:rPr lang="en-US" sz="1800" dirty="0">
                <a:solidFill>
                  <a:srgbClr val="002060"/>
                </a:solidFill>
              </a:rPr>
              <a:t>Manual-first (aka “Wizard of Oz”) MVP</a:t>
            </a:r>
            <a:r>
              <a:rPr lang="cs-CZ" sz="1800" dirty="0">
                <a:solidFill>
                  <a:srgbClr val="002060"/>
                </a:solidFill>
              </a:rPr>
              <a:t> – „</a:t>
            </a:r>
            <a:r>
              <a:rPr lang="cs-CZ" sz="1800" dirty="0" err="1">
                <a:solidFill>
                  <a:srgbClr val="002060"/>
                </a:solidFill>
              </a:rPr>
              <a:t>fake</a:t>
            </a:r>
            <a:r>
              <a:rPr lang="cs-CZ" sz="1800" dirty="0">
                <a:solidFill>
                  <a:srgbClr val="002060"/>
                </a:solidFill>
              </a:rPr>
              <a:t> </a:t>
            </a:r>
            <a:r>
              <a:rPr lang="cs-CZ" sz="1800" dirty="0" err="1">
                <a:solidFill>
                  <a:srgbClr val="002060"/>
                </a:solidFill>
              </a:rPr>
              <a:t>it</a:t>
            </a:r>
            <a:r>
              <a:rPr lang="cs-CZ" sz="1800" dirty="0">
                <a:solidFill>
                  <a:srgbClr val="002060"/>
                </a:solidFill>
              </a:rPr>
              <a:t> </a:t>
            </a:r>
            <a:r>
              <a:rPr lang="cs-CZ" sz="1800" dirty="0" err="1">
                <a:solidFill>
                  <a:srgbClr val="002060"/>
                </a:solidFill>
              </a:rPr>
              <a:t>till</a:t>
            </a:r>
            <a:r>
              <a:rPr lang="cs-CZ" sz="1800" dirty="0">
                <a:solidFill>
                  <a:srgbClr val="002060"/>
                </a:solidFill>
              </a:rPr>
              <a:t> </a:t>
            </a:r>
            <a:r>
              <a:rPr lang="cs-CZ" sz="1800" dirty="0" err="1">
                <a:solidFill>
                  <a:srgbClr val="002060"/>
                </a:solidFill>
              </a:rPr>
              <a:t>you</a:t>
            </a:r>
            <a:r>
              <a:rPr lang="cs-CZ" sz="1800" dirty="0">
                <a:solidFill>
                  <a:srgbClr val="002060"/>
                </a:solidFill>
              </a:rPr>
              <a:t> make </a:t>
            </a:r>
            <a:r>
              <a:rPr lang="cs-CZ" sz="1800" dirty="0" err="1">
                <a:solidFill>
                  <a:srgbClr val="002060"/>
                </a:solidFill>
              </a:rPr>
              <a:t>it</a:t>
            </a:r>
            <a:r>
              <a:rPr lang="cs-CZ" sz="1800" dirty="0">
                <a:solidFill>
                  <a:srgbClr val="002060"/>
                </a:solidFill>
              </a:rPr>
              <a:t>“ – místo budování infrastruktury to zkusíme a postupně dopracováváme.</a:t>
            </a:r>
          </a:p>
          <a:p>
            <a:r>
              <a:rPr lang="cs-CZ" sz="1800" dirty="0" err="1">
                <a:solidFill>
                  <a:srgbClr val="002060"/>
                </a:solidFill>
              </a:rPr>
              <a:t>Concierge</a:t>
            </a:r>
            <a:r>
              <a:rPr lang="cs-CZ" sz="1800" dirty="0">
                <a:solidFill>
                  <a:srgbClr val="002060"/>
                </a:solidFill>
              </a:rPr>
              <a:t> </a:t>
            </a:r>
            <a:r>
              <a:rPr lang="cs-CZ" sz="1800" dirty="0" err="1">
                <a:solidFill>
                  <a:srgbClr val="002060"/>
                </a:solidFill>
              </a:rPr>
              <a:t>MVPs</a:t>
            </a:r>
            <a:r>
              <a:rPr lang="cs-CZ" sz="1800" dirty="0">
                <a:solidFill>
                  <a:srgbClr val="002060"/>
                </a:solidFill>
              </a:rPr>
              <a:t> – manuálně řešíme zákazníkovy problémy a neskrýváme to – </a:t>
            </a:r>
            <a:r>
              <a:rPr lang="cs-CZ" sz="1800" dirty="0" err="1">
                <a:solidFill>
                  <a:srgbClr val="002060"/>
                </a:solidFill>
              </a:rPr>
              <a:t>testing</a:t>
            </a:r>
            <a:r>
              <a:rPr lang="cs-CZ" sz="1800" dirty="0">
                <a:solidFill>
                  <a:srgbClr val="002060"/>
                </a:solidFill>
              </a:rPr>
              <a:t> </a:t>
            </a:r>
            <a:r>
              <a:rPr lang="cs-CZ" sz="1800" dirty="0" err="1">
                <a:solidFill>
                  <a:srgbClr val="002060"/>
                </a:solidFill>
              </a:rPr>
              <a:t>fail</a:t>
            </a:r>
            <a:r>
              <a:rPr lang="cs-CZ" sz="1800" dirty="0">
                <a:solidFill>
                  <a:srgbClr val="002060"/>
                </a:solidFill>
              </a:rPr>
              <a:t>/úspěch.</a:t>
            </a:r>
          </a:p>
          <a:p>
            <a:r>
              <a:rPr lang="cs-CZ" sz="1800" dirty="0" err="1">
                <a:solidFill>
                  <a:srgbClr val="002060"/>
                </a:solidFill>
              </a:rPr>
              <a:t>Pre-order</a:t>
            </a:r>
            <a:r>
              <a:rPr lang="cs-CZ" sz="1800" dirty="0">
                <a:solidFill>
                  <a:srgbClr val="002060"/>
                </a:solidFill>
              </a:rPr>
              <a:t> – předobjednávky testují zájem.</a:t>
            </a:r>
          </a:p>
        </p:txBody>
      </p:sp>
      <p:sp>
        <p:nvSpPr>
          <p:cNvPr id="6" name="Nadpis 5"/>
          <p:cNvSpPr>
            <a:spLocks noGrp="1"/>
          </p:cNvSpPr>
          <p:nvPr>
            <p:ph type="title"/>
          </p:nvPr>
        </p:nvSpPr>
        <p:spPr>
          <a:xfrm>
            <a:off x="179512" y="195486"/>
            <a:ext cx="6696744" cy="507703"/>
          </a:xfrm>
        </p:spPr>
        <p:txBody>
          <a:bodyPr/>
          <a:lstStyle/>
          <a:p>
            <a:r>
              <a:rPr lang="pl-PL" dirty="0"/>
              <a:t>15 cest jak testovat produkty nestandardně</a:t>
            </a:r>
            <a:endParaRPr lang="cs-CZ" dirty="0"/>
          </a:p>
        </p:txBody>
      </p:sp>
    </p:spTree>
    <p:extLst>
      <p:ext uri="{BB962C8B-B14F-4D97-AF65-F5344CB8AC3E}">
        <p14:creationId xmlns:p14="http://schemas.microsoft.com/office/powerpoint/2010/main" val="2622626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4068324" y="555526"/>
            <a:ext cx="3888052"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t>Akceptace ceny.</a:t>
            </a:r>
          </a:p>
          <a:p>
            <a:endParaRPr lang="cs-CZ" sz="2000" dirty="0"/>
          </a:p>
          <a:p>
            <a:r>
              <a:rPr lang="cs-CZ" sz="2000" dirty="0"/>
              <a:t>Vnímání ceny.</a:t>
            </a:r>
          </a:p>
          <a:p>
            <a:endParaRPr lang="cs-CZ" sz="2000" dirty="0"/>
          </a:p>
          <a:p>
            <a:r>
              <a:rPr lang="cs-CZ" sz="2000" dirty="0"/>
              <a:t>Pozice ceny na trhu.</a:t>
            </a:r>
          </a:p>
          <a:p>
            <a:endParaRPr lang="cs-CZ" sz="2000" dirty="0"/>
          </a:p>
          <a:p>
            <a:r>
              <a:rPr lang="cs-CZ" sz="2000" dirty="0"/>
              <a:t>Cenová pružnost.</a:t>
            </a:r>
          </a:p>
          <a:p>
            <a:endParaRPr lang="cs-CZ" sz="2000" dirty="0"/>
          </a:p>
        </p:txBody>
      </p:sp>
      <p:sp>
        <p:nvSpPr>
          <p:cNvPr id="6" name="Nadpis 1"/>
          <p:cNvSpPr txBox="1">
            <a:spLocks/>
          </p:cNvSpPr>
          <p:nvPr/>
        </p:nvSpPr>
        <p:spPr>
          <a:xfrm>
            <a:off x="388132" y="411510"/>
            <a:ext cx="3183160" cy="31683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2 Marketingový výzkum v oblasti ceny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521878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pl-PL" sz="2000" dirty="0">
                <a:solidFill>
                  <a:srgbClr val="002060"/>
                </a:solidFill>
                <a:latin typeface="Times New Roman" panose="02020603050405020304" pitchFamily="18" charset="0"/>
                <a:cs typeface="Times New Roman" panose="02020603050405020304" pitchFamily="18" charset="0"/>
                <a:hlinkClick r:id="rId3"/>
              </a:rPr>
              <a:t>Velké e-shopové srovnání: Co kupují Evropané a na co si zase potrpí Češi?</a:t>
            </a:r>
            <a:endParaRPr lang="pl-PL" sz="2000" dirty="0">
              <a:solidFill>
                <a:srgbClr val="002060"/>
              </a:solidFill>
              <a:latin typeface="Times New Roman" panose="02020603050405020304" pitchFamily="18" charset="0"/>
              <a:cs typeface="Times New Roman" panose="02020603050405020304" pitchFamily="18" charset="0"/>
            </a:endParaRPr>
          </a:p>
          <a:p>
            <a:r>
              <a:rPr lang="pl-PL" sz="2000" i="1" dirty="0">
                <a:solidFill>
                  <a:srgbClr val="002060"/>
                </a:solidFill>
                <a:latin typeface="Times New Roman" panose="02020603050405020304" pitchFamily="18" charset="0"/>
                <a:cs typeface="Times New Roman" panose="02020603050405020304" pitchFamily="18" charset="0"/>
              </a:rPr>
              <a:t>„Za každým desátým online nákupem stojí senioři, kteří se v posledních dvou letech stali zcela novou zákaznickou skupinou. U evropské populace ve věku 55+ se nejoblíbenějšími kategoriemi pro nakupování v loňském roce staly knihy a móda. V České republice naopak převládá obliba potřeb pro volný čas,“</a:t>
            </a:r>
          </a:p>
          <a:p>
            <a:r>
              <a:rPr lang="pl-PL" sz="2000" i="1" dirty="0">
                <a:solidFill>
                  <a:srgbClr val="002060"/>
                </a:solidFill>
                <a:latin typeface="Times New Roman" panose="02020603050405020304" pitchFamily="18" charset="0"/>
                <a:cs typeface="Times New Roman" panose="02020603050405020304" pitchFamily="18" charset="0"/>
              </a:rPr>
              <a:t>„V nákupních zvycích se Češi od Evropanů liší hlavně v potřebě mít možnost platit nákup kartou. </a:t>
            </a:r>
          </a:p>
          <a:p>
            <a:r>
              <a:rPr lang="pl-PL" sz="2000" i="1" dirty="0">
                <a:solidFill>
                  <a:srgbClr val="002060"/>
                </a:solidFill>
                <a:latin typeface="Times New Roman" panose="02020603050405020304" pitchFamily="18" charset="0"/>
                <a:cs typeface="Times New Roman" panose="02020603050405020304" pitchFamily="18" charset="0"/>
              </a:rPr>
              <a:t>Velký rozdíl v chování je z průzkumu vidět i v ochotě se registrovat. Pro každého pátého Čecha je důležité, aby si mohli nakoupit rychle i bez registrace, kdežto v Evropě je takto netrpělivý jen každý desátý občan.”</a:t>
            </a:r>
          </a:p>
        </p:txBody>
      </p:sp>
      <p:sp>
        <p:nvSpPr>
          <p:cNvPr id="6" name="Nadpis 5"/>
          <p:cNvSpPr>
            <a:spLocks noGrp="1"/>
          </p:cNvSpPr>
          <p:nvPr>
            <p:ph type="title"/>
          </p:nvPr>
        </p:nvSpPr>
        <p:spPr>
          <a:xfrm>
            <a:off x="179512" y="195486"/>
            <a:ext cx="3888432" cy="507703"/>
          </a:xfrm>
        </p:spPr>
        <p:txBody>
          <a:bodyPr/>
          <a:lstStyle/>
          <a:p>
            <a:r>
              <a:rPr lang="cs-CZ" dirty="0"/>
              <a:t>Komplexní výzkum – e-</a:t>
            </a:r>
            <a:r>
              <a:rPr lang="cs-CZ" dirty="0" err="1"/>
              <a:t>shopy</a:t>
            </a:r>
            <a:endParaRPr lang="cs-CZ" dirty="0"/>
          </a:p>
        </p:txBody>
      </p:sp>
    </p:spTree>
    <p:extLst>
      <p:ext uri="{BB962C8B-B14F-4D97-AF65-F5344CB8AC3E}">
        <p14:creationId xmlns:p14="http://schemas.microsoft.com/office/powerpoint/2010/main" val="1835017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987574"/>
            <a:ext cx="8280920" cy="3024336"/>
          </a:xfrm>
          <a:prstGeom prst="rect">
            <a:avLst/>
          </a:prstGeom>
        </p:spPr>
        <p:txBody>
          <a:bodyPr>
            <a:noAutofit/>
          </a:bodyPr>
          <a:lstStyle/>
          <a:p>
            <a:pPr>
              <a:lnSpc>
                <a:spcPct val="80000"/>
              </a:lnSpc>
              <a:tabLst>
                <a:tab pos="266700" algn="l"/>
              </a:tabLst>
            </a:pPr>
            <a:r>
              <a:rPr lang="cs-CZ" sz="2000" dirty="0">
                <a:solidFill>
                  <a:srgbClr val="002060"/>
                </a:solidFill>
              </a:rPr>
              <a:t>Běžně prezentované výzkumy vycházejí z dotazníkových šetření. </a:t>
            </a:r>
          </a:p>
          <a:p>
            <a:pPr>
              <a:lnSpc>
                <a:spcPct val="80000"/>
              </a:lnSpc>
              <a:tabLst>
                <a:tab pos="266700" algn="l"/>
              </a:tabLst>
            </a:pPr>
            <a:r>
              <a:rPr lang="cs-CZ" sz="2000" dirty="0">
                <a:solidFill>
                  <a:srgbClr val="002060"/>
                </a:solidFill>
              </a:rPr>
              <a:t>Např. „</a:t>
            </a:r>
            <a:r>
              <a:rPr lang="cs-CZ" sz="2000" dirty="0">
                <a:solidFill>
                  <a:srgbClr val="002060"/>
                </a:solidFill>
                <a:hlinkClick r:id="rId3"/>
              </a:rPr>
              <a:t>Většina Čechů je ochotna platit vyšší televizní poplatky. Někteří by platili i 500 Kč</a:t>
            </a:r>
            <a:r>
              <a:rPr lang="cs-CZ" sz="2000" dirty="0">
                <a:solidFill>
                  <a:srgbClr val="002060"/>
                </a:solidFill>
              </a:rPr>
              <a:t>“ – otázky typu „spokojenost s kvalitou, kolik jste ochotni zaplatit, byli byste ochotni zaplatit XY Kč za službu XY apod.“.</a:t>
            </a:r>
          </a:p>
          <a:p>
            <a:pPr>
              <a:lnSpc>
                <a:spcPct val="80000"/>
              </a:lnSpc>
              <a:tabLst>
                <a:tab pos="266700" algn="l"/>
              </a:tabLst>
            </a:pPr>
            <a:r>
              <a:rPr lang="cs-CZ" sz="2000" dirty="0">
                <a:solidFill>
                  <a:srgbClr val="002060"/>
                </a:solidFill>
              </a:rPr>
              <a:t>Např. „</a:t>
            </a:r>
            <a:r>
              <a:rPr lang="cs-CZ" sz="2000" dirty="0">
                <a:solidFill>
                  <a:srgbClr val="002060"/>
                </a:solidFill>
                <a:hlinkClick r:id="rId4"/>
              </a:rPr>
              <a:t>Češi utratí za dovolenou 23 tisíc. Část si neváhá na výlet k moři i draze půjčit</a:t>
            </a:r>
            <a:r>
              <a:rPr lang="cs-CZ" sz="2000" dirty="0">
                <a:solidFill>
                  <a:srgbClr val="002060"/>
                </a:solidFill>
              </a:rPr>
              <a:t>“ – otázky typu „kolik utratíte za dovolenou, za co konkrétně, otázky na nákupní proces apod.</a:t>
            </a:r>
          </a:p>
          <a:p>
            <a:pPr>
              <a:lnSpc>
                <a:spcPct val="80000"/>
              </a:lnSpc>
              <a:tabLst>
                <a:tab pos="266700" algn="l"/>
              </a:tabLst>
            </a:pPr>
            <a:endParaRPr lang="cs-CZ" sz="2000" dirty="0">
              <a:solidFill>
                <a:srgbClr val="002060"/>
              </a:solidFill>
            </a:endParaRPr>
          </a:p>
          <a:p>
            <a:pPr>
              <a:lnSpc>
                <a:spcPct val="80000"/>
              </a:lnSpc>
              <a:tabLst>
                <a:tab pos="266700" algn="l"/>
              </a:tabLst>
            </a:pPr>
            <a:r>
              <a:rPr lang="cs-CZ" sz="2000" dirty="0">
                <a:solidFill>
                  <a:srgbClr val="002060"/>
                </a:solidFill>
              </a:rPr>
              <a:t>Výrazně lepší je ale analýza dat na základě pozorování/experimentu (data </a:t>
            </a:r>
            <a:r>
              <a:rPr lang="cs-CZ" sz="2000" dirty="0" err="1">
                <a:solidFill>
                  <a:srgbClr val="002060"/>
                </a:solidFill>
              </a:rPr>
              <a:t>mining</a:t>
            </a:r>
            <a:r>
              <a:rPr lang="cs-CZ" sz="2000" dirty="0">
                <a:solidFill>
                  <a:srgbClr val="002060"/>
                </a:solidFill>
              </a:rPr>
              <a:t>).</a:t>
            </a:r>
          </a:p>
        </p:txBody>
      </p:sp>
      <p:sp>
        <p:nvSpPr>
          <p:cNvPr id="6" name="Nadpis 5"/>
          <p:cNvSpPr>
            <a:spLocks noGrp="1"/>
          </p:cNvSpPr>
          <p:nvPr>
            <p:ph type="title"/>
          </p:nvPr>
        </p:nvSpPr>
        <p:spPr>
          <a:xfrm>
            <a:off x="179512" y="195486"/>
            <a:ext cx="6696744" cy="507703"/>
          </a:xfrm>
        </p:spPr>
        <p:txBody>
          <a:bodyPr/>
          <a:lstStyle/>
          <a:p>
            <a:r>
              <a:rPr lang="cs-CZ" dirty="0"/>
              <a:t>Běžně prezentované výzkumy</a:t>
            </a:r>
          </a:p>
        </p:txBody>
      </p:sp>
    </p:spTree>
    <p:extLst>
      <p:ext uri="{BB962C8B-B14F-4D97-AF65-F5344CB8AC3E}">
        <p14:creationId xmlns:p14="http://schemas.microsoft.com/office/powerpoint/2010/main" val="315635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560840" cy="648072"/>
          </a:xfrm>
        </p:spPr>
        <p:txBody>
          <a:bodyPr/>
          <a:lstStyle/>
          <a:p>
            <a:r>
              <a:rPr lang="cs-CZ" dirty="0"/>
              <a:t>Jak vypadá nudná praxe? Analýza dat</a:t>
            </a:r>
          </a:p>
        </p:txBody>
      </p:sp>
      <p:pic>
        <p:nvPicPr>
          <p:cNvPr id="4" name="Zástupný symbol pro obsah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547664" y="843558"/>
            <a:ext cx="5688632" cy="3795008"/>
          </a:xfrm>
        </p:spPr>
      </p:pic>
      <p:pic>
        <p:nvPicPr>
          <p:cNvPr id="5"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1572" y="843558"/>
            <a:ext cx="5420816" cy="3615685"/>
          </a:xfrm>
          <a:prstGeom prst="rect">
            <a:avLst/>
          </a:prstGeom>
        </p:spPr>
      </p:pic>
    </p:spTree>
    <p:extLst>
      <p:ext uri="{BB962C8B-B14F-4D97-AF65-F5344CB8AC3E}">
        <p14:creationId xmlns:p14="http://schemas.microsoft.com/office/powerpoint/2010/main" val="4280370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560840" cy="648072"/>
          </a:xfrm>
        </p:spPr>
        <p:txBody>
          <a:bodyPr/>
          <a:lstStyle/>
          <a:p>
            <a:r>
              <a:rPr lang="cs-CZ" dirty="0" err="1"/>
              <a:t>What-if</a:t>
            </a:r>
            <a:r>
              <a:rPr lang="cs-CZ" dirty="0"/>
              <a:t> scénáře</a:t>
            </a:r>
          </a:p>
        </p:txBody>
      </p:sp>
      <p:pic>
        <p:nvPicPr>
          <p:cNvPr id="4" name="Zástupný symbol pro obsah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547664" y="843558"/>
            <a:ext cx="5688632" cy="3795008"/>
          </a:xfrm>
        </p:spPr>
      </p:pic>
      <p:pic>
        <p:nvPicPr>
          <p:cNvPr id="7" name="Zástupný symbol pro obsah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799996"/>
            <a:ext cx="7467600" cy="3862552"/>
          </a:xfrm>
          <a:prstGeom prst="rect">
            <a:avLst/>
          </a:prstGeom>
        </p:spPr>
      </p:pic>
    </p:spTree>
    <p:extLst>
      <p:ext uri="{BB962C8B-B14F-4D97-AF65-F5344CB8AC3E}">
        <p14:creationId xmlns:p14="http://schemas.microsoft.com/office/powerpoint/2010/main" val="333431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pPr marL="266700" indent="-266700">
              <a:lnSpc>
                <a:spcPct val="80000"/>
              </a:lnSpc>
              <a:buNone/>
              <a:tabLst>
                <a:tab pos="266700" algn="l"/>
              </a:tabLst>
            </a:pPr>
            <a:r>
              <a:rPr lang="cs-CZ" sz="2000" b="1" dirty="0">
                <a:solidFill>
                  <a:srgbClr val="002060"/>
                </a:solidFill>
              </a:rPr>
              <a:t>1. Metoda přímého hodnocení </a:t>
            </a:r>
          </a:p>
          <a:p>
            <a:pPr marL="266700" indent="-266700">
              <a:lnSpc>
                <a:spcPct val="80000"/>
              </a:lnSpc>
              <a:tabLst>
                <a:tab pos="266700" algn="l"/>
              </a:tabLst>
            </a:pPr>
            <a:r>
              <a:rPr lang="cs-CZ" sz="2000" dirty="0">
                <a:solidFill>
                  <a:srgbClr val="002060"/>
                </a:solidFill>
              </a:rPr>
              <a:t>Přímé dotazování respondentů na peněžní částku, kterou by byli ochotni za zboží zaplatit.</a:t>
            </a:r>
          </a:p>
          <a:p>
            <a:pPr marL="266700" indent="-266700">
              <a:lnSpc>
                <a:spcPct val="80000"/>
              </a:lnSpc>
              <a:tabLst>
                <a:tab pos="266700" algn="l"/>
              </a:tabLst>
            </a:pPr>
            <a:r>
              <a:rPr lang="cs-CZ" sz="2000" dirty="0">
                <a:solidFill>
                  <a:srgbClr val="002060"/>
                </a:solidFill>
              </a:rPr>
              <a:t>Výsledná cena je statisticky stanovena jako průměr cen uváděných zákazníky.</a:t>
            </a:r>
          </a:p>
          <a:p>
            <a:pPr marL="266700" indent="-266700">
              <a:lnSpc>
                <a:spcPct val="80000"/>
              </a:lnSpc>
              <a:tabLst>
                <a:tab pos="266700" algn="l"/>
              </a:tabLst>
            </a:pPr>
            <a:r>
              <a:rPr lang="cs-CZ" sz="2000" dirty="0">
                <a:solidFill>
                  <a:srgbClr val="002060"/>
                </a:solidFill>
              </a:rPr>
              <a:t>Zákazník musí být s produktem seznámen, zkoumání ceny pouze u 1 produktu. </a:t>
            </a:r>
          </a:p>
          <a:p>
            <a:pPr marL="266700" indent="-266700">
              <a:lnSpc>
                <a:spcPct val="80000"/>
              </a:lnSpc>
              <a:buNone/>
              <a:tabLst>
                <a:tab pos="266700" algn="l"/>
              </a:tabLst>
            </a:pPr>
            <a:r>
              <a:rPr lang="cs-CZ" sz="2000" b="1" dirty="0">
                <a:solidFill>
                  <a:srgbClr val="002060"/>
                </a:solidFill>
              </a:rPr>
              <a:t>2. Bodová metoda </a:t>
            </a:r>
          </a:p>
          <a:p>
            <a:pPr marL="266700" indent="-266700">
              <a:lnSpc>
                <a:spcPct val="80000"/>
              </a:lnSpc>
              <a:tabLst>
                <a:tab pos="266700" algn="l"/>
              </a:tabLst>
            </a:pPr>
            <a:r>
              <a:rPr lang="cs-CZ" sz="2000" dirty="0">
                <a:solidFill>
                  <a:srgbClr val="002060"/>
                </a:solidFill>
              </a:rPr>
              <a:t> Respondent odpovídá objektivněji, když přiřazuje body místo cen (psychologické hledisko).</a:t>
            </a:r>
          </a:p>
          <a:p>
            <a:pPr marL="266700" indent="-266700">
              <a:lnSpc>
                <a:spcPct val="80000"/>
              </a:lnSpc>
              <a:buNone/>
              <a:tabLst>
                <a:tab pos="266700" algn="l"/>
              </a:tabLst>
            </a:pPr>
            <a:r>
              <a:rPr lang="cs-CZ" sz="2000" b="1" dirty="0">
                <a:solidFill>
                  <a:srgbClr val="002060"/>
                </a:solidFill>
              </a:rPr>
              <a:t>3. Podrobnější bodová metoda</a:t>
            </a:r>
            <a:endParaRPr lang="cs-CZ" sz="2000" dirty="0">
              <a:solidFill>
                <a:srgbClr val="002060"/>
              </a:solidFill>
            </a:endParaRPr>
          </a:p>
          <a:p>
            <a:pPr marL="266700" indent="-266700">
              <a:lnSpc>
                <a:spcPct val="80000"/>
              </a:lnSpc>
              <a:tabLst>
                <a:tab pos="266700" algn="l"/>
              </a:tabLst>
            </a:pPr>
            <a:r>
              <a:rPr lang="cs-CZ" sz="2000" dirty="0">
                <a:solidFill>
                  <a:srgbClr val="002060"/>
                </a:solidFill>
              </a:rPr>
              <a:t> Obdobný princip jako bodová metoda.</a:t>
            </a:r>
          </a:p>
          <a:p>
            <a:pPr marL="266700" indent="-266700">
              <a:lnSpc>
                <a:spcPct val="80000"/>
              </a:lnSpc>
              <a:tabLst>
                <a:tab pos="266700" algn="l"/>
              </a:tabLst>
            </a:pPr>
            <a:r>
              <a:rPr lang="cs-CZ" sz="2000" dirty="0">
                <a:solidFill>
                  <a:srgbClr val="002060"/>
                </a:solidFill>
              </a:rPr>
              <a:t> Respondent  hodnotí jednotlivé vlastnosti produktu. </a:t>
            </a:r>
          </a:p>
          <a:p>
            <a:pPr marL="266700" indent="-266700">
              <a:lnSpc>
                <a:spcPct val="80000"/>
              </a:lnSpc>
              <a:tabLst>
                <a:tab pos="266700" algn="l"/>
              </a:tabLst>
            </a:pPr>
            <a:r>
              <a:rPr lang="cs-CZ" sz="2000" dirty="0">
                <a:solidFill>
                  <a:srgbClr val="002060"/>
                </a:solidFill>
              </a:rPr>
              <a:t> Váhy představují význam jednotlivých vlastností.</a:t>
            </a:r>
          </a:p>
        </p:txBody>
      </p:sp>
      <p:sp>
        <p:nvSpPr>
          <p:cNvPr id="6" name="Nadpis 5"/>
          <p:cNvSpPr>
            <a:spLocks noGrp="1"/>
          </p:cNvSpPr>
          <p:nvPr>
            <p:ph type="title"/>
          </p:nvPr>
        </p:nvSpPr>
        <p:spPr>
          <a:xfrm>
            <a:off x="179512" y="195486"/>
            <a:ext cx="6696744" cy="507703"/>
          </a:xfrm>
        </p:spPr>
        <p:txBody>
          <a:bodyPr/>
          <a:lstStyle/>
          <a:p>
            <a:r>
              <a:rPr lang="cs-CZ" dirty="0"/>
              <a:t>Metody orientované na zákazníky</a:t>
            </a:r>
          </a:p>
        </p:txBody>
      </p:sp>
    </p:spTree>
    <p:extLst>
      <p:ext uri="{BB962C8B-B14F-4D97-AF65-F5344CB8AC3E}">
        <p14:creationId xmlns:p14="http://schemas.microsoft.com/office/powerpoint/2010/main" val="31186450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848872" cy="3024336"/>
          </a:xfrm>
          <a:prstGeom prst="rect">
            <a:avLst/>
          </a:prstGeom>
        </p:spPr>
        <p:txBody>
          <a:bodyPr>
            <a:noAutofit/>
          </a:bodyPr>
          <a:lstStyle/>
          <a:p>
            <a:r>
              <a:rPr lang="cs-CZ" sz="2000" dirty="0">
                <a:solidFill>
                  <a:srgbClr val="002060"/>
                </a:solidFill>
              </a:rPr>
              <a:t>Hodnotí na jaké úrovni není cena pro zákazníka přijatelná.</a:t>
            </a:r>
          </a:p>
          <a:p>
            <a:r>
              <a:rPr lang="cs-CZ" sz="2000" dirty="0">
                <a:solidFill>
                  <a:srgbClr val="002060"/>
                </a:solidFill>
              </a:rPr>
              <a:t>Klade se otázka typu: </a:t>
            </a:r>
            <a:r>
              <a:rPr lang="cs-CZ" sz="2000" b="1" dirty="0">
                <a:solidFill>
                  <a:srgbClr val="002060"/>
                </a:solidFill>
              </a:rPr>
              <a:t>Kupoval byste tento produkt, kdyby stál ….. Kč?</a:t>
            </a:r>
          </a:p>
          <a:p>
            <a:r>
              <a:rPr lang="cs-CZ" sz="2000" dirty="0">
                <a:solidFill>
                  <a:srgbClr val="002060"/>
                </a:solidFill>
              </a:rPr>
              <a:t>Ceny jsou zadávány ve vzestupném pořadí. </a:t>
            </a:r>
          </a:p>
          <a:p>
            <a:r>
              <a:rPr lang="cs-CZ" sz="2000" dirty="0">
                <a:solidFill>
                  <a:srgbClr val="002060"/>
                </a:solidFill>
              </a:rPr>
              <a:t>V nabízených možnostech jsou ceny od extrémně nízkých až po extrémně vysoké.</a:t>
            </a:r>
          </a:p>
        </p:txBody>
      </p:sp>
      <p:sp>
        <p:nvSpPr>
          <p:cNvPr id="6" name="Nadpis 5"/>
          <p:cNvSpPr>
            <a:spLocks noGrp="1"/>
          </p:cNvSpPr>
          <p:nvPr>
            <p:ph type="title"/>
          </p:nvPr>
        </p:nvSpPr>
        <p:spPr>
          <a:xfrm>
            <a:off x="179512" y="195486"/>
            <a:ext cx="7488832" cy="507703"/>
          </a:xfrm>
        </p:spPr>
        <p:txBody>
          <a:bodyPr/>
          <a:lstStyle/>
          <a:p>
            <a:r>
              <a:rPr lang="en-US" dirty="0" err="1"/>
              <a:t>Batzova</a:t>
            </a:r>
            <a:r>
              <a:rPr lang="en-US" dirty="0"/>
              <a:t> </a:t>
            </a:r>
            <a:r>
              <a:rPr lang="en-US" dirty="0" err="1"/>
              <a:t>konfiguračně</a:t>
            </a:r>
            <a:r>
              <a:rPr lang="en-US" dirty="0"/>
              <a:t> </a:t>
            </a:r>
            <a:r>
              <a:rPr lang="en-US" dirty="0" err="1"/>
              <a:t>frekvenční</a:t>
            </a:r>
            <a:r>
              <a:rPr lang="en-US" dirty="0"/>
              <a:t> </a:t>
            </a:r>
            <a:r>
              <a:rPr lang="en-US" dirty="0" err="1"/>
              <a:t>analýza</a:t>
            </a:r>
            <a:endParaRPr lang="cs-CZ" dirty="0"/>
          </a:p>
        </p:txBody>
      </p:sp>
      <p:pic>
        <p:nvPicPr>
          <p:cNvPr id="4" name="Picture 3" descr="IM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2737594"/>
            <a:ext cx="4968875" cy="226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6756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848872" cy="3024336"/>
          </a:xfrm>
          <a:prstGeom prst="rect">
            <a:avLst/>
          </a:prstGeom>
        </p:spPr>
        <p:txBody>
          <a:bodyPr>
            <a:noAutofit/>
          </a:bodyPr>
          <a:lstStyle/>
          <a:p>
            <a:pPr>
              <a:lnSpc>
                <a:spcPct val="90000"/>
              </a:lnSpc>
            </a:pPr>
            <a:r>
              <a:rPr lang="cs-CZ" sz="2000" dirty="0">
                <a:solidFill>
                  <a:srgbClr val="002060"/>
                </a:solidFill>
              </a:rPr>
              <a:t>Otázka č. 1 zní: </a:t>
            </a:r>
            <a:r>
              <a:rPr lang="cs-CZ" sz="2000" b="1" dirty="0">
                <a:solidFill>
                  <a:srgbClr val="002060"/>
                </a:solidFill>
              </a:rPr>
              <a:t>Kupoval byste tento produkt, kdyby stál …. Kč?</a:t>
            </a:r>
          </a:p>
          <a:p>
            <a:pPr>
              <a:lnSpc>
                <a:spcPct val="90000"/>
              </a:lnSpc>
            </a:pPr>
            <a:endParaRPr lang="cs-CZ" sz="2000" b="1" dirty="0">
              <a:solidFill>
                <a:srgbClr val="002060"/>
              </a:solidFill>
            </a:endParaRPr>
          </a:p>
          <a:p>
            <a:pPr>
              <a:lnSpc>
                <a:spcPct val="90000"/>
              </a:lnSpc>
            </a:pPr>
            <a:r>
              <a:rPr lang="cs-CZ" sz="2000" dirty="0">
                <a:solidFill>
                  <a:srgbClr val="002060"/>
                </a:solidFill>
              </a:rPr>
              <a:t>Otázka č. 2 zní: </a:t>
            </a:r>
            <a:r>
              <a:rPr lang="cs-CZ" sz="2000" b="1" dirty="0">
                <a:solidFill>
                  <a:srgbClr val="002060"/>
                </a:solidFill>
              </a:rPr>
              <a:t>Proč byste ho nekupoval?</a:t>
            </a:r>
            <a:r>
              <a:rPr lang="cs-CZ" sz="2000" dirty="0">
                <a:solidFill>
                  <a:srgbClr val="002060"/>
                </a:solidFill>
              </a:rPr>
              <a:t> </a:t>
            </a:r>
            <a:r>
              <a:rPr lang="cs-CZ" sz="2000" b="1" dirty="0">
                <a:solidFill>
                  <a:srgbClr val="002060"/>
                </a:solidFill>
              </a:rPr>
              <a:t>Považujete ho za příliš drahý, nebo si myslíte, že za tuto cenu neposkytuje přiměřenou hodnotu?</a:t>
            </a:r>
          </a:p>
          <a:p>
            <a:pPr>
              <a:lnSpc>
                <a:spcPct val="90000"/>
              </a:lnSpc>
            </a:pPr>
            <a:endParaRPr lang="cs-CZ" sz="2000" b="1" dirty="0">
              <a:solidFill>
                <a:srgbClr val="002060"/>
              </a:solidFill>
            </a:endParaRPr>
          </a:p>
          <a:p>
            <a:pPr>
              <a:lnSpc>
                <a:spcPct val="90000"/>
              </a:lnSpc>
            </a:pPr>
            <a:r>
              <a:rPr lang="cs-CZ" sz="2000" dirty="0">
                <a:solidFill>
                  <a:srgbClr val="002060"/>
                </a:solidFill>
              </a:rPr>
              <a:t>Ceny jsou udávány v náhodném pořadí.</a:t>
            </a:r>
          </a:p>
        </p:txBody>
      </p:sp>
      <p:sp>
        <p:nvSpPr>
          <p:cNvPr id="6" name="Nadpis 5"/>
          <p:cNvSpPr>
            <a:spLocks noGrp="1"/>
          </p:cNvSpPr>
          <p:nvPr>
            <p:ph type="title"/>
          </p:nvPr>
        </p:nvSpPr>
        <p:spPr>
          <a:xfrm>
            <a:off x="179512" y="195486"/>
            <a:ext cx="6264696" cy="507703"/>
          </a:xfrm>
        </p:spPr>
        <p:txBody>
          <a:bodyPr/>
          <a:lstStyle/>
          <a:p>
            <a:r>
              <a:rPr lang="cs-CZ" dirty="0"/>
              <a:t>Technika </a:t>
            </a:r>
            <a:r>
              <a:rPr lang="cs-CZ" dirty="0" err="1"/>
              <a:t>Gabora</a:t>
            </a:r>
            <a:r>
              <a:rPr lang="cs-CZ" dirty="0"/>
              <a:t> </a:t>
            </a:r>
            <a:r>
              <a:rPr lang="cs-CZ" dirty="0" err="1"/>
              <a:t>Grangera</a:t>
            </a:r>
            <a:endParaRPr lang="cs-CZ" dirty="0"/>
          </a:p>
        </p:txBody>
      </p:sp>
    </p:spTree>
    <p:extLst>
      <p:ext uri="{BB962C8B-B14F-4D97-AF65-F5344CB8AC3E}">
        <p14:creationId xmlns:p14="http://schemas.microsoft.com/office/powerpoint/2010/main" val="35695276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848872" cy="3024336"/>
          </a:xfrm>
          <a:prstGeom prst="rect">
            <a:avLst/>
          </a:prstGeom>
        </p:spPr>
        <p:txBody>
          <a:bodyPr>
            <a:noAutofit/>
          </a:bodyPr>
          <a:lstStyle/>
          <a:p>
            <a:r>
              <a:rPr lang="cs-CZ" sz="2000" dirty="0">
                <a:solidFill>
                  <a:srgbClr val="002060"/>
                </a:solidFill>
              </a:rPr>
              <a:t>Používá se při uvedení nového výrobku na trhu, při inovaci stávajícího výrobku a nebo se používá v případech, kdy výrobce chce kupříkladu zvýšit cenu výrobku a chce vědět, zda by nedošlo k takovému poklesu prodeje, že by se mu to už nevyplatilo. </a:t>
            </a:r>
          </a:p>
          <a:p>
            <a:r>
              <a:rPr lang="cs-CZ" sz="2000" dirty="0">
                <a:solidFill>
                  <a:srgbClr val="002060"/>
                </a:solidFill>
              </a:rPr>
              <a:t>Cílem testu cenové citlivosti je zjištění optimální ceny, za kterou výrobce může produkt prodávat. </a:t>
            </a:r>
          </a:p>
          <a:p>
            <a:r>
              <a:rPr lang="cs-CZ" sz="2000" dirty="0">
                <a:solidFill>
                  <a:srgbClr val="002060"/>
                </a:solidFill>
              </a:rPr>
              <a:t>Empirická technika, cílem je optimalizovat cenovou politiku výrobce.</a:t>
            </a:r>
          </a:p>
        </p:txBody>
      </p:sp>
      <p:sp>
        <p:nvSpPr>
          <p:cNvPr id="6" name="Nadpis 5"/>
          <p:cNvSpPr>
            <a:spLocks noGrp="1"/>
          </p:cNvSpPr>
          <p:nvPr>
            <p:ph type="title"/>
          </p:nvPr>
        </p:nvSpPr>
        <p:spPr>
          <a:xfrm>
            <a:off x="179512" y="195486"/>
            <a:ext cx="7056784" cy="507703"/>
          </a:xfrm>
        </p:spPr>
        <p:txBody>
          <a:bodyPr/>
          <a:lstStyle/>
          <a:p>
            <a:r>
              <a:rPr lang="en-US" dirty="0" err="1"/>
              <a:t>Holandský</a:t>
            </a:r>
            <a:r>
              <a:rPr lang="en-US" dirty="0"/>
              <a:t> test </a:t>
            </a:r>
            <a:r>
              <a:rPr lang="en-US" dirty="0" err="1"/>
              <a:t>cenové</a:t>
            </a:r>
            <a:r>
              <a:rPr lang="en-US" dirty="0"/>
              <a:t> </a:t>
            </a:r>
            <a:r>
              <a:rPr lang="en-US" dirty="0" err="1"/>
              <a:t>citlivosti</a:t>
            </a:r>
            <a:endParaRPr lang="cs-CZ" dirty="0"/>
          </a:p>
        </p:txBody>
      </p:sp>
    </p:spTree>
    <p:extLst>
      <p:ext uri="{BB962C8B-B14F-4D97-AF65-F5344CB8AC3E}">
        <p14:creationId xmlns:p14="http://schemas.microsoft.com/office/powerpoint/2010/main" val="34626245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064896" cy="3024336"/>
          </a:xfrm>
          <a:prstGeom prst="rect">
            <a:avLst/>
          </a:prstGeom>
        </p:spPr>
        <p:txBody>
          <a:bodyPr>
            <a:noAutofit/>
          </a:bodyPr>
          <a:lstStyle/>
          <a:p>
            <a:r>
              <a:rPr lang="en-US" sz="2000" dirty="0" err="1">
                <a:solidFill>
                  <a:srgbClr val="002060"/>
                </a:solidFill>
              </a:rPr>
              <a:t>Odpovědi</a:t>
            </a:r>
            <a:r>
              <a:rPr lang="en-US" sz="2000" dirty="0">
                <a:solidFill>
                  <a:srgbClr val="002060"/>
                </a:solidFill>
              </a:rPr>
              <a:t> se </a:t>
            </a:r>
            <a:r>
              <a:rPr lang="en-US" sz="2000" dirty="0" err="1">
                <a:solidFill>
                  <a:srgbClr val="002060"/>
                </a:solidFill>
              </a:rPr>
              <a:t>zaznamenávají</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vzestupně</a:t>
            </a:r>
            <a:r>
              <a:rPr lang="en-US" sz="2000" dirty="0">
                <a:solidFill>
                  <a:srgbClr val="002060"/>
                </a:solidFill>
              </a:rPr>
              <a:t> </a:t>
            </a:r>
            <a:r>
              <a:rPr lang="en-US" sz="2000" dirty="0" err="1">
                <a:solidFill>
                  <a:srgbClr val="002060"/>
                </a:solidFill>
              </a:rPr>
              <a:t>nebo</a:t>
            </a:r>
            <a:r>
              <a:rPr lang="en-US" sz="2000" dirty="0">
                <a:solidFill>
                  <a:srgbClr val="002060"/>
                </a:solidFill>
              </a:rPr>
              <a:t> </a:t>
            </a:r>
            <a:r>
              <a:rPr lang="en-US" sz="2000" dirty="0" err="1">
                <a:solidFill>
                  <a:srgbClr val="002060"/>
                </a:solidFill>
              </a:rPr>
              <a:t>sestupně</a:t>
            </a:r>
            <a:r>
              <a:rPr lang="en-US" sz="2000" dirty="0">
                <a:solidFill>
                  <a:srgbClr val="002060"/>
                </a:solidFill>
              </a:rPr>
              <a:t> </a:t>
            </a:r>
            <a:r>
              <a:rPr lang="en-US" sz="2000" dirty="0" err="1">
                <a:solidFill>
                  <a:srgbClr val="002060"/>
                </a:solidFill>
              </a:rPr>
              <a:t>uspořádaných</a:t>
            </a:r>
            <a:r>
              <a:rPr lang="en-US" sz="2000" dirty="0">
                <a:solidFill>
                  <a:srgbClr val="002060"/>
                </a:solidFill>
              </a:rPr>
              <a:t> </a:t>
            </a:r>
            <a:r>
              <a:rPr lang="en-US" sz="2000" dirty="0" err="1">
                <a:solidFill>
                  <a:srgbClr val="002060"/>
                </a:solidFill>
              </a:rPr>
              <a:t>cenových</a:t>
            </a:r>
            <a:r>
              <a:rPr lang="en-US" sz="2000" dirty="0">
                <a:solidFill>
                  <a:srgbClr val="002060"/>
                </a:solidFill>
              </a:rPr>
              <a:t> </a:t>
            </a:r>
            <a:r>
              <a:rPr lang="en-US" sz="2000" dirty="0" err="1">
                <a:solidFill>
                  <a:srgbClr val="002060"/>
                </a:solidFill>
              </a:rPr>
              <a:t>škálách</a:t>
            </a:r>
            <a:r>
              <a:rPr lang="en-US" sz="2000" dirty="0">
                <a:solidFill>
                  <a:srgbClr val="002060"/>
                </a:solidFill>
              </a:rPr>
              <a:t> a </a:t>
            </a:r>
            <a:r>
              <a:rPr lang="en-US" sz="2000" dirty="0" err="1">
                <a:solidFill>
                  <a:srgbClr val="002060"/>
                </a:solidFill>
              </a:rPr>
              <a:t>zní</a:t>
            </a:r>
            <a:r>
              <a:rPr lang="en-US" sz="2000" dirty="0">
                <a:solidFill>
                  <a:srgbClr val="002060"/>
                </a:solidFill>
              </a:rPr>
              <a:t>:</a:t>
            </a:r>
          </a:p>
          <a:p>
            <a:endParaRPr lang="en-US" sz="2000" dirty="0">
              <a:solidFill>
                <a:srgbClr val="002060"/>
              </a:solidFill>
            </a:endParaRPr>
          </a:p>
          <a:p>
            <a:r>
              <a:rPr lang="en-US" sz="2000" dirty="0">
                <a:solidFill>
                  <a:srgbClr val="002060"/>
                </a:solidFill>
              </a:rPr>
              <a:t>1. </a:t>
            </a:r>
            <a:r>
              <a:rPr lang="en-US" sz="2000" dirty="0" err="1">
                <a:solidFill>
                  <a:srgbClr val="002060"/>
                </a:solidFill>
              </a:rPr>
              <a:t>Při</a:t>
            </a:r>
            <a:r>
              <a:rPr lang="en-US" sz="2000" dirty="0">
                <a:solidFill>
                  <a:srgbClr val="002060"/>
                </a:solidFill>
              </a:rPr>
              <a:t> </a:t>
            </a:r>
            <a:r>
              <a:rPr lang="en-US" sz="2000" dirty="0" err="1">
                <a:solidFill>
                  <a:srgbClr val="002060"/>
                </a:solidFill>
              </a:rPr>
              <a:t>jaké</a:t>
            </a:r>
            <a:r>
              <a:rPr lang="en-US" sz="2000" dirty="0">
                <a:solidFill>
                  <a:srgbClr val="002060"/>
                </a:solidFill>
              </a:rPr>
              <a:t> </a:t>
            </a:r>
            <a:r>
              <a:rPr lang="en-US" sz="2000" dirty="0" err="1">
                <a:solidFill>
                  <a:srgbClr val="002060"/>
                </a:solidFill>
              </a:rPr>
              <a:t>ceně</a:t>
            </a:r>
            <a:r>
              <a:rPr lang="en-US" sz="2000" dirty="0">
                <a:solidFill>
                  <a:srgbClr val="002060"/>
                </a:solidFill>
              </a:rPr>
              <a:t> </a:t>
            </a:r>
            <a:r>
              <a:rPr lang="en-US" sz="2000" dirty="0" err="1">
                <a:solidFill>
                  <a:srgbClr val="002060"/>
                </a:solidFill>
              </a:rPr>
              <a:t>Vám</a:t>
            </a:r>
            <a:r>
              <a:rPr lang="en-US" sz="2000" dirty="0">
                <a:solidFill>
                  <a:srgbClr val="002060"/>
                </a:solidFill>
              </a:rPr>
              <a:t> </a:t>
            </a:r>
            <a:r>
              <a:rPr lang="en-US" sz="2000" dirty="0" err="1">
                <a:solidFill>
                  <a:srgbClr val="002060"/>
                </a:solidFill>
              </a:rPr>
              <a:t>produkt</a:t>
            </a:r>
            <a:r>
              <a:rPr lang="en-US" sz="2000" dirty="0">
                <a:solidFill>
                  <a:srgbClr val="002060"/>
                </a:solidFill>
              </a:rPr>
              <a:t> </a:t>
            </a:r>
            <a:r>
              <a:rPr lang="en-US" sz="2000" dirty="0" err="1">
                <a:solidFill>
                  <a:srgbClr val="002060"/>
                </a:solidFill>
              </a:rPr>
              <a:t>bude</a:t>
            </a:r>
            <a:r>
              <a:rPr lang="en-US" sz="2000" dirty="0">
                <a:solidFill>
                  <a:srgbClr val="002060"/>
                </a:solidFill>
              </a:rPr>
              <a:t> </a:t>
            </a:r>
            <a:r>
              <a:rPr lang="en-US" sz="2000" dirty="0" err="1">
                <a:solidFill>
                  <a:srgbClr val="002060"/>
                </a:solidFill>
              </a:rPr>
              <a:t>připadat</a:t>
            </a:r>
            <a:r>
              <a:rPr lang="en-US" sz="2000" dirty="0">
                <a:solidFill>
                  <a:srgbClr val="002060"/>
                </a:solidFill>
              </a:rPr>
              <a:t> </a:t>
            </a:r>
            <a:r>
              <a:rPr lang="en-US" sz="2000" dirty="0" err="1">
                <a:solidFill>
                  <a:srgbClr val="002060"/>
                </a:solidFill>
              </a:rPr>
              <a:t>jako</a:t>
            </a:r>
            <a:r>
              <a:rPr lang="en-US" sz="2000" dirty="0">
                <a:solidFill>
                  <a:srgbClr val="002060"/>
                </a:solidFill>
              </a:rPr>
              <a:t> </a:t>
            </a:r>
            <a:r>
              <a:rPr lang="en-US" sz="2000" dirty="0" err="1">
                <a:solidFill>
                  <a:srgbClr val="002060"/>
                </a:solidFill>
              </a:rPr>
              <a:t>levný</a:t>
            </a:r>
            <a:r>
              <a:rPr lang="en-US" sz="2000" dirty="0">
                <a:solidFill>
                  <a:srgbClr val="002060"/>
                </a:solidFill>
              </a:rPr>
              <a:t>?</a:t>
            </a:r>
          </a:p>
          <a:p>
            <a:endParaRPr lang="en-US" sz="2000" dirty="0">
              <a:solidFill>
                <a:srgbClr val="002060"/>
              </a:solidFill>
            </a:endParaRPr>
          </a:p>
          <a:p>
            <a:r>
              <a:rPr lang="en-US" sz="2000" dirty="0">
                <a:solidFill>
                  <a:srgbClr val="002060"/>
                </a:solidFill>
              </a:rPr>
              <a:t>2. </a:t>
            </a:r>
            <a:r>
              <a:rPr lang="en-US" sz="2000" dirty="0" err="1">
                <a:solidFill>
                  <a:srgbClr val="002060"/>
                </a:solidFill>
              </a:rPr>
              <a:t>Při</a:t>
            </a:r>
            <a:r>
              <a:rPr lang="en-US" sz="2000" dirty="0">
                <a:solidFill>
                  <a:srgbClr val="002060"/>
                </a:solidFill>
              </a:rPr>
              <a:t> </a:t>
            </a:r>
            <a:r>
              <a:rPr lang="en-US" sz="2000" dirty="0" err="1">
                <a:solidFill>
                  <a:srgbClr val="002060"/>
                </a:solidFill>
              </a:rPr>
              <a:t>jaké</a:t>
            </a:r>
            <a:r>
              <a:rPr lang="en-US" sz="2000" dirty="0">
                <a:solidFill>
                  <a:srgbClr val="002060"/>
                </a:solidFill>
              </a:rPr>
              <a:t> </a:t>
            </a:r>
            <a:r>
              <a:rPr lang="en-US" sz="2000" dirty="0" err="1">
                <a:solidFill>
                  <a:srgbClr val="002060"/>
                </a:solidFill>
              </a:rPr>
              <a:t>ceně</a:t>
            </a:r>
            <a:r>
              <a:rPr lang="en-US" sz="2000" dirty="0">
                <a:solidFill>
                  <a:srgbClr val="002060"/>
                </a:solidFill>
              </a:rPr>
              <a:t> </a:t>
            </a:r>
            <a:r>
              <a:rPr lang="en-US" sz="2000" dirty="0" err="1">
                <a:solidFill>
                  <a:srgbClr val="002060"/>
                </a:solidFill>
              </a:rPr>
              <a:t>Vám</a:t>
            </a:r>
            <a:r>
              <a:rPr lang="en-US" sz="2000" dirty="0">
                <a:solidFill>
                  <a:srgbClr val="002060"/>
                </a:solidFill>
              </a:rPr>
              <a:t> </a:t>
            </a:r>
            <a:r>
              <a:rPr lang="en-US" sz="2000" dirty="0" err="1">
                <a:solidFill>
                  <a:srgbClr val="002060"/>
                </a:solidFill>
              </a:rPr>
              <a:t>produkt</a:t>
            </a:r>
            <a:r>
              <a:rPr lang="en-US" sz="2000" dirty="0">
                <a:solidFill>
                  <a:srgbClr val="002060"/>
                </a:solidFill>
              </a:rPr>
              <a:t> </a:t>
            </a:r>
            <a:r>
              <a:rPr lang="en-US" sz="2000" dirty="0" err="1">
                <a:solidFill>
                  <a:srgbClr val="002060"/>
                </a:solidFill>
              </a:rPr>
              <a:t>bude</a:t>
            </a:r>
            <a:r>
              <a:rPr lang="en-US" sz="2000" dirty="0">
                <a:solidFill>
                  <a:srgbClr val="002060"/>
                </a:solidFill>
              </a:rPr>
              <a:t> </a:t>
            </a:r>
            <a:r>
              <a:rPr lang="en-US" sz="2000" dirty="0" err="1">
                <a:solidFill>
                  <a:srgbClr val="002060"/>
                </a:solidFill>
              </a:rPr>
              <a:t>připadat</a:t>
            </a:r>
            <a:r>
              <a:rPr lang="en-US" sz="2000" dirty="0">
                <a:solidFill>
                  <a:srgbClr val="002060"/>
                </a:solidFill>
              </a:rPr>
              <a:t> </a:t>
            </a:r>
            <a:r>
              <a:rPr lang="en-US" sz="2000" dirty="0" err="1">
                <a:solidFill>
                  <a:srgbClr val="002060"/>
                </a:solidFill>
              </a:rPr>
              <a:t>jako</a:t>
            </a:r>
            <a:r>
              <a:rPr lang="en-US" sz="2000" dirty="0">
                <a:solidFill>
                  <a:srgbClr val="002060"/>
                </a:solidFill>
              </a:rPr>
              <a:t> </a:t>
            </a:r>
            <a:r>
              <a:rPr lang="en-US" sz="2000" dirty="0" err="1">
                <a:solidFill>
                  <a:srgbClr val="002060"/>
                </a:solidFill>
              </a:rPr>
              <a:t>drahý</a:t>
            </a:r>
            <a:r>
              <a:rPr lang="en-US" sz="2000" dirty="0">
                <a:solidFill>
                  <a:srgbClr val="002060"/>
                </a:solidFill>
              </a:rPr>
              <a:t>?</a:t>
            </a:r>
          </a:p>
          <a:p>
            <a:endParaRPr lang="en-US" sz="2000" dirty="0">
              <a:solidFill>
                <a:srgbClr val="002060"/>
              </a:solidFill>
            </a:endParaRPr>
          </a:p>
          <a:p>
            <a:r>
              <a:rPr lang="en-US" sz="2000" dirty="0">
                <a:solidFill>
                  <a:srgbClr val="002060"/>
                </a:solidFill>
              </a:rPr>
              <a:t>3. </a:t>
            </a:r>
            <a:r>
              <a:rPr lang="en-US" sz="2000" dirty="0" err="1">
                <a:solidFill>
                  <a:srgbClr val="002060"/>
                </a:solidFill>
              </a:rPr>
              <a:t>Při</a:t>
            </a:r>
            <a:r>
              <a:rPr lang="en-US" sz="2000" dirty="0">
                <a:solidFill>
                  <a:srgbClr val="002060"/>
                </a:solidFill>
              </a:rPr>
              <a:t> </a:t>
            </a:r>
            <a:r>
              <a:rPr lang="en-US" sz="2000" dirty="0" err="1">
                <a:solidFill>
                  <a:srgbClr val="002060"/>
                </a:solidFill>
              </a:rPr>
              <a:t>jaké</a:t>
            </a:r>
            <a:r>
              <a:rPr lang="en-US" sz="2000" dirty="0">
                <a:solidFill>
                  <a:srgbClr val="002060"/>
                </a:solidFill>
              </a:rPr>
              <a:t> </a:t>
            </a:r>
            <a:r>
              <a:rPr lang="en-US" sz="2000" dirty="0" err="1">
                <a:solidFill>
                  <a:srgbClr val="002060"/>
                </a:solidFill>
              </a:rPr>
              <a:t>ceně</a:t>
            </a:r>
            <a:r>
              <a:rPr lang="en-US" sz="2000" dirty="0">
                <a:solidFill>
                  <a:srgbClr val="002060"/>
                </a:solidFill>
              </a:rPr>
              <a:t> by </a:t>
            </a:r>
            <a:r>
              <a:rPr lang="en-US" sz="2000" dirty="0" err="1">
                <a:solidFill>
                  <a:srgbClr val="002060"/>
                </a:solidFill>
              </a:rPr>
              <a:t>Vám</a:t>
            </a:r>
            <a:r>
              <a:rPr lang="en-US" sz="2000" dirty="0">
                <a:solidFill>
                  <a:srgbClr val="002060"/>
                </a:solidFill>
              </a:rPr>
              <a:t> </a:t>
            </a:r>
            <a:r>
              <a:rPr lang="en-US" sz="2000" dirty="0" err="1">
                <a:solidFill>
                  <a:srgbClr val="002060"/>
                </a:solidFill>
              </a:rPr>
              <a:t>produkt</a:t>
            </a:r>
            <a:r>
              <a:rPr lang="en-US" sz="2000" dirty="0">
                <a:solidFill>
                  <a:srgbClr val="002060"/>
                </a:solidFill>
              </a:rPr>
              <a:t> </a:t>
            </a:r>
            <a:r>
              <a:rPr lang="en-US" sz="2000" dirty="0" err="1">
                <a:solidFill>
                  <a:srgbClr val="002060"/>
                </a:solidFill>
              </a:rPr>
              <a:t>připadal</a:t>
            </a:r>
            <a:r>
              <a:rPr lang="en-US" sz="2000" dirty="0">
                <a:solidFill>
                  <a:srgbClr val="002060"/>
                </a:solidFill>
              </a:rPr>
              <a:t> </a:t>
            </a:r>
            <a:r>
              <a:rPr lang="en-US" sz="2000" dirty="0" err="1">
                <a:solidFill>
                  <a:srgbClr val="002060"/>
                </a:solidFill>
              </a:rPr>
              <a:t>tak</a:t>
            </a:r>
            <a:r>
              <a:rPr lang="en-US" sz="2000" dirty="0">
                <a:solidFill>
                  <a:srgbClr val="002060"/>
                </a:solidFill>
              </a:rPr>
              <a:t> </a:t>
            </a:r>
            <a:r>
              <a:rPr lang="en-US" sz="2000" dirty="0" err="1">
                <a:solidFill>
                  <a:srgbClr val="002060"/>
                </a:solidFill>
              </a:rPr>
              <a:t>drahý</a:t>
            </a:r>
            <a:r>
              <a:rPr lang="en-US" sz="2000" dirty="0">
                <a:solidFill>
                  <a:srgbClr val="002060"/>
                </a:solidFill>
              </a:rPr>
              <a:t>, </a:t>
            </a:r>
            <a:r>
              <a:rPr lang="en-US" sz="2000" dirty="0" err="1">
                <a:solidFill>
                  <a:srgbClr val="002060"/>
                </a:solidFill>
              </a:rPr>
              <a:t>že</a:t>
            </a:r>
            <a:r>
              <a:rPr lang="en-US" sz="2000" dirty="0">
                <a:solidFill>
                  <a:srgbClr val="002060"/>
                </a:solidFill>
              </a:rPr>
              <a:t> </a:t>
            </a:r>
            <a:r>
              <a:rPr lang="en-US" sz="2000" dirty="0" err="1">
                <a:solidFill>
                  <a:srgbClr val="002060"/>
                </a:solidFill>
              </a:rPr>
              <a:t>byste</a:t>
            </a:r>
            <a:r>
              <a:rPr lang="en-US" sz="2000" dirty="0">
                <a:solidFill>
                  <a:srgbClr val="002060"/>
                </a:solidFill>
              </a:rPr>
              <a:t> </a:t>
            </a:r>
            <a:r>
              <a:rPr lang="en-US" sz="2000" dirty="0" err="1">
                <a:solidFill>
                  <a:srgbClr val="002060"/>
                </a:solidFill>
              </a:rPr>
              <a:t>si</a:t>
            </a:r>
            <a:r>
              <a:rPr lang="en-US" sz="2000" dirty="0">
                <a:solidFill>
                  <a:srgbClr val="002060"/>
                </a:solidFill>
              </a:rPr>
              <a:t> </a:t>
            </a:r>
            <a:r>
              <a:rPr lang="en-US" sz="2000" dirty="0" err="1">
                <a:solidFill>
                  <a:srgbClr val="002060"/>
                </a:solidFill>
              </a:rPr>
              <a:t>jej</a:t>
            </a:r>
            <a:r>
              <a:rPr lang="en-US" sz="2000" dirty="0">
                <a:solidFill>
                  <a:srgbClr val="002060"/>
                </a:solidFill>
              </a:rPr>
              <a:t> v </a:t>
            </a:r>
            <a:r>
              <a:rPr lang="en-US" sz="2000" dirty="0" err="1">
                <a:solidFill>
                  <a:srgbClr val="002060"/>
                </a:solidFill>
              </a:rPr>
              <a:t>žádném</a:t>
            </a:r>
            <a:r>
              <a:rPr lang="en-US" sz="2000" dirty="0">
                <a:solidFill>
                  <a:srgbClr val="002060"/>
                </a:solidFill>
              </a:rPr>
              <a:t> </a:t>
            </a:r>
            <a:r>
              <a:rPr lang="en-US" sz="2000" dirty="0" err="1">
                <a:solidFill>
                  <a:srgbClr val="002060"/>
                </a:solidFill>
              </a:rPr>
              <a:t>případě</a:t>
            </a:r>
            <a:r>
              <a:rPr lang="en-US" sz="2000" dirty="0">
                <a:solidFill>
                  <a:srgbClr val="002060"/>
                </a:solidFill>
              </a:rPr>
              <a:t> </a:t>
            </a:r>
            <a:r>
              <a:rPr lang="en-US" sz="2000" dirty="0" err="1">
                <a:solidFill>
                  <a:srgbClr val="002060"/>
                </a:solidFill>
              </a:rPr>
              <a:t>nekoupili</a:t>
            </a:r>
            <a:r>
              <a:rPr lang="en-US" sz="2000" dirty="0">
                <a:solidFill>
                  <a:srgbClr val="002060"/>
                </a:solidFill>
              </a:rPr>
              <a:t>?</a:t>
            </a:r>
          </a:p>
          <a:p>
            <a:endParaRPr lang="en-US" sz="2000" dirty="0">
              <a:solidFill>
                <a:srgbClr val="002060"/>
              </a:solidFill>
            </a:endParaRPr>
          </a:p>
          <a:p>
            <a:r>
              <a:rPr lang="en-US" sz="2000" dirty="0">
                <a:solidFill>
                  <a:srgbClr val="002060"/>
                </a:solidFill>
              </a:rPr>
              <a:t>4. </a:t>
            </a:r>
            <a:r>
              <a:rPr lang="en-US" sz="2000" dirty="0" err="1">
                <a:solidFill>
                  <a:srgbClr val="002060"/>
                </a:solidFill>
              </a:rPr>
              <a:t>Při</a:t>
            </a:r>
            <a:r>
              <a:rPr lang="en-US" sz="2000" dirty="0">
                <a:solidFill>
                  <a:srgbClr val="002060"/>
                </a:solidFill>
              </a:rPr>
              <a:t> </a:t>
            </a:r>
            <a:r>
              <a:rPr lang="en-US" sz="2000" dirty="0" err="1">
                <a:solidFill>
                  <a:srgbClr val="002060"/>
                </a:solidFill>
              </a:rPr>
              <a:t>jaké</a:t>
            </a:r>
            <a:r>
              <a:rPr lang="en-US" sz="2000" dirty="0">
                <a:solidFill>
                  <a:srgbClr val="002060"/>
                </a:solidFill>
              </a:rPr>
              <a:t> </a:t>
            </a:r>
            <a:r>
              <a:rPr lang="en-US" sz="2000" dirty="0" err="1">
                <a:solidFill>
                  <a:srgbClr val="002060"/>
                </a:solidFill>
              </a:rPr>
              <a:t>ceně</a:t>
            </a:r>
            <a:r>
              <a:rPr lang="en-US" sz="2000" dirty="0">
                <a:solidFill>
                  <a:srgbClr val="002060"/>
                </a:solidFill>
              </a:rPr>
              <a:t> by </a:t>
            </a:r>
            <a:r>
              <a:rPr lang="en-US" sz="2000" dirty="0" err="1">
                <a:solidFill>
                  <a:srgbClr val="002060"/>
                </a:solidFill>
              </a:rPr>
              <a:t>Vám</a:t>
            </a:r>
            <a:r>
              <a:rPr lang="en-US" sz="2000" dirty="0">
                <a:solidFill>
                  <a:srgbClr val="002060"/>
                </a:solidFill>
              </a:rPr>
              <a:t> </a:t>
            </a:r>
            <a:r>
              <a:rPr lang="en-US" sz="2000" dirty="0" err="1">
                <a:solidFill>
                  <a:srgbClr val="002060"/>
                </a:solidFill>
              </a:rPr>
              <a:t>produkt</a:t>
            </a:r>
            <a:r>
              <a:rPr lang="en-US" sz="2000" dirty="0">
                <a:solidFill>
                  <a:srgbClr val="002060"/>
                </a:solidFill>
              </a:rPr>
              <a:t> </a:t>
            </a:r>
            <a:r>
              <a:rPr lang="en-US" sz="2000" dirty="0" err="1">
                <a:solidFill>
                  <a:srgbClr val="002060"/>
                </a:solidFill>
              </a:rPr>
              <a:t>připadal</a:t>
            </a:r>
            <a:r>
              <a:rPr lang="en-US" sz="2000" dirty="0">
                <a:solidFill>
                  <a:srgbClr val="002060"/>
                </a:solidFill>
              </a:rPr>
              <a:t> </a:t>
            </a:r>
            <a:r>
              <a:rPr lang="en-US" sz="2000" dirty="0" err="1">
                <a:solidFill>
                  <a:srgbClr val="002060"/>
                </a:solidFill>
              </a:rPr>
              <a:t>tak</a:t>
            </a:r>
            <a:r>
              <a:rPr lang="en-US" sz="2000" dirty="0">
                <a:solidFill>
                  <a:srgbClr val="002060"/>
                </a:solidFill>
              </a:rPr>
              <a:t> </a:t>
            </a:r>
            <a:r>
              <a:rPr lang="en-US" sz="2000" dirty="0" err="1">
                <a:solidFill>
                  <a:srgbClr val="002060"/>
                </a:solidFill>
              </a:rPr>
              <a:t>levný</a:t>
            </a:r>
            <a:r>
              <a:rPr lang="en-US" sz="2000" dirty="0">
                <a:solidFill>
                  <a:srgbClr val="002060"/>
                </a:solidFill>
              </a:rPr>
              <a:t>, </a:t>
            </a:r>
            <a:r>
              <a:rPr lang="en-US" sz="2000" dirty="0" err="1">
                <a:solidFill>
                  <a:srgbClr val="002060"/>
                </a:solidFill>
              </a:rPr>
              <a:t>že</a:t>
            </a:r>
            <a:r>
              <a:rPr lang="en-US" sz="2000" dirty="0">
                <a:solidFill>
                  <a:srgbClr val="002060"/>
                </a:solidFill>
              </a:rPr>
              <a:t> </a:t>
            </a:r>
            <a:r>
              <a:rPr lang="en-US" sz="2000" dirty="0" err="1">
                <a:solidFill>
                  <a:srgbClr val="002060"/>
                </a:solidFill>
              </a:rPr>
              <a:t>byste</a:t>
            </a:r>
            <a:r>
              <a:rPr lang="en-US" sz="2000" dirty="0">
                <a:solidFill>
                  <a:srgbClr val="002060"/>
                </a:solidFill>
              </a:rPr>
              <a:t> </a:t>
            </a:r>
            <a:r>
              <a:rPr lang="en-US" sz="2000" dirty="0" err="1">
                <a:solidFill>
                  <a:srgbClr val="002060"/>
                </a:solidFill>
              </a:rPr>
              <a:t>začali</a:t>
            </a:r>
            <a:r>
              <a:rPr lang="en-US" sz="2000" dirty="0">
                <a:solidFill>
                  <a:srgbClr val="002060"/>
                </a:solidFill>
              </a:rPr>
              <a:t> </a:t>
            </a:r>
            <a:r>
              <a:rPr lang="en-US" sz="2000" dirty="0" err="1">
                <a:solidFill>
                  <a:srgbClr val="002060"/>
                </a:solidFill>
              </a:rPr>
              <a:t>pochybovat</a:t>
            </a:r>
            <a:r>
              <a:rPr lang="en-US" sz="2000" dirty="0">
                <a:solidFill>
                  <a:srgbClr val="002060"/>
                </a:solidFill>
              </a:rPr>
              <a:t> o </a:t>
            </a:r>
            <a:r>
              <a:rPr lang="en-US" sz="2000" dirty="0" err="1">
                <a:solidFill>
                  <a:srgbClr val="002060"/>
                </a:solidFill>
              </a:rPr>
              <a:t>jeho</a:t>
            </a:r>
            <a:r>
              <a:rPr lang="en-US" sz="2000" dirty="0">
                <a:solidFill>
                  <a:srgbClr val="002060"/>
                </a:solidFill>
              </a:rPr>
              <a:t> </a:t>
            </a:r>
            <a:r>
              <a:rPr lang="en-US" sz="2000" dirty="0" err="1">
                <a:solidFill>
                  <a:srgbClr val="002060"/>
                </a:solidFill>
              </a:rPr>
              <a:t>kvalitě</a:t>
            </a:r>
            <a:r>
              <a:rPr lang="en-US" sz="2000" dirty="0">
                <a:solidFill>
                  <a:srgbClr val="002060"/>
                </a:solidFill>
              </a:rPr>
              <a:t>?</a:t>
            </a:r>
          </a:p>
        </p:txBody>
      </p:sp>
      <p:sp>
        <p:nvSpPr>
          <p:cNvPr id="6" name="Nadpis 5"/>
          <p:cNvSpPr>
            <a:spLocks noGrp="1"/>
          </p:cNvSpPr>
          <p:nvPr>
            <p:ph type="title"/>
          </p:nvPr>
        </p:nvSpPr>
        <p:spPr>
          <a:xfrm>
            <a:off x="179512" y="195486"/>
            <a:ext cx="7776864" cy="507703"/>
          </a:xfrm>
        </p:spPr>
        <p:txBody>
          <a:bodyPr/>
          <a:lstStyle/>
          <a:p>
            <a:r>
              <a:rPr lang="cs-CZ" dirty="0"/>
              <a:t>Test klade dotazovaným 4 základní otázky k hodnocení ceny</a:t>
            </a:r>
          </a:p>
        </p:txBody>
      </p:sp>
    </p:spTree>
    <p:extLst>
      <p:ext uri="{BB962C8B-B14F-4D97-AF65-F5344CB8AC3E}">
        <p14:creationId xmlns:p14="http://schemas.microsoft.com/office/powerpoint/2010/main" val="11431864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992888" cy="507703"/>
          </a:xfrm>
        </p:spPr>
        <p:txBody>
          <a:bodyPr/>
          <a:lstStyle/>
          <a:p>
            <a:r>
              <a:rPr lang="pt-BR" dirty="0"/>
              <a:t>Grafické vyjádření Holandského testu cenové citlivosti firmy X</a:t>
            </a:r>
            <a:endParaRPr lang="cs-CZ" dirty="0"/>
          </a:p>
        </p:txBody>
      </p:sp>
      <p:pic>
        <p:nvPicPr>
          <p:cNvPr id="4" name="Content Placeholder 3" descr="holandksýtest"/>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971600" y="843558"/>
            <a:ext cx="6552728" cy="3720195"/>
          </a:xfrm>
          <a:noFill/>
          <a:ln w="28575">
            <a:solidFill>
              <a:schemeClr val="tx1"/>
            </a:solidFill>
            <a:miter lim="800000"/>
            <a:headEnd/>
            <a:tailEnd/>
          </a:ln>
        </p:spPr>
      </p:pic>
      <p:pic>
        <p:nvPicPr>
          <p:cNvPr id="5" name="Picture 3" descr="holandksýt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1331640" y="825636"/>
            <a:ext cx="5976664" cy="3833820"/>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17175091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4068324" y="935345"/>
            <a:ext cx="3888052"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t>Umístění prodejen.</a:t>
            </a:r>
          </a:p>
          <a:p>
            <a:endParaRPr lang="cs-CZ" sz="2000" dirty="0"/>
          </a:p>
          <a:p>
            <a:r>
              <a:rPr lang="cs-CZ" sz="2000" dirty="0"/>
              <a:t>Umístění produktů v prodejnách.</a:t>
            </a:r>
          </a:p>
          <a:p>
            <a:endParaRPr lang="cs-CZ" sz="2000" dirty="0"/>
          </a:p>
          <a:p>
            <a:r>
              <a:rPr lang="cs-CZ" sz="2000" dirty="0"/>
              <a:t>Testování distribuční cesty.</a:t>
            </a:r>
          </a:p>
          <a:p>
            <a:endParaRPr lang="cs-CZ" sz="2000" dirty="0"/>
          </a:p>
        </p:txBody>
      </p:sp>
      <p:sp>
        <p:nvSpPr>
          <p:cNvPr id="6" name="Nadpis 1"/>
          <p:cNvSpPr txBox="1">
            <a:spLocks/>
          </p:cNvSpPr>
          <p:nvPr/>
        </p:nvSpPr>
        <p:spPr>
          <a:xfrm>
            <a:off x="388132" y="411510"/>
            <a:ext cx="3183160" cy="31683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3 Marketingový výzkum v oblasti distribuce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463081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pl-PL" sz="2000" dirty="0">
                <a:solidFill>
                  <a:srgbClr val="002060"/>
                </a:solidFill>
                <a:latin typeface="Times New Roman" panose="02020603050405020304" pitchFamily="18" charset="0"/>
                <a:cs typeface="Times New Roman" panose="02020603050405020304" pitchFamily="18" charset="0"/>
                <a:hlinkClick r:id="rId3"/>
              </a:rPr>
              <a:t>Tisková zpráva</a:t>
            </a:r>
            <a:r>
              <a:rPr lang="pl-PL" sz="2000" dirty="0">
                <a:solidFill>
                  <a:srgbClr val="002060"/>
                </a:solidFill>
                <a:latin typeface="Times New Roman" panose="02020603050405020304" pitchFamily="18" charset="0"/>
                <a:cs typeface="Times New Roman" panose="02020603050405020304" pitchFamily="18" charset="0"/>
              </a:rPr>
              <a:t>.</a:t>
            </a:r>
            <a:r>
              <a:rPr lang="en-GB" sz="2000" dirty="0">
                <a:solidFill>
                  <a:srgbClr val="002060"/>
                </a:solidFill>
                <a:latin typeface="Times New Roman" panose="02020603050405020304" pitchFamily="18" charset="0"/>
                <a:cs typeface="Times New Roman" panose="02020603050405020304" pitchFamily="18" charset="0"/>
              </a:rPr>
              <a:t> V</a:t>
            </a:r>
            <a:r>
              <a:rPr lang="cs-CZ" sz="2000" dirty="0" err="1">
                <a:solidFill>
                  <a:srgbClr val="002060"/>
                </a:solidFill>
                <a:latin typeface="Times New Roman" panose="02020603050405020304" pitchFamily="18" charset="0"/>
                <a:cs typeface="Times New Roman" panose="02020603050405020304" pitchFamily="18" charset="0"/>
              </a:rPr>
              <a:t>ýzkum</a:t>
            </a:r>
            <a:r>
              <a:rPr lang="cs-CZ" sz="2000" dirty="0">
                <a:solidFill>
                  <a:srgbClr val="002060"/>
                </a:solidFill>
                <a:latin typeface="Times New Roman" panose="02020603050405020304" pitchFamily="18" charset="0"/>
                <a:cs typeface="Times New Roman" panose="02020603050405020304" pitchFamily="18" charset="0"/>
              </a:rPr>
              <a:t> oblíbenosti sportů – podle toho se rozdělují dotace. </a:t>
            </a:r>
            <a:endParaRPr lang="pl-PL" sz="2000" dirty="0">
              <a:solidFill>
                <a:srgbClr val="002060"/>
              </a:solidFill>
              <a:latin typeface="Times New Roman" panose="02020603050405020304" pitchFamily="18" charset="0"/>
              <a:cs typeface="Times New Roman" panose="02020603050405020304" pitchFamily="18" charset="0"/>
            </a:endParaRPr>
          </a:p>
          <a:p>
            <a:r>
              <a:rPr lang="pl-PL" sz="2000" dirty="0">
                <a:solidFill>
                  <a:srgbClr val="002060"/>
                </a:solidFill>
                <a:latin typeface="Times New Roman" panose="02020603050405020304" pitchFamily="18" charset="0"/>
                <a:cs typeface="Times New Roman" panose="02020603050405020304" pitchFamily="18" charset="0"/>
              </a:rPr>
              <a:t>„</a:t>
            </a:r>
            <a:r>
              <a:rPr lang="pl-PL" sz="2000" i="1" dirty="0">
                <a:solidFill>
                  <a:srgbClr val="002060"/>
                </a:solidFill>
                <a:latin typeface="Times New Roman" panose="02020603050405020304" pitchFamily="18" charset="0"/>
                <a:cs typeface="Times New Roman" panose="02020603050405020304" pitchFamily="18" charset="0"/>
              </a:rPr>
              <a:t>Respondenti jednotlivé sporty hodnotili ze dvou hledisek. Za prvé podle toho, do jaké míry jsou pro ně atraktivní z pohledu diváka. A za druhé z hlediska toho, že by se jim sami aktivně věnovali. Sporty hodnotili na škále od 1 (nejméně atraktivní) do 10 (nejvíce atraktivní) a následně byl pro všechny sporty vypočítán průměr jejich atraktivity z diváckého pohledu a z pohledu jejich aktivního provozování</a:t>
            </a:r>
            <a:r>
              <a:rPr lang="pl-PL" sz="2000" dirty="0">
                <a:solidFill>
                  <a:srgbClr val="002060"/>
                </a:solidFill>
                <a:latin typeface="Times New Roman" panose="02020603050405020304" pitchFamily="18" charset="0"/>
                <a:cs typeface="Times New Roman" panose="02020603050405020304" pitchFamily="18" charset="0"/>
              </a:rPr>
              <a:t>.”</a:t>
            </a:r>
          </a:p>
          <a:p>
            <a:r>
              <a:rPr lang="pl-PL" sz="2000" dirty="0">
                <a:solidFill>
                  <a:srgbClr val="002060"/>
                </a:solidFill>
                <a:latin typeface="Times New Roman" panose="02020603050405020304" pitchFamily="18" charset="0"/>
                <a:cs typeface="Times New Roman" panose="02020603050405020304" pitchFamily="18" charset="0"/>
              </a:rPr>
              <a:t>„</a:t>
            </a:r>
            <a:r>
              <a:rPr lang="pl-PL" sz="2000" i="1" dirty="0">
                <a:solidFill>
                  <a:srgbClr val="002060"/>
                </a:solidFill>
                <a:latin typeface="Times New Roman" panose="02020603050405020304" pitchFamily="18" charset="0"/>
                <a:cs typeface="Times New Roman" panose="02020603050405020304" pitchFamily="18" charset="0"/>
              </a:rPr>
              <a:t>Online výzkum na panelu respondentů. 5 000 respondentů. Reprezentativní vzorek 15+. Říjen 2020. 105 sportů, reprezontovaných národními svazy.</a:t>
            </a:r>
            <a:r>
              <a:rPr lang="pl-PL" sz="2000" dirty="0">
                <a:solidFill>
                  <a:srgbClr val="002060"/>
                </a:solidFill>
                <a:latin typeface="Times New Roman" panose="02020603050405020304" pitchFamily="18" charset="0"/>
                <a:cs typeface="Times New Roman" panose="02020603050405020304" pitchFamily="18" charset="0"/>
              </a:rPr>
              <a:t>”</a:t>
            </a:r>
          </a:p>
          <a:p>
            <a:r>
              <a:rPr lang="pl-PL" sz="2000" dirty="0">
                <a:solidFill>
                  <a:srgbClr val="002060"/>
                </a:solidFill>
                <a:latin typeface="Times New Roman" panose="02020603050405020304" pitchFamily="18" charset="0"/>
                <a:cs typeface="Times New Roman" panose="02020603050405020304" pitchFamily="18" charset="0"/>
                <a:hlinkClick r:id="rId4"/>
              </a:rPr>
              <a:t>Výsledky</a:t>
            </a:r>
            <a:r>
              <a:rPr lang="pl-PL" sz="2000"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4392488" cy="507703"/>
          </a:xfrm>
        </p:spPr>
        <p:txBody>
          <a:bodyPr/>
          <a:lstStyle/>
          <a:p>
            <a:r>
              <a:rPr lang="cs-CZ" dirty="0"/>
              <a:t>Komplexní výzkum sportu v ČR</a:t>
            </a:r>
          </a:p>
        </p:txBody>
      </p:sp>
    </p:spTree>
    <p:extLst>
      <p:ext uri="{BB962C8B-B14F-4D97-AF65-F5344CB8AC3E}">
        <p14:creationId xmlns:p14="http://schemas.microsoft.com/office/powerpoint/2010/main" val="42570773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87574"/>
            <a:ext cx="8136904" cy="3024336"/>
          </a:xfrm>
          <a:prstGeom prst="rect">
            <a:avLst/>
          </a:prstGeom>
        </p:spPr>
        <p:txBody>
          <a:bodyPr>
            <a:noAutofit/>
          </a:bodyPr>
          <a:lstStyle/>
          <a:p>
            <a:r>
              <a:rPr lang="cs-CZ" sz="2000" dirty="0">
                <a:solidFill>
                  <a:srgbClr val="002060"/>
                </a:solidFill>
              </a:rPr>
              <a:t>Cílem výzkumu distribuce je zjistit potenciální možnosti zvýšení odbytu, popř. odstranění tzv. distribučních chyb, budování a výběr distribučních cest jednotlivých distribučních článků, spolupráce s místními orgány při rozmísťování prodejních jednotek, zjištění potřeb řešených v místě nákupu. </a:t>
            </a:r>
          </a:p>
          <a:p>
            <a:r>
              <a:rPr lang="cs-CZ" sz="2000" dirty="0">
                <a:solidFill>
                  <a:srgbClr val="002060"/>
                </a:solidFill>
              </a:rPr>
              <a:t>Jako u většiny kategorií i zde máme data celého trhu a pak řešíme specificky naše distribuční cesty. </a:t>
            </a:r>
          </a:p>
          <a:p>
            <a:r>
              <a:rPr lang="cs-CZ" sz="2000" dirty="0">
                <a:solidFill>
                  <a:srgbClr val="002060"/>
                </a:solidFill>
                <a:hlinkClick r:id="rId3"/>
              </a:rPr>
              <a:t>Trendy ve vybavení prodejen a nákupním chování.</a:t>
            </a:r>
            <a:endParaRPr lang="cs-CZ" sz="2000" dirty="0">
              <a:solidFill>
                <a:srgbClr val="002060"/>
              </a:solidFill>
            </a:endParaRPr>
          </a:p>
          <a:p>
            <a:r>
              <a:rPr lang="cs-CZ" sz="2000" dirty="0">
                <a:solidFill>
                  <a:srgbClr val="002060"/>
                </a:solidFill>
                <a:hlinkClick r:id="rId4"/>
              </a:rPr>
              <a:t>Výzkum: Čeští zákazníci víc kombinují nákupy online a </a:t>
            </a:r>
            <a:r>
              <a:rPr lang="cs-CZ" sz="2000" dirty="0" err="1">
                <a:solidFill>
                  <a:srgbClr val="002060"/>
                </a:solidFill>
                <a:hlinkClick r:id="rId4"/>
              </a:rPr>
              <a:t>offline</a:t>
            </a:r>
            <a:r>
              <a:rPr lang="cs-CZ" sz="2000" dirty="0">
                <a:solidFill>
                  <a:srgbClr val="002060"/>
                </a:solidFill>
              </a:rPr>
              <a:t>.</a:t>
            </a:r>
          </a:p>
          <a:p>
            <a:r>
              <a:rPr lang="cs-CZ" sz="2000" dirty="0">
                <a:solidFill>
                  <a:srgbClr val="002060"/>
                </a:solidFill>
              </a:rPr>
              <a:t>Data z panelů prodejen, retailu apod. </a:t>
            </a:r>
          </a:p>
          <a:p>
            <a:r>
              <a:rPr lang="cs-CZ" sz="2000" dirty="0">
                <a:solidFill>
                  <a:srgbClr val="002060"/>
                </a:solidFill>
                <a:hlinkClick r:id="rId5"/>
              </a:rPr>
              <a:t>Zákaznický zážitek na prodejně</a:t>
            </a:r>
            <a:r>
              <a:rPr lang="cs-CZ" sz="2000" dirty="0">
                <a:solidFill>
                  <a:srgbClr val="002060"/>
                </a:solidFill>
              </a:rPr>
              <a:t>.</a:t>
            </a:r>
          </a:p>
        </p:txBody>
      </p:sp>
      <p:sp>
        <p:nvSpPr>
          <p:cNvPr id="6" name="Nadpis 5"/>
          <p:cNvSpPr>
            <a:spLocks noGrp="1"/>
          </p:cNvSpPr>
          <p:nvPr>
            <p:ph type="title"/>
          </p:nvPr>
        </p:nvSpPr>
        <p:spPr>
          <a:xfrm>
            <a:off x="179512" y="195486"/>
            <a:ext cx="4824536" cy="507703"/>
          </a:xfrm>
        </p:spPr>
        <p:txBody>
          <a:bodyPr/>
          <a:lstStyle/>
          <a:p>
            <a:r>
              <a:rPr lang="cs-CZ" dirty="0"/>
              <a:t>MV v oblasti distribuce</a:t>
            </a:r>
          </a:p>
        </p:txBody>
      </p:sp>
    </p:spTree>
    <p:extLst>
      <p:ext uri="{BB962C8B-B14F-4D97-AF65-F5344CB8AC3E}">
        <p14:creationId xmlns:p14="http://schemas.microsoft.com/office/powerpoint/2010/main" val="24276674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96622" y="771550"/>
            <a:ext cx="8136904" cy="3024336"/>
          </a:xfrm>
          <a:prstGeom prst="rect">
            <a:avLst/>
          </a:prstGeom>
        </p:spPr>
        <p:txBody>
          <a:bodyPr>
            <a:noAutofit/>
          </a:bodyPr>
          <a:lstStyle/>
          <a:p>
            <a:r>
              <a:rPr lang="cs-CZ" sz="2000" dirty="0">
                <a:solidFill>
                  <a:srgbClr val="002060"/>
                </a:solidFill>
              </a:rPr>
              <a:t>Až po tržních datech budeme zkoumat naše distribuční cesty.</a:t>
            </a:r>
          </a:p>
          <a:p>
            <a:endParaRPr lang="cs-CZ" sz="2000" dirty="0">
              <a:solidFill>
                <a:srgbClr val="002060"/>
              </a:solidFill>
            </a:endParaRPr>
          </a:p>
          <a:p>
            <a:r>
              <a:rPr lang="cs-CZ" sz="2000" dirty="0">
                <a:solidFill>
                  <a:srgbClr val="002060"/>
                </a:solidFill>
              </a:rPr>
              <a:t>Výzkumy umístění skladů.</a:t>
            </a:r>
          </a:p>
          <a:p>
            <a:r>
              <a:rPr lang="cs-CZ" sz="2000" dirty="0">
                <a:solidFill>
                  <a:srgbClr val="002060"/>
                </a:solidFill>
              </a:rPr>
              <a:t>Výzkumy umístění prodejen.</a:t>
            </a:r>
          </a:p>
          <a:p>
            <a:r>
              <a:rPr lang="cs-CZ" sz="2000" dirty="0">
                <a:solidFill>
                  <a:srgbClr val="002060"/>
                </a:solidFill>
              </a:rPr>
              <a:t>Výzkumy umístění produktů v prodejnách.</a:t>
            </a:r>
          </a:p>
          <a:p>
            <a:r>
              <a:rPr lang="cs-CZ" sz="2000" dirty="0">
                <a:solidFill>
                  <a:srgbClr val="002060"/>
                </a:solidFill>
              </a:rPr>
              <a:t>Výzkumy aktivit v distribuční cestě.</a:t>
            </a:r>
          </a:p>
        </p:txBody>
      </p:sp>
      <p:sp>
        <p:nvSpPr>
          <p:cNvPr id="6" name="Nadpis 5"/>
          <p:cNvSpPr>
            <a:spLocks noGrp="1"/>
          </p:cNvSpPr>
          <p:nvPr>
            <p:ph type="title"/>
          </p:nvPr>
        </p:nvSpPr>
        <p:spPr>
          <a:xfrm>
            <a:off x="179512" y="195486"/>
            <a:ext cx="4824536" cy="507703"/>
          </a:xfrm>
        </p:spPr>
        <p:txBody>
          <a:bodyPr/>
          <a:lstStyle/>
          <a:p>
            <a:r>
              <a:rPr lang="cs-CZ" dirty="0"/>
              <a:t>MV v oblasti distribuce</a:t>
            </a:r>
          </a:p>
        </p:txBody>
      </p:sp>
      <p:pic>
        <p:nvPicPr>
          <p:cNvPr id="1026" name="Picture 2" descr="Distributor Market Research">
            <a:extLst>
              <a:ext uri="{FF2B5EF4-FFF2-40B4-BE49-F238E27FC236}">
                <a16:creationId xmlns:a16="http://schemas.microsoft.com/office/drawing/2014/main" id="{E82F13D2-99D5-2806-92B5-D0D839CE9A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4895" y="1429891"/>
            <a:ext cx="3425577" cy="22837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uromarketing in Retail: Increase Your Turnover with Brain Research (EEG)  and Eye Tracking">
            <a:extLst>
              <a:ext uri="{FF2B5EF4-FFF2-40B4-BE49-F238E27FC236}">
                <a16:creationId xmlns:a16="http://schemas.microsoft.com/office/drawing/2014/main" id="{2BF0E1E3-876F-674C-2DE6-CFEA25DCEE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3028238"/>
            <a:ext cx="3707904" cy="193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0816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87573"/>
            <a:ext cx="6912768" cy="2739973"/>
          </a:xfrm>
          <a:prstGeom prst="rect">
            <a:avLst/>
          </a:prstGeom>
        </p:spPr>
        <p:txBody>
          <a:bodyPr>
            <a:noAutofit/>
          </a:bodyPr>
          <a:lstStyle/>
          <a:p>
            <a:r>
              <a:rPr lang="cs-CZ" sz="2000" dirty="0">
                <a:solidFill>
                  <a:srgbClr val="002060"/>
                </a:solidFill>
              </a:rPr>
              <a:t>Velmi časté jsou výzkumy </a:t>
            </a:r>
            <a:r>
              <a:rPr lang="cs-CZ" sz="2000" b="1" dirty="0">
                <a:solidFill>
                  <a:srgbClr val="002060"/>
                </a:solidFill>
              </a:rPr>
              <a:t>impulsivního nákupu </a:t>
            </a:r>
            <a:r>
              <a:rPr lang="cs-CZ" sz="2000" dirty="0">
                <a:solidFill>
                  <a:srgbClr val="002060"/>
                </a:solidFill>
              </a:rPr>
              <a:t>– co jej spouští, jak jej zvýšit – odráží se pak na tzv. POP materiálech (polepky, cedulky, stojany, plakáty, brožurky, letáčky atd.).</a:t>
            </a:r>
          </a:p>
          <a:p>
            <a:r>
              <a:rPr lang="cs-CZ" sz="2000" dirty="0">
                <a:solidFill>
                  <a:srgbClr val="002060"/>
                </a:solidFill>
              </a:rPr>
              <a:t>Výzkum </a:t>
            </a:r>
            <a:r>
              <a:rPr lang="cs-CZ" sz="2000" b="1" dirty="0">
                <a:solidFill>
                  <a:srgbClr val="002060"/>
                </a:solidFill>
              </a:rPr>
              <a:t>vstup/výstup</a:t>
            </a:r>
            <a:r>
              <a:rPr lang="cs-CZ" sz="2000" dirty="0">
                <a:solidFill>
                  <a:srgbClr val="002060"/>
                </a:solidFill>
              </a:rPr>
              <a:t> – oslovení před vstupem a po odchodu z prodejny – porovnávají se odpovědi prvního s reálným chováním – vysvětlení rozdílů. Výhodou je „chycení zákazníka při činu“, nevýhodou zkreslení MV spěchem.</a:t>
            </a:r>
          </a:p>
          <a:p>
            <a:r>
              <a:rPr lang="cs-CZ" sz="2000" b="1" dirty="0" err="1">
                <a:solidFill>
                  <a:srgbClr val="002060"/>
                </a:solidFill>
              </a:rPr>
              <a:t>Mystery</a:t>
            </a:r>
            <a:r>
              <a:rPr lang="cs-CZ" sz="2000" b="1" dirty="0">
                <a:solidFill>
                  <a:srgbClr val="002060"/>
                </a:solidFill>
              </a:rPr>
              <a:t> Shopping</a:t>
            </a:r>
            <a:r>
              <a:rPr lang="cs-CZ" sz="2000" dirty="0">
                <a:solidFill>
                  <a:srgbClr val="002060"/>
                </a:solidFill>
              </a:rPr>
              <a:t> – viz přednáška pozorování.</a:t>
            </a:r>
          </a:p>
          <a:p>
            <a:r>
              <a:rPr lang="cs-CZ" sz="2000" b="1" dirty="0">
                <a:solidFill>
                  <a:srgbClr val="002060"/>
                </a:solidFill>
              </a:rPr>
              <a:t>Asistovaný nákup </a:t>
            </a:r>
            <a:r>
              <a:rPr lang="cs-CZ" sz="2000" dirty="0">
                <a:solidFill>
                  <a:srgbClr val="002060"/>
                </a:solidFill>
              </a:rPr>
              <a:t>– kvalitativní výzkum, badatel provádí nákup se zákazníkem, ten zodpovídá motivaci pro své chování.</a:t>
            </a:r>
          </a:p>
        </p:txBody>
      </p:sp>
      <p:sp>
        <p:nvSpPr>
          <p:cNvPr id="6" name="Nadpis 5"/>
          <p:cNvSpPr>
            <a:spLocks noGrp="1"/>
          </p:cNvSpPr>
          <p:nvPr>
            <p:ph type="title"/>
          </p:nvPr>
        </p:nvSpPr>
        <p:spPr>
          <a:xfrm>
            <a:off x="179512" y="195486"/>
            <a:ext cx="7272808" cy="507703"/>
          </a:xfrm>
        </p:spPr>
        <p:txBody>
          <a:bodyPr/>
          <a:lstStyle/>
          <a:p>
            <a:r>
              <a:rPr lang="it-IT" dirty="0"/>
              <a:t>MV v místě nákupu (POP) 1</a:t>
            </a:r>
            <a:endParaRPr lang="cs-CZ" dirty="0"/>
          </a:p>
        </p:txBody>
      </p:sp>
      <p:pic>
        <p:nvPicPr>
          <p:cNvPr id="2050" name="Picture 2" descr="Galería: Material POP que hace honor a la creatividad | Revista InformaBTL">
            <a:extLst>
              <a:ext uri="{FF2B5EF4-FFF2-40B4-BE49-F238E27FC236}">
                <a16:creationId xmlns:a16="http://schemas.microsoft.com/office/drawing/2014/main" id="{62124A77-68A5-5572-61A2-FFAA78B8AA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1059582"/>
            <a:ext cx="2004814" cy="20048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ardboard palleta new year on Behance | Pop display, Cardboard display  stand, Ads creative">
            <a:extLst>
              <a:ext uri="{FF2B5EF4-FFF2-40B4-BE49-F238E27FC236}">
                <a16:creationId xmlns:a16="http://schemas.microsoft.com/office/drawing/2014/main" id="{E6E95D94-3763-E057-744B-E938ACB386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138" y="3136405"/>
            <a:ext cx="1645089" cy="1779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8313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08550" y="843558"/>
            <a:ext cx="5615639" cy="3600400"/>
          </a:xfrm>
          <a:prstGeom prst="rect">
            <a:avLst/>
          </a:prstGeom>
        </p:spPr>
        <p:txBody>
          <a:bodyPr>
            <a:noAutofit/>
          </a:bodyPr>
          <a:lstStyle/>
          <a:p>
            <a:r>
              <a:rPr lang="cs-CZ" sz="2000" b="1" dirty="0">
                <a:solidFill>
                  <a:srgbClr val="002060"/>
                </a:solidFill>
              </a:rPr>
              <a:t>Pozorování + dotazování </a:t>
            </a:r>
            <a:r>
              <a:rPr lang="cs-CZ" sz="2000" dirty="0">
                <a:solidFill>
                  <a:srgbClr val="002060"/>
                </a:solidFill>
              </a:rPr>
              <a:t>se zákazníky u regálů.</a:t>
            </a:r>
          </a:p>
          <a:p>
            <a:r>
              <a:rPr lang="cs-CZ" sz="2000" b="1" dirty="0">
                <a:solidFill>
                  <a:srgbClr val="002060"/>
                </a:solidFill>
              </a:rPr>
              <a:t>Mobilní Focus Group </a:t>
            </a:r>
            <a:r>
              <a:rPr lang="cs-CZ" sz="2000" dirty="0">
                <a:solidFill>
                  <a:srgbClr val="002060"/>
                </a:solidFill>
              </a:rPr>
              <a:t>– bezprostředně po nákupu provedeme klasickou FG.</a:t>
            </a:r>
          </a:p>
          <a:p>
            <a:r>
              <a:rPr lang="cs-CZ" sz="2000" dirty="0">
                <a:solidFill>
                  <a:srgbClr val="002060"/>
                </a:solidFill>
              </a:rPr>
              <a:t>MV </a:t>
            </a:r>
            <a:r>
              <a:rPr lang="cs-CZ" sz="2000" b="1" dirty="0">
                <a:solidFill>
                  <a:srgbClr val="002060"/>
                </a:solidFill>
              </a:rPr>
              <a:t>analýzou sekundárních údajů </a:t>
            </a:r>
            <a:r>
              <a:rPr lang="cs-CZ" sz="2000" dirty="0">
                <a:solidFill>
                  <a:srgbClr val="002060"/>
                </a:solidFill>
              </a:rPr>
              <a:t>vzniklých registrací zákazníků v nějaké formě věrnostního programu – analyzujeme tzv. Big Data.</a:t>
            </a:r>
          </a:p>
          <a:p>
            <a:r>
              <a:rPr lang="cs-CZ" sz="2000" b="1" dirty="0">
                <a:solidFill>
                  <a:srgbClr val="002060"/>
                </a:solidFill>
              </a:rPr>
              <a:t>Simulované studiové nákupy </a:t>
            </a:r>
            <a:r>
              <a:rPr lang="cs-CZ" sz="2000" dirty="0">
                <a:solidFill>
                  <a:srgbClr val="002060"/>
                </a:solidFill>
              </a:rPr>
              <a:t>– experiment v simulované prodejně.</a:t>
            </a:r>
          </a:p>
          <a:p>
            <a:r>
              <a:rPr lang="cs-CZ" sz="2000" b="1" dirty="0">
                <a:solidFill>
                  <a:srgbClr val="002060"/>
                </a:solidFill>
              </a:rPr>
              <a:t>Vlastní pozorování </a:t>
            </a:r>
            <a:r>
              <a:rPr lang="cs-CZ" sz="2000" dirty="0">
                <a:solidFill>
                  <a:srgbClr val="002060"/>
                </a:solidFill>
              </a:rPr>
              <a:t>– vezmeme videokameru a dáme ji zaměstnanci/zákazníkovi – zkoumáme reakce na prodejnu.</a:t>
            </a:r>
          </a:p>
        </p:txBody>
      </p:sp>
      <p:sp>
        <p:nvSpPr>
          <p:cNvPr id="6" name="Nadpis 5"/>
          <p:cNvSpPr>
            <a:spLocks noGrp="1"/>
          </p:cNvSpPr>
          <p:nvPr>
            <p:ph type="title"/>
          </p:nvPr>
        </p:nvSpPr>
        <p:spPr>
          <a:xfrm>
            <a:off x="179512" y="195486"/>
            <a:ext cx="7200800" cy="507703"/>
          </a:xfrm>
        </p:spPr>
        <p:txBody>
          <a:bodyPr/>
          <a:lstStyle/>
          <a:p>
            <a:r>
              <a:rPr lang="cs-CZ" altLang="en-US" dirty="0"/>
              <a:t>MV v místě nákupu (POP) 2</a:t>
            </a:r>
            <a:endParaRPr lang="cs-CZ" dirty="0"/>
          </a:p>
        </p:txBody>
      </p:sp>
      <p:pic>
        <p:nvPicPr>
          <p:cNvPr id="3074" name="Picture 2" descr="What Is Test Marketing- Stimulated, Standard &amp; Controlled Test Marketing">
            <a:extLst>
              <a:ext uri="{FF2B5EF4-FFF2-40B4-BE49-F238E27FC236}">
                <a16:creationId xmlns:a16="http://schemas.microsoft.com/office/drawing/2014/main" id="{0E012E1F-2F86-EBFA-7BDA-9D2CFBAD1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4189" y="1384978"/>
            <a:ext cx="3145999" cy="237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6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Nastavení prodejny Penny </a:t>
            </a:r>
            <a:r>
              <a:rPr lang="cs-CZ" sz="2000" dirty="0">
                <a:solidFill>
                  <a:srgbClr val="002060"/>
                </a:solidFill>
                <a:hlinkClick r:id="rId3"/>
              </a:rPr>
              <a:t>zde</a:t>
            </a:r>
            <a:r>
              <a:rPr lang="cs-CZ" sz="2000" dirty="0">
                <a:solidFill>
                  <a:srgbClr val="002060"/>
                </a:solidFill>
              </a:rPr>
              <a:t>.</a:t>
            </a:r>
          </a:p>
          <a:p>
            <a:r>
              <a:rPr lang="cs-CZ" sz="2000" dirty="0">
                <a:solidFill>
                  <a:srgbClr val="002060"/>
                </a:solidFill>
              </a:rPr>
              <a:t>Komplexní a dlouhý proces. Brainstorming, data od zákazníků, zkušenosti, rozhovory, dotazníky, </a:t>
            </a:r>
            <a:r>
              <a:rPr lang="cs-CZ" sz="2000" dirty="0" err="1">
                <a:solidFill>
                  <a:srgbClr val="002060"/>
                </a:solidFill>
              </a:rPr>
              <a:t>prototypování</a:t>
            </a:r>
            <a:r>
              <a:rPr lang="cs-CZ" sz="2000" dirty="0">
                <a:solidFill>
                  <a:srgbClr val="002060"/>
                </a:solidFill>
              </a:rPr>
              <a:t> v malém, později prototyp 1:1 – experimenty, na základě dat z vyhodnocení úpravy a spuštění v jedné prodejně, další úpravy a replikace na celou síť. </a:t>
            </a:r>
          </a:p>
        </p:txBody>
      </p:sp>
      <p:sp>
        <p:nvSpPr>
          <p:cNvPr id="6" name="Nadpis 5"/>
          <p:cNvSpPr>
            <a:spLocks noGrp="1"/>
          </p:cNvSpPr>
          <p:nvPr>
            <p:ph type="title"/>
          </p:nvPr>
        </p:nvSpPr>
        <p:spPr>
          <a:xfrm>
            <a:off x="179512" y="195486"/>
            <a:ext cx="4536504" cy="507703"/>
          </a:xfrm>
        </p:spPr>
        <p:txBody>
          <a:bodyPr/>
          <a:lstStyle/>
          <a:p>
            <a:r>
              <a:rPr lang="cs-CZ" dirty="0"/>
              <a:t>Případová studie</a:t>
            </a:r>
          </a:p>
        </p:txBody>
      </p:sp>
    </p:spTree>
    <p:extLst>
      <p:ext uri="{BB962C8B-B14F-4D97-AF65-F5344CB8AC3E}">
        <p14:creationId xmlns:p14="http://schemas.microsoft.com/office/powerpoint/2010/main" val="16335759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64720" y="771550"/>
            <a:ext cx="5199368" cy="3312368"/>
          </a:xfrm>
          <a:prstGeom prst="rect">
            <a:avLst/>
          </a:prstGeom>
        </p:spPr>
        <p:txBody>
          <a:bodyPr>
            <a:noAutofit/>
          </a:bodyPr>
          <a:lstStyle/>
          <a:p>
            <a:r>
              <a:rPr lang="cs-CZ" sz="1800" b="1" dirty="0">
                <a:solidFill>
                  <a:srgbClr val="002060"/>
                </a:solidFill>
                <a:hlinkClick r:id="rId3"/>
              </a:rPr>
              <a:t>Teplotní mapy</a:t>
            </a:r>
            <a:r>
              <a:rPr lang="cs-CZ" sz="1800" b="1" dirty="0">
                <a:solidFill>
                  <a:srgbClr val="002060"/>
                </a:solidFill>
              </a:rPr>
              <a:t> </a:t>
            </a:r>
            <a:r>
              <a:rPr lang="cs-CZ" sz="1800" dirty="0">
                <a:solidFill>
                  <a:srgbClr val="002060"/>
                </a:solidFill>
              </a:rPr>
              <a:t>(Heat </a:t>
            </a:r>
            <a:r>
              <a:rPr lang="cs-CZ" sz="1800" dirty="0" err="1">
                <a:solidFill>
                  <a:srgbClr val="002060"/>
                </a:solidFill>
              </a:rPr>
              <a:t>Maps</a:t>
            </a:r>
            <a:r>
              <a:rPr lang="cs-CZ" sz="1800" dirty="0">
                <a:solidFill>
                  <a:srgbClr val="002060"/>
                </a:solidFill>
              </a:rPr>
              <a:t>/</a:t>
            </a:r>
            <a:r>
              <a:rPr lang="cs-CZ" sz="1800" dirty="0" err="1">
                <a:solidFill>
                  <a:srgbClr val="002060"/>
                </a:solidFill>
              </a:rPr>
              <a:t>Heatmaps</a:t>
            </a:r>
            <a:r>
              <a:rPr lang="cs-CZ" sz="1800" dirty="0">
                <a:solidFill>
                  <a:srgbClr val="002060"/>
                </a:solidFill>
              </a:rPr>
              <a:t>) – „grafické zobrazení interakce návštěvníků a webových stránek (samozřejmě nejen jich). Z teplotních map můžete zjistit, o jaká místa stránek mají uživatelé největší zájem a která místa naopak ignorují.“</a:t>
            </a:r>
          </a:p>
          <a:p>
            <a:r>
              <a:rPr lang="cs-CZ" sz="1800" dirty="0">
                <a:solidFill>
                  <a:srgbClr val="002060"/>
                </a:solidFill>
              </a:rPr>
              <a:t>Výhodou je optimalizace upravovaného materiálu tak, že lépe upoutá pozornost zákazníka = prodáme více.</a:t>
            </a:r>
          </a:p>
          <a:p>
            <a:r>
              <a:rPr lang="cs-CZ" sz="1800" dirty="0">
                <a:solidFill>
                  <a:srgbClr val="002060"/>
                </a:solidFill>
              </a:rPr>
              <a:t>Lze provádět jednoduše, rychle, levně. </a:t>
            </a:r>
          </a:p>
          <a:p>
            <a:r>
              <a:rPr lang="cs-CZ" sz="1800" dirty="0">
                <a:solidFill>
                  <a:srgbClr val="002060"/>
                </a:solidFill>
              </a:rPr>
              <a:t>Pro výzkum v místě prodeje máme speciální brýle, které sledují pohyb očí – tzv. </a:t>
            </a:r>
            <a:r>
              <a:rPr lang="cs-CZ" sz="1800" dirty="0" err="1">
                <a:solidFill>
                  <a:srgbClr val="002060"/>
                </a:solidFill>
              </a:rPr>
              <a:t>Eye</a:t>
            </a:r>
            <a:r>
              <a:rPr lang="cs-CZ" sz="1800" dirty="0">
                <a:solidFill>
                  <a:srgbClr val="002060"/>
                </a:solidFill>
              </a:rPr>
              <a:t> </a:t>
            </a:r>
            <a:r>
              <a:rPr lang="cs-CZ" sz="1800" dirty="0" err="1">
                <a:solidFill>
                  <a:srgbClr val="002060"/>
                </a:solidFill>
              </a:rPr>
              <a:t>Camera</a:t>
            </a:r>
            <a:r>
              <a:rPr lang="cs-CZ" sz="1800" dirty="0">
                <a:solidFill>
                  <a:srgbClr val="002060"/>
                </a:solidFill>
              </a:rPr>
              <a:t>/</a:t>
            </a:r>
            <a:r>
              <a:rPr lang="cs-CZ" sz="1800" dirty="0" err="1">
                <a:solidFill>
                  <a:srgbClr val="002060"/>
                </a:solidFill>
              </a:rPr>
              <a:t>Eye</a:t>
            </a:r>
            <a:r>
              <a:rPr lang="cs-CZ" sz="1800" dirty="0">
                <a:solidFill>
                  <a:srgbClr val="002060"/>
                </a:solidFill>
              </a:rPr>
              <a:t> </a:t>
            </a:r>
            <a:r>
              <a:rPr lang="cs-CZ" sz="1800" dirty="0" err="1">
                <a:solidFill>
                  <a:srgbClr val="002060"/>
                </a:solidFill>
              </a:rPr>
              <a:t>Tracking</a:t>
            </a:r>
            <a:r>
              <a:rPr lang="cs-CZ" sz="1800" dirty="0">
                <a:solidFill>
                  <a:srgbClr val="002060"/>
                </a:solidFill>
              </a:rPr>
              <a:t>. Dokážeme tím optimalizovat umístění produktů v prostoru prodejny.</a:t>
            </a:r>
          </a:p>
        </p:txBody>
      </p:sp>
      <p:sp>
        <p:nvSpPr>
          <p:cNvPr id="6" name="Nadpis 5"/>
          <p:cNvSpPr>
            <a:spLocks noGrp="1"/>
          </p:cNvSpPr>
          <p:nvPr>
            <p:ph type="title"/>
          </p:nvPr>
        </p:nvSpPr>
        <p:spPr>
          <a:xfrm>
            <a:off x="179512" y="195486"/>
            <a:ext cx="5904656" cy="507703"/>
          </a:xfrm>
        </p:spPr>
        <p:txBody>
          <a:bodyPr/>
          <a:lstStyle/>
          <a:p>
            <a:r>
              <a:rPr lang="pl-PL" dirty="0"/>
              <a:t>Teplotní mapy</a:t>
            </a:r>
            <a:endParaRPr lang="cs-CZ" dirty="0"/>
          </a:p>
        </p:txBody>
      </p:sp>
      <p:pic>
        <p:nvPicPr>
          <p:cNvPr id="4100" name="Picture 4" descr="New Eye-Tracking VR Tech By Qualcomm, Accenture Helps, 57% OFF">
            <a:extLst>
              <a:ext uri="{FF2B5EF4-FFF2-40B4-BE49-F238E27FC236}">
                <a16:creationId xmlns:a16="http://schemas.microsoft.com/office/drawing/2014/main" id="{9CFB0B60-4BC7-FDF1-BC8D-9A9FB7B16E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5596" y="1357883"/>
            <a:ext cx="3641601" cy="2427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3653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4068324" y="555526"/>
            <a:ext cx="3888052"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t>Testování TV spotů.</a:t>
            </a:r>
          </a:p>
          <a:p>
            <a:endParaRPr lang="cs-CZ" sz="2000" dirty="0"/>
          </a:p>
          <a:p>
            <a:r>
              <a:rPr lang="cs-CZ" sz="2000" dirty="0"/>
              <a:t>Testování sloganů.</a:t>
            </a:r>
          </a:p>
          <a:p>
            <a:endParaRPr lang="cs-CZ" sz="2000" dirty="0"/>
          </a:p>
          <a:p>
            <a:r>
              <a:rPr lang="cs-CZ" sz="2000" dirty="0"/>
              <a:t>Vybavení si reklamy.</a:t>
            </a:r>
          </a:p>
          <a:p>
            <a:endParaRPr lang="cs-CZ" sz="2000" dirty="0"/>
          </a:p>
          <a:p>
            <a:endParaRPr lang="cs-CZ" sz="2000" dirty="0"/>
          </a:p>
        </p:txBody>
      </p:sp>
      <p:sp>
        <p:nvSpPr>
          <p:cNvPr id="6" name="Nadpis 1"/>
          <p:cNvSpPr txBox="1">
            <a:spLocks/>
          </p:cNvSpPr>
          <p:nvPr/>
        </p:nvSpPr>
        <p:spPr>
          <a:xfrm>
            <a:off x="388132" y="411510"/>
            <a:ext cx="3183160" cy="31683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4 Marketingový výzkum v oblasti marketingové komunikace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6340988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1"/>
            <a:ext cx="7704856" cy="2955974"/>
          </a:xfrm>
          <a:prstGeom prst="rect">
            <a:avLst/>
          </a:prstGeom>
        </p:spPr>
        <p:txBody>
          <a:bodyPr>
            <a:noAutofit/>
          </a:bodyPr>
          <a:lstStyle/>
          <a:p>
            <a:r>
              <a:rPr lang="cs-CZ" sz="2000" dirty="0">
                <a:solidFill>
                  <a:srgbClr val="002060"/>
                </a:solidFill>
              </a:rPr>
              <a:t>Nejprve vždy projdeme data o celém trhu, např. následující:</a:t>
            </a:r>
          </a:p>
          <a:p>
            <a:endParaRPr lang="cs-CZ" sz="2000" dirty="0">
              <a:solidFill>
                <a:srgbClr val="002060"/>
              </a:solidFill>
            </a:endParaRPr>
          </a:p>
          <a:p>
            <a:r>
              <a:rPr lang="cs-CZ" sz="2000" dirty="0">
                <a:solidFill>
                  <a:srgbClr val="002060"/>
                </a:solidFill>
                <a:hlinkClick r:id="rId3"/>
              </a:rPr>
              <a:t>Investice do reklamy</a:t>
            </a:r>
            <a:r>
              <a:rPr lang="cs-CZ" sz="2000" dirty="0">
                <a:solidFill>
                  <a:srgbClr val="002060"/>
                </a:solidFill>
              </a:rPr>
              <a:t>. </a:t>
            </a:r>
          </a:p>
          <a:p>
            <a:r>
              <a:rPr lang="cs-CZ" sz="2000" dirty="0">
                <a:solidFill>
                  <a:srgbClr val="002060"/>
                </a:solidFill>
                <a:hlinkClick r:id="rId4"/>
              </a:rPr>
              <a:t>Aktivační výzkum</a:t>
            </a:r>
            <a:r>
              <a:rPr lang="cs-CZ" sz="2000" dirty="0">
                <a:solidFill>
                  <a:srgbClr val="002060"/>
                </a:solidFill>
              </a:rPr>
              <a:t>. </a:t>
            </a:r>
          </a:p>
          <a:p>
            <a:r>
              <a:rPr lang="cs-CZ" sz="2000" dirty="0">
                <a:solidFill>
                  <a:srgbClr val="002060"/>
                </a:solidFill>
                <a:hlinkClick r:id="rId5"/>
              </a:rPr>
              <a:t>Ceníkové hodnoty prostoru</a:t>
            </a:r>
            <a:r>
              <a:rPr lang="cs-CZ" sz="2000" dirty="0">
                <a:solidFill>
                  <a:srgbClr val="002060"/>
                </a:solidFill>
              </a:rPr>
              <a:t>. </a:t>
            </a:r>
          </a:p>
          <a:p>
            <a:r>
              <a:rPr lang="cs-CZ" sz="2000" dirty="0" err="1">
                <a:solidFill>
                  <a:srgbClr val="002060"/>
                </a:solidFill>
                <a:hlinkClick r:id="rId6"/>
              </a:rPr>
              <a:t>adMeter</a:t>
            </a:r>
            <a:r>
              <a:rPr lang="cs-CZ" sz="2000" dirty="0">
                <a:solidFill>
                  <a:srgbClr val="002060"/>
                </a:solidFill>
                <a:hlinkClick r:id="rId6"/>
              </a:rPr>
              <a:t> a </a:t>
            </a:r>
            <a:r>
              <a:rPr lang="cs-CZ" sz="2000" dirty="0" err="1">
                <a:solidFill>
                  <a:srgbClr val="002060"/>
                </a:solidFill>
                <a:hlinkClick r:id="rId6"/>
              </a:rPr>
              <a:t>koronavirus</a:t>
            </a:r>
            <a:r>
              <a:rPr lang="cs-CZ" sz="2000" dirty="0">
                <a:solidFill>
                  <a:srgbClr val="002060"/>
                </a:solidFill>
                <a:hlinkClick r:id="rId6"/>
              </a:rPr>
              <a:t> – změny v mediální konzumaci TV, rádií a internetu Čechů</a:t>
            </a:r>
            <a:r>
              <a:rPr lang="cs-CZ" sz="2000" dirty="0">
                <a:solidFill>
                  <a:srgbClr val="002060"/>
                </a:solidFill>
              </a:rPr>
              <a:t>. </a:t>
            </a:r>
          </a:p>
          <a:p>
            <a:r>
              <a:rPr lang="cs-CZ" sz="2000" dirty="0">
                <a:solidFill>
                  <a:srgbClr val="002060"/>
                </a:solidFill>
              </a:rPr>
              <a:t>Masové výzkumy celého komunikačního trhu – která média ovlivňují které zákazníky, jak atd.</a:t>
            </a:r>
          </a:p>
          <a:p>
            <a:pPr lvl="1"/>
            <a:r>
              <a:rPr lang="cs-CZ" sz="2000" dirty="0">
                <a:solidFill>
                  <a:srgbClr val="002060"/>
                </a:solidFill>
              </a:rPr>
              <a:t>Výzkum: </a:t>
            </a:r>
            <a:r>
              <a:rPr lang="cs-CZ" sz="2000" dirty="0">
                <a:solidFill>
                  <a:srgbClr val="002060"/>
                </a:solidFill>
                <a:hlinkClick r:id="rId7"/>
              </a:rPr>
              <a:t>Češi a reklama 2024</a:t>
            </a:r>
            <a:r>
              <a:rPr lang="cs-CZ" sz="2000" dirty="0">
                <a:solidFill>
                  <a:srgbClr val="002060"/>
                </a:solidFill>
              </a:rPr>
              <a:t>.</a:t>
            </a:r>
          </a:p>
          <a:p>
            <a:pPr lvl="1"/>
            <a:r>
              <a:rPr lang="cs-CZ" sz="2000" dirty="0">
                <a:solidFill>
                  <a:srgbClr val="002060"/>
                </a:solidFill>
                <a:hlinkClick r:id="rId8"/>
              </a:rPr>
              <a:t>Media projekt</a:t>
            </a:r>
            <a:r>
              <a:rPr lang="cs-CZ" sz="2000" dirty="0">
                <a:solidFill>
                  <a:srgbClr val="002060"/>
                </a:solidFill>
              </a:rPr>
              <a:t>: </a:t>
            </a:r>
            <a:r>
              <a:rPr lang="cs-CZ" sz="2000" dirty="0">
                <a:solidFill>
                  <a:srgbClr val="002060"/>
                </a:solidFill>
                <a:hlinkClick r:id="rId9"/>
              </a:rPr>
              <a:t>2023</a:t>
            </a:r>
            <a:r>
              <a:rPr lang="cs-CZ" sz="2000" dirty="0">
                <a:solidFill>
                  <a:srgbClr val="002060"/>
                </a:solidFill>
              </a:rPr>
              <a:t>. </a:t>
            </a:r>
          </a:p>
        </p:txBody>
      </p:sp>
      <p:sp>
        <p:nvSpPr>
          <p:cNvPr id="6" name="Nadpis 5"/>
          <p:cNvSpPr>
            <a:spLocks noGrp="1"/>
          </p:cNvSpPr>
          <p:nvPr>
            <p:ph type="title"/>
          </p:nvPr>
        </p:nvSpPr>
        <p:spPr>
          <a:xfrm>
            <a:off x="179512" y="195486"/>
            <a:ext cx="5328592" cy="507703"/>
          </a:xfrm>
        </p:spPr>
        <p:txBody>
          <a:bodyPr/>
          <a:lstStyle/>
          <a:p>
            <a:r>
              <a:rPr lang="pl-PL" dirty="0"/>
              <a:t>MV v oblasti marketingové komunikace</a:t>
            </a:r>
            <a:endParaRPr lang="cs-CZ" dirty="0"/>
          </a:p>
        </p:txBody>
      </p:sp>
    </p:spTree>
    <p:extLst>
      <p:ext uri="{BB962C8B-B14F-4D97-AF65-F5344CB8AC3E}">
        <p14:creationId xmlns:p14="http://schemas.microsoft.com/office/powerpoint/2010/main" val="20374954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1"/>
            <a:ext cx="7704856" cy="2955974"/>
          </a:xfrm>
          <a:prstGeom prst="rect">
            <a:avLst/>
          </a:prstGeom>
        </p:spPr>
        <p:txBody>
          <a:bodyPr>
            <a:noAutofit/>
          </a:bodyPr>
          <a:lstStyle/>
          <a:p>
            <a:r>
              <a:rPr lang="cs-CZ" sz="2000" dirty="0">
                <a:solidFill>
                  <a:srgbClr val="002060"/>
                </a:solidFill>
              </a:rPr>
              <a:t>Až poté můžeme dělat výzkum naší komunikace, např. následující:</a:t>
            </a:r>
          </a:p>
          <a:p>
            <a:endParaRPr lang="cs-CZ" sz="2000" dirty="0">
              <a:solidFill>
                <a:srgbClr val="002060"/>
              </a:solidFill>
            </a:endParaRPr>
          </a:p>
          <a:p>
            <a:r>
              <a:rPr lang="cs-CZ" sz="2000" dirty="0">
                <a:solidFill>
                  <a:srgbClr val="002060"/>
                </a:solidFill>
              </a:rPr>
              <a:t>Testování inzerátů.</a:t>
            </a:r>
          </a:p>
          <a:p>
            <a:r>
              <a:rPr lang="cs-CZ" sz="2000" dirty="0">
                <a:solidFill>
                  <a:srgbClr val="002060"/>
                </a:solidFill>
              </a:rPr>
              <a:t>Testování TV spotů.</a:t>
            </a:r>
          </a:p>
          <a:p>
            <a:r>
              <a:rPr lang="cs-CZ" sz="2000" dirty="0">
                <a:solidFill>
                  <a:srgbClr val="002060"/>
                </a:solidFill>
              </a:rPr>
              <a:t>Testování spotů v rádiu.</a:t>
            </a:r>
          </a:p>
          <a:p>
            <a:r>
              <a:rPr lang="cs-CZ" sz="2000" dirty="0">
                <a:solidFill>
                  <a:srgbClr val="002060"/>
                </a:solidFill>
              </a:rPr>
              <a:t>Testování sloganů.</a:t>
            </a:r>
          </a:p>
          <a:p>
            <a:r>
              <a:rPr lang="cs-CZ" sz="2000" dirty="0">
                <a:solidFill>
                  <a:srgbClr val="002060"/>
                </a:solidFill>
              </a:rPr>
              <a:t>Testování grafických návrhů.</a:t>
            </a:r>
          </a:p>
          <a:p>
            <a:r>
              <a:rPr lang="cs-CZ" sz="2000" dirty="0">
                <a:solidFill>
                  <a:srgbClr val="002060"/>
                </a:solidFill>
              </a:rPr>
              <a:t>Testování vybavení si reklamy.</a:t>
            </a:r>
          </a:p>
        </p:txBody>
      </p:sp>
      <p:sp>
        <p:nvSpPr>
          <p:cNvPr id="6" name="Nadpis 5"/>
          <p:cNvSpPr>
            <a:spLocks noGrp="1"/>
          </p:cNvSpPr>
          <p:nvPr>
            <p:ph type="title"/>
          </p:nvPr>
        </p:nvSpPr>
        <p:spPr>
          <a:xfrm>
            <a:off x="179512" y="195486"/>
            <a:ext cx="5328592" cy="507703"/>
          </a:xfrm>
        </p:spPr>
        <p:txBody>
          <a:bodyPr/>
          <a:lstStyle/>
          <a:p>
            <a:r>
              <a:rPr lang="pl-PL" dirty="0"/>
              <a:t>MV v oblasti marketingové komunikace</a:t>
            </a:r>
            <a:endParaRPr lang="cs-CZ" dirty="0"/>
          </a:p>
        </p:txBody>
      </p:sp>
    </p:spTree>
    <p:extLst>
      <p:ext uri="{BB962C8B-B14F-4D97-AF65-F5344CB8AC3E}">
        <p14:creationId xmlns:p14="http://schemas.microsoft.com/office/powerpoint/2010/main" val="19707495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V rámci </a:t>
            </a:r>
            <a:r>
              <a:rPr lang="cs-CZ" sz="2000" dirty="0" err="1">
                <a:solidFill>
                  <a:srgbClr val="002060"/>
                </a:solidFill>
              </a:rPr>
              <a:t>pretestů</a:t>
            </a:r>
            <a:r>
              <a:rPr lang="cs-CZ" sz="2000" dirty="0">
                <a:solidFill>
                  <a:srgbClr val="002060"/>
                </a:solidFill>
              </a:rPr>
              <a:t> se testují návrhy reklamních spotů ve fázi obrazových a textových návrhů, tzv. STORYBOARDŮ - celý spot je převeden na asi osm až dvanáct statických obrazů, které jsou doplněny textem, nahrazujícím děj, který by se měl odehrávat na obrazovce (</a:t>
            </a:r>
            <a:r>
              <a:rPr lang="cs-CZ" sz="2000" dirty="0" err="1">
                <a:solidFill>
                  <a:srgbClr val="002060"/>
                </a:solidFill>
              </a:rPr>
              <a:t>komix</a:t>
            </a:r>
            <a:r>
              <a:rPr lang="cs-CZ" sz="2000" dirty="0">
                <a:solidFill>
                  <a:srgbClr val="002060"/>
                </a:solidFill>
              </a:rPr>
              <a:t>).</a:t>
            </a:r>
          </a:p>
          <a:p>
            <a:endParaRPr lang="cs-CZ" sz="2000" dirty="0">
              <a:solidFill>
                <a:srgbClr val="002060"/>
              </a:solidFill>
            </a:endParaRPr>
          </a:p>
          <a:p>
            <a:r>
              <a:rPr lang="cs-CZ" sz="2000" dirty="0">
                <a:solidFill>
                  <a:srgbClr val="002060"/>
                </a:solidFill>
              </a:rPr>
              <a:t>Až jsou tyto spoty otestovány, teprve se natáčí prototyp. Dnes se i </a:t>
            </a:r>
            <a:r>
              <a:rPr lang="cs-CZ" sz="2000" dirty="0" err="1">
                <a:solidFill>
                  <a:srgbClr val="002060"/>
                </a:solidFill>
              </a:rPr>
              <a:t>renderuje</a:t>
            </a:r>
            <a:r>
              <a:rPr lang="cs-CZ" sz="2000" dirty="0">
                <a:solidFill>
                  <a:srgbClr val="002060"/>
                </a:solidFill>
              </a:rPr>
              <a:t> v nějakém programu.  </a:t>
            </a:r>
          </a:p>
        </p:txBody>
      </p:sp>
      <p:sp>
        <p:nvSpPr>
          <p:cNvPr id="6" name="Nadpis 5"/>
          <p:cNvSpPr>
            <a:spLocks noGrp="1"/>
          </p:cNvSpPr>
          <p:nvPr>
            <p:ph type="title"/>
          </p:nvPr>
        </p:nvSpPr>
        <p:spPr>
          <a:xfrm>
            <a:off x="179512" y="195486"/>
            <a:ext cx="5688632" cy="507703"/>
          </a:xfrm>
        </p:spPr>
        <p:txBody>
          <a:bodyPr/>
          <a:lstStyle/>
          <a:p>
            <a:r>
              <a:rPr lang="cs-CZ" dirty="0"/>
              <a:t>Testování TV spotu</a:t>
            </a:r>
          </a:p>
        </p:txBody>
      </p:sp>
    </p:spTree>
    <p:extLst>
      <p:ext uri="{BB962C8B-B14F-4D97-AF65-F5344CB8AC3E}">
        <p14:creationId xmlns:p14="http://schemas.microsoft.com/office/powerpoint/2010/main" val="3040566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4068324" y="935345"/>
            <a:ext cx="3888052"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err="1"/>
              <a:t>Prototypování</a:t>
            </a:r>
            <a:r>
              <a:rPr lang="cs-CZ" sz="2000" dirty="0"/>
              <a:t>.</a:t>
            </a:r>
          </a:p>
          <a:p>
            <a:endParaRPr lang="cs-CZ" sz="2000" dirty="0"/>
          </a:p>
          <a:p>
            <a:r>
              <a:rPr lang="cs-CZ" sz="2000" dirty="0"/>
              <a:t>Testování obalu.</a:t>
            </a:r>
          </a:p>
          <a:p>
            <a:endParaRPr lang="cs-CZ" sz="2000" dirty="0"/>
          </a:p>
          <a:p>
            <a:r>
              <a:rPr lang="cs-CZ" sz="2000" dirty="0"/>
              <a:t>Testy percepce.</a:t>
            </a:r>
          </a:p>
          <a:p>
            <a:endParaRPr lang="cs-CZ" sz="2000" dirty="0"/>
          </a:p>
          <a:p>
            <a:r>
              <a:rPr lang="cs-CZ" sz="2000" dirty="0"/>
              <a:t>Testování značky.</a:t>
            </a:r>
          </a:p>
        </p:txBody>
      </p:sp>
      <p:sp>
        <p:nvSpPr>
          <p:cNvPr id="6" name="Nadpis 1"/>
          <p:cNvSpPr txBox="1">
            <a:spLocks/>
          </p:cNvSpPr>
          <p:nvPr/>
        </p:nvSpPr>
        <p:spPr>
          <a:xfrm>
            <a:off x="388132" y="411510"/>
            <a:ext cx="3183160" cy="31683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1 Marketingový výzkum v oblasti produktu</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609294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904656" cy="507703"/>
          </a:xfrm>
        </p:spPr>
        <p:txBody>
          <a:bodyPr/>
          <a:lstStyle/>
          <a:p>
            <a:r>
              <a:rPr lang="cs-CZ" dirty="0"/>
              <a:t>Příklad </a:t>
            </a:r>
            <a:r>
              <a:rPr lang="cs-CZ" dirty="0" err="1"/>
              <a:t>storyboardu</a:t>
            </a:r>
            <a:r>
              <a:rPr lang="cs-CZ" dirty="0"/>
              <a:t> pro reklamu</a:t>
            </a:r>
          </a:p>
        </p:txBody>
      </p:sp>
      <p:pic>
        <p:nvPicPr>
          <p:cNvPr id="5" name="Zástupný symbol pro obsah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339752" y="843558"/>
            <a:ext cx="3600400" cy="3600400"/>
          </a:xfrm>
        </p:spPr>
      </p:pic>
      <p:pic>
        <p:nvPicPr>
          <p:cNvPr id="4"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705467"/>
            <a:ext cx="4032448" cy="4032448"/>
          </a:xfrm>
          <a:prstGeom prst="rect">
            <a:avLst/>
          </a:prstGeom>
        </p:spPr>
      </p:pic>
      <p:pic>
        <p:nvPicPr>
          <p:cNvPr id="2" name="Obrázek 1" descr="Obsah obrázku koláž, snímek obrazovky, police, interiér&#10;&#10;Popis byl vytvořen automaticky">
            <a:extLst>
              <a:ext uri="{FF2B5EF4-FFF2-40B4-BE49-F238E27FC236}">
                <a16:creationId xmlns:a16="http://schemas.microsoft.com/office/drawing/2014/main" id="{A0769EF9-CE39-78A8-476F-E8EBB29A33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76" y="993623"/>
            <a:ext cx="3888432" cy="3954391"/>
          </a:xfrm>
          <a:prstGeom prst="rect">
            <a:avLst/>
          </a:prstGeom>
        </p:spPr>
      </p:pic>
    </p:spTree>
    <p:extLst>
      <p:ext uri="{BB962C8B-B14F-4D97-AF65-F5344CB8AC3E}">
        <p14:creationId xmlns:p14="http://schemas.microsoft.com/office/powerpoint/2010/main" val="12561948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024336"/>
          </a:xfrm>
          <a:prstGeom prst="rect">
            <a:avLst/>
          </a:prstGeom>
        </p:spPr>
        <p:txBody>
          <a:bodyPr>
            <a:noAutofit/>
          </a:bodyPr>
          <a:lstStyle/>
          <a:p>
            <a:r>
              <a:rPr lang="cs-CZ" sz="2000" dirty="0">
                <a:solidFill>
                  <a:srgbClr val="002060"/>
                </a:solidFill>
              </a:rPr>
              <a:t>UX </a:t>
            </a:r>
            <a:r>
              <a:rPr lang="cs-CZ" sz="2000" dirty="0" err="1">
                <a:solidFill>
                  <a:srgbClr val="002060"/>
                </a:solidFill>
              </a:rPr>
              <a:t>testing</a:t>
            </a:r>
            <a:r>
              <a:rPr lang="cs-CZ" sz="2000" dirty="0">
                <a:solidFill>
                  <a:srgbClr val="002060"/>
                </a:solidFill>
              </a:rPr>
              <a:t> – User </a:t>
            </a:r>
            <a:r>
              <a:rPr lang="cs-CZ" sz="2000" dirty="0" err="1">
                <a:solidFill>
                  <a:srgbClr val="002060"/>
                </a:solidFill>
              </a:rPr>
              <a:t>eXperience</a:t>
            </a:r>
            <a:r>
              <a:rPr lang="cs-CZ" sz="2000" dirty="0">
                <a:solidFill>
                  <a:srgbClr val="002060"/>
                </a:solidFill>
              </a:rPr>
              <a:t>.</a:t>
            </a:r>
          </a:p>
          <a:p>
            <a:r>
              <a:rPr lang="cs-CZ" sz="2000" dirty="0">
                <a:solidFill>
                  <a:srgbClr val="002060"/>
                </a:solidFill>
              </a:rPr>
              <a:t>Provádí se pro test chování zákazníka „u nás“, zpravidla se takto testují webové stránky, aplikace, software apod.</a:t>
            </a:r>
          </a:p>
          <a:p>
            <a:r>
              <a:rPr lang="cs-CZ" sz="2000" dirty="0">
                <a:solidFill>
                  <a:srgbClr val="002060"/>
                </a:solidFill>
              </a:rPr>
              <a:t>Provádíme pro zjištění chování uživatele:</a:t>
            </a:r>
          </a:p>
          <a:p>
            <a:pPr lvl="1"/>
            <a:r>
              <a:rPr lang="cs-CZ" sz="2000" dirty="0">
                <a:solidFill>
                  <a:srgbClr val="002060"/>
                </a:solidFill>
              </a:rPr>
              <a:t>Provede akci, kvůli které přišel?</a:t>
            </a:r>
          </a:p>
          <a:p>
            <a:pPr lvl="1"/>
            <a:r>
              <a:rPr lang="cs-CZ" sz="2000" dirty="0">
                <a:solidFill>
                  <a:srgbClr val="002060"/>
                </a:solidFill>
              </a:rPr>
              <a:t>Zvládne to rychle?</a:t>
            </a:r>
          </a:p>
          <a:p>
            <a:pPr lvl="1"/>
            <a:r>
              <a:rPr lang="cs-CZ" sz="2000" dirty="0">
                <a:solidFill>
                  <a:srgbClr val="002060"/>
                </a:solidFill>
              </a:rPr>
              <a:t>Je spokojený?</a:t>
            </a:r>
          </a:p>
          <a:p>
            <a:r>
              <a:rPr lang="cs-CZ" sz="2000" dirty="0">
                <a:solidFill>
                  <a:srgbClr val="002060"/>
                </a:solidFill>
              </a:rPr>
              <a:t>Výhody – spokojený zákazník! Loajalita, mírný nárůst zákazníků.</a:t>
            </a:r>
          </a:p>
          <a:p>
            <a:r>
              <a:rPr lang="cs-CZ" sz="2000" dirty="0">
                <a:solidFill>
                  <a:srgbClr val="002060"/>
                </a:solidFill>
              </a:rPr>
              <a:t>Nevýhody – čas! Finance! Složitost.</a:t>
            </a:r>
          </a:p>
        </p:txBody>
      </p:sp>
      <p:sp>
        <p:nvSpPr>
          <p:cNvPr id="6" name="Nadpis 5"/>
          <p:cNvSpPr>
            <a:spLocks noGrp="1"/>
          </p:cNvSpPr>
          <p:nvPr>
            <p:ph type="title"/>
          </p:nvPr>
        </p:nvSpPr>
        <p:spPr>
          <a:xfrm>
            <a:off x="179512" y="195486"/>
            <a:ext cx="5904656" cy="507703"/>
          </a:xfrm>
        </p:spPr>
        <p:txBody>
          <a:bodyPr/>
          <a:lstStyle/>
          <a:p>
            <a:r>
              <a:rPr lang="cs-CZ" dirty="0"/>
              <a:t>Uživatelské testování 1</a:t>
            </a:r>
          </a:p>
        </p:txBody>
      </p:sp>
    </p:spTree>
    <p:extLst>
      <p:ext uri="{BB962C8B-B14F-4D97-AF65-F5344CB8AC3E}">
        <p14:creationId xmlns:p14="http://schemas.microsoft.com/office/powerpoint/2010/main" val="28037425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024336"/>
          </a:xfrm>
          <a:prstGeom prst="rect">
            <a:avLst/>
          </a:prstGeom>
        </p:spPr>
        <p:txBody>
          <a:bodyPr>
            <a:noAutofit/>
          </a:bodyPr>
          <a:lstStyle/>
          <a:p>
            <a:r>
              <a:rPr lang="cs-CZ" sz="2000" dirty="0">
                <a:solidFill>
                  <a:srgbClr val="002060"/>
                </a:solidFill>
              </a:rPr>
              <a:t>Postup UX laboratoře </a:t>
            </a:r>
            <a:r>
              <a:rPr lang="cs-CZ" sz="2000" dirty="0">
                <a:solidFill>
                  <a:srgbClr val="002060"/>
                </a:solidFill>
                <a:hlinkClick r:id="rId3"/>
              </a:rPr>
              <a:t>zde</a:t>
            </a:r>
            <a:r>
              <a:rPr lang="cs-CZ" sz="2000" dirty="0">
                <a:solidFill>
                  <a:srgbClr val="002060"/>
                </a:solidFill>
              </a:rPr>
              <a:t>. Stejná firma nabízí stejnou službu dělanou specialistou pod jiným názvem </a:t>
            </a:r>
            <a:r>
              <a:rPr lang="cs-CZ" sz="2000" dirty="0">
                <a:solidFill>
                  <a:srgbClr val="002060"/>
                </a:solidFill>
                <a:hlinkClick r:id="rId4"/>
              </a:rPr>
              <a:t>zde</a:t>
            </a:r>
            <a:r>
              <a:rPr lang="cs-CZ" sz="2000" dirty="0">
                <a:solidFill>
                  <a:srgbClr val="002060"/>
                </a:solidFill>
              </a:rPr>
              <a:t>.</a:t>
            </a:r>
          </a:p>
          <a:p>
            <a:r>
              <a:rPr lang="cs-CZ" sz="2000" dirty="0">
                <a:solidFill>
                  <a:srgbClr val="002060"/>
                </a:solidFill>
              </a:rPr>
              <a:t>Typy testování dle </a:t>
            </a:r>
            <a:r>
              <a:rPr lang="cs-CZ" sz="2000" dirty="0">
                <a:solidFill>
                  <a:srgbClr val="002060"/>
                </a:solidFill>
                <a:hlinkClick r:id="rId5"/>
              </a:rPr>
              <a:t>Dobrýweb</a:t>
            </a:r>
            <a:r>
              <a:rPr lang="cs-CZ" sz="2000" dirty="0">
                <a:solidFill>
                  <a:srgbClr val="002060"/>
                </a:solidFill>
              </a:rPr>
              <a:t>:</a:t>
            </a:r>
          </a:p>
          <a:p>
            <a:pPr lvl="1" fontAlgn="base"/>
            <a:r>
              <a:rPr lang="cs-CZ" sz="2000" dirty="0">
                <a:solidFill>
                  <a:srgbClr val="002060"/>
                </a:solidFill>
              </a:rPr>
              <a:t>klasické uživatelské testování,</a:t>
            </a:r>
          </a:p>
          <a:p>
            <a:pPr lvl="1" fontAlgn="base"/>
            <a:r>
              <a:rPr lang="cs-CZ" sz="2000" dirty="0">
                <a:solidFill>
                  <a:srgbClr val="002060"/>
                </a:solidFill>
              </a:rPr>
              <a:t>vzdálené testování (</a:t>
            </a:r>
            <a:r>
              <a:rPr lang="cs-CZ" sz="2000" dirty="0" err="1">
                <a:solidFill>
                  <a:srgbClr val="002060"/>
                </a:solidFill>
              </a:rPr>
              <a:t>remote</a:t>
            </a:r>
            <a:r>
              <a:rPr lang="cs-CZ" sz="2000" dirty="0">
                <a:solidFill>
                  <a:srgbClr val="002060"/>
                </a:solidFill>
              </a:rPr>
              <a:t> </a:t>
            </a:r>
            <a:r>
              <a:rPr lang="cs-CZ" sz="2000" dirty="0" err="1">
                <a:solidFill>
                  <a:srgbClr val="002060"/>
                </a:solidFill>
              </a:rPr>
              <a:t>testing</a:t>
            </a:r>
            <a:r>
              <a:rPr lang="cs-CZ" sz="2000" dirty="0">
                <a:solidFill>
                  <a:srgbClr val="002060"/>
                </a:solidFill>
              </a:rPr>
              <a:t>),</a:t>
            </a:r>
          </a:p>
          <a:p>
            <a:pPr lvl="1" fontAlgn="base"/>
            <a:r>
              <a:rPr lang="cs-CZ" sz="2000" dirty="0">
                <a:solidFill>
                  <a:srgbClr val="002060"/>
                </a:solidFill>
              </a:rPr>
              <a:t>testování technického řešení,</a:t>
            </a:r>
          </a:p>
          <a:p>
            <a:pPr lvl="1" fontAlgn="base"/>
            <a:r>
              <a:rPr lang="cs-CZ" sz="2000" dirty="0">
                <a:solidFill>
                  <a:srgbClr val="002060"/>
                </a:solidFill>
              </a:rPr>
              <a:t>testování oční kamerou,</a:t>
            </a:r>
          </a:p>
          <a:p>
            <a:pPr lvl="1" fontAlgn="base"/>
            <a:r>
              <a:rPr lang="cs-CZ" sz="2000" dirty="0">
                <a:solidFill>
                  <a:srgbClr val="002060"/>
                </a:solidFill>
              </a:rPr>
              <a:t>testy navigace,</a:t>
            </a:r>
          </a:p>
          <a:p>
            <a:pPr lvl="1" fontAlgn="base"/>
            <a:r>
              <a:rPr lang="cs-CZ" sz="2000" dirty="0">
                <a:solidFill>
                  <a:srgbClr val="002060"/>
                </a:solidFill>
              </a:rPr>
              <a:t>kvantitativní testování.</a:t>
            </a:r>
          </a:p>
        </p:txBody>
      </p:sp>
      <p:sp>
        <p:nvSpPr>
          <p:cNvPr id="6" name="Nadpis 5"/>
          <p:cNvSpPr>
            <a:spLocks noGrp="1"/>
          </p:cNvSpPr>
          <p:nvPr>
            <p:ph type="title"/>
          </p:nvPr>
        </p:nvSpPr>
        <p:spPr>
          <a:xfrm>
            <a:off x="179512" y="195486"/>
            <a:ext cx="5904656" cy="507703"/>
          </a:xfrm>
        </p:spPr>
        <p:txBody>
          <a:bodyPr/>
          <a:lstStyle/>
          <a:p>
            <a:r>
              <a:rPr lang="cs-CZ" dirty="0"/>
              <a:t>Uživatelské testování 2</a:t>
            </a:r>
          </a:p>
        </p:txBody>
      </p:sp>
    </p:spTree>
    <p:extLst>
      <p:ext uri="{BB962C8B-B14F-4D97-AF65-F5344CB8AC3E}">
        <p14:creationId xmlns:p14="http://schemas.microsoft.com/office/powerpoint/2010/main" val="34887785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904656" cy="507703"/>
          </a:xfrm>
        </p:spPr>
        <p:txBody>
          <a:bodyPr/>
          <a:lstStyle/>
          <a:p>
            <a:r>
              <a:rPr lang="cs-CZ" dirty="0" err="1"/>
              <a:t>Card</a:t>
            </a:r>
            <a:r>
              <a:rPr lang="cs-CZ" dirty="0"/>
              <a:t> </a:t>
            </a:r>
            <a:r>
              <a:rPr lang="cs-CZ" dirty="0" err="1"/>
              <a:t>Sorting</a:t>
            </a:r>
            <a:r>
              <a:rPr lang="cs-CZ" dirty="0"/>
              <a:t> – testování návrhu webu</a:t>
            </a:r>
          </a:p>
        </p:txBody>
      </p:sp>
      <p:pic>
        <p:nvPicPr>
          <p:cNvPr id="4" name="Zástupný symbol pro obsah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339752" y="789552"/>
            <a:ext cx="5148981" cy="3861736"/>
          </a:xfrm>
        </p:spPr>
      </p:pic>
      <p:pic>
        <p:nvPicPr>
          <p:cNvPr id="5" name="Zástupný symbol pro obsah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712" y="789552"/>
            <a:ext cx="5040560" cy="3780420"/>
          </a:xfrm>
          <a:prstGeom prst="rect">
            <a:avLst/>
          </a:prstGeom>
        </p:spPr>
      </p:pic>
    </p:spTree>
    <p:extLst>
      <p:ext uri="{BB962C8B-B14F-4D97-AF65-F5344CB8AC3E}">
        <p14:creationId xmlns:p14="http://schemas.microsoft.com/office/powerpoint/2010/main" val="6631317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2952328"/>
          </a:xfrm>
          <a:prstGeom prst="rect">
            <a:avLst/>
          </a:prstGeom>
        </p:spPr>
        <p:txBody>
          <a:bodyPr>
            <a:noAutofit/>
          </a:bodyPr>
          <a:lstStyle/>
          <a:p>
            <a:r>
              <a:rPr lang="cs-CZ" sz="2000" dirty="0">
                <a:solidFill>
                  <a:srgbClr val="002060"/>
                </a:solidFill>
              </a:rPr>
              <a:t>Pokud potřebujeme i kontext kolem, např.:</a:t>
            </a:r>
          </a:p>
          <a:p>
            <a:pPr lvl="1"/>
            <a:r>
              <a:rPr lang="cs-CZ" sz="2000" dirty="0">
                <a:solidFill>
                  <a:srgbClr val="002060"/>
                </a:solidFill>
              </a:rPr>
              <a:t>Chci vědět, jak a proč lidé pracují s mým systémem.</a:t>
            </a:r>
          </a:p>
          <a:p>
            <a:pPr lvl="1"/>
            <a:r>
              <a:rPr lang="cs-CZ" sz="2000" dirty="0">
                <a:solidFill>
                  <a:srgbClr val="002060"/>
                </a:solidFill>
              </a:rPr>
              <a:t>V jakém prostředí - kdy, kde a jak.</a:t>
            </a:r>
          </a:p>
          <a:p>
            <a:pPr lvl="1"/>
            <a:r>
              <a:rPr lang="cs-CZ" sz="2000" dirty="0">
                <a:solidFill>
                  <a:srgbClr val="002060"/>
                </a:solidFill>
              </a:rPr>
              <a:t>Scénáře použití.</a:t>
            </a:r>
          </a:p>
          <a:p>
            <a:pPr lvl="1"/>
            <a:r>
              <a:rPr lang="cs-CZ" sz="2000" dirty="0">
                <a:solidFill>
                  <a:srgbClr val="002060"/>
                </a:solidFill>
              </a:rPr>
              <a:t>Co uživatelům ne/vyhovuje.</a:t>
            </a:r>
          </a:p>
          <a:p>
            <a:r>
              <a:rPr lang="cs-CZ" sz="2000" dirty="0">
                <a:solidFill>
                  <a:srgbClr val="002060"/>
                </a:solidFill>
              </a:rPr>
              <a:t>Provedení pomocí individuálního moderovaného experimentu s uživatelem v přirozeném prostředí (doma, kancelář). </a:t>
            </a:r>
          </a:p>
          <a:p>
            <a:r>
              <a:rPr lang="cs-CZ" sz="2000" dirty="0">
                <a:solidFill>
                  <a:srgbClr val="002060"/>
                </a:solidFill>
              </a:rPr>
              <a:t>Uživatel ukazuje, jak systém používá, odpovídá na otázky, vše se zaznamenává.</a:t>
            </a:r>
          </a:p>
        </p:txBody>
      </p:sp>
      <p:sp>
        <p:nvSpPr>
          <p:cNvPr id="6" name="Nadpis 5"/>
          <p:cNvSpPr>
            <a:spLocks noGrp="1"/>
          </p:cNvSpPr>
          <p:nvPr>
            <p:ph type="title"/>
          </p:nvPr>
        </p:nvSpPr>
        <p:spPr>
          <a:xfrm>
            <a:off x="179512" y="195486"/>
            <a:ext cx="7560840" cy="507703"/>
          </a:xfrm>
        </p:spPr>
        <p:txBody>
          <a:bodyPr/>
          <a:lstStyle/>
          <a:p>
            <a:r>
              <a:rPr lang="cs-CZ" dirty="0"/>
              <a:t>Kontextové šetření webu (</a:t>
            </a:r>
            <a:r>
              <a:rPr lang="cs-CZ" dirty="0" err="1"/>
              <a:t>ExperienceU</a:t>
            </a:r>
            <a:r>
              <a:rPr lang="cs-CZ" dirty="0"/>
              <a:t>)</a:t>
            </a:r>
          </a:p>
        </p:txBody>
      </p:sp>
    </p:spTree>
    <p:extLst>
      <p:ext uri="{BB962C8B-B14F-4D97-AF65-F5344CB8AC3E}">
        <p14:creationId xmlns:p14="http://schemas.microsoft.com/office/powerpoint/2010/main" val="7726913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7848872" cy="2880320"/>
          </a:xfrm>
          <a:prstGeom prst="rect">
            <a:avLst/>
          </a:prstGeom>
        </p:spPr>
        <p:txBody>
          <a:bodyPr>
            <a:noAutofit/>
          </a:bodyPr>
          <a:lstStyle/>
          <a:p>
            <a:r>
              <a:rPr lang="cs-CZ" sz="2000" dirty="0">
                <a:solidFill>
                  <a:srgbClr val="002060"/>
                </a:solidFill>
              </a:rPr>
              <a:t>Zjednodušené měření zákaznické spokojenosti. </a:t>
            </a:r>
          </a:p>
          <a:p>
            <a:r>
              <a:rPr lang="cs-CZ" sz="2000" dirty="0">
                <a:solidFill>
                  <a:srgbClr val="002060"/>
                </a:solidFill>
              </a:rPr>
              <a:t>Prý koreluje s růstem! … :/</a:t>
            </a:r>
          </a:p>
          <a:p>
            <a:r>
              <a:rPr lang="cs-CZ" sz="2000" dirty="0">
                <a:solidFill>
                  <a:srgbClr val="002060"/>
                </a:solidFill>
              </a:rPr>
              <a:t>Nabývá hodnot od -100 do +100.</a:t>
            </a:r>
          </a:p>
          <a:p>
            <a:r>
              <a:rPr lang="cs-CZ" sz="2000" dirty="0">
                <a:solidFill>
                  <a:srgbClr val="002060"/>
                </a:solidFill>
              </a:rPr>
              <a:t>Je kladena otázka ve smyslu </a:t>
            </a:r>
            <a:r>
              <a:rPr lang="cs-CZ" sz="2000" i="1" dirty="0">
                <a:solidFill>
                  <a:srgbClr val="002060"/>
                </a:solidFill>
              </a:rPr>
              <a:t>„Jak pravděpodobné je, že byste doporučili firmu/produkt/apod. příteli nebo kolegovi?“.</a:t>
            </a:r>
            <a:r>
              <a:rPr lang="cs-CZ" sz="2000" dirty="0">
                <a:solidFill>
                  <a:srgbClr val="002060"/>
                </a:solidFill>
              </a:rPr>
              <a:t> Odpovědi jsou na škále 0 (zcela nepravděpodobné) až 10 (zcela pravděpodobné). (0-6 odpůrci, 7-8 pasivní, 9-10 příznivci)</a:t>
            </a:r>
          </a:p>
          <a:p>
            <a:r>
              <a:rPr lang="cs-CZ" sz="2000" dirty="0">
                <a:solidFill>
                  <a:srgbClr val="002060"/>
                </a:solidFill>
              </a:rPr>
              <a:t>Procento těch, kteří odpověděli 0 až 6 (neloajální) se odečte od procenta těch, kteří odpověděli 9 nebo 10 (loajální klienti). Výsledný rozdíl je NPS. Například pokud 30 % klientů je neloajálních a 70 % loajálních, je NPS rovno 70 – 30 = +40.</a:t>
            </a:r>
          </a:p>
        </p:txBody>
      </p:sp>
      <p:sp>
        <p:nvSpPr>
          <p:cNvPr id="6" name="Nadpis 5"/>
          <p:cNvSpPr>
            <a:spLocks noGrp="1"/>
          </p:cNvSpPr>
          <p:nvPr>
            <p:ph type="title"/>
          </p:nvPr>
        </p:nvSpPr>
        <p:spPr>
          <a:xfrm>
            <a:off x="179512" y="195486"/>
            <a:ext cx="6552728" cy="507703"/>
          </a:xfrm>
        </p:spPr>
        <p:txBody>
          <a:bodyPr/>
          <a:lstStyle/>
          <a:p>
            <a:r>
              <a:rPr lang="pl-PL" dirty="0"/>
              <a:t>NPS – Net Promoter Score</a:t>
            </a:r>
            <a:endParaRPr lang="cs-CZ" dirty="0"/>
          </a:p>
        </p:txBody>
      </p:sp>
    </p:spTree>
    <p:extLst>
      <p:ext uri="{BB962C8B-B14F-4D97-AF65-F5344CB8AC3E}">
        <p14:creationId xmlns:p14="http://schemas.microsoft.com/office/powerpoint/2010/main" val="19976171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4355"/>
            <a:ext cx="8640960" cy="3024336"/>
          </a:xfrm>
          <a:prstGeom prst="rect">
            <a:avLst/>
          </a:prstGeom>
        </p:spPr>
        <p:txBody>
          <a:bodyPr>
            <a:noAutofit/>
          </a:bodyPr>
          <a:lstStyle/>
          <a:p>
            <a:r>
              <a:rPr lang="cs-CZ" sz="1800" dirty="0">
                <a:solidFill>
                  <a:srgbClr val="002060"/>
                </a:solidFill>
                <a:hlinkClick r:id="rId3"/>
              </a:rPr>
              <a:t>Postup </a:t>
            </a:r>
            <a:r>
              <a:rPr lang="cs-CZ" sz="1800" dirty="0">
                <a:solidFill>
                  <a:srgbClr val="002060"/>
                </a:solidFill>
              </a:rPr>
              <a:t>Adama </a:t>
            </a:r>
            <a:r>
              <a:rPr lang="cs-CZ" sz="1800" dirty="0" err="1">
                <a:solidFill>
                  <a:srgbClr val="002060"/>
                </a:solidFill>
              </a:rPr>
              <a:t>Hazdry</a:t>
            </a:r>
            <a:r>
              <a:rPr lang="cs-CZ" sz="1800" dirty="0">
                <a:solidFill>
                  <a:srgbClr val="002060"/>
                </a:solidFill>
              </a:rPr>
              <a:t> – zajímavý, poučme se </a:t>
            </a:r>
            <a:r>
              <a:rPr lang="cs-CZ" sz="1800" dirty="0">
                <a:solidFill>
                  <a:srgbClr val="002060"/>
                </a:solidFill>
                <a:sym typeface="Wingdings" panose="05000000000000000000" pitchFamily="2" charset="2"/>
              </a:rPr>
              <a:t></a:t>
            </a:r>
          </a:p>
          <a:p>
            <a:r>
              <a:rPr lang="cs-CZ" sz="1800" i="1" dirty="0">
                <a:solidFill>
                  <a:srgbClr val="002060"/>
                </a:solidFill>
                <a:sym typeface="Wingdings" panose="05000000000000000000" pitchFamily="2" charset="2"/>
              </a:rPr>
              <a:t>„</a:t>
            </a:r>
            <a:r>
              <a:rPr lang="cs-CZ" sz="1800" i="1" dirty="0">
                <a:solidFill>
                  <a:srgbClr val="002060"/>
                </a:solidFill>
              </a:rPr>
              <a:t>V testování jde o jednoduchou věc: Vydat co nejméně peněz a času při zjišťování, zda je nápad blbost či ne.“</a:t>
            </a:r>
          </a:p>
          <a:p>
            <a:r>
              <a:rPr lang="pl-PL" sz="1800" i="1" dirty="0">
                <a:solidFill>
                  <a:srgbClr val="002060"/>
                </a:solidFill>
              </a:rPr>
              <a:t>„</a:t>
            </a:r>
            <a:r>
              <a:rPr lang="pl-PL" sz="1800" b="1" i="1" dirty="0">
                <a:solidFill>
                  <a:srgbClr val="002060"/>
                </a:solidFill>
              </a:rPr>
              <a:t>Krok 1 za hodinu</a:t>
            </a:r>
            <a:r>
              <a:rPr lang="pl-PL" sz="1800" i="1" dirty="0">
                <a:solidFill>
                  <a:srgbClr val="002060"/>
                </a:solidFill>
              </a:rPr>
              <a:t>: Máme vůbec trh? (</a:t>
            </a:r>
            <a:r>
              <a:rPr lang="pl-PL" sz="1800" i="1" dirty="0">
                <a:solidFill>
                  <a:srgbClr val="002060"/>
                </a:solidFill>
                <a:hlinkClick r:id="rId4"/>
              </a:rPr>
              <a:t>Google Trends</a:t>
            </a:r>
            <a:r>
              <a:rPr lang="pl-PL" sz="1800" i="1" dirty="0">
                <a:solidFill>
                  <a:srgbClr val="002060"/>
                </a:solidFill>
              </a:rPr>
              <a:t>, Seznam, AdWords, specifikace reklamy na Facebooku)</a:t>
            </a:r>
          </a:p>
          <a:p>
            <a:r>
              <a:rPr lang="pl-PL" sz="1800" b="1" i="1" dirty="0">
                <a:solidFill>
                  <a:srgbClr val="002060"/>
                </a:solidFill>
              </a:rPr>
              <a:t>Krok 2 za půlden</a:t>
            </a:r>
            <a:r>
              <a:rPr lang="pl-PL" sz="1800" i="1" dirty="0">
                <a:solidFill>
                  <a:srgbClr val="002060"/>
                </a:solidFill>
              </a:rPr>
              <a:t>: Není to úplně mimo? (navolání prvních pár lidí, i třeba ze svého okolí, u nichž se zeptám na kontext a posléze i na názor na službu samotnou.</a:t>
            </a:r>
          </a:p>
          <a:p>
            <a:r>
              <a:rPr lang="pl-PL" sz="1800" b="1" i="1" dirty="0">
                <a:solidFill>
                  <a:srgbClr val="002060"/>
                </a:solidFill>
              </a:rPr>
              <a:t>Krok 3 za den</a:t>
            </a:r>
            <a:r>
              <a:rPr lang="pl-PL" sz="1800" i="1" dirty="0">
                <a:solidFill>
                  <a:srgbClr val="002060"/>
                </a:solidFill>
              </a:rPr>
              <a:t>: Je to velký problém? (obvolat více lidí, nebo vytvořit dotazník)</a:t>
            </a:r>
          </a:p>
          <a:p>
            <a:r>
              <a:rPr lang="pl-PL" sz="1800" b="1" i="1" dirty="0">
                <a:solidFill>
                  <a:srgbClr val="002060"/>
                </a:solidFill>
              </a:rPr>
              <a:t>Krok 4 za týden</a:t>
            </a:r>
            <a:r>
              <a:rPr lang="pl-PL" sz="1800" i="1" dirty="0">
                <a:solidFill>
                  <a:srgbClr val="002060"/>
                </a:solidFill>
              </a:rPr>
              <a:t>: Koupí to? (Problém asi fakt existuje. Potřebujeme potvrdit, že tam jsou peníze. Na řadu přichází landing page test či něčeho podobného. Vytvoříte internetovou stránku ve Weebly za pár hodin, umístíte na ní konverzní akci, třeba i cenovou překážku. Naženete poté potenciální zákazníky přes AdWords nebo facebookovou reklamu a sledujete, kolik se přihlásí, či se dostane až do kroku, kde už by měla proběhnout platba (ale kde je jen upozornění, že služba se testuje nebo chystá).”</a:t>
            </a:r>
          </a:p>
        </p:txBody>
      </p:sp>
      <p:sp>
        <p:nvSpPr>
          <p:cNvPr id="6" name="Nadpis 5"/>
          <p:cNvSpPr>
            <a:spLocks noGrp="1"/>
          </p:cNvSpPr>
          <p:nvPr>
            <p:ph type="title"/>
          </p:nvPr>
        </p:nvSpPr>
        <p:spPr>
          <a:xfrm>
            <a:off x="179512" y="195486"/>
            <a:ext cx="7920880" cy="507703"/>
          </a:xfrm>
        </p:spPr>
        <p:txBody>
          <a:bodyPr/>
          <a:lstStyle/>
          <a:p>
            <a:r>
              <a:rPr lang="it-IT" dirty="0"/>
              <a:t>Jak otestovat podnikatelské nápady rychle a levně (m-journal)</a:t>
            </a:r>
            <a:endParaRPr lang="cs-CZ" dirty="0"/>
          </a:p>
        </p:txBody>
      </p:sp>
    </p:spTree>
    <p:extLst>
      <p:ext uri="{BB962C8B-B14F-4D97-AF65-F5344CB8AC3E}">
        <p14:creationId xmlns:p14="http://schemas.microsoft.com/office/powerpoint/2010/main" val="33875731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424936" cy="3024336"/>
          </a:xfrm>
          <a:prstGeom prst="rect">
            <a:avLst/>
          </a:prstGeom>
        </p:spPr>
        <p:txBody>
          <a:bodyPr>
            <a:noAutofit/>
          </a:bodyPr>
          <a:lstStyle/>
          <a:p>
            <a:r>
              <a:rPr lang="cs-CZ" sz="2000" b="1" dirty="0">
                <a:solidFill>
                  <a:srgbClr val="002060"/>
                </a:solidFill>
              </a:rPr>
              <a:t>Značka</a:t>
            </a:r>
            <a:r>
              <a:rPr lang="cs-CZ" sz="2000" dirty="0">
                <a:solidFill>
                  <a:srgbClr val="002060"/>
                </a:solidFill>
              </a:rPr>
              <a:t> = „</a:t>
            </a:r>
            <a:r>
              <a:rPr lang="cs-CZ" sz="2000" i="1" dirty="0">
                <a:solidFill>
                  <a:srgbClr val="002060"/>
                </a:solidFill>
              </a:rPr>
              <a:t>Značka je jméno, název, znak, výtvarný projev nebo kombinace předchozích prvků. Jejím smyslem je odlišení zboží nebo služeb jednoho prodejce nebo skupiny prodejců od zboží nebo služeb konkurenčních prodejců</a:t>
            </a:r>
            <a:r>
              <a:rPr lang="cs-CZ" sz="2000" dirty="0">
                <a:solidFill>
                  <a:srgbClr val="002060"/>
                </a:solidFill>
              </a:rPr>
              <a:t>.“ (Vysekalová, 2011, s. 136) Značka má emocionální a racionální část (</a:t>
            </a:r>
            <a:r>
              <a:rPr lang="cs-CZ" sz="2000" dirty="0" err="1">
                <a:solidFill>
                  <a:srgbClr val="002060"/>
                </a:solidFill>
              </a:rPr>
              <a:t>brand</a:t>
            </a:r>
            <a:r>
              <a:rPr lang="cs-CZ" sz="2000" dirty="0">
                <a:solidFill>
                  <a:srgbClr val="002060"/>
                </a:solidFill>
              </a:rPr>
              <a:t> </a:t>
            </a:r>
            <a:r>
              <a:rPr lang="cs-CZ" sz="2000" dirty="0" err="1">
                <a:solidFill>
                  <a:srgbClr val="002060"/>
                </a:solidFill>
              </a:rPr>
              <a:t>name</a:t>
            </a:r>
            <a:r>
              <a:rPr lang="cs-CZ" sz="2000" dirty="0">
                <a:solidFill>
                  <a:srgbClr val="002060"/>
                </a:solidFill>
              </a:rPr>
              <a:t>, logo, slogan, story, </a:t>
            </a:r>
            <a:r>
              <a:rPr lang="cs-CZ" sz="2000" dirty="0" err="1">
                <a:solidFill>
                  <a:srgbClr val="002060"/>
                </a:solidFill>
              </a:rPr>
              <a:t>message</a:t>
            </a:r>
            <a:r>
              <a:rPr lang="cs-CZ" sz="2000" dirty="0">
                <a:solidFill>
                  <a:srgbClr val="002060"/>
                </a:solidFill>
              </a:rPr>
              <a:t>).</a:t>
            </a:r>
          </a:p>
          <a:p>
            <a:r>
              <a:rPr lang="cs-CZ" sz="2000" b="1" dirty="0" err="1">
                <a:solidFill>
                  <a:srgbClr val="002060"/>
                </a:solidFill>
              </a:rPr>
              <a:t>Trackingová</a:t>
            </a:r>
            <a:r>
              <a:rPr lang="cs-CZ" sz="2000" b="1" dirty="0">
                <a:solidFill>
                  <a:srgbClr val="002060"/>
                </a:solidFill>
              </a:rPr>
              <a:t> studie </a:t>
            </a:r>
            <a:r>
              <a:rPr lang="cs-CZ" sz="2000" dirty="0">
                <a:solidFill>
                  <a:srgbClr val="002060"/>
                </a:solidFill>
              </a:rPr>
              <a:t>– monitoruje sílu /zdraví značky v průběhu času (životního cyklu), někdy porovnává s konkurencí. Studie by tedy měla obsahovat ustálené otázky a být na vzorku současných zákazníků. Založena na 4 indikátorech, viz dále. </a:t>
            </a:r>
          </a:p>
          <a:p>
            <a:r>
              <a:rPr lang="cs-CZ" sz="2000" b="1" dirty="0">
                <a:solidFill>
                  <a:srgbClr val="002060"/>
                </a:solidFill>
              </a:rPr>
              <a:t>Brand audit </a:t>
            </a:r>
            <a:r>
              <a:rPr lang="cs-CZ" sz="2000" dirty="0">
                <a:solidFill>
                  <a:srgbClr val="002060"/>
                </a:solidFill>
              </a:rPr>
              <a:t>– komplexní audit značky, pokrývá všechny oblasti značky. Audit se provádí na koncových zákaznících, na zaměstnancích, ale i v samotných prostorách firmy (odhalí vnitřní/vnější pohled na značku). </a:t>
            </a:r>
          </a:p>
        </p:txBody>
      </p:sp>
      <p:sp>
        <p:nvSpPr>
          <p:cNvPr id="6" name="Nadpis 5"/>
          <p:cNvSpPr>
            <a:spLocks noGrp="1"/>
          </p:cNvSpPr>
          <p:nvPr>
            <p:ph type="title"/>
          </p:nvPr>
        </p:nvSpPr>
        <p:spPr>
          <a:xfrm>
            <a:off x="179512" y="195486"/>
            <a:ext cx="7056784" cy="507703"/>
          </a:xfrm>
        </p:spPr>
        <p:txBody>
          <a:bodyPr/>
          <a:lstStyle/>
          <a:p>
            <a:r>
              <a:rPr lang="en-US" dirty="0" err="1"/>
              <a:t>Výzkum</a:t>
            </a:r>
            <a:r>
              <a:rPr lang="en-US" dirty="0"/>
              <a:t> </a:t>
            </a:r>
            <a:r>
              <a:rPr lang="en-US" dirty="0" err="1"/>
              <a:t>značky</a:t>
            </a:r>
            <a:r>
              <a:rPr lang="en-US" dirty="0"/>
              <a:t> 1</a:t>
            </a:r>
            <a:endParaRPr lang="cs-CZ" dirty="0"/>
          </a:p>
        </p:txBody>
      </p:sp>
    </p:spTree>
    <p:extLst>
      <p:ext uri="{BB962C8B-B14F-4D97-AF65-F5344CB8AC3E}">
        <p14:creationId xmlns:p14="http://schemas.microsoft.com/office/powerpoint/2010/main" val="15624760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568952" cy="3024336"/>
          </a:xfrm>
          <a:prstGeom prst="rect">
            <a:avLst/>
          </a:prstGeom>
        </p:spPr>
        <p:txBody>
          <a:bodyPr>
            <a:noAutofit/>
          </a:bodyPr>
          <a:lstStyle/>
          <a:p>
            <a:r>
              <a:rPr lang="cs-CZ" sz="2000" dirty="0">
                <a:solidFill>
                  <a:srgbClr val="002060"/>
                </a:solidFill>
              </a:rPr>
              <a:t>Logo – asociace obrazové (Renault). Asociační test se všemi myslitelnými variantami, test charakteristik líbivosti. </a:t>
            </a:r>
          </a:p>
          <a:p>
            <a:r>
              <a:rPr lang="cs-CZ" sz="2000" dirty="0">
                <a:solidFill>
                  <a:srgbClr val="002060"/>
                </a:solidFill>
              </a:rPr>
              <a:t>Název značky - asociace slovní (koberec Hoven). Asociační test, srovnávání variant, hodnocení.</a:t>
            </a:r>
          </a:p>
          <a:p>
            <a:r>
              <a:rPr lang="cs-CZ" sz="2000" dirty="0">
                <a:solidFill>
                  <a:srgbClr val="002060"/>
                </a:solidFill>
              </a:rPr>
              <a:t>Slogan – vhodnost, skryté významy. </a:t>
            </a:r>
          </a:p>
          <a:p>
            <a:r>
              <a:rPr lang="cs-CZ" sz="2000" dirty="0">
                <a:solidFill>
                  <a:srgbClr val="002060"/>
                </a:solidFill>
              </a:rPr>
              <a:t>Story (příběh) – námi vytvořená historie a příběh, se kterými značka operuje.</a:t>
            </a:r>
          </a:p>
          <a:p>
            <a:r>
              <a:rPr lang="cs-CZ" sz="2000" dirty="0" err="1">
                <a:solidFill>
                  <a:srgbClr val="002060"/>
                </a:solidFill>
              </a:rPr>
              <a:t>Message</a:t>
            </a:r>
            <a:r>
              <a:rPr lang="cs-CZ" sz="2000" dirty="0">
                <a:solidFill>
                  <a:srgbClr val="002060"/>
                </a:solidFill>
              </a:rPr>
              <a:t> (zpráva) – základní sdělení, které značka říká (jak uživateli, tak o uživateli).</a:t>
            </a:r>
          </a:p>
          <a:p>
            <a:endParaRPr lang="cs-CZ" sz="2000" dirty="0">
              <a:solidFill>
                <a:srgbClr val="002060"/>
              </a:solidFill>
            </a:endParaRPr>
          </a:p>
          <a:p>
            <a:r>
              <a:rPr lang="cs-CZ" sz="2000" dirty="0">
                <a:solidFill>
                  <a:srgbClr val="002060"/>
                </a:solidFill>
              </a:rPr>
              <a:t>Vše musí být integrované = hodí se to k sobě navzájem? Příklad </a:t>
            </a:r>
            <a:r>
              <a:rPr lang="cs-CZ" sz="2000" dirty="0">
                <a:solidFill>
                  <a:srgbClr val="002060"/>
                </a:solidFill>
                <a:hlinkClick r:id="rId3"/>
              </a:rPr>
              <a:t>ČEZ</a:t>
            </a:r>
            <a:r>
              <a:rPr lang="cs-CZ" sz="2000" dirty="0">
                <a:solidFill>
                  <a:srgbClr val="002060"/>
                </a:solidFill>
              </a:rPr>
              <a:t>. </a:t>
            </a:r>
            <a:r>
              <a:rPr lang="cs-CZ" sz="2000" dirty="0">
                <a:solidFill>
                  <a:srgbClr val="002060"/>
                </a:solidFill>
                <a:hlinkClick r:id="rId4"/>
              </a:rPr>
              <a:t>Tescoma</a:t>
            </a:r>
            <a:r>
              <a:rPr lang="cs-CZ" sz="2000" dirty="0">
                <a:solidFill>
                  <a:srgbClr val="002060"/>
                </a:solidFill>
              </a:rPr>
              <a:t>.</a:t>
            </a:r>
            <a:endParaRPr lang="en-US" sz="2000" dirty="0">
              <a:solidFill>
                <a:srgbClr val="002060"/>
              </a:solidFill>
            </a:endParaRPr>
          </a:p>
        </p:txBody>
      </p:sp>
      <p:sp>
        <p:nvSpPr>
          <p:cNvPr id="6" name="Nadpis 5"/>
          <p:cNvSpPr>
            <a:spLocks noGrp="1"/>
          </p:cNvSpPr>
          <p:nvPr>
            <p:ph type="title"/>
          </p:nvPr>
        </p:nvSpPr>
        <p:spPr>
          <a:xfrm>
            <a:off x="179512" y="195486"/>
            <a:ext cx="7776864" cy="507703"/>
          </a:xfrm>
        </p:spPr>
        <p:txBody>
          <a:bodyPr/>
          <a:lstStyle/>
          <a:p>
            <a:r>
              <a:rPr lang="cs-CZ" dirty="0"/>
              <a:t>Jak bych měřil atributy značky?</a:t>
            </a:r>
          </a:p>
        </p:txBody>
      </p:sp>
    </p:spTree>
    <p:extLst>
      <p:ext uri="{BB962C8B-B14F-4D97-AF65-F5344CB8AC3E}">
        <p14:creationId xmlns:p14="http://schemas.microsoft.com/office/powerpoint/2010/main" val="10290796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568952" cy="3024336"/>
          </a:xfrm>
          <a:prstGeom prst="rect">
            <a:avLst/>
          </a:prstGeom>
        </p:spPr>
        <p:txBody>
          <a:bodyPr>
            <a:noAutofit/>
          </a:bodyPr>
          <a:lstStyle/>
          <a:p>
            <a:r>
              <a:rPr lang="cs-CZ" sz="2000" dirty="0">
                <a:solidFill>
                  <a:srgbClr val="002060"/>
                </a:solidFill>
              </a:rPr>
              <a:t>Ideálně vše a ještě více, ale to není reálné, proto měřím alespoň důležité části (Kozel, 2011, s. 254):</a:t>
            </a:r>
          </a:p>
          <a:p>
            <a:pPr lvl="1"/>
            <a:r>
              <a:rPr lang="cs-CZ" sz="2000" dirty="0">
                <a:solidFill>
                  <a:srgbClr val="002060"/>
                </a:solidFill>
              </a:rPr>
              <a:t>Povědomí o značce (</a:t>
            </a:r>
            <a:r>
              <a:rPr lang="cs-CZ" sz="2000" dirty="0" err="1">
                <a:solidFill>
                  <a:srgbClr val="002060"/>
                </a:solidFill>
              </a:rPr>
              <a:t>brand</a:t>
            </a:r>
            <a:r>
              <a:rPr lang="cs-CZ" sz="2000" dirty="0">
                <a:solidFill>
                  <a:srgbClr val="002060"/>
                </a:solidFill>
              </a:rPr>
              <a:t> </a:t>
            </a:r>
            <a:r>
              <a:rPr lang="cs-CZ" sz="2000" dirty="0" err="1">
                <a:solidFill>
                  <a:srgbClr val="002060"/>
                </a:solidFill>
              </a:rPr>
              <a:t>awareness</a:t>
            </a:r>
            <a:r>
              <a:rPr lang="cs-CZ" sz="2000" dirty="0">
                <a:solidFill>
                  <a:srgbClr val="002060"/>
                </a:solidFill>
              </a:rPr>
              <a:t>) – znalost (spontánní/podpořená), TOM, oblíbenost, znalost komunikace/kampaní.</a:t>
            </a:r>
          </a:p>
          <a:p>
            <a:pPr lvl="1"/>
            <a:r>
              <a:rPr lang="cs-CZ" sz="2000" dirty="0">
                <a:solidFill>
                  <a:srgbClr val="002060"/>
                </a:solidFill>
              </a:rPr>
              <a:t>Emocionální hodnocení značek – důvěryhodnost, sympatičnost, respekt, inovativnost.</a:t>
            </a:r>
          </a:p>
          <a:p>
            <a:pPr lvl="1"/>
            <a:r>
              <a:rPr lang="cs-CZ" sz="2000" dirty="0">
                <a:solidFill>
                  <a:srgbClr val="002060"/>
                </a:solidFill>
              </a:rPr>
              <a:t>Racionální hodnocení značek – spolehlivost, spokojenost, důležitost, diferenciace od konkurence.</a:t>
            </a:r>
          </a:p>
          <a:p>
            <a:pPr lvl="1"/>
            <a:r>
              <a:rPr lang="cs-CZ" sz="2000" dirty="0">
                <a:solidFill>
                  <a:srgbClr val="002060"/>
                </a:solidFill>
              </a:rPr>
              <a:t>Preference značek – které značky spotřebitel preferuje a proč.</a:t>
            </a:r>
          </a:p>
          <a:p>
            <a:r>
              <a:rPr lang="cs-CZ" sz="2000" dirty="0">
                <a:solidFill>
                  <a:srgbClr val="002060"/>
                </a:solidFill>
              </a:rPr>
              <a:t>Výsledkem je percepční mapa (mapa positioningu), nebo </a:t>
            </a:r>
            <a:r>
              <a:rPr lang="cs-CZ" sz="2000" dirty="0">
                <a:solidFill>
                  <a:srgbClr val="002060"/>
                </a:solidFill>
                <a:hlinkClick r:id="rId3"/>
              </a:rPr>
              <a:t>pyramida značky</a:t>
            </a:r>
            <a:r>
              <a:rPr lang="cs-CZ" sz="2000" dirty="0">
                <a:solidFill>
                  <a:srgbClr val="002060"/>
                </a:solidFill>
              </a:rPr>
              <a:t>. </a:t>
            </a:r>
          </a:p>
        </p:txBody>
      </p:sp>
      <p:sp>
        <p:nvSpPr>
          <p:cNvPr id="6" name="Nadpis 5"/>
          <p:cNvSpPr>
            <a:spLocks noGrp="1"/>
          </p:cNvSpPr>
          <p:nvPr>
            <p:ph type="title"/>
          </p:nvPr>
        </p:nvSpPr>
        <p:spPr>
          <a:xfrm>
            <a:off x="179512" y="195486"/>
            <a:ext cx="7776864" cy="507703"/>
          </a:xfrm>
        </p:spPr>
        <p:txBody>
          <a:bodyPr/>
          <a:lstStyle/>
          <a:p>
            <a:r>
              <a:rPr lang="cs-CZ" dirty="0"/>
              <a:t>Co chci měřit?</a:t>
            </a:r>
          </a:p>
        </p:txBody>
      </p:sp>
    </p:spTree>
    <p:extLst>
      <p:ext uri="{BB962C8B-B14F-4D97-AF65-F5344CB8AC3E}">
        <p14:creationId xmlns:p14="http://schemas.microsoft.com/office/powerpoint/2010/main" val="1773594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87574"/>
            <a:ext cx="8136904" cy="3024336"/>
          </a:xfrm>
          <a:prstGeom prst="rect">
            <a:avLst/>
          </a:prstGeom>
        </p:spPr>
        <p:txBody>
          <a:bodyPr>
            <a:noAutofit/>
          </a:bodyPr>
          <a:lstStyle/>
          <a:p>
            <a:r>
              <a:rPr lang="cs-CZ" sz="2000" dirty="0">
                <a:solidFill>
                  <a:srgbClr val="002060"/>
                </a:solidFill>
              </a:rPr>
              <a:t>Data pro návrh nového produktu (nápady, prototypy).</a:t>
            </a:r>
          </a:p>
          <a:p>
            <a:r>
              <a:rPr lang="cs-CZ" sz="2000" dirty="0">
                <a:solidFill>
                  <a:srgbClr val="002060"/>
                </a:solidFill>
              </a:rPr>
              <a:t>Senzorické testy.</a:t>
            </a:r>
          </a:p>
          <a:p>
            <a:r>
              <a:rPr lang="cs-CZ" sz="2000" dirty="0">
                <a:solidFill>
                  <a:srgbClr val="002060"/>
                </a:solidFill>
              </a:rPr>
              <a:t>Testování obalu.</a:t>
            </a:r>
          </a:p>
          <a:p>
            <a:r>
              <a:rPr lang="cs-CZ" sz="2000" dirty="0">
                <a:solidFill>
                  <a:srgbClr val="002060"/>
                </a:solidFill>
              </a:rPr>
              <a:t>Testování značky – všechny aspekty.</a:t>
            </a:r>
          </a:p>
          <a:p>
            <a:r>
              <a:rPr lang="cs-CZ" sz="2000" dirty="0">
                <a:solidFill>
                  <a:srgbClr val="002060"/>
                </a:solidFill>
              </a:rPr>
              <a:t>Testy porovnávající s konkurencí.</a:t>
            </a:r>
          </a:p>
          <a:p>
            <a:r>
              <a:rPr lang="cs-CZ" sz="2000" dirty="0">
                <a:solidFill>
                  <a:srgbClr val="002060"/>
                </a:solidFill>
              </a:rPr>
              <a:t>Výzkum vnímání (percepce).</a:t>
            </a:r>
          </a:p>
          <a:p>
            <a:r>
              <a:rPr lang="cs-CZ" sz="2000" dirty="0">
                <a:solidFill>
                  <a:srgbClr val="002060"/>
                </a:solidFill>
              </a:rPr>
              <a:t>Výzkumy velikosti trhu – produktových kategorií.</a:t>
            </a:r>
          </a:p>
        </p:txBody>
      </p:sp>
      <p:sp>
        <p:nvSpPr>
          <p:cNvPr id="6" name="Nadpis 5"/>
          <p:cNvSpPr>
            <a:spLocks noGrp="1"/>
          </p:cNvSpPr>
          <p:nvPr>
            <p:ph type="title"/>
          </p:nvPr>
        </p:nvSpPr>
        <p:spPr>
          <a:xfrm>
            <a:off x="179512" y="195486"/>
            <a:ext cx="4824536" cy="507703"/>
          </a:xfrm>
        </p:spPr>
        <p:txBody>
          <a:bodyPr/>
          <a:lstStyle/>
          <a:p>
            <a:r>
              <a:rPr lang="cs-CZ" dirty="0"/>
              <a:t>MV v oblasti produktu</a:t>
            </a:r>
          </a:p>
        </p:txBody>
      </p:sp>
    </p:spTree>
    <p:extLst>
      <p:ext uri="{BB962C8B-B14F-4D97-AF65-F5344CB8AC3E}">
        <p14:creationId xmlns:p14="http://schemas.microsoft.com/office/powerpoint/2010/main" val="34521415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776864" cy="507703"/>
          </a:xfrm>
        </p:spPr>
        <p:txBody>
          <a:bodyPr/>
          <a:lstStyle/>
          <a:p>
            <a:r>
              <a:rPr lang="cs-CZ" dirty="0"/>
              <a:t>Klasické cvičení na poziční mapu</a:t>
            </a:r>
          </a:p>
        </p:txBody>
      </p:sp>
      <p:pic>
        <p:nvPicPr>
          <p:cNvPr id="4" name="Zástupný symbol pro obsah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051720" y="843558"/>
            <a:ext cx="4932510" cy="3699383"/>
          </a:xfrm>
        </p:spPr>
      </p:pic>
      <p:pic>
        <p:nvPicPr>
          <p:cNvPr id="5"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725502"/>
            <a:ext cx="5247324" cy="3935493"/>
          </a:xfrm>
          <a:prstGeom prst="rect">
            <a:avLst/>
          </a:prstGeom>
        </p:spPr>
      </p:pic>
    </p:spTree>
    <p:extLst>
      <p:ext uri="{BB962C8B-B14F-4D97-AF65-F5344CB8AC3E}">
        <p14:creationId xmlns:p14="http://schemas.microsoft.com/office/powerpoint/2010/main" val="22475887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776864" cy="507703"/>
          </a:xfrm>
        </p:spPr>
        <p:txBody>
          <a:bodyPr/>
          <a:lstStyle/>
          <a:p>
            <a:r>
              <a:rPr lang="cs-CZ" dirty="0"/>
              <a:t>Poziční mapa s pomocí hvězdice</a:t>
            </a:r>
          </a:p>
        </p:txBody>
      </p:sp>
      <p:pic>
        <p:nvPicPr>
          <p:cNvPr id="4" name="Zástupný symbol pro obsah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195736" y="843558"/>
            <a:ext cx="4701662" cy="3552367"/>
          </a:xfrm>
        </p:spPr>
      </p:pic>
      <p:pic>
        <p:nvPicPr>
          <p:cNvPr id="5"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837076"/>
            <a:ext cx="5040560" cy="3808424"/>
          </a:xfrm>
          <a:prstGeom prst="rect">
            <a:avLst/>
          </a:prstGeom>
        </p:spPr>
      </p:pic>
    </p:spTree>
    <p:extLst>
      <p:ext uri="{BB962C8B-B14F-4D97-AF65-F5344CB8AC3E}">
        <p14:creationId xmlns:p14="http://schemas.microsoft.com/office/powerpoint/2010/main" val="20465499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568952" cy="3024336"/>
          </a:xfrm>
          <a:prstGeom prst="rect">
            <a:avLst/>
          </a:prstGeom>
        </p:spPr>
        <p:txBody>
          <a:bodyPr>
            <a:noAutofit/>
          </a:bodyPr>
          <a:lstStyle/>
          <a:p>
            <a:r>
              <a:rPr lang="cs-CZ" sz="2000" dirty="0">
                <a:solidFill>
                  <a:srgbClr val="002060"/>
                </a:solidFill>
              </a:rPr>
              <a:t>1. AWARENESS:</a:t>
            </a:r>
          </a:p>
          <a:p>
            <a:pPr lvl="1"/>
            <a:r>
              <a:rPr lang="cs-CZ" sz="2000" dirty="0">
                <a:solidFill>
                  <a:srgbClr val="002060"/>
                </a:solidFill>
              </a:rPr>
              <a:t>INDIKÁTORY: TOM (top of mind), podpořená nebo spontánní znalost. (</a:t>
            </a:r>
            <a:r>
              <a:rPr lang="cs-CZ" sz="2000" dirty="0">
                <a:solidFill>
                  <a:srgbClr val="002060"/>
                </a:solidFill>
                <a:hlinkClick r:id="rId3"/>
              </a:rPr>
              <a:t>příklad</a:t>
            </a:r>
            <a:r>
              <a:rPr lang="cs-CZ" sz="2000" dirty="0">
                <a:solidFill>
                  <a:srgbClr val="002060"/>
                </a:solidFill>
              </a:rPr>
              <a:t>, </a:t>
            </a:r>
            <a:r>
              <a:rPr lang="cs-CZ" sz="2000" dirty="0">
                <a:solidFill>
                  <a:srgbClr val="002060"/>
                </a:solidFill>
                <a:hlinkClick r:id="rId4"/>
              </a:rPr>
              <a:t>druhý</a:t>
            </a:r>
            <a:r>
              <a:rPr lang="cs-CZ" sz="2000" dirty="0">
                <a:solidFill>
                  <a:srgbClr val="002060"/>
                </a:solidFill>
              </a:rPr>
              <a:t>, </a:t>
            </a:r>
            <a:r>
              <a:rPr lang="cs-CZ" sz="2000" dirty="0">
                <a:solidFill>
                  <a:srgbClr val="002060"/>
                </a:solidFill>
                <a:hlinkClick r:id="rId5"/>
              </a:rPr>
              <a:t>třetí</a:t>
            </a:r>
            <a:r>
              <a:rPr lang="cs-CZ" sz="2000" dirty="0">
                <a:solidFill>
                  <a:srgbClr val="002060"/>
                </a:solidFill>
              </a:rPr>
              <a:t>)</a:t>
            </a:r>
          </a:p>
          <a:p>
            <a:pPr lvl="1"/>
            <a:r>
              <a:rPr lang="cs-CZ" sz="2000" dirty="0">
                <a:solidFill>
                  <a:srgbClr val="002060"/>
                </a:solidFill>
              </a:rPr>
              <a:t>POPIS: Zkoumáme respondentovo rozpoznání značky (dřívější seznámení) nebo vybavení si značky (předchozí zkušenost). Větší šanci k nákupu má značka, kterou si respondent vybaví sám jako první, než značka, kterou mu musí něco připomenout. </a:t>
            </a:r>
          </a:p>
          <a:p>
            <a:r>
              <a:rPr lang="cs-CZ" sz="2000" dirty="0">
                <a:solidFill>
                  <a:srgbClr val="002060"/>
                </a:solidFill>
              </a:rPr>
              <a:t>2. USAGE:</a:t>
            </a:r>
          </a:p>
          <a:p>
            <a:pPr lvl="1"/>
            <a:r>
              <a:rPr lang="cs-CZ" sz="2000" dirty="0">
                <a:solidFill>
                  <a:srgbClr val="002060"/>
                </a:solidFill>
              </a:rPr>
              <a:t>INDIKÁTORY: použití, místa, příležitosti, frekvence.</a:t>
            </a:r>
          </a:p>
          <a:p>
            <a:pPr lvl="1"/>
            <a:r>
              <a:rPr lang="cs-CZ" sz="2000" dirty="0">
                <a:solidFill>
                  <a:srgbClr val="002060"/>
                </a:solidFill>
              </a:rPr>
              <a:t>POPIS: Použití / užití / konzumace značky sleduje chování spotřebitele a jeho preference vůči konkurenci ve smyslu podílu značky na jeho nákupu.</a:t>
            </a:r>
          </a:p>
        </p:txBody>
      </p:sp>
      <p:sp>
        <p:nvSpPr>
          <p:cNvPr id="6" name="Nadpis 5"/>
          <p:cNvSpPr>
            <a:spLocks noGrp="1"/>
          </p:cNvSpPr>
          <p:nvPr>
            <p:ph type="title"/>
          </p:nvPr>
        </p:nvSpPr>
        <p:spPr>
          <a:xfrm>
            <a:off x="179512" y="195486"/>
            <a:ext cx="7776864" cy="507703"/>
          </a:xfrm>
        </p:spPr>
        <p:txBody>
          <a:bodyPr/>
          <a:lstStyle/>
          <a:p>
            <a:r>
              <a:rPr lang="cs-CZ" dirty="0"/>
              <a:t>Indikátory </a:t>
            </a:r>
            <a:r>
              <a:rPr lang="cs-CZ" dirty="0" err="1"/>
              <a:t>trackingové</a:t>
            </a:r>
            <a:r>
              <a:rPr lang="cs-CZ" dirty="0"/>
              <a:t> studie 1</a:t>
            </a:r>
          </a:p>
        </p:txBody>
      </p:sp>
    </p:spTree>
    <p:extLst>
      <p:ext uri="{BB962C8B-B14F-4D97-AF65-F5344CB8AC3E}">
        <p14:creationId xmlns:p14="http://schemas.microsoft.com/office/powerpoint/2010/main" val="7176815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568952" cy="3024336"/>
          </a:xfrm>
          <a:prstGeom prst="rect">
            <a:avLst/>
          </a:prstGeom>
        </p:spPr>
        <p:txBody>
          <a:bodyPr>
            <a:noAutofit/>
          </a:bodyPr>
          <a:lstStyle/>
          <a:p>
            <a:r>
              <a:rPr lang="cs-CZ" sz="2000" dirty="0">
                <a:solidFill>
                  <a:srgbClr val="002060"/>
                </a:solidFill>
              </a:rPr>
              <a:t>3. BRAND ATTITUDES AND PERCEPTIONS:</a:t>
            </a:r>
          </a:p>
          <a:p>
            <a:pPr lvl="1"/>
            <a:r>
              <a:rPr lang="cs-CZ" sz="2000" dirty="0">
                <a:solidFill>
                  <a:srgbClr val="002060"/>
                </a:solidFill>
              </a:rPr>
              <a:t>INDIKÁTORY: image značky, spokojenost se značkou, loajalita ke značce, vnímání značky </a:t>
            </a:r>
          </a:p>
          <a:p>
            <a:pPr lvl="1"/>
            <a:r>
              <a:rPr lang="cs-CZ" sz="2000" dirty="0">
                <a:solidFill>
                  <a:srgbClr val="002060"/>
                </a:solidFill>
              </a:rPr>
              <a:t>POPIS: Spontánní asociace, racionální a emocionální benefity tvoří hlavní složky image značky. Dalšími parametry jsou oblasti spojené se zákaznickou spokojeností a loajalitou, respektive emoční loajalitou. Přes budování image značky lze budovat rovněž image celé společnosti. </a:t>
            </a:r>
          </a:p>
          <a:p>
            <a:r>
              <a:rPr lang="cs-CZ" sz="2000" dirty="0">
                <a:solidFill>
                  <a:srgbClr val="002060"/>
                </a:solidFill>
              </a:rPr>
              <a:t>4. PURCHASE INTENT:</a:t>
            </a:r>
          </a:p>
          <a:p>
            <a:pPr lvl="1"/>
            <a:r>
              <a:rPr lang="cs-CZ" sz="2000" dirty="0">
                <a:solidFill>
                  <a:srgbClr val="002060"/>
                </a:solidFill>
              </a:rPr>
              <a:t>INDIKÁTORY: ochota značku nakupovat i v budoucnu / po shlédnut komunikace, zvýšení/snížení častosti / objemu nákupu, ochota značku doporučit.</a:t>
            </a:r>
          </a:p>
          <a:p>
            <a:pPr lvl="1"/>
            <a:r>
              <a:rPr lang="cs-CZ" sz="2000" dirty="0">
                <a:solidFill>
                  <a:srgbClr val="002060"/>
                </a:solidFill>
              </a:rPr>
              <a:t>POPIS: představuje zásadní informace o tom, zda spotřebitel značku bude i nadále zařazovat do svého nákupního koše.</a:t>
            </a:r>
          </a:p>
        </p:txBody>
      </p:sp>
      <p:sp>
        <p:nvSpPr>
          <p:cNvPr id="6" name="Nadpis 5"/>
          <p:cNvSpPr>
            <a:spLocks noGrp="1"/>
          </p:cNvSpPr>
          <p:nvPr>
            <p:ph type="title"/>
          </p:nvPr>
        </p:nvSpPr>
        <p:spPr>
          <a:xfrm>
            <a:off x="179512" y="195486"/>
            <a:ext cx="7776864" cy="507703"/>
          </a:xfrm>
        </p:spPr>
        <p:txBody>
          <a:bodyPr/>
          <a:lstStyle/>
          <a:p>
            <a:r>
              <a:rPr lang="cs-CZ" dirty="0"/>
              <a:t>Indikátory </a:t>
            </a:r>
            <a:r>
              <a:rPr lang="cs-CZ" dirty="0" err="1"/>
              <a:t>trackingové</a:t>
            </a:r>
            <a:r>
              <a:rPr lang="cs-CZ" dirty="0"/>
              <a:t> studie 2</a:t>
            </a:r>
          </a:p>
        </p:txBody>
      </p:sp>
    </p:spTree>
    <p:extLst>
      <p:ext uri="{BB962C8B-B14F-4D97-AF65-F5344CB8AC3E}">
        <p14:creationId xmlns:p14="http://schemas.microsoft.com/office/powerpoint/2010/main" val="3169970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568952" cy="3024336"/>
          </a:xfrm>
          <a:prstGeom prst="rect">
            <a:avLst/>
          </a:prstGeom>
        </p:spPr>
        <p:txBody>
          <a:bodyPr>
            <a:noAutofit/>
          </a:bodyPr>
          <a:lstStyle/>
          <a:p>
            <a:r>
              <a:rPr lang="cs-CZ" sz="2000" b="1" dirty="0">
                <a:solidFill>
                  <a:srgbClr val="002060"/>
                </a:solidFill>
              </a:rPr>
              <a:t>Brand </a:t>
            </a:r>
            <a:r>
              <a:rPr lang="cs-CZ" sz="2000" b="1" dirty="0" err="1">
                <a:solidFill>
                  <a:srgbClr val="002060"/>
                </a:solidFill>
              </a:rPr>
              <a:t>equity</a:t>
            </a:r>
            <a:r>
              <a:rPr lang="cs-CZ" sz="2000" b="1" dirty="0">
                <a:solidFill>
                  <a:srgbClr val="002060"/>
                </a:solidFill>
              </a:rPr>
              <a:t> </a:t>
            </a:r>
            <a:r>
              <a:rPr lang="cs-CZ" sz="2000" dirty="0">
                <a:solidFill>
                  <a:srgbClr val="002060"/>
                </a:solidFill>
              </a:rPr>
              <a:t>– analýza zaměřená na známé značky a jejich stěžejní úspěšné části. Základní princip – známá značka generuje větší přidanou hodnotu. Propojeno s </a:t>
            </a:r>
            <a:r>
              <a:rPr lang="cs-CZ" sz="2000" dirty="0" err="1">
                <a:solidFill>
                  <a:srgbClr val="002060"/>
                </a:solidFill>
              </a:rPr>
              <a:t>positioningem</a:t>
            </a:r>
            <a:r>
              <a:rPr lang="cs-CZ" sz="2000" dirty="0">
                <a:solidFill>
                  <a:srgbClr val="002060"/>
                </a:solidFill>
              </a:rPr>
              <a:t> – vnímání značky v myslích zákazníků. </a:t>
            </a:r>
          </a:p>
          <a:p>
            <a:r>
              <a:rPr lang="cs-CZ" sz="2000" dirty="0">
                <a:solidFill>
                  <a:srgbClr val="002060"/>
                </a:solidFill>
              </a:rPr>
              <a:t>Je značka to nejcennější, co některé firmy vlastní? Jak by ovlivnila ztráta značky prodej produktů? Cenu? </a:t>
            </a:r>
          </a:p>
          <a:p>
            <a:r>
              <a:rPr lang="cs-CZ" sz="2000" dirty="0">
                <a:solidFill>
                  <a:srgbClr val="002060"/>
                </a:solidFill>
              </a:rPr>
              <a:t>Brand </a:t>
            </a:r>
            <a:r>
              <a:rPr lang="cs-CZ" sz="2000" dirty="0" err="1">
                <a:solidFill>
                  <a:srgbClr val="002060"/>
                </a:solidFill>
              </a:rPr>
              <a:t>equity</a:t>
            </a:r>
            <a:r>
              <a:rPr lang="cs-CZ" sz="2000" dirty="0">
                <a:solidFill>
                  <a:srgbClr val="002060"/>
                </a:solidFill>
              </a:rPr>
              <a:t> vyjádří hodnotu značky finančně – lze s tímto aktivem dále kalkulovat. Hodnota vyjádřena z pohledu spotřebitele (asociace), pro produkt (porovnání s no-</a:t>
            </a:r>
            <a:r>
              <a:rPr lang="cs-CZ" sz="2000" dirty="0" err="1">
                <a:solidFill>
                  <a:srgbClr val="002060"/>
                </a:solidFill>
              </a:rPr>
              <a:t>name</a:t>
            </a:r>
            <a:r>
              <a:rPr lang="cs-CZ" sz="2000" dirty="0">
                <a:solidFill>
                  <a:srgbClr val="002060"/>
                </a:solidFill>
              </a:rPr>
              <a:t>), pro firmu jako celek. </a:t>
            </a:r>
          </a:p>
          <a:p>
            <a:r>
              <a:rPr lang="cs-CZ" sz="2000" dirty="0">
                <a:solidFill>
                  <a:srgbClr val="002060"/>
                </a:solidFill>
              </a:rPr>
              <a:t>Při vysoké hodnotě BE – využíváme pro rodinu produktů.</a:t>
            </a:r>
          </a:p>
        </p:txBody>
      </p:sp>
      <p:sp>
        <p:nvSpPr>
          <p:cNvPr id="6" name="Nadpis 5"/>
          <p:cNvSpPr>
            <a:spLocks noGrp="1"/>
          </p:cNvSpPr>
          <p:nvPr>
            <p:ph type="title"/>
          </p:nvPr>
        </p:nvSpPr>
        <p:spPr>
          <a:xfrm>
            <a:off x="179512" y="195486"/>
            <a:ext cx="7776864" cy="507703"/>
          </a:xfrm>
        </p:spPr>
        <p:txBody>
          <a:bodyPr/>
          <a:lstStyle/>
          <a:p>
            <a:r>
              <a:rPr lang="cs-CZ" dirty="0"/>
              <a:t>Výzkum značky 2</a:t>
            </a:r>
          </a:p>
        </p:txBody>
      </p:sp>
    </p:spTree>
    <p:extLst>
      <p:ext uri="{BB962C8B-B14F-4D97-AF65-F5344CB8AC3E}">
        <p14:creationId xmlns:p14="http://schemas.microsoft.com/office/powerpoint/2010/main" val="13468944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568952" cy="3024336"/>
          </a:xfrm>
          <a:prstGeom prst="rect">
            <a:avLst/>
          </a:prstGeom>
        </p:spPr>
        <p:txBody>
          <a:bodyPr>
            <a:noAutofit/>
          </a:bodyPr>
          <a:lstStyle/>
          <a:p>
            <a:r>
              <a:rPr lang="cs-CZ" sz="2000" dirty="0">
                <a:solidFill>
                  <a:srgbClr val="002060"/>
                </a:solidFill>
              </a:rPr>
              <a:t>Agentury nabízejí celou řadu produktů v MV, které každý s jiným názvem dělají v podstatě jednu a tutéž věc – analyzují značku. </a:t>
            </a:r>
          </a:p>
          <a:p>
            <a:r>
              <a:rPr lang="cs-CZ" sz="2000" dirty="0">
                <a:solidFill>
                  <a:srgbClr val="002060"/>
                </a:solidFill>
              </a:rPr>
              <a:t>Často firma nabízí 4-5 produktů na výzkum značky, a všechny dělají to samé. </a:t>
            </a:r>
          </a:p>
          <a:p>
            <a:r>
              <a:rPr lang="cs-CZ" sz="2000" dirty="0">
                <a:solidFill>
                  <a:srgbClr val="002060"/>
                </a:solidFill>
              </a:rPr>
              <a:t>Prestižní agentury již ani nenabízejí konkrétní výčet produktů, ale nabízejí řešení oblastí problémů. </a:t>
            </a:r>
          </a:p>
          <a:p>
            <a:r>
              <a:rPr lang="cs-CZ" sz="2000" dirty="0">
                <a:solidFill>
                  <a:srgbClr val="002060"/>
                </a:solidFill>
              </a:rPr>
              <a:t>Velmi často je nabídka pouze plná anglických slov z MV, kterým běžný podnikatel nemůže rozumět – důležité být předem připraven (třeba z tohoto předmětu).</a:t>
            </a:r>
          </a:p>
        </p:txBody>
      </p:sp>
      <p:sp>
        <p:nvSpPr>
          <p:cNvPr id="6" name="Nadpis 5"/>
          <p:cNvSpPr>
            <a:spLocks noGrp="1"/>
          </p:cNvSpPr>
          <p:nvPr>
            <p:ph type="title"/>
          </p:nvPr>
        </p:nvSpPr>
        <p:spPr>
          <a:xfrm>
            <a:off x="179512" y="195486"/>
            <a:ext cx="7776864" cy="507703"/>
          </a:xfrm>
        </p:spPr>
        <p:txBody>
          <a:bodyPr/>
          <a:lstStyle/>
          <a:p>
            <a:r>
              <a:rPr lang="cs-CZ" dirty="0"/>
              <a:t>Výzkum značky v praxi ČR</a:t>
            </a:r>
          </a:p>
        </p:txBody>
      </p:sp>
    </p:spTree>
    <p:extLst>
      <p:ext uri="{BB962C8B-B14F-4D97-AF65-F5344CB8AC3E}">
        <p14:creationId xmlns:p14="http://schemas.microsoft.com/office/powerpoint/2010/main" val="24914635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568952" cy="3024336"/>
          </a:xfrm>
          <a:prstGeom prst="rect">
            <a:avLst/>
          </a:prstGeom>
        </p:spPr>
        <p:txBody>
          <a:bodyPr>
            <a:noAutofit/>
          </a:bodyPr>
          <a:lstStyle/>
          <a:p>
            <a:r>
              <a:rPr lang="cs-CZ" sz="1800" i="1" dirty="0">
                <a:solidFill>
                  <a:srgbClr val="002060"/>
                </a:solidFill>
              </a:rPr>
              <a:t>„Zavedení Reakcí na Facebooku bylo v poslední době jednoznačně nejvýraznější změnou na této sociální síti. Vůbec první analýzu Reakcí na českých </a:t>
            </a:r>
            <a:r>
              <a:rPr lang="cs-CZ" sz="1800" i="1" dirty="0" err="1">
                <a:solidFill>
                  <a:srgbClr val="002060"/>
                </a:solidFill>
              </a:rPr>
              <a:t>facebookových</a:t>
            </a:r>
            <a:r>
              <a:rPr lang="cs-CZ" sz="1800" i="1" dirty="0">
                <a:solidFill>
                  <a:srgbClr val="002060"/>
                </a:solidFill>
              </a:rPr>
              <a:t> stránkách </a:t>
            </a:r>
            <a:r>
              <a:rPr lang="cs-CZ" sz="1800" i="1" dirty="0">
                <a:solidFill>
                  <a:srgbClr val="002060"/>
                </a:solidFill>
                <a:hlinkClick r:id="rId3"/>
              </a:rPr>
              <a:t>zveřejnila společnost </a:t>
            </a:r>
            <a:r>
              <a:rPr lang="cs-CZ" sz="1800" i="1" dirty="0" err="1">
                <a:solidFill>
                  <a:srgbClr val="002060"/>
                </a:solidFill>
                <a:hlinkClick r:id="rId3"/>
              </a:rPr>
              <a:t>Zoomsphere</a:t>
            </a:r>
            <a:r>
              <a:rPr lang="cs-CZ" sz="1800" i="1" dirty="0">
                <a:solidFill>
                  <a:srgbClr val="002060"/>
                </a:solidFill>
              </a:rPr>
              <a:t>.“ </a:t>
            </a:r>
            <a:r>
              <a:rPr lang="cs-CZ" sz="1800" dirty="0">
                <a:solidFill>
                  <a:srgbClr val="002060"/>
                </a:solidFill>
              </a:rPr>
              <a:t>Infografika v článku.</a:t>
            </a:r>
          </a:p>
          <a:p>
            <a:r>
              <a:rPr lang="cs-CZ" sz="1800" dirty="0">
                <a:solidFill>
                  <a:srgbClr val="002060"/>
                </a:solidFill>
              </a:rPr>
              <a:t>Kromě analýzy používání reakcí i analýza oblíbenosti jednotlivých postů – následná možná obsahová analýza. </a:t>
            </a:r>
          </a:p>
          <a:p>
            <a:r>
              <a:rPr lang="cs-CZ" sz="1800" i="1" dirty="0">
                <a:solidFill>
                  <a:srgbClr val="002060"/>
                </a:solidFill>
              </a:rPr>
              <a:t>„Vzhledem k poměrně masivní (a nutno uznat, že i vtipné) kampani propagující neomezené volání od </a:t>
            </a:r>
            <a:r>
              <a:rPr lang="cs-CZ" sz="1800" i="1" dirty="0" err="1">
                <a:solidFill>
                  <a:srgbClr val="002060"/>
                </a:solidFill>
              </a:rPr>
              <a:t>Vodafonu</a:t>
            </a:r>
            <a:r>
              <a:rPr lang="cs-CZ" sz="1800" i="1" dirty="0">
                <a:solidFill>
                  <a:srgbClr val="002060"/>
                </a:solidFill>
              </a:rPr>
              <a:t> asi nikoho nepřekvapí, že nejvíce „</a:t>
            </a:r>
            <a:r>
              <a:rPr lang="cs-CZ" sz="1800" i="1" dirty="0" err="1">
                <a:solidFill>
                  <a:srgbClr val="002060"/>
                </a:solidFill>
              </a:rPr>
              <a:t>lajků</a:t>
            </a:r>
            <a:r>
              <a:rPr lang="cs-CZ" sz="1800" i="1" dirty="0">
                <a:solidFill>
                  <a:srgbClr val="002060"/>
                </a:solidFill>
              </a:rPr>
              <a:t>“ si získal právě post o keckách. </a:t>
            </a:r>
            <a:r>
              <a:rPr lang="cs-CZ" sz="1800" b="1" i="1" dirty="0">
                <a:solidFill>
                  <a:srgbClr val="002060"/>
                </a:solidFill>
              </a:rPr>
              <a:t>Vodafone získal prvenství i v počtu Reakcí LOVE, HAHA a SAD</a:t>
            </a:r>
            <a:r>
              <a:rPr lang="cs-CZ" sz="1800" i="1" dirty="0">
                <a:solidFill>
                  <a:srgbClr val="002060"/>
                </a:solidFill>
              </a:rPr>
              <a:t> – smutné </a:t>
            </a:r>
            <a:r>
              <a:rPr lang="cs-CZ" sz="1800" i="1" dirty="0" err="1">
                <a:solidFill>
                  <a:srgbClr val="002060"/>
                </a:solidFill>
              </a:rPr>
              <a:t>smajlíky</a:t>
            </a:r>
            <a:r>
              <a:rPr lang="cs-CZ" sz="1800" i="1" dirty="0">
                <a:solidFill>
                  <a:srgbClr val="002060"/>
                </a:solidFill>
              </a:rPr>
              <a:t> ale uživatelé přidávali k aprílovému postu o „konci kecek v Čechách“, tudíž tento ukazatel nelze brát úplně vážně. Nejvíce WOW a ANGRY pak získalo O2 – naštvané </a:t>
            </a:r>
            <a:r>
              <a:rPr lang="cs-CZ" sz="1800" i="1" dirty="0" err="1">
                <a:solidFill>
                  <a:srgbClr val="002060"/>
                </a:solidFill>
              </a:rPr>
              <a:t>smajlíky</a:t>
            </a:r>
            <a:r>
              <a:rPr lang="cs-CZ" sz="1800" i="1" dirty="0">
                <a:solidFill>
                  <a:srgbClr val="002060"/>
                </a:solidFill>
              </a:rPr>
              <a:t> si vysloužilo u svého postu o tiskové konferenci k 02 Sport, která se měla věnovat ožehavému tématu vysílacích práv na fotbalová utkání, kvůli kterým O2 čelí dlouhodobé kritice.“</a:t>
            </a:r>
          </a:p>
        </p:txBody>
      </p:sp>
      <p:sp>
        <p:nvSpPr>
          <p:cNvPr id="6" name="Nadpis 5"/>
          <p:cNvSpPr>
            <a:spLocks noGrp="1"/>
          </p:cNvSpPr>
          <p:nvPr>
            <p:ph type="title"/>
          </p:nvPr>
        </p:nvSpPr>
        <p:spPr>
          <a:xfrm>
            <a:off x="179512" y="195486"/>
            <a:ext cx="7776864" cy="507703"/>
          </a:xfrm>
        </p:spPr>
        <p:txBody>
          <a:bodyPr/>
          <a:lstStyle/>
          <a:p>
            <a:r>
              <a:rPr lang="cs-CZ" dirty="0"/>
              <a:t>První analýza Reakcí ve vztahu k českým značkám: Jaké emoce u uživatelů převládají? (m-journal.cz)</a:t>
            </a:r>
          </a:p>
        </p:txBody>
      </p:sp>
    </p:spTree>
    <p:extLst>
      <p:ext uri="{BB962C8B-B14F-4D97-AF65-F5344CB8AC3E}">
        <p14:creationId xmlns:p14="http://schemas.microsoft.com/office/powerpoint/2010/main" val="12144268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6" name="Nadpis 1"/>
          <p:cNvSpPr txBox="1">
            <a:spLocks/>
          </p:cNvSpPr>
          <p:nvPr/>
        </p:nvSpPr>
        <p:spPr>
          <a:xfrm>
            <a:off x="388132" y="411510"/>
            <a:ext cx="3183160" cy="31683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mn-lt"/>
                <a:cs typeface="Times New Roman" panose="02020603050405020304" pitchFamily="18" charset="0"/>
              </a:rPr>
              <a:t>5 </a:t>
            </a:r>
            <a:r>
              <a:rPr lang="cs-CZ" sz="2400" b="1" dirty="0">
                <a:solidFill>
                  <a:schemeClr val="bg1"/>
                </a:solidFill>
                <a:latin typeface="+mn-lt"/>
              </a:rPr>
              <a:t>Online způsoby marketingového výzkumu.</a:t>
            </a:r>
          </a:p>
          <a:p>
            <a:pPr algn="l"/>
            <a:endParaRPr lang="cs-CZ" sz="2400" b="1" dirty="0">
              <a:solidFill>
                <a:schemeClr val="bg1"/>
              </a:solidFill>
              <a:latin typeface="+mn-lt"/>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3" name="Zástupný symbol pro obsah 2">
            <a:extLst>
              <a:ext uri="{FF2B5EF4-FFF2-40B4-BE49-F238E27FC236}">
                <a16:creationId xmlns:a16="http://schemas.microsoft.com/office/drawing/2014/main" id="{3A30BF32-53DE-DE04-39CB-F56FB48EA121}"/>
              </a:ext>
            </a:extLst>
          </p:cNvPr>
          <p:cNvSpPr txBox="1">
            <a:spLocks/>
          </p:cNvSpPr>
          <p:nvPr/>
        </p:nvSpPr>
        <p:spPr>
          <a:xfrm>
            <a:off x="4068324" y="935345"/>
            <a:ext cx="3888052"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t>Odlišnosti MV v online prostředí.</a:t>
            </a:r>
          </a:p>
          <a:p>
            <a:r>
              <a:rPr lang="cs-CZ" sz="2000" dirty="0"/>
              <a:t>Příklady výzkumů.</a:t>
            </a:r>
          </a:p>
          <a:p>
            <a:endParaRPr lang="cs-CZ" sz="2000" dirty="0"/>
          </a:p>
          <a:p>
            <a:r>
              <a:rPr lang="cs-CZ" sz="2000" dirty="0"/>
              <a:t>GA a MBS si necháme do E-marketingu.</a:t>
            </a:r>
          </a:p>
        </p:txBody>
      </p:sp>
    </p:spTree>
    <p:extLst>
      <p:ext uri="{BB962C8B-B14F-4D97-AF65-F5344CB8AC3E}">
        <p14:creationId xmlns:p14="http://schemas.microsoft.com/office/powerpoint/2010/main" val="13397304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15566"/>
            <a:ext cx="8496944" cy="3744416"/>
          </a:xfrm>
          <a:prstGeom prst="rect">
            <a:avLst/>
          </a:prstGeom>
        </p:spPr>
        <p:txBody>
          <a:bodyPr>
            <a:noAutofit/>
          </a:bodyPr>
          <a:lstStyle/>
          <a:p>
            <a:r>
              <a:rPr lang="cs-CZ" sz="2000" dirty="0">
                <a:solidFill>
                  <a:srgbClr val="002060"/>
                </a:solidFill>
              </a:rPr>
              <a:t>Marketingový výzkum online je stejný (metody), ale i jiný (nové techniky, adaptace technik). Mimo nástrojů tradičních, které se pro online prostředí transformovaly (online dotazník, online rozhovory, pozorování online) vznikají </a:t>
            </a:r>
            <a:r>
              <a:rPr lang="cs-CZ" sz="2000" dirty="0">
                <a:solidFill>
                  <a:srgbClr val="FF0000"/>
                </a:solidFill>
              </a:rPr>
              <a:t>nástroje nové</a:t>
            </a:r>
            <a:r>
              <a:rPr lang="cs-CZ" sz="2000" dirty="0">
                <a:solidFill>
                  <a:srgbClr val="002060"/>
                </a:solidFill>
              </a:rPr>
              <a:t>, které souvisí právě s podstatou internetu a v marketingovém výzkumu </a:t>
            </a:r>
            <a:r>
              <a:rPr lang="cs-CZ" sz="2000" dirty="0" err="1">
                <a:solidFill>
                  <a:srgbClr val="002060"/>
                </a:solidFill>
              </a:rPr>
              <a:t>offline</a:t>
            </a:r>
            <a:r>
              <a:rPr lang="cs-CZ" sz="2000" dirty="0">
                <a:solidFill>
                  <a:srgbClr val="002060"/>
                </a:solidFill>
              </a:rPr>
              <a:t> je nevyužíváme.</a:t>
            </a:r>
          </a:p>
          <a:p>
            <a:r>
              <a:rPr lang="cs-CZ" sz="2000" dirty="0">
                <a:solidFill>
                  <a:srgbClr val="002060"/>
                </a:solidFill>
              </a:rPr>
              <a:t>Data online mají stejnou povahu jako data, která již známe.</a:t>
            </a:r>
          </a:p>
          <a:p>
            <a:r>
              <a:rPr lang="cs-CZ" sz="2000" dirty="0">
                <a:solidFill>
                  <a:srgbClr val="002060"/>
                </a:solidFill>
              </a:rPr>
              <a:t>Kvantitativní – čísla, grafy, statistiky.</a:t>
            </a:r>
          </a:p>
          <a:p>
            <a:r>
              <a:rPr lang="cs-CZ" sz="2000" dirty="0">
                <a:solidFill>
                  <a:srgbClr val="002060"/>
                </a:solidFill>
              </a:rPr>
              <a:t>Kvalitativní – text, obrázky, videa.</a:t>
            </a:r>
          </a:p>
          <a:p>
            <a:r>
              <a:rPr lang="cs-CZ" sz="2000" dirty="0">
                <a:solidFill>
                  <a:srgbClr val="002060"/>
                </a:solidFill>
              </a:rPr>
              <a:t>Pro každou situaci i online nejprve definujeme výzkumný problém a stanovujeme výzkumnou otázku.</a:t>
            </a:r>
          </a:p>
        </p:txBody>
      </p:sp>
      <p:sp>
        <p:nvSpPr>
          <p:cNvPr id="6" name="Nadpis 5"/>
          <p:cNvSpPr>
            <a:spLocks noGrp="1"/>
          </p:cNvSpPr>
          <p:nvPr>
            <p:ph type="title"/>
          </p:nvPr>
        </p:nvSpPr>
        <p:spPr>
          <a:xfrm>
            <a:off x="179512" y="195486"/>
            <a:ext cx="6480720" cy="507703"/>
          </a:xfrm>
        </p:spPr>
        <p:txBody>
          <a:bodyPr/>
          <a:lstStyle/>
          <a:p>
            <a:r>
              <a:rPr lang="cs-CZ" dirty="0"/>
              <a:t>Základní metody výzkumu v online prostředí</a:t>
            </a:r>
          </a:p>
        </p:txBody>
      </p:sp>
    </p:spTree>
    <p:extLst>
      <p:ext uri="{BB962C8B-B14F-4D97-AF65-F5344CB8AC3E}">
        <p14:creationId xmlns:p14="http://schemas.microsoft.com/office/powerpoint/2010/main" val="410946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15566"/>
            <a:ext cx="8496944" cy="3744416"/>
          </a:xfrm>
          <a:prstGeom prst="rect">
            <a:avLst/>
          </a:prstGeom>
        </p:spPr>
        <p:txBody>
          <a:bodyPr>
            <a:noAutofit/>
          </a:bodyPr>
          <a:lstStyle/>
          <a:p>
            <a:r>
              <a:rPr lang="cs-CZ" sz="2400" dirty="0">
                <a:solidFill>
                  <a:srgbClr val="002060"/>
                </a:solidFill>
              </a:rPr>
              <a:t>Metodu dotazování zde reprezentuje technika online dotazníku, interview či focus group (skupinový rozhovor). </a:t>
            </a:r>
          </a:p>
          <a:p>
            <a:r>
              <a:rPr lang="cs-CZ" sz="2400" dirty="0">
                <a:solidFill>
                  <a:srgbClr val="002060"/>
                </a:solidFill>
              </a:rPr>
              <a:t>Pozorování představuje webovou analytiku, data mining a sledování kurzoru či oční zornice (mousetracking respektive eyetracking), netnografie.</a:t>
            </a:r>
          </a:p>
          <a:p>
            <a:r>
              <a:rPr lang="cs-CZ" sz="2400" dirty="0">
                <a:solidFill>
                  <a:srgbClr val="002060"/>
                </a:solidFill>
              </a:rPr>
              <a:t>Za experiment můžeme považovat například techniku A/B testování. </a:t>
            </a:r>
          </a:p>
        </p:txBody>
      </p:sp>
      <p:sp>
        <p:nvSpPr>
          <p:cNvPr id="6" name="Nadpis 5"/>
          <p:cNvSpPr>
            <a:spLocks noGrp="1"/>
          </p:cNvSpPr>
          <p:nvPr>
            <p:ph type="title"/>
          </p:nvPr>
        </p:nvSpPr>
        <p:spPr>
          <a:xfrm>
            <a:off x="179512" y="195486"/>
            <a:ext cx="6480720" cy="507703"/>
          </a:xfrm>
        </p:spPr>
        <p:txBody>
          <a:bodyPr/>
          <a:lstStyle/>
          <a:p>
            <a:r>
              <a:rPr lang="cs-CZ" dirty="0"/>
              <a:t>Metody a techniky sběru dat online</a:t>
            </a:r>
          </a:p>
        </p:txBody>
      </p:sp>
    </p:spTree>
    <p:extLst>
      <p:ext uri="{BB962C8B-B14F-4D97-AF65-F5344CB8AC3E}">
        <p14:creationId xmlns:p14="http://schemas.microsoft.com/office/powerpoint/2010/main" val="405669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920880" cy="507703"/>
          </a:xfrm>
        </p:spPr>
        <p:txBody>
          <a:bodyPr/>
          <a:lstStyle/>
          <a:p>
            <a:r>
              <a:rPr lang="cs-CZ" dirty="0"/>
              <a:t>Příklad vývoje prototypů od prvotního návrhu z pěny po plast</a:t>
            </a:r>
          </a:p>
        </p:txBody>
      </p:sp>
      <p:pic>
        <p:nvPicPr>
          <p:cNvPr id="4" name="Zástupný symbol pro obsah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407718" y="915988"/>
            <a:ext cx="4723728" cy="3599978"/>
          </a:xfrm>
        </p:spPr>
      </p:pic>
      <p:pic>
        <p:nvPicPr>
          <p:cNvPr id="2" name="Obrázek 1">
            <a:extLst>
              <a:ext uri="{FF2B5EF4-FFF2-40B4-BE49-F238E27FC236}">
                <a16:creationId xmlns:a16="http://schemas.microsoft.com/office/drawing/2014/main" id="{F5B0D4C3-9162-9352-2AE6-4C80727504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771550"/>
            <a:ext cx="7200800" cy="3826412"/>
          </a:xfrm>
          <a:prstGeom prst="rect">
            <a:avLst/>
          </a:prstGeom>
        </p:spPr>
      </p:pic>
    </p:spTree>
    <p:extLst>
      <p:ext uri="{BB962C8B-B14F-4D97-AF65-F5344CB8AC3E}">
        <p14:creationId xmlns:p14="http://schemas.microsoft.com/office/powerpoint/2010/main" val="33141397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15566"/>
            <a:ext cx="8064896" cy="3744416"/>
          </a:xfrm>
          <a:prstGeom prst="rect">
            <a:avLst/>
          </a:prstGeom>
        </p:spPr>
        <p:txBody>
          <a:bodyPr>
            <a:noAutofit/>
          </a:bodyPr>
          <a:lstStyle/>
          <a:p>
            <a:r>
              <a:rPr lang="cs-CZ" sz="2200" dirty="0">
                <a:solidFill>
                  <a:srgbClr val="002060"/>
                </a:solidFill>
              </a:rPr>
              <a:t>Webová stránka – různé typy (o nás, blog, e-shop, leady, experiment).</a:t>
            </a:r>
          </a:p>
          <a:p>
            <a:r>
              <a:rPr lang="cs-CZ" sz="2200" dirty="0">
                <a:solidFill>
                  <a:srgbClr val="002060"/>
                </a:solidFill>
              </a:rPr>
              <a:t>Sociální média – každé má jiné benefity a omezení, jiné cílovky.</a:t>
            </a:r>
          </a:p>
          <a:p>
            <a:r>
              <a:rPr lang="cs-CZ" sz="2200" dirty="0">
                <a:solidFill>
                  <a:srgbClr val="002060"/>
                </a:solidFill>
              </a:rPr>
              <a:t>Vyhledávače – SEO, PPC, cenové srovnávače, </a:t>
            </a:r>
            <a:r>
              <a:rPr lang="cs-CZ" sz="2200" dirty="0" err="1">
                <a:solidFill>
                  <a:srgbClr val="002060"/>
                </a:solidFill>
              </a:rPr>
              <a:t>marketplace</a:t>
            </a:r>
            <a:r>
              <a:rPr lang="cs-CZ" sz="2200" dirty="0">
                <a:solidFill>
                  <a:srgbClr val="002060"/>
                </a:solidFill>
              </a:rPr>
              <a:t>.</a:t>
            </a:r>
          </a:p>
          <a:p>
            <a:r>
              <a:rPr lang="cs-CZ" sz="2200" dirty="0">
                <a:solidFill>
                  <a:srgbClr val="002060"/>
                </a:solidFill>
              </a:rPr>
              <a:t>E-mailing - newslettery, direct e-mail kampaně. </a:t>
            </a:r>
          </a:p>
          <a:p>
            <a:r>
              <a:rPr lang="cs-CZ" sz="2200" dirty="0">
                <a:solidFill>
                  <a:srgbClr val="002060"/>
                </a:solidFill>
              </a:rPr>
              <a:t>Mobilní marketing. </a:t>
            </a:r>
          </a:p>
          <a:p>
            <a:r>
              <a:rPr lang="cs-CZ" sz="2200" dirty="0">
                <a:solidFill>
                  <a:srgbClr val="002060"/>
                </a:solidFill>
              </a:rPr>
              <a:t>Placené reklamy – bannerová, PPC, </a:t>
            </a:r>
            <a:r>
              <a:rPr lang="cs-CZ" sz="2200" dirty="0" err="1">
                <a:solidFill>
                  <a:srgbClr val="002060"/>
                </a:solidFill>
              </a:rPr>
              <a:t>syndikace</a:t>
            </a:r>
            <a:r>
              <a:rPr lang="cs-CZ" sz="2200" dirty="0">
                <a:solidFill>
                  <a:srgbClr val="002060"/>
                </a:solidFill>
              </a:rPr>
              <a:t> apod. </a:t>
            </a:r>
          </a:p>
          <a:p>
            <a:endParaRPr lang="cs-CZ" sz="2200" dirty="0">
              <a:solidFill>
                <a:srgbClr val="002060"/>
              </a:solidFill>
            </a:endParaRPr>
          </a:p>
          <a:p>
            <a:r>
              <a:rPr lang="cs-CZ" sz="2200" dirty="0">
                <a:solidFill>
                  <a:srgbClr val="002060"/>
                </a:solidFill>
              </a:rPr>
              <a:t>Tím vším se prolíná obsahový marketing – videa, fotky, blogy atd.</a:t>
            </a:r>
          </a:p>
          <a:p>
            <a:endParaRPr lang="cs-CZ" sz="2200" dirty="0">
              <a:solidFill>
                <a:srgbClr val="002060"/>
              </a:solidFill>
            </a:endParaRPr>
          </a:p>
        </p:txBody>
      </p:sp>
      <p:sp>
        <p:nvSpPr>
          <p:cNvPr id="6" name="Nadpis 5"/>
          <p:cNvSpPr>
            <a:spLocks noGrp="1"/>
          </p:cNvSpPr>
          <p:nvPr>
            <p:ph type="title"/>
          </p:nvPr>
        </p:nvSpPr>
        <p:spPr>
          <a:xfrm>
            <a:off x="179512" y="195486"/>
            <a:ext cx="6480720" cy="507703"/>
          </a:xfrm>
        </p:spPr>
        <p:txBody>
          <a:bodyPr/>
          <a:lstStyle/>
          <a:p>
            <a:r>
              <a:rPr lang="cs-CZ" dirty="0"/>
              <a:t>Online marketing - nástroje</a:t>
            </a:r>
          </a:p>
        </p:txBody>
      </p:sp>
    </p:spTree>
    <p:extLst>
      <p:ext uri="{BB962C8B-B14F-4D97-AF65-F5344CB8AC3E}">
        <p14:creationId xmlns:p14="http://schemas.microsoft.com/office/powerpoint/2010/main" val="279652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15566"/>
            <a:ext cx="8064896" cy="3744416"/>
          </a:xfrm>
          <a:prstGeom prst="rect">
            <a:avLst/>
          </a:prstGeom>
        </p:spPr>
        <p:txBody>
          <a:bodyPr>
            <a:noAutofit/>
          </a:bodyPr>
          <a:lstStyle/>
          <a:p>
            <a:r>
              <a:rPr lang="cs-CZ" sz="2200" dirty="0">
                <a:solidFill>
                  <a:srgbClr val="002060"/>
                </a:solidFill>
              </a:rPr>
              <a:t>Webová stránka – GA – data o zákaznících (pokud mám napojené reklamy – špičková segmentace), průchod webem, čtenost článků, zájem o obsah, nákupy atd. Pro web – návrh obsahu, struktury, A/B testing, leady, experiment – </a:t>
            </a:r>
            <a:r>
              <a:rPr lang="cs-CZ" sz="2200" dirty="0" err="1">
                <a:solidFill>
                  <a:srgbClr val="002060"/>
                </a:solidFill>
              </a:rPr>
              <a:t>landing</a:t>
            </a:r>
            <a:r>
              <a:rPr lang="cs-CZ" sz="2200" dirty="0">
                <a:solidFill>
                  <a:srgbClr val="002060"/>
                </a:solidFill>
              </a:rPr>
              <a:t> </a:t>
            </a:r>
            <a:r>
              <a:rPr lang="cs-CZ" sz="2200" dirty="0" err="1">
                <a:solidFill>
                  <a:srgbClr val="002060"/>
                </a:solidFill>
              </a:rPr>
              <a:t>page</a:t>
            </a:r>
            <a:r>
              <a:rPr lang="cs-CZ" sz="2200" dirty="0">
                <a:solidFill>
                  <a:srgbClr val="002060"/>
                </a:solidFill>
              </a:rPr>
              <a:t>.</a:t>
            </a:r>
          </a:p>
          <a:p>
            <a:r>
              <a:rPr lang="cs-CZ" sz="2200" dirty="0">
                <a:solidFill>
                  <a:srgbClr val="002060"/>
                </a:solidFill>
              </a:rPr>
              <a:t>Facebook – data o zákaznících (špičková segmentace) + možnost se jich doptat, obsahová analýza konkurence, sentiment na stránkách/skupinách, Ad </a:t>
            </a:r>
            <a:r>
              <a:rPr lang="cs-CZ" sz="2200" dirty="0" err="1">
                <a:solidFill>
                  <a:srgbClr val="002060"/>
                </a:solidFill>
              </a:rPr>
              <a:t>Library</a:t>
            </a:r>
            <a:r>
              <a:rPr lang="cs-CZ" sz="2200" dirty="0">
                <a:solidFill>
                  <a:srgbClr val="002060"/>
                </a:solidFill>
              </a:rPr>
              <a:t>, A/B testing, experimenty (</a:t>
            </a:r>
            <a:r>
              <a:rPr lang="cs-CZ" sz="2200" dirty="0" err="1">
                <a:solidFill>
                  <a:srgbClr val="002060"/>
                </a:solidFill>
              </a:rPr>
              <a:t>crowdsourcing</a:t>
            </a:r>
            <a:r>
              <a:rPr lang="cs-CZ" sz="2200" dirty="0">
                <a:solidFill>
                  <a:srgbClr val="002060"/>
                </a:solidFill>
              </a:rPr>
              <a:t>), leady (email/telefon), atd.</a:t>
            </a:r>
          </a:p>
          <a:p>
            <a:r>
              <a:rPr lang="cs-CZ" sz="2200" dirty="0">
                <a:solidFill>
                  <a:srgbClr val="002060"/>
                </a:solidFill>
              </a:rPr>
              <a:t>Instagram – to samé, ale méně. </a:t>
            </a:r>
            <a:r>
              <a:rPr lang="cs-CZ" sz="2200" dirty="0" err="1">
                <a:solidFill>
                  <a:srgbClr val="002060"/>
                </a:solidFill>
              </a:rPr>
              <a:t>Insta</a:t>
            </a:r>
            <a:r>
              <a:rPr lang="cs-CZ" sz="2200" dirty="0">
                <a:solidFill>
                  <a:srgbClr val="002060"/>
                </a:solidFill>
              </a:rPr>
              <a:t> je fajn na </a:t>
            </a:r>
            <a:r>
              <a:rPr lang="cs-CZ" sz="2200" dirty="0" err="1">
                <a:solidFill>
                  <a:srgbClr val="002060"/>
                </a:solidFill>
              </a:rPr>
              <a:t>brand</a:t>
            </a:r>
            <a:r>
              <a:rPr lang="cs-CZ" sz="2200" dirty="0">
                <a:solidFill>
                  <a:srgbClr val="002060"/>
                </a:solidFill>
              </a:rPr>
              <a:t> </a:t>
            </a:r>
            <a:r>
              <a:rPr lang="cs-CZ" sz="2200" dirty="0" err="1">
                <a:solidFill>
                  <a:srgbClr val="002060"/>
                </a:solidFill>
              </a:rPr>
              <a:t>building</a:t>
            </a:r>
            <a:r>
              <a:rPr lang="cs-CZ" sz="2200" dirty="0">
                <a:solidFill>
                  <a:srgbClr val="002060"/>
                </a:solidFill>
              </a:rPr>
              <a:t>. </a:t>
            </a:r>
          </a:p>
          <a:p>
            <a:endParaRPr lang="cs-CZ" sz="2200" dirty="0">
              <a:solidFill>
                <a:srgbClr val="002060"/>
              </a:solidFill>
            </a:endParaRPr>
          </a:p>
          <a:p>
            <a:endParaRPr lang="cs-CZ" sz="2200" dirty="0">
              <a:solidFill>
                <a:srgbClr val="002060"/>
              </a:solidFill>
            </a:endParaRPr>
          </a:p>
        </p:txBody>
      </p:sp>
      <p:sp>
        <p:nvSpPr>
          <p:cNvPr id="6" name="Nadpis 5"/>
          <p:cNvSpPr>
            <a:spLocks noGrp="1"/>
          </p:cNvSpPr>
          <p:nvPr>
            <p:ph type="title"/>
          </p:nvPr>
        </p:nvSpPr>
        <p:spPr>
          <a:xfrm>
            <a:off x="179512" y="195486"/>
            <a:ext cx="6480720" cy="507703"/>
          </a:xfrm>
        </p:spPr>
        <p:txBody>
          <a:bodyPr/>
          <a:lstStyle/>
          <a:p>
            <a:r>
              <a:rPr lang="cs-CZ" dirty="0"/>
              <a:t>Příklady různých výzkumů</a:t>
            </a:r>
          </a:p>
        </p:txBody>
      </p:sp>
    </p:spTree>
    <p:extLst>
      <p:ext uri="{BB962C8B-B14F-4D97-AF65-F5344CB8AC3E}">
        <p14:creationId xmlns:p14="http://schemas.microsoft.com/office/powerpoint/2010/main" val="33288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15566"/>
            <a:ext cx="8064896" cy="3744416"/>
          </a:xfrm>
          <a:prstGeom prst="rect">
            <a:avLst/>
          </a:prstGeom>
        </p:spPr>
        <p:txBody>
          <a:bodyPr>
            <a:noAutofit/>
          </a:bodyPr>
          <a:lstStyle/>
          <a:p>
            <a:r>
              <a:rPr lang="cs-CZ" sz="2200" dirty="0">
                <a:solidFill>
                  <a:srgbClr val="002060"/>
                </a:solidFill>
              </a:rPr>
              <a:t>LinkedIn – obsahová analýza konkurence, data o zákaznících, data o konkurentech, sentiment ve skupinách, data pro </a:t>
            </a:r>
            <a:r>
              <a:rPr lang="cs-CZ" sz="2200" dirty="0" err="1">
                <a:solidFill>
                  <a:srgbClr val="002060"/>
                </a:solidFill>
              </a:rPr>
              <a:t>hiring</a:t>
            </a:r>
            <a:r>
              <a:rPr lang="cs-CZ" sz="2200" dirty="0">
                <a:solidFill>
                  <a:srgbClr val="002060"/>
                </a:solidFill>
              </a:rPr>
              <a:t>, leady.</a:t>
            </a:r>
          </a:p>
          <a:p>
            <a:r>
              <a:rPr lang="cs-CZ" sz="2200" dirty="0">
                <a:solidFill>
                  <a:srgbClr val="002060"/>
                </a:solidFill>
              </a:rPr>
              <a:t>YouTube – data o zákaznících, obsahová analýza konkurence.</a:t>
            </a:r>
          </a:p>
          <a:p>
            <a:r>
              <a:rPr lang="cs-CZ" sz="2200" dirty="0">
                <a:solidFill>
                  <a:srgbClr val="002060"/>
                </a:solidFill>
              </a:rPr>
              <a:t>PPC a SEO – analýza klíčových slov, obsahová analýza konkurence. Displej v různých kanálech a zařízeních – data, kde by o mě mohl být zájem (např. reklama v mobilních hrách).</a:t>
            </a:r>
          </a:p>
          <a:p>
            <a:r>
              <a:rPr lang="cs-CZ" sz="2200" dirty="0">
                <a:solidFill>
                  <a:srgbClr val="002060"/>
                </a:solidFill>
              </a:rPr>
              <a:t>E-mailing – data o zákaznících, obsahová analýza konkurence.</a:t>
            </a:r>
          </a:p>
          <a:p>
            <a:endParaRPr lang="cs-CZ" sz="2200" dirty="0">
              <a:solidFill>
                <a:srgbClr val="002060"/>
              </a:solidFill>
            </a:endParaRPr>
          </a:p>
          <a:p>
            <a:r>
              <a:rPr lang="cs-CZ" sz="2200" dirty="0">
                <a:solidFill>
                  <a:srgbClr val="002060"/>
                </a:solidFill>
              </a:rPr>
              <a:t>Všechny kanály se navzájem </a:t>
            </a:r>
            <a:r>
              <a:rPr lang="cs-CZ" sz="2200" dirty="0" err="1">
                <a:solidFill>
                  <a:srgbClr val="002060"/>
                </a:solidFill>
              </a:rPr>
              <a:t>feedují</a:t>
            </a:r>
            <a:r>
              <a:rPr lang="cs-CZ" sz="2200" dirty="0">
                <a:solidFill>
                  <a:srgbClr val="002060"/>
                </a:solidFill>
              </a:rPr>
              <a:t> – obsah ze </a:t>
            </a:r>
            <a:r>
              <a:rPr lang="cs-CZ" sz="2200" dirty="0" err="1">
                <a:solidFill>
                  <a:srgbClr val="002060"/>
                </a:solidFill>
              </a:rPr>
              <a:t>soušlů</a:t>
            </a:r>
            <a:r>
              <a:rPr lang="cs-CZ" sz="2200" dirty="0">
                <a:solidFill>
                  <a:srgbClr val="002060"/>
                </a:solidFill>
              </a:rPr>
              <a:t> plní web, přes akviziční kanály přitáhnu lidi.</a:t>
            </a:r>
          </a:p>
          <a:p>
            <a:endParaRPr lang="cs-CZ" sz="2200" dirty="0">
              <a:solidFill>
                <a:srgbClr val="002060"/>
              </a:solidFill>
            </a:endParaRPr>
          </a:p>
          <a:p>
            <a:endParaRPr lang="cs-CZ" sz="2200" dirty="0">
              <a:solidFill>
                <a:srgbClr val="002060"/>
              </a:solidFill>
            </a:endParaRPr>
          </a:p>
        </p:txBody>
      </p:sp>
      <p:sp>
        <p:nvSpPr>
          <p:cNvPr id="6" name="Nadpis 5"/>
          <p:cNvSpPr>
            <a:spLocks noGrp="1"/>
          </p:cNvSpPr>
          <p:nvPr>
            <p:ph type="title"/>
          </p:nvPr>
        </p:nvSpPr>
        <p:spPr>
          <a:xfrm>
            <a:off x="179512" y="195486"/>
            <a:ext cx="6480720" cy="507703"/>
          </a:xfrm>
        </p:spPr>
        <p:txBody>
          <a:bodyPr/>
          <a:lstStyle/>
          <a:p>
            <a:r>
              <a:rPr lang="cs-CZ" dirty="0"/>
              <a:t>Příklady různých výzkumů</a:t>
            </a:r>
          </a:p>
        </p:txBody>
      </p:sp>
    </p:spTree>
    <p:extLst>
      <p:ext uri="{BB962C8B-B14F-4D97-AF65-F5344CB8AC3E}">
        <p14:creationId xmlns:p14="http://schemas.microsoft.com/office/powerpoint/2010/main" val="143228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15566"/>
            <a:ext cx="8064896" cy="3744416"/>
          </a:xfrm>
          <a:prstGeom prst="rect">
            <a:avLst/>
          </a:prstGeom>
        </p:spPr>
        <p:txBody>
          <a:bodyPr>
            <a:noAutofit/>
          </a:bodyPr>
          <a:lstStyle/>
          <a:p>
            <a:r>
              <a:rPr lang="cs-CZ" sz="2200" dirty="0">
                <a:solidFill>
                  <a:srgbClr val="002060"/>
                </a:solidFill>
              </a:rPr>
              <a:t>Chci založit firmu – tvorba </a:t>
            </a:r>
            <a:r>
              <a:rPr lang="cs-CZ" sz="2200" dirty="0" err="1">
                <a:solidFill>
                  <a:srgbClr val="002060"/>
                </a:solidFill>
              </a:rPr>
              <a:t>landing</a:t>
            </a:r>
            <a:r>
              <a:rPr lang="cs-CZ" sz="2200" dirty="0">
                <a:solidFill>
                  <a:srgbClr val="002060"/>
                </a:solidFill>
              </a:rPr>
              <a:t> </a:t>
            </a:r>
            <a:r>
              <a:rPr lang="cs-CZ" sz="2200" dirty="0" err="1">
                <a:solidFill>
                  <a:srgbClr val="002060"/>
                </a:solidFill>
              </a:rPr>
              <a:t>page</a:t>
            </a:r>
            <a:r>
              <a:rPr lang="cs-CZ" sz="2200" dirty="0">
                <a:solidFill>
                  <a:srgbClr val="002060"/>
                </a:solidFill>
              </a:rPr>
              <a:t>, malá kampaň na </a:t>
            </a:r>
            <a:r>
              <a:rPr lang="cs-CZ" sz="2200" dirty="0" err="1">
                <a:solidFill>
                  <a:srgbClr val="002060"/>
                </a:solidFill>
              </a:rPr>
              <a:t>soušlech</a:t>
            </a:r>
            <a:r>
              <a:rPr lang="cs-CZ" sz="2200" dirty="0">
                <a:solidFill>
                  <a:srgbClr val="002060"/>
                </a:solidFill>
              </a:rPr>
              <a:t>, vidím zda je zájem a mám kontakty. </a:t>
            </a:r>
          </a:p>
          <a:p>
            <a:r>
              <a:rPr lang="cs-CZ" sz="2200" dirty="0">
                <a:solidFill>
                  <a:srgbClr val="002060"/>
                </a:solidFill>
              </a:rPr>
              <a:t>Chci vylepšovat produkt – </a:t>
            </a:r>
            <a:r>
              <a:rPr lang="cs-CZ" sz="2200" dirty="0" err="1">
                <a:solidFill>
                  <a:srgbClr val="002060"/>
                </a:solidFill>
              </a:rPr>
              <a:t>crowdsourcing</a:t>
            </a:r>
            <a:r>
              <a:rPr lang="cs-CZ" sz="2200" dirty="0">
                <a:solidFill>
                  <a:srgbClr val="002060"/>
                </a:solidFill>
              </a:rPr>
              <a:t> na </a:t>
            </a:r>
            <a:r>
              <a:rPr lang="cs-CZ" sz="2200" dirty="0" err="1">
                <a:solidFill>
                  <a:srgbClr val="002060"/>
                </a:solidFill>
              </a:rPr>
              <a:t>soušlech</a:t>
            </a:r>
            <a:r>
              <a:rPr lang="cs-CZ" sz="2200" dirty="0">
                <a:solidFill>
                  <a:srgbClr val="002060"/>
                </a:solidFill>
              </a:rPr>
              <a:t>.</a:t>
            </a:r>
          </a:p>
          <a:p>
            <a:r>
              <a:rPr lang="cs-CZ" sz="2200" dirty="0">
                <a:solidFill>
                  <a:srgbClr val="002060"/>
                </a:solidFill>
              </a:rPr>
              <a:t>Chci navrhnout nový web – data z GA z minulého, A/B testing, </a:t>
            </a:r>
            <a:r>
              <a:rPr lang="cs-CZ" sz="2200" dirty="0" err="1">
                <a:solidFill>
                  <a:srgbClr val="002060"/>
                </a:solidFill>
              </a:rPr>
              <a:t>crowdsourcing</a:t>
            </a:r>
            <a:r>
              <a:rPr lang="cs-CZ" sz="2200" dirty="0">
                <a:solidFill>
                  <a:srgbClr val="002060"/>
                </a:solidFill>
              </a:rPr>
              <a:t>, otestuju obsah a vizuály na </a:t>
            </a:r>
            <a:r>
              <a:rPr lang="cs-CZ" sz="2200" dirty="0" err="1">
                <a:solidFill>
                  <a:srgbClr val="002060"/>
                </a:solidFill>
              </a:rPr>
              <a:t>soušlech</a:t>
            </a:r>
            <a:r>
              <a:rPr lang="cs-CZ" sz="2200" dirty="0">
                <a:solidFill>
                  <a:srgbClr val="002060"/>
                </a:solidFill>
              </a:rPr>
              <a:t>, pak UX testing, optimalizace a start.</a:t>
            </a:r>
          </a:p>
          <a:p>
            <a:r>
              <a:rPr lang="cs-CZ" sz="2200" dirty="0">
                <a:solidFill>
                  <a:srgbClr val="002060"/>
                </a:solidFill>
              </a:rPr>
              <a:t>Chci oslovit nový segment – data ze </a:t>
            </a:r>
            <a:r>
              <a:rPr lang="cs-CZ" sz="2200" dirty="0" err="1">
                <a:solidFill>
                  <a:srgbClr val="002060"/>
                </a:solidFill>
              </a:rPr>
              <a:t>soušlů</a:t>
            </a:r>
            <a:r>
              <a:rPr lang="cs-CZ" sz="2200" dirty="0">
                <a:solidFill>
                  <a:srgbClr val="002060"/>
                </a:solidFill>
              </a:rPr>
              <a:t> + Ad </a:t>
            </a:r>
            <a:r>
              <a:rPr lang="cs-CZ" sz="2200" dirty="0" err="1">
                <a:solidFill>
                  <a:srgbClr val="002060"/>
                </a:solidFill>
              </a:rPr>
              <a:t>Library</a:t>
            </a:r>
            <a:r>
              <a:rPr lang="cs-CZ" sz="2200" dirty="0">
                <a:solidFill>
                  <a:srgbClr val="002060"/>
                </a:solidFill>
              </a:rPr>
              <a:t>, podle konkurence upravím příspěvky a experiment na novém publiku.</a:t>
            </a:r>
          </a:p>
          <a:p>
            <a:endParaRPr lang="cs-CZ" sz="2200" dirty="0">
              <a:solidFill>
                <a:srgbClr val="002060"/>
              </a:solidFill>
            </a:endParaRPr>
          </a:p>
          <a:p>
            <a:endParaRPr lang="cs-CZ" sz="2200" dirty="0">
              <a:solidFill>
                <a:srgbClr val="002060"/>
              </a:solidFill>
            </a:endParaRPr>
          </a:p>
        </p:txBody>
      </p:sp>
      <p:sp>
        <p:nvSpPr>
          <p:cNvPr id="6" name="Nadpis 5"/>
          <p:cNvSpPr>
            <a:spLocks noGrp="1"/>
          </p:cNvSpPr>
          <p:nvPr>
            <p:ph type="title"/>
          </p:nvPr>
        </p:nvSpPr>
        <p:spPr>
          <a:xfrm>
            <a:off x="179512" y="195486"/>
            <a:ext cx="6480720" cy="507703"/>
          </a:xfrm>
        </p:spPr>
        <p:txBody>
          <a:bodyPr/>
          <a:lstStyle/>
          <a:p>
            <a:r>
              <a:rPr lang="cs-CZ" dirty="0"/>
              <a:t>Reálné využití</a:t>
            </a:r>
          </a:p>
        </p:txBody>
      </p:sp>
    </p:spTree>
    <p:extLst>
      <p:ext uri="{BB962C8B-B14F-4D97-AF65-F5344CB8AC3E}">
        <p14:creationId xmlns:p14="http://schemas.microsoft.com/office/powerpoint/2010/main" val="99654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715A5F-9611-42AC-959B-B31875FE1D84}"/>
              </a:ext>
            </a:extLst>
          </p:cNvPr>
          <p:cNvSpPr>
            <a:spLocks noGrp="1"/>
          </p:cNvSpPr>
          <p:nvPr>
            <p:ph type="title"/>
          </p:nvPr>
        </p:nvSpPr>
        <p:spPr>
          <a:xfrm>
            <a:off x="251520" y="195486"/>
            <a:ext cx="7416824" cy="507703"/>
          </a:xfrm>
        </p:spPr>
        <p:txBody>
          <a:bodyPr>
            <a:normAutofit/>
          </a:bodyPr>
          <a:lstStyle/>
          <a:p>
            <a:r>
              <a:rPr lang="cs-CZ" dirty="0"/>
              <a:t>Jaké data můžeme pro podporu rozhodování získat online?</a:t>
            </a:r>
          </a:p>
        </p:txBody>
      </p:sp>
      <p:graphicFrame>
        <p:nvGraphicFramePr>
          <p:cNvPr id="8" name="Content Placeholder 3">
            <a:extLst>
              <a:ext uri="{FF2B5EF4-FFF2-40B4-BE49-F238E27FC236}">
                <a16:creationId xmlns:a16="http://schemas.microsoft.com/office/drawing/2014/main" id="{3B240805-6C78-4E78-9480-FCC3BB0D39C9}"/>
              </a:ext>
            </a:extLst>
          </p:cNvPr>
          <p:cNvGraphicFramePr>
            <a:graphicFrameLocks/>
          </p:cNvGraphicFramePr>
          <p:nvPr/>
        </p:nvGraphicFramePr>
        <p:xfrm>
          <a:off x="395536" y="1203598"/>
          <a:ext cx="8100360" cy="3152966"/>
        </p:xfrm>
        <a:graphic>
          <a:graphicData uri="http://schemas.openxmlformats.org/drawingml/2006/table">
            <a:tbl>
              <a:tblPr firstRow="1" firstCol="1" bandRow="1">
                <a:tableStyleId>{5C22544A-7EE6-4342-B048-85BDC9FD1C3A}</a:tableStyleId>
              </a:tblPr>
              <a:tblGrid>
                <a:gridCol w="1457539">
                  <a:extLst>
                    <a:ext uri="{9D8B030D-6E8A-4147-A177-3AD203B41FA5}">
                      <a16:colId xmlns:a16="http://schemas.microsoft.com/office/drawing/2014/main" val="20000"/>
                    </a:ext>
                  </a:extLst>
                </a:gridCol>
                <a:gridCol w="3691586">
                  <a:extLst>
                    <a:ext uri="{9D8B030D-6E8A-4147-A177-3AD203B41FA5}">
                      <a16:colId xmlns:a16="http://schemas.microsoft.com/office/drawing/2014/main" val="20001"/>
                    </a:ext>
                  </a:extLst>
                </a:gridCol>
                <a:gridCol w="2951235">
                  <a:extLst>
                    <a:ext uri="{9D8B030D-6E8A-4147-A177-3AD203B41FA5}">
                      <a16:colId xmlns:a16="http://schemas.microsoft.com/office/drawing/2014/main" val="20002"/>
                    </a:ext>
                  </a:extLst>
                </a:gridCol>
              </a:tblGrid>
              <a:tr h="223092">
                <a:tc>
                  <a:txBody>
                    <a:bodyPr/>
                    <a:lstStyle/>
                    <a:p>
                      <a:pPr>
                        <a:lnSpc>
                          <a:spcPct val="115000"/>
                        </a:lnSpc>
                        <a:spcAft>
                          <a:spcPts val="0"/>
                        </a:spcAft>
                      </a:pPr>
                      <a:r>
                        <a:rPr lang="cs-CZ" sz="1400" dirty="0">
                          <a:effectLst/>
                        </a:rPr>
                        <a:t>Typ dat</a:t>
                      </a:r>
                      <a:endParaRPr lang="cs-CZ"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cs-CZ" sz="1400">
                          <a:effectLst/>
                        </a:rPr>
                        <a:t>Kde a jak</a:t>
                      </a:r>
                      <a:endParaRPr lang="cs-CZ"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cs-CZ" sz="1400">
                          <a:effectLst/>
                        </a:rPr>
                        <a:t>Zdroje dat</a:t>
                      </a:r>
                      <a:endParaRPr lang="cs-CZ"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extLst>
                  <a:ext uri="{0D108BD9-81ED-4DB2-BD59-A6C34878D82A}">
                    <a16:rowId xmlns:a16="http://schemas.microsoft.com/office/drawing/2014/main" val="10000"/>
                  </a:ext>
                </a:extLst>
              </a:tr>
              <a:tr h="247076">
                <a:tc rowSpan="3">
                  <a:txBody>
                    <a:bodyPr/>
                    <a:lstStyle/>
                    <a:p>
                      <a:pPr>
                        <a:lnSpc>
                          <a:spcPct val="115000"/>
                        </a:lnSpc>
                        <a:spcAft>
                          <a:spcPts val="0"/>
                        </a:spcAft>
                      </a:pPr>
                      <a:r>
                        <a:rPr lang="cs-CZ" sz="1600" dirty="0">
                          <a:effectLst/>
                        </a:rPr>
                        <a:t>Transakční</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cs-CZ" sz="1600" dirty="0">
                          <a:solidFill>
                            <a:srgbClr val="002060"/>
                          </a:solidFill>
                          <a:effectLst/>
                        </a:rPr>
                        <a:t>Nákupy online a na prodejně</a:t>
                      </a:r>
                      <a:endParaRPr lang="cs-CZ"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cs-CZ" sz="1600">
                          <a:solidFill>
                            <a:srgbClr val="002060"/>
                          </a:solidFill>
                          <a:effectLst/>
                        </a:rPr>
                        <a:t>Zákazníci</a:t>
                      </a:r>
                      <a:endParaRPr lang="cs-CZ" sz="16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extLst>
                  <a:ext uri="{0D108BD9-81ED-4DB2-BD59-A6C34878D82A}">
                    <a16:rowId xmlns:a16="http://schemas.microsoft.com/office/drawing/2014/main" val="10001"/>
                  </a:ext>
                </a:extLst>
              </a:tr>
              <a:tr h="310662">
                <a:tc vMerge="1">
                  <a:txBody>
                    <a:bodyPr/>
                    <a:lstStyle/>
                    <a:p>
                      <a:pPr>
                        <a:lnSpc>
                          <a:spcPct val="115000"/>
                        </a:lnSpc>
                        <a:spcAft>
                          <a:spcPts val="0"/>
                        </a:spcAft>
                      </a:pP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cs-CZ" sz="1600" dirty="0">
                          <a:solidFill>
                            <a:srgbClr val="002060"/>
                          </a:solidFill>
                          <a:effectLst/>
                        </a:rPr>
                        <a:t>Poptávky online, telefonicky a na prodejně</a:t>
                      </a:r>
                      <a:endParaRPr lang="cs-CZ"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cs-CZ" sz="1600" dirty="0">
                          <a:solidFill>
                            <a:srgbClr val="002060"/>
                          </a:solidFill>
                          <a:effectLst/>
                        </a:rPr>
                        <a:t>Zákazníci a potencionální zákazníci</a:t>
                      </a:r>
                      <a:endParaRPr lang="cs-CZ"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extLst>
                  <a:ext uri="{0D108BD9-81ED-4DB2-BD59-A6C34878D82A}">
                    <a16:rowId xmlns:a16="http://schemas.microsoft.com/office/drawing/2014/main" val="10002"/>
                  </a:ext>
                </a:extLst>
              </a:tr>
              <a:tr h="247076">
                <a:tc vMerge="1">
                  <a:txBody>
                    <a:bodyPr/>
                    <a:lstStyle/>
                    <a:p>
                      <a:pPr>
                        <a:lnSpc>
                          <a:spcPct val="115000"/>
                        </a:lnSpc>
                        <a:spcAft>
                          <a:spcPts val="0"/>
                        </a:spcAft>
                      </a:pP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cs-CZ" sz="1600" dirty="0">
                          <a:solidFill>
                            <a:srgbClr val="002060"/>
                          </a:solidFill>
                          <a:effectLst/>
                        </a:rPr>
                        <a:t>Skladové a expediční transakce</a:t>
                      </a:r>
                      <a:endParaRPr lang="cs-CZ"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cs-CZ" sz="1600">
                          <a:solidFill>
                            <a:srgbClr val="002060"/>
                          </a:solidFill>
                          <a:effectLst/>
                        </a:rPr>
                        <a:t>Partneři, logistika</a:t>
                      </a:r>
                      <a:endParaRPr lang="cs-CZ" sz="16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extLst>
                  <a:ext uri="{0D108BD9-81ED-4DB2-BD59-A6C34878D82A}">
                    <a16:rowId xmlns:a16="http://schemas.microsoft.com/office/drawing/2014/main" val="10003"/>
                  </a:ext>
                </a:extLst>
              </a:tr>
              <a:tr h="311834">
                <a:tc rowSpan="4">
                  <a:txBody>
                    <a:bodyPr/>
                    <a:lstStyle/>
                    <a:p>
                      <a:pPr>
                        <a:lnSpc>
                          <a:spcPct val="115000"/>
                        </a:lnSpc>
                        <a:spcAft>
                          <a:spcPts val="0"/>
                        </a:spcAft>
                      </a:pPr>
                      <a:r>
                        <a:rPr lang="cs-CZ" sz="1600" dirty="0">
                          <a:effectLst/>
                        </a:rPr>
                        <a:t>Pozorovací</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cs-CZ" sz="1600" dirty="0">
                          <a:solidFill>
                            <a:srgbClr val="002060"/>
                          </a:solidFill>
                          <a:effectLst/>
                        </a:rPr>
                        <a:t>Návštěvy webové a následný nákup v prodejně</a:t>
                      </a:r>
                      <a:endParaRPr lang="cs-CZ"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cs-CZ" sz="1600" dirty="0">
                          <a:solidFill>
                            <a:srgbClr val="002060"/>
                          </a:solidFill>
                          <a:effectLst/>
                        </a:rPr>
                        <a:t>Zákazníci, prodavači</a:t>
                      </a:r>
                      <a:endParaRPr lang="cs-CZ"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extLst>
                  <a:ext uri="{0D108BD9-81ED-4DB2-BD59-A6C34878D82A}">
                    <a16:rowId xmlns:a16="http://schemas.microsoft.com/office/drawing/2014/main" val="10004"/>
                  </a:ext>
                </a:extLst>
              </a:tr>
              <a:tr h="238358">
                <a:tc vMerge="1">
                  <a:txBody>
                    <a:bodyPr/>
                    <a:lstStyle/>
                    <a:p>
                      <a:pPr>
                        <a:lnSpc>
                          <a:spcPct val="115000"/>
                        </a:lnSpc>
                        <a:spcAft>
                          <a:spcPts val="0"/>
                        </a:spcAft>
                      </a:pP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cs-CZ" sz="1600" dirty="0">
                          <a:solidFill>
                            <a:srgbClr val="002060"/>
                          </a:solidFill>
                          <a:effectLst/>
                        </a:rPr>
                        <a:t>Chování na webové stránce (analýza cesty zákazníka)</a:t>
                      </a:r>
                      <a:endParaRPr lang="cs-CZ"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cs-CZ" sz="1600">
                          <a:solidFill>
                            <a:srgbClr val="002060"/>
                          </a:solidFill>
                          <a:effectLst/>
                        </a:rPr>
                        <a:t>Zákazníci a potencionální zákazníci</a:t>
                      </a:r>
                      <a:endParaRPr lang="cs-CZ" sz="16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extLst>
                  <a:ext uri="{0D108BD9-81ED-4DB2-BD59-A6C34878D82A}">
                    <a16:rowId xmlns:a16="http://schemas.microsoft.com/office/drawing/2014/main" val="10005"/>
                  </a:ext>
                </a:extLst>
              </a:tr>
              <a:tr h="247076">
                <a:tc vMerge="1">
                  <a:txBody>
                    <a:bodyPr/>
                    <a:lstStyle/>
                    <a:p>
                      <a:pPr>
                        <a:lnSpc>
                          <a:spcPct val="115000"/>
                        </a:lnSpc>
                        <a:spcAft>
                          <a:spcPts val="0"/>
                        </a:spcAft>
                      </a:pP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cs-CZ" sz="1600" dirty="0">
                          <a:solidFill>
                            <a:srgbClr val="002060"/>
                          </a:solidFill>
                          <a:effectLst/>
                        </a:rPr>
                        <a:t>Servis na prodejně</a:t>
                      </a:r>
                      <a:endParaRPr lang="cs-CZ"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cs-CZ" sz="1600" dirty="0">
                          <a:solidFill>
                            <a:srgbClr val="002060"/>
                          </a:solidFill>
                          <a:effectLst/>
                        </a:rPr>
                        <a:t>Zákazníci, prodavači</a:t>
                      </a:r>
                      <a:endParaRPr lang="cs-CZ"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extLst>
                  <a:ext uri="{0D108BD9-81ED-4DB2-BD59-A6C34878D82A}">
                    <a16:rowId xmlns:a16="http://schemas.microsoft.com/office/drawing/2014/main" val="10006"/>
                  </a:ext>
                </a:extLst>
              </a:tr>
              <a:tr h="223092">
                <a:tc vMerge="1">
                  <a:txBody>
                    <a:bodyPr/>
                    <a:lstStyle/>
                    <a:p>
                      <a:pPr>
                        <a:lnSpc>
                          <a:spcPct val="115000"/>
                        </a:lnSpc>
                        <a:spcAft>
                          <a:spcPts val="0"/>
                        </a:spcAft>
                      </a:pP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cs-CZ" sz="1600" dirty="0">
                          <a:solidFill>
                            <a:srgbClr val="002060"/>
                          </a:solidFill>
                          <a:effectLst/>
                        </a:rPr>
                        <a:t>Biometrika (neuromarketing, fMRI, Eyetracking)</a:t>
                      </a:r>
                      <a:endParaRPr lang="cs-CZ"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cs-CZ" sz="1600" dirty="0">
                          <a:solidFill>
                            <a:srgbClr val="002060"/>
                          </a:solidFill>
                          <a:effectLst/>
                        </a:rPr>
                        <a:t>Zákazníci a potencionální zákazníci</a:t>
                      </a:r>
                      <a:endParaRPr lang="cs-CZ"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385676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715A5F-9611-42AC-959B-B31875FE1D84}"/>
              </a:ext>
            </a:extLst>
          </p:cNvPr>
          <p:cNvSpPr>
            <a:spLocks noGrp="1"/>
          </p:cNvSpPr>
          <p:nvPr>
            <p:ph type="title"/>
          </p:nvPr>
        </p:nvSpPr>
        <p:spPr>
          <a:xfrm>
            <a:off x="251520" y="195486"/>
            <a:ext cx="7416824" cy="507703"/>
          </a:xfrm>
        </p:spPr>
        <p:txBody>
          <a:bodyPr>
            <a:normAutofit/>
          </a:bodyPr>
          <a:lstStyle/>
          <a:p>
            <a:r>
              <a:rPr lang="cs-CZ" dirty="0"/>
              <a:t>Jaké data můžeme pro podporu rozhodování získat online?</a:t>
            </a:r>
          </a:p>
        </p:txBody>
      </p:sp>
      <p:graphicFrame>
        <p:nvGraphicFramePr>
          <p:cNvPr id="2" name="Table 1">
            <a:extLst>
              <a:ext uri="{FF2B5EF4-FFF2-40B4-BE49-F238E27FC236}">
                <a16:creationId xmlns:a16="http://schemas.microsoft.com/office/drawing/2014/main" id="{BCA9C195-E870-461A-A4AA-CAF2D678A976}"/>
              </a:ext>
            </a:extLst>
          </p:cNvPr>
          <p:cNvGraphicFramePr>
            <a:graphicFrameLocks noGrp="1"/>
          </p:cNvGraphicFramePr>
          <p:nvPr/>
        </p:nvGraphicFramePr>
        <p:xfrm>
          <a:off x="156634" y="987575"/>
          <a:ext cx="8830732" cy="3976482"/>
        </p:xfrm>
        <a:graphic>
          <a:graphicData uri="http://schemas.openxmlformats.org/drawingml/2006/table">
            <a:tbl>
              <a:tblPr firstRow="1" firstCol="1" bandRow="1">
                <a:tableStyleId>{5C22544A-7EE6-4342-B048-85BDC9FD1C3A}</a:tableStyleId>
              </a:tblPr>
              <a:tblGrid>
                <a:gridCol w="1588959">
                  <a:extLst>
                    <a:ext uri="{9D8B030D-6E8A-4147-A177-3AD203B41FA5}">
                      <a16:colId xmlns:a16="http://schemas.microsoft.com/office/drawing/2014/main" val="2823283638"/>
                    </a:ext>
                  </a:extLst>
                </a:gridCol>
                <a:gridCol w="3618495">
                  <a:extLst>
                    <a:ext uri="{9D8B030D-6E8A-4147-A177-3AD203B41FA5}">
                      <a16:colId xmlns:a16="http://schemas.microsoft.com/office/drawing/2014/main" val="891691833"/>
                    </a:ext>
                  </a:extLst>
                </a:gridCol>
                <a:gridCol w="3623278">
                  <a:extLst>
                    <a:ext uri="{9D8B030D-6E8A-4147-A177-3AD203B41FA5}">
                      <a16:colId xmlns:a16="http://schemas.microsoft.com/office/drawing/2014/main" val="2556864248"/>
                    </a:ext>
                  </a:extLst>
                </a:gridCol>
              </a:tblGrid>
              <a:tr h="488427">
                <a:tc>
                  <a:txBody>
                    <a:bodyPr/>
                    <a:lstStyle/>
                    <a:p>
                      <a:pP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Typ dat</a:t>
                      </a:r>
                    </a:p>
                  </a:txBody>
                  <a:tcPr marL="54574" marR="54574" marT="0" marB="0"/>
                </a:tc>
                <a:tc>
                  <a:txBody>
                    <a:bodyPr/>
                    <a:lstStyle/>
                    <a:p>
                      <a:pP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Kde a jak</a:t>
                      </a:r>
                    </a:p>
                  </a:txBody>
                  <a:tcPr marL="54574" marR="54574" marT="0" marB="0"/>
                </a:tc>
                <a:tc>
                  <a:txBody>
                    <a:bodyPr/>
                    <a:lstStyle/>
                    <a:p>
                      <a:pP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Zdroje dat</a:t>
                      </a:r>
                    </a:p>
                  </a:txBody>
                  <a:tcPr marL="54574" marR="54574" marT="0" marB="0"/>
                </a:tc>
                <a:extLst>
                  <a:ext uri="{0D108BD9-81ED-4DB2-BD59-A6C34878D82A}">
                    <a16:rowId xmlns:a16="http://schemas.microsoft.com/office/drawing/2014/main" val="3906339613"/>
                  </a:ext>
                </a:extLst>
              </a:tr>
              <a:tr h="524763">
                <a:tc rowSpan="6">
                  <a:txBody>
                    <a:bodyPr/>
                    <a:lstStyle/>
                    <a:p>
                      <a:pPr>
                        <a:lnSpc>
                          <a:spcPct val="115000"/>
                        </a:lnSpc>
                        <a:spcAft>
                          <a:spcPts val="0"/>
                        </a:spcAft>
                      </a:pPr>
                      <a:r>
                        <a:rPr lang="cs-CZ" sz="1600" dirty="0">
                          <a:effectLst/>
                        </a:rPr>
                        <a:t>Konverzační</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cs-CZ" sz="1600" dirty="0">
                          <a:solidFill>
                            <a:srgbClr val="002060"/>
                          </a:solidFill>
                          <a:effectLst/>
                        </a:rPr>
                        <a:t>Dotazníky online a na prodejně</a:t>
                      </a:r>
                      <a:endParaRPr lang="cs-CZ"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cs-CZ" sz="1600" dirty="0">
                          <a:solidFill>
                            <a:srgbClr val="002060"/>
                          </a:solidFill>
                          <a:effectLst/>
                        </a:rPr>
                        <a:t>Zákazníci, potencionální zákazníci, zaměstnanci</a:t>
                      </a:r>
                      <a:endParaRPr lang="cs-CZ"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extLst>
                  <a:ext uri="{0D108BD9-81ED-4DB2-BD59-A6C34878D82A}">
                    <a16:rowId xmlns:a16="http://schemas.microsoft.com/office/drawing/2014/main" val="1873055743"/>
                  </a:ext>
                </a:extLst>
              </a:tr>
              <a:tr h="251426">
                <a:tc vMerge="1">
                  <a:txBody>
                    <a:bodyPr/>
                    <a:lstStyle/>
                    <a:p>
                      <a:pPr>
                        <a:lnSpc>
                          <a:spcPct val="115000"/>
                        </a:lnSpc>
                        <a:spcAft>
                          <a:spcPts val="0"/>
                        </a:spcAft>
                      </a:pP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cs-CZ" sz="1600" dirty="0">
                          <a:solidFill>
                            <a:srgbClr val="002060"/>
                          </a:solidFill>
                          <a:effectLst/>
                        </a:rPr>
                        <a:t>Interakce na call centru</a:t>
                      </a:r>
                      <a:endParaRPr lang="cs-CZ"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cs-CZ" sz="1600" dirty="0">
                          <a:solidFill>
                            <a:srgbClr val="002060"/>
                          </a:solidFill>
                          <a:effectLst/>
                        </a:rPr>
                        <a:t>Zákazník, zaměstnanec</a:t>
                      </a:r>
                      <a:endParaRPr lang="cs-CZ"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extLst>
                  <a:ext uri="{0D108BD9-81ED-4DB2-BD59-A6C34878D82A}">
                    <a16:rowId xmlns:a16="http://schemas.microsoft.com/office/drawing/2014/main" val="1414646246"/>
                  </a:ext>
                </a:extLst>
              </a:tr>
              <a:tr h="251426">
                <a:tc vMerge="1">
                  <a:txBody>
                    <a:bodyPr/>
                    <a:lstStyle/>
                    <a:p>
                      <a:pPr>
                        <a:lnSpc>
                          <a:spcPct val="115000"/>
                        </a:lnSpc>
                        <a:spcAft>
                          <a:spcPts val="0"/>
                        </a:spcAft>
                      </a:pP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cs-CZ" sz="1600" dirty="0">
                          <a:solidFill>
                            <a:srgbClr val="002060"/>
                          </a:solidFill>
                          <a:effectLst/>
                        </a:rPr>
                        <a:t>Interakce na prodejně</a:t>
                      </a:r>
                      <a:endParaRPr lang="cs-CZ"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cs-CZ" sz="1600">
                          <a:solidFill>
                            <a:srgbClr val="002060"/>
                          </a:solidFill>
                          <a:effectLst/>
                        </a:rPr>
                        <a:t>Zákazník, zaměstnanec</a:t>
                      </a:r>
                      <a:endParaRPr lang="cs-CZ" sz="16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extLst>
                  <a:ext uri="{0D108BD9-81ED-4DB2-BD59-A6C34878D82A}">
                    <a16:rowId xmlns:a16="http://schemas.microsoft.com/office/drawing/2014/main" val="3593383398"/>
                  </a:ext>
                </a:extLst>
              </a:tr>
              <a:tr h="524763">
                <a:tc vMerge="1">
                  <a:txBody>
                    <a:bodyPr/>
                    <a:lstStyle/>
                    <a:p>
                      <a:pPr>
                        <a:lnSpc>
                          <a:spcPct val="115000"/>
                        </a:lnSpc>
                        <a:spcAft>
                          <a:spcPts val="0"/>
                        </a:spcAft>
                      </a:pP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cs-CZ" sz="1600" dirty="0">
                          <a:solidFill>
                            <a:srgbClr val="002060"/>
                          </a:solidFill>
                          <a:effectLst/>
                        </a:rPr>
                        <a:t>Komunikace na Facebooku, Twitteru</a:t>
                      </a:r>
                      <a:endParaRPr lang="cs-CZ"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cs-CZ" sz="1600">
                          <a:solidFill>
                            <a:srgbClr val="002060"/>
                          </a:solidFill>
                          <a:effectLst/>
                        </a:rPr>
                        <a:t>Zákazníci, zaměstnanci, konkurenti, partneři</a:t>
                      </a:r>
                      <a:endParaRPr lang="cs-CZ" sz="16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extLst>
                  <a:ext uri="{0D108BD9-81ED-4DB2-BD59-A6C34878D82A}">
                    <a16:rowId xmlns:a16="http://schemas.microsoft.com/office/drawing/2014/main" val="3717589628"/>
                  </a:ext>
                </a:extLst>
              </a:tr>
              <a:tr h="524763">
                <a:tc vMerge="1">
                  <a:txBody>
                    <a:bodyPr/>
                    <a:lstStyle/>
                    <a:p>
                      <a:pPr>
                        <a:lnSpc>
                          <a:spcPct val="115000"/>
                        </a:lnSpc>
                        <a:spcAft>
                          <a:spcPts val="0"/>
                        </a:spcAft>
                      </a:pP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cs-CZ" sz="1600" dirty="0">
                          <a:solidFill>
                            <a:srgbClr val="002060"/>
                          </a:solidFill>
                          <a:effectLst/>
                        </a:rPr>
                        <a:t>Aktivity na blogu</a:t>
                      </a:r>
                      <a:endParaRPr lang="cs-CZ"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cs-CZ" sz="1600" dirty="0">
                          <a:solidFill>
                            <a:srgbClr val="002060"/>
                          </a:solidFill>
                          <a:effectLst/>
                        </a:rPr>
                        <a:t>Zákazníci, zaměstnanci, konkurenti, partneři</a:t>
                      </a:r>
                      <a:endParaRPr lang="cs-CZ"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extLst>
                  <a:ext uri="{0D108BD9-81ED-4DB2-BD59-A6C34878D82A}">
                    <a16:rowId xmlns:a16="http://schemas.microsoft.com/office/drawing/2014/main" val="3138935371"/>
                  </a:ext>
                </a:extLst>
              </a:tr>
              <a:tr h="524763">
                <a:tc vMerge="1">
                  <a:txBody>
                    <a:bodyPr/>
                    <a:lstStyle/>
                    <a:p>
                      <a:pPr>
                        <a:lnSpc>
                          <a:spcPct val="115000"/>
                        </a:lnSpc>
                        <a:spcAft>
                          <a:spcPts val="0"/>
                        </a:spcAft>
                      </a:pP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cs-CZ" sz="1600">
                          <a:solidFill>
                            <a:srgbClr val="002060"/>
                          </a:solidFill>
                          <a:effectLst/>
                        </a:rPr>
                        <a:t>Další aktivity v oblasti sociálních médií</a:t>
                      </a:r>
                      <a:endParaRPr lang="cs-CZ" sz="16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cs-CZ" sz="1600" dirty="0">
                          <a:solidFill>
                            <a:srgbClr val="002060"/>
                          </a:solidFill>
                          <a:effectLst/>
                        </a:rPr>
                        <a:t>Zákazníci, zaměstnanci, konkurenti, partneři</a:t>
                      </a:r>
                      <a:endParaRPr lang="cs-CZ"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extLst>
                  <a:ext uri="{0D108BD9-81ED-4DB2-BD59-A6C34878D82A}">
                    <a16:rowId xmlns:a16="http://schemas.microsoft.com/office/drawing/2014/main" val="3771000277"/>
                  </a:ext>
                </a:extLst>
              </a:tr>
              <a:tr h="254990">
                <a:tc rowSpan="2">
                  <a:txBody>
                    <a:bodyPr/>
                    <a:lstStyle/>
                    <a:p>
                      <a:pPr>
                        <a:lnSpc>
                          <a:spcPct val="115000"/>
                        </a:lnSpc>
                        <a:spcAft>
                          <a:spcPts val="0"/>
                        </a:spcAft>
                      </a:pPr>
                      <a:r>
                        <a:rPr lang="cs-CZ" sz="1600" dirty="0">
                          <a:effectLst/>
                        </a:rPr>
                        <a:t>Webová analytika</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cs-CZ" sz="1600" dirty="0">
                          <a:effectLst/>
                        </a:rPr>
                        <a:t> </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cs-CZ" sz="1600">
                          <a:solidFill>
                            <a:srgbClr val="002060"/>
                          </a:solidFill>
                          <a:effectLst/>
                        </a:rPr>
                        <a:t>Analýza klíčových slov</a:t>
                      </a:r>
                      <a:endParaRPr lang="cs-CZ" sz="16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cs-CZ" sz="1600" dirty="0">
                          <a:solidFill>
                            <a:srgbClr val="002060"/>
                          </a:solidFill>
                          <a:effectLst/>
                        </a:rPr>
                        <a:t>Zákazníci a potencionální zákazníci</a:t>
                      </a:r>
                      <a:endParaRPr lang="cs-CZ"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extLst>
                  <a:ext uri="{0D108BD9-81ED-4DB2-BD59-A6C34878D82A}">
                    <a16:rowId xmlns:a16="http://schemas.microsoft.com/office/drawing/2014/main" val="1622327833"/>
                  </a:ext>
                </a:extLst>
              </a:tr>
              <a:tr h="543110">
                <a:tc vMerge="1">
                  <a:txBody>
                    <a:bodyPr/>
                    <a:lstStyle/>
                    <a:p>
                      <a:pPr>
                        <a:lnSpc>
                          <a:spcPct val="115000"/>
                        </a:lnSpc>
                        <a:spcAft>
                          <a:spcPts val="0"/>
                        </a:spcAft>
                      </a:pP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cs-CZ" sz="1600" dirty="0">
                          <a:solidFill>
                            <a:srgbClr val="002060"/>
                          </a:solidFill>
                          <a:effectLst/>
                        </a:rPr>
                        <a:t>Analýza prokliků</a:t>
                      </a:r>
                      <a:endParaRPr lang="cs-CZ"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cs-CZ" sz="1600" dirty="0">
                          <a:solidFill>
                            <a:srgbClr val="002060"/>
                          </a:solidFill>
                          <a:effectLst/>
                        </a:rPr>
                        <a:t>Zákazníci a potencionální zákazníci</a:t>
                      </a:r>
                    </a:p>
                  </a:txBody>
                  <a:tcPr marL="54574" marR="54574" marT="0" marB="0"/>
                </a:tc>
                <a:extLst>
                  <a:ext uri="{0D108BD9-81ED-4DB2-BD59-A6C34878D82A}">
                    <a16:rowId xmlns:a16="http://schemas.microsoft.com/office/drawing/2014/main" val="122832267"/>
                  </a:ext>
                </a:extLst>
              </a:tr>
            </a:tbl>
          </a:graphicData>
        </a:graphic>
      </p:graphicFrame>
    </p:spTree>
    <p:extLst>
      <p:ext uri="{BB962C8B-B14F-4D97-AF65-F5344CB8AC3E}">
        <p14:creationId xmlns:p14="http://schemas.microsoft.com/office/powerpoint/2010/main" val="7004864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15566"/>
            <a:ext cx="8496944" cy="3744416"/>
          </a:xfrm>
          <a:prstGeom prst="rect">
            <a:avLst/>
          </a:prstGeom>
        </p:spPr>
        <p:txBody>
          <a:bodyPr>
            <a:noAutofit/>
          </a:bodyPr>
          <a:lstStyle/>
          <a:p>
            <a:r>
              <a:rPr lang="cs-CZ" sz="2400" dirty="0">
                <a:solidFill>
                  <a:srgbClr val="002060"/>
                </a:solidFill>
              </a:rPr>
              <a:t>Analyzujeme obsah </a:t>
            </a:r>
            <a:r>
              <a:rPr lang="cs-CZ" sz="2400" dirty="0">
                <a:solidFill>
                  <a:srgbClr val="002060"/>
                </a:solidFill>
                <a:sym typeface="Wingdings" panose="05000000000000000000" pitchFamily="2" charset="2"/>
              </a:rPr>
              <a:t> </a:t>
            </a:r>
          </a:p>
          <a:p>
            <a:r>
              <a:rPr lang="cs-CZ" sz="2400" dirty="0">
                <a:solidFill>
                  <a:srgbClr val="002060"/>
                </a:solidFill>
                <a:sym typeface="Wingdings" panose="05000000000000000000" pitchFamily="2" charset="2"/>
              </a:rPr>
              <a:t>Specifikujeme se kvalitativní a kvantitativní znaky, časové období, subjekty.</a:t>
            </a:r>
          </a:p>
          <a:p>
            <a:r>
              <a:rPr lang="cs-CZ" sz="2400" dirty="0">
                <a:solidFill>
                  <a:srgbClr val="002060"/>
                </a:solidFill>
                <a:sym typeface="Wingdings" panose="05000000000000000000" pitchFamily="2" charset="2"/>
              </a:rPr>
              <a:t>Kvantitativní – počty reakcí, sdílení, komentářů atd.</a:t>
            </a:r>
          </a:p>
          <a:p>
            <a:r>
              <a:rPr lang="cs-CZ" sz="2400" dirty="0">
                <a:solidFill>
                  <a:srgbClr val="002060"/>
                </a:solidFill>
                <a:sym typeface="Wingdings" panose="05000000000000000000" pitchFamily="2" charset="2"/>
              </a:rPr>
              <a:t>Kvalitativní – styl, vizuály, obsah, jazyk, výstižnost/pochopitelnost/</a:t>
            </a:r>
            <a:r>
              <a:rPr lang="cs-CZ" sz="2400">
                <a:solidFill>
                  <a:srgbClr val="002060"/>
                </a:solidFill>
                <a:sym typeface="Wingdings" panose="05000000000000000000" pitchFamily="2" charset="2"/>
              </a:rPr>
              <a:t>poutavost atd.</a:t>
            </a:r>
            <a:endParaRPr lang="cs-CZ" sz="2400" dirty="0">
              <a:solidFill>
                <a:srgbClr val="002060"/>
              </a:solidFill>
              <a:sym typeface="Wingdings" panose="05000000000000000000" pitchFamily="2" charset="2"/>
            </a:endParaRPr>
          </a:p>
          <a:p>
            <a:endParaRPr lang="cs-CZ" sz="2400" dirty="0">
              <a:solidFill>
                <a:srgbClr val="002060"/>
              </a:solidFill>
            </a:endParaRPr>
          </a:p>
        </p:txBody>
      </p:sp>
      <p:sp>
        <p:nvSpPr>
          <p:cNvPr id="6" name="Nadpis 5"/>
          <p:cNvSpPr>
            <a:spLocks noGrp="1"/>
          </p:cNvSpPr>
          <p:nvPr>
            <p:ph type="title"/>
          </p:nvPr>
        </p:nvSpPr>
        <p:spPr>
          <a:xfrm>
            <a:off x="179512" y="195486"/>
            <a:ext cx="6480720" cy="507703"/>
          </a:xfrm>
        </p:spPr>
        <p:txBody>
          <a:bodyPr/>
          <a:lstStyle/>
          <a:p>
            <a:r>
              <a:rPr lang="cs-CZ" dirty="0"/>
              <a:t>Obsahová analýza</a:t>
            </a:r>
          </a:p>
        </p:txBody>
      </p:sp>
      <p:pic>
        <p:nvPicPr>
          <p:cNvPr id="2" name="Obrázek 1">
            <a:extLst>
              <a:ext uri="{FF2B5EF4-FFF2-40B4-BE49-F238E27FC236}">
                <a16:creationId xmlns:a16="http://schemas.microsoft.com/office/drawing/2014/main" id="{6C0A8E1E-C16D-D2C2-697D-8A6FCBC461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3066789"/>
            <a:ext cx="3240360" cy="1851634"/>
          </a:xfrm>
          <a:prstGeom prst="rect">
            <a:avLst/>
          </a:prstGeom>
        </p:spPr>
      </p:pic>
    </p:spTree>
    <p:extLst>
      <p:ext uri="{BB962C8B-B14F-4D97-AF65-F5344CB8AC3E}">
        <p14:creationId xmlns:p14="http://schemas.microsoft.com/office/powerpoint/2010/main" val="55987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416824" cy="507703"/>
          </a:xfrm>
        </p:spPr>
        <p:txBody>
          <a:bodyPr/>
          <a:lstStyle/>
          <a:p>
            <a:r>
              <a:rPr lang="cs-CZ" dirty="0"/>
              <a:t>Co obecně způsobuje, že navštěvujeme webovou stránku?</a:t>
            </a:r>
          </a:p>
        </p:txBody>
      </p:sp>
      <p:sp>
        <p:nvSpPr>
          <p:cNvPr id="4" name="Oval 3">
            <a:extLst>
              <a:ext uri="{FF2B5EF4-FFF2-40B4-BE49-F238E27FC236}">
                <a16:creationId xmlns:a16="http://schemas.microsoft.com/office/drawing/2014/main" id="{1F285D8C-1760-4029-BB8D-EC9EC6341262}"/>
              </a:ext>
            </a:extLst>
          </p:cNvPr>
          <p:cNvSpPr/>
          <p:nvPr/>
        </p:nvSpPr>
        <p:spPr>
          <a:xfrm>
            <a:off x="3166170" y="2541259"/>
            <a:ext cx="2317973" cy="231797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sz="2800" dirty="0"/>
              <a:t>UŽITEK</a:t>
            </a:r>
          </a:p>
        </p:txBody>
      </p:sp>
      <p:sp>
        <p:nvSpPr>
          <p:cNvPr id="5" name="Oval 4">
            <a:extLst>
              <a:ext uri="{FF2B5EF4-FFF2-40B4-BE49-F238E27FC236}">
                <a16:creationId xmlns:a16="http://schemas.microsoft.com/office/drawing/2014/main" id="{0A0C8CBF-20C3-4534-A7E9-024AF287684F}"/>
              </a:ext>
            </a:extLst>
          </p:cNvPr>
          <p:cNvSpPr/>
          <p:nvPr/>
        </p:nvSpPr>
        <p:spPr>
          <a:xfrm>
            <a:off x="971600" y="898935"/>
            <a:ext cx="2317973" cy="231797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sz="2400" dirty="0"/>
              <a:t>JEDNO-DUCHOST</a:t>
            </a:r>
          </a:p>
        </p:txBody>
      </p:sp>
      <p:cxnSp>
        <p:nvCxnSpPr>
          <p:cNvPr id="7" name="Straight Arrow Connector 6">
            <a:extLst>
              <a:ext uri="{FF2B5EF4-FFF2-40B4-BE49-F238E27FC236}">
                <a16:creationId xmlns:a16="http://schemas.microsoft.com/office/drawing/2014/main" id="{885B50C3-A8F0-4610-8E47-24E54EBC60A1}"/>
              </a:ext>
            </a:extLst>
          </p:cNvPr>
          <p:cNvCxnSpPr>
            <a:stCxn id="5" idx="6"/>
            <a:endCxn id="9" idx="1"/>
          </p:cNvCxnSpPr>
          <p:nvPr/>
        </p:nvCxnSpPr>
        <p:spPr>
          <a:xfrm flipV="1">
            <a:off x="3289573" y="1577853"/>
            <a:ext cx="3638110" cy="480069"/>
          </a:xfrm>
          <a:prstGeom prst="straightConnector1">
            <a:avLst/>
          </a:prstGeom>
          <a:ln w="76200">
            <a:tailEnd type="triangle"/>
          </a:ln>
        </p:spPr>
        <p:style>
          <a:lnRef idx="2">
            <a:schemeClr val="accent4"/>
          </a:lnRef>
          <a:fillRef idx="0">
            <a:schemeClr val="accent4"/>
          </a:fillRef>
          <a:effectRef idx="1">
            <a:schemeClr val="accent4"/>
          </a:effectRef>
          <a:fontRef idx="minor">
            <a:schemeClr val="tx1"/>
          </a:fontRef>
        </p:style>
      </p:cxnSp>
      <p:cxnSp>
        <p:nvCxnSpPr>
          <p:cNvPr id="8" name="Straight Arrow Connector 7">
            <a:extLst>
              <a:ext uri="{FF2B5EF4-FFF2-40B4-BE49-F238E27FC236}">
                <a16:creationId xmlns:a16="http://schemas.microsoft.com/office/drawing/2014/main" id="{B57EA954-A1A0-4AEF-B108-5CD1E1F72F9C}"/>
              </a:ext>
            </a:extLst>
          </p:cNvPr>
          <p:cNvCxnSpPr>
            <a:cxnSpLocks/>
            <a:stCxn id="4" idx="7"/>
            <a:endCxn id="9" idx="2"/>
          </p:cNvCxnSpPr>
          <p:nvPr/>
        </p:nvCxnSpPr>
        <p:spPr>
          <a:xfrm flipV="1">
            <a:off x="5144684" y="2397381"/>
            <a:ext cx="1443540" cy="483337"/>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sp>
        <p:nvSpPr>
          <p:cNvPr id="9" name="Oval 8">
            <a:extLst>
              <a:ext uri="{FF2B5EF4-FFF2-40B4-BE49-F238E27FC236}">
                <a16:creationId xmlns:a16="http://schemas.microsoft.com/office/drawing/2014/main" id="{01252D71-3D5E-4E04-89B1-FD88D10FC759}"/>
              </a:ext>
            </a:extLst>
          </p:cNvPr>
          <p:cNvSpPr/>
          <p:nvPr/>
        </p:nvSpPr>
        <p:spPr>
          <a:xfrm>
            <a:off x="6588224" y="1238394"/>
            <a:ext cx="2317973" cy="23179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t>ZÁMĚR POUŽÍVAT</a:t>
            </a:r>
          </a:p>
        </p:txBody>
      </p:sp>
    </p:spTree>
    <p:extLst>
      <p:ext uri="{BB962C8B-B14F-4D97-AF65-F5344CB8AC3E}">
        <p14:creationId xmlns:p14="http://schemas.microsoft.com/office/powerpoint/2010/main" val="18980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15566"/>
            <a:ext cx="8496944" cy="3744416"/>
          </a:xfrm>
          <a:prstGeom prst="rect">
            <a:avLst/>
          </a:prstGeom>
        </p:spPr>
        <p:txBody>
          <a:bodyPr>
            <a:noAutofit/>
          </a:bodyPr>
          <a:lstStyle/>
          <a:p>
            <a:r>
              <a:rPr lang="cs-CZ" sz="2400" dirty="0">
                <a:solidFill>
                  <a:srgbClr val="002060"/>
                </a:solidFill>
              </a:rPr>
              <a:t>Výzkumy ukazují, že zákazníci používají technologie pokud naplňují dva základní předpoklady:</a:t>
            </a:r>
          </a:p>
          <a:p>
            <a:r>
              <a:rPr lang="cs-CZ" sz="2400" dirty="0">
                <a:solidFill>
                  <a:srgbClr val="FF0000"/>
                </a:solidFill>
              </a:rPr>
              <a:t>Jednoduchá ovladatelnost</a:t>
            </a:r>
            <a:r>
              <a:rPr lang="cs-CZ" sz="2400" dirty="0">
                <a:solidFill>
                  <a:srgbClr val="002060"/>
                </a:solidFill>
              </a:rPr>
              <a:t> a samotný </a:t>
            </a:r>
            <a:r>
              <a:rPr lang="cs-CZ" sz="2400" dirty="0">
                <a:solidFill>
                  <a:srgbClr val="FF0000"/>
                </a:solidFill>
              </a:rPr>
              <a:t>užitek webu</a:t>
            </a:r>
            <a:r>
              <a:rPr lang="cs-CZ" sz="2400" dirty="0">
                <a:solidFill>
                  <a:srgbClr val="002060"/>
                </a:solidFill>
              </a:rPr>
              <a:t>.</a:t>
            </a:r>
          </a:p>
          <a:p>
            <a:r>
              <a:rPr lang="cs-CZ" sz="2400" dirty="0">
                <a:solidFill>
                  <a:srgbClr val="002060"/>
                </a:solidFill>
              </a:rPr>
              <a:t>Oba faktory jsou ale značně subjektivní, proto již nelze vytvářet web bez účasti zákazníků, nebo přesněji, jeho uživatelů.</a:t>
            </a:r>
          </a:p>
          <a:p>
            <a:r>
              <a:rPr lang="cs-CZ" sz="2400" dirty="0">
                <a:solidFill>
                  <a:srgbClr val="002060"/>
                </a:solidFill>
              </a:rPr>
              <a:t>Nutnost „stavět“ web perspektivou uživatelů – poznat co považují za jednoduché a co pro ně přináší užitek.</a:t>
            </a:r>
          </a:p>
          <a:p>
            <a:r>
              <a:rPr lang="cs-CZ" sz="2400" dirty="0">
                <a:solidFill>
                  <a:srgbClr val="002060"/>
                </a:solidFill>
              </a:rPr>
              <a:t>Rostoucí popularita UX designu – user experience.</a:t>
            </a:r>
          </a:p>
        </p:txBody>
      </p:sp>
      <p:sp>
        <p:nvSpPr>
          <p:cNvPr id="6" name="Nadpis 5"/>
          <p:cNvSpPr>
            <a:spLocks noGrp="1"/>
          </p:cNvSpPr>
          <p:nvPr>
            <p:ph type="title"/>
          </p:nvPr>
        </p:nvSpPr>
        <p:spPr>
          <a:xfrm>
            <a:off x="179512" y="195486"/>
            <a:ext cx="6480720" cy="507703"/>
          </a:xfrm>
        </p:spPr>
        <p:txBody>
          <a:bodyPr/>
          <a:lstStyle/>
          <a:p>
            <a:r>
              <a:rPr lang="cs-CZ" dirty="0"/>
              <a:t>Faktory ovlivňující návštěvu webu</a:t>
            </a:r>
          </a:p>
        </p:txBody>
      </p:sp>
    </p:spTree>
    <p:extLst>
      <p:ext uri="{BB962C8B-B14F-4D97-AF65-F5344CB8AC3E}">
        <p14:creationId xmlns:p14="http://schemas.microsoft.com/office/powerpoint/2010/main" val="79660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15566"/>
            <a:ext cx="8496944" cy="3744416"/>
          </a:xfrm>
          <a:prstGeom prst="rect">
            <a:avLst/>
          </a:prstGeom>
        </p:spPr>
        <p:txBody>
          <a:bodyPr>
            <a:noAutofit/>
          </a:bodyPr>
          <a:lstStyle/>
          <a:p>
            <a:r>
              <a:rPr lang="cs-CZ" sz="2400" dirty="0">
                <a:solidFill>
                  <a:srgbClr val="002060"/>
                </a:solidFill>
              </a:rPr>
              <a:t>V současné praxi dominuje přístup tvorby webové stránky dle pravidel uživatelské přívětivosti.</a:t>
            </a:r>
          </a:p>
          <a:p>
            <a:r>
              <a:rPr lang="cs-CZ" sz="2400" dirty="0">
                <a:solidFill>
                  <a:srgbClr val="002060"/>
                </a:solidFill>
              </a:rPr>
              <a:t>Jak bylo řečeno: Uživatel rozhoduje o tom, co je jednoduché a co pro něj má užitek.</a:t>
            </a:r>
          </a:p>
          <a:p>
            <a:r>
              <a:rPr lang="cs-CZ" sz="2400" dirty="0">
                <a:solidFill>
                  <a:srgbClr val="002060"/>
                </a:solidFill>
              </a:rPr>
              <a:t>Tyto dva aspekty můžeme zjišťovat pomocí výzkumných metod.</a:t>
            </a:r>
          </a:p>
          <a:p>
            <a:r>
              <a:rPr lang="cs-CZ" sz="2400" dirty="0">
                <a:solidFill>
                  <a:srgbClr val="002060"/>
                </a:solidFill>
              </a:rPr>
              <a:t>Informace od uživatelů se tak do procesu tvorby webu dostávají již na úplném začátku, kde se ptáme, jaký má web vůbec smysl a účel – užitek.</a:t>
            </a:r>
          </a:p>
          <a:p>
            <a:r>
              <a:rPr lang="cs-CZ" sz="2400" dirty="0">
                <a:solidFill>
                  <a:srgbClr val="002060"/>
                </a:solidFill>
              </a:rPr>
              <a:t>Dále v rámci testování prototypů či A/B testů – jednoduchost.</a:t>
            </a:r>
          </a:p>
        </p:txBody>
      </p:sp>
      <p:sp>
        <p:nvSpPr>
          <p:cNvPr id="6" name="Nadpis 5"/>
          <p:cNvSpPr>
            <a:spLocks noGrp="1"/>
          </p:cNvSpPr>
          <p:nvPr>
            <p:ph type="title"/>
          </p:nvPr>
        </p:nvSpPr>
        <p:spPr>
          <a:xfrm>
            <a:off x="179512" y="195486"/>
            <a:ext cx="6480720" cy="507703"/>
          </a:xfrm>
        </p:spPr>
        <p:txBody>
          <a:bodyPr/>
          <a:lstStyle/>
          <a:p>
            <a:r>
              <a:rPr lang="cs-CZ" dirty="0"/>
              <a:t>Tvorba webové prezentace</a:t>
            </a:r>
          </a:p>
        </p:txBody>
      </p:sp>
    </p:spTree>
    <p:extLst>
      <p:ext uri="{BB962C8B-B14F-4D97-AF65-F5344CB8AC3E}">
        <p14:creationId xmlns:p14="http://schemas.microsoft.com/office/powerpoint/2010/main" val="19514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703211"/>
            <a:ext cx="8712968" cy="3024336"/>
          </a:xfrm>
          <a:prstGeom prst="rect">
            <a:avLst/>
          </a:prstGeom>
        </p:spPr>
        <p:txBody>
          <a:bodyPr>
            <a:noAutofit/>
          </a:bodyPr>
          <a:lstStyle/>
          <a:p>
            <a:pPr fontAlgn="base"/>
            <a:r>
              <a:rPr lang="cs-CZ" sz="1900" i="1" dirty="0">
                <a:solidFill>
                  <a:srgbClr val="002060"/>
                </a:solidFill>
              </a:rPr>
              <a:t>„Microsoft </a:t>
            </a:r>
            <a:r>
              <a:rPr lang="cs-CZ" sz="1900" i="1" dirty="0" err="1">
                <a:solidFill>
                  <a:srgbClr val="002060"/>
                </a:solidFill>
              </a:rPr>
              <a:t>Research</a:t>
            </a:r>
            <a:r>
              <a:rPr lang="cs-CZ" sz="1900" i="1" dirty="0">
                <a:solidFill>
                  <a:srgbClr val="002060"/>
                </a:solidFill>
              </a:rPr>
              <a:t> ve spolupráci s týmem vyhledávače Bing vypustil na </a:t>
            </a:r>
            <a:r>
              <a:rPr lang="cs-CZ" sz="1900" i="1" dirty="0" err="1">
                <a:solidFill>
                  <a:srgbClr val="002060"/>
                </a:solidFill>
              </a:rPr>
              <a:t>Twitter</a:t>
            </a:r>
            <a:r>
              <a:rPr lang="cs-CZ" sz="1900" i="1" dirty="0">
                <a:solidFill>
                  <a:srgbClr val="002060"/>
                </a:solidFill>
              </a:rPr>
              <a:t> robota </a:t>
            </a:r>
            <a:r>
              <a:rPr lang="cs-CZ" sz="1900" i="1" u="sng" dirty="0" err="1">
                <a:solidFill>
                  <a:srgbClr val="002060"/>
                </a:solidFill>
                <a:hlinkClick r:id="rId3"/>
              </a:rPr>
              <a:t>Tay</a:t>
            </a:r>
            <a:r>
              <a:rPr lang="cs-CZ" sz="1900" i="1" dirty="0">
                <a:solidFill>
                  <a:srgbClr val="002060"/>
                </a:solidFill>
              </a:rPr>
              <a:t> a naučil jej typické konverzaci amerického puberťáka okolo dvacítky. Stačí, když mu napíšete jakoukoliv zprávu v angličtině na profil </a:t>
            </a:r>
            <a:r>
              <a:rPr lang="cs-CZ" sz="1900" i="1" u="sng" dirty="0">
                <a:solidFill>
                  <a:srgbClr val="002060"/>
                </a:solidFill>
                <a:hlinkClick r:id="rId4"/>
              </a:rPr>
              <a:t>@</a:t>
            </a:r>
            <a:r>
              <a:rPr lang="cs-CZ" sz="1900" i="1" u="sng" dirty="0" err="1">
                <a:solidFill>
                  <a:srgbClr val="002060"/>
                </a:solidFill>
                <a:hlinkClick r:id="rId4"/>
              </a:rPr>
              <a:t>TayandYou</a:t>
            </a:r>
            <a:r>
              <a:rPr lang="cs-CZ" sz="1900" i="1" dirty="0">
                <a:solidFill>
                  <a:srgbClr val="002060"/>
                </a:solidFill>
              </a:rPr>
              <a:t>.</a:t>
            </a:r>
          </a:p>
          <a:p>
            <a:pPr fontAlgn="base"/>
            <a:r>
              <a:rPr lang="cs-CZ" sz="1900" i="1" dirty="0">
                <a:solidFill>
                  <a:srgbClr val="002060"/>
                </a:solidFill>
              </a:rPr>
              <a:t>Podle Microsoftu se vzájemná komunikace bude postupně zlepšovat, protože </a:t>
            </a:r>
            <a:r>
              <a:rPr lang="cs-CZ" sz="1900" i="1" dirty="0" err="1">
                <a:solidFill>
                  <a:srgbClr val="002060"/>
                </a:solidFill>
              </a:rPr>
              <a:t>Tay</a:t>
            </a:r>
            <a:r>
              <a:rPr lang="cs-CZ" sz="1900" i="1" dirty="0">
                <a:solidFill>
                  <a:srgbClr val="002060"/>
                </a:solidFill>
              </a:rPr>
              <a:t> používá techniky strojového učení, takže zatímco první odpovědi budou všelijaké, měly by se dál zdokonalovat.</a:t>
            </a:r>
          </a:p>
          <a:p>
            <a:pPr fontAlgn="base"/>
            <a:r>
              <a:rPr lang="cs-CZ" sz="1900" i="1" dirty="0">
                <a:solidFill>
                  <a:srgbClr val="002060"/>
                </a:solidFill>
              </a:rPr>
              <a:t>Po pár hodinách titulky „</a:t>
            </a:r>
            <a:r>
              <a:rPr lang="cs-CZ" sz="1900" i="1" dirty="0">
                <a:solidFill>
                  <a:srgbClr val="002060"/>
                </a:solidFill>
                <a:hlinkClick r:id="rId5"/>
              </a:rPr>
              <a:t>Z chatovacího robota Microsoftu se stal rasista, museli ho vypnout</a:t>
            </a:r>
            <a:r>
              <a:rPr lang="cs-CZ" sz="1900" i="1" dirty="0">
                <a:solidFill>
                  <a:srgbClr val="002060"/>
                </a:solidFill>
              </a:rPr>
              <a:t>“.</a:t>
            </a:r>
          </a:p>
          <a:p>
            <a:pPr fontAlgn="base"/>
            <a:r>
              <a:rPr lang="cs-CZ" sz="1900" i="1" dirty="0" err="1">
                <a:solidFill>
                  <a:srgbClr val="002060"/>
                </a:solidFill>
              </a:rPr>
              <a:t>Tay</a:t>
            </a:r>
            <a:r>
              <a:rPr lang="cs-CZ" sz="1900" i="1" dirty="0">
                <a:solidFill>
                  <a:srgbClr val="002060"/>
                </a:solidFill>
              </a:rPr>
              <a:t> se učil jak ve vztahu k jednotlivým uživatelům, tak především globálně. Z každé dílčí konverzace vzešly nové poznatky, ze kterých se učil o charakteru lidských protějšků. O čem se baví, jak reagují. A sám se podle toho přizpůsoboval. Je tak nakonec spíše ostuda cílových uživatelů, že se </a:t>
            </a:r>
            <a:r>
              <a:rPr lang="cs-CZ" sz="1900" i="1" dirty="0" err="1">
                <a:solidFill>
                  <a:srgbClr val="002060"/>
                </a:solidFill>
              </a:rPr>
              <a:t>Tay</a:t>
            </a:r>
            <a:r>
              <a:rPr lang="cs-CZ" sz="1900" i="1" dirty="0">
                <a:solidFill>
                  <a:srgbClr val="002060"/>
                </a:solidFill>
              </a:rPr>
              <a:t> začal zastávat Hitlera a měl rasistické poznámky. Kromě jiného se stal zastáncem Donalda </a:t>
            </a:r>
            <a:r>
              <a:rPr lang="cs-CZ" sz="1900" i="1" dirty="0" err="1">
                <a:solidFill>
                  <a:srgbClr val="002060"/>
                </a:solidFill>
              </a:rPr>
              <a:t>Trumpa</a:t>
            </a:r>
            <a:r>
              <a:rPr lang="cs-CZ" sz="1900" i="1" dirty="0">
                <a:solidFill>
                  <a:srgbClr val="002060"/>
                </a:solidFill>
              </a:rPr>
              <a:t>.“</a:t>
            </a:r>
            <a:br>
              <a:rPr lang="cs-CZ" sz="1900" dirty="0">
                <a:solidFill>
                  <a:srgbClr val="002060"/>
                </a:solidFill>
              </a:rPr>
            </a:br>
            <a:endParaRPr lang="cs-CZ" sz="1900" dirty="0">
              <a:solidFill>
                <a:srgbClr val="002060"/>
              </a:solidFill>
            </a:endParaRPr>
          </a:p>
        </p:txBody>
      </p:sp>
      <p:sp>
        <p:nvSpPr>
          <p:cNvPr id="6" name="Nadpis 5"/>
          <p:cNvSpPr>
            <a:spLocks noGrp="1"/>
          </p:cNvSpPr>
          <p:nvPr>
            <p:ph type="title"/>
          </p:nvPr>
        </p:nvSpPr>
        <p:spPr>
          <a:xfrm>
            <a:off x="179512" y="195486"/>
            <a:ext cx="7272808" cy="507703"/>
          </a:xfrm>
        </p:spPr>
        <p:txBody>
          <a:bodyPr/>
          <a:lstStyle/>
          <a:p>
            <a:r>
              <a:rPr lang="it-IT" dirty="0"/>
              <a:t>Microsoft testuje AI – Tay (zive.cz)</a:t>
            </a:r>
            <a:endParaRPr lang="cs-CZ" dirty="0"/>
          </a:p>
        </p:txBody>
      </p:sp>
    </p:spTree>
    <p:extLst>
      <p:ext uri="{BB962C8B-B14F-4D97-AF65-F5344CB8AC3E}">
        <p14:creationId xmlns:p14="http://schemas.microsoft.com/office/powerpoint/2010/main" val="597925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15566"/>
            <a:ext cx="8496944" cy="3744416"/>
          </a:xfrm>
          <a:prstGeom prst="rect">
            <a:avLst/>
          </a:prstGeom>
        </p:spPr>
        <p:txBody>
          <a:bodyPr>
            <a:noAutofit/>
          </a:bodyPr>
          <a:lstStyle/>
          <a:p>
            <a:r>
              <a:rPr lang="cs-CZ" sz="2400" dirty="0">
                <a:solidFill>
                  <a:srgbClr val="002060"/>
                </a:solidFill>
              </a:rPr>
              <a:t>Rozhovory s uživateli</a:t>
            </a:r>
          </a:p>
          <a:p>
            <a:r>
              <a:rPr lang="cs-CZ" sz="2400" dirty="0">
                <a:solidFill>
                  <a:srgbClr val="002060"/>
                </a:solidFill>
              </a:rPr>
              <a:t>Focus Groups s uživateli</a:t>
            </a:r>
          </a:p>
          <a:p>
            <a:r>
              <a:rPr lang="cs-CZ" sz="2400" dirty="0">
                <a:solidFill>
                  <a:srgbClr val="002060"/>
                </a:solidFill>
              </a:rPr>
              <a:t>Uživatelské testování</a:t>
            </a:r>
          </a:p>
          <a:p>
            <a:pPr lvl="1"/>
            <a:r>
              <a:rPr lang="cs-CZ" sz="2000" dirty="0">
                <a:solidFill>
                  <a:srgbClr val="002060"/>
                </a:solidFill>
              </a:rPr>
              <a:t>Drátový model – wireframe</a:t>
            </a:r>
          </a:p>
          <a:p>
            <a:pPr lvl="1"/>
            <a:r>
              <a:rPr lang="cs-CZ" sz="2000" dirty="0">
                <a:solidFill>
                  <a:srgbClr val="002060"/>
                </a:solidFill>
              </a:rPr>
              <a:t>Funkční webová stránka</a:t>
            </a:r>
          </a:p>
          <a:p>
            <a:pPr lvl="2"/>
            <a:r>
              <a:rPr lang="cs-CZ" sz="1800" dirty="0">
                <a:solidFill>
                  <a:srgbClr val="002060"/>
                </a:solidFill>
              </a:rPr>
              <a:t>Testy uživatelů ≠ práce betatestera</a:t>
            </a:r>
          </a:p>
          <a:p>
            <a:r>
              <a:rPr lang="cs-CZ" sz="2400" dirty="0">
                <a:solidFill>
                  <a:srgbClr val="002060"/>
                </a:solidFill>
              </a:rPr>
              <a:t>U každé této metody se v praxi stanovuje výzkumná otázka. Někdy explicitně, někdy implicitně na poradách nebo v rámci úkolů v projektovém software.</a:t>
            </a:r>
          </a:p>
        </p:txBody>
      </p:sp>
      <p:sp>
        <p:nvSpPr>
          <p:cNvPr id="6" name="Nadpis 5"/>
          <p:cNvSpPr>
            <a:spLocks noGrp="1"/>
          </p:cNvSpPr>
          <p:nvPr>
            <p:ph type="title"/>
          </p:nvPr>
        </p:nvSpPr>
        <p:spPr>
          <a:xfrm>
            <a:off x="179512" y="195486"/>
            <a:ext cx="6480720" cy="507703"/>
          </a:xfrm>
        </p:spPr>
        <p:txBody>
          <a:bodyPr/>
          <a:lstStyle/>
          <a:p>
            <a:r>
              <a:rPr lang="cs-CZ" dirty="0"/>
              <a:t>Nejpoužívnější výzkumné praktiky při tvorbě webu</a:t>
            </a:r>
          </a:p>
        </p:txBody>
      </p:sp>
    </p:spTree>
    <p:extLst>
      <p:ext uri="{BB962C8B-B14F-4D97-AF65-F5344CB8AC3E}">
        <p14:creationId xmlns:p14="http://schemas.microsoft.com/office/powerpoint/2010/main" val="256054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3">
            <a:extLst>
              <a:ext uri="{FF2B5EF4-FFF2-40B4-BE49-F238E27FC236}">
                <a16:creationId xmlns:a16="http://schemas.microsoft.com/office/drawing/2014/main" id="{53A86523-3DB2-EBDC-FA47-454D257AF725}"/>
              </a:ext>
            </a:extLst>
          </p:cNvPr>
          <p:cNvPicPr>
            <a:picLocks noGrp="1" noChangeAspect="1"/>
          </p:cNvPicPr>
          <p:nvPr>
            <p:ph idx="4294967295"/>
          </p:nvPr>
        </p:nvPicPr>
        <p:blipFill>
          <a:blip r:embed="rId3"/>
          <a:stretch>
            <a:fillRect/>
          </a:stretch>
        </p:blipFill>
        <p:spPr>
          <a:xfrm>
            <a:off x="179512" y="915566"/>
            <a:ext cx="8496944" cy="3744416"/>
          </a:xfrm>
          <a:prstGeom prst="rect">
            <a:avLst/>
          </a:prstGeom>
        </p:spPr>
      </p:pic>
      <p:sp>
        <p:nvSpPr>
          <p:cNvPr id="6" name="Nadpis 5"/>
          <p:cNvSpPr>
            <a:spLocks noGrp="1"/>
          </p:cNvSpPr>
          <p:nvPr>
            <p:ph type="title"/>
          </p:nvPr>
        </p:nvSpPr>
        <p:spPr>
          <a:xfrm>
            <a:off x="179512" y="195486"/>
            <a:ext cx="6480720" cy="507703"/>
          </a:xfrm>
        </p:spPr>
        <p:txBody>
          <a:bodyPr/>
          <a:lstStyle/>
          <a:p>
            <a:r>
              <a:rPr lang="cs-CZ" dirty="0"/>
              <a:t>Příklad </a:t>
            </a:r>
            <a:r>
              <a:rPr lang="cs-CZ" dirty="0" err="1"/>
              <a:t>wireframe</a:t>
            </a:r>
            <a:r>
              <a:rPr lang="cs-CZ" dirty="0"/>
              <a:t> na </a:t>
            </a:r>
            <a:r>
              <a:rPr lang="cs-CZ" dirty="0" err="1"/>
              <a:t>Whimsical</a:t>
            </a:r>
            <a:endParaRPr lang="cs-CZ" dirty="0"/>
          </a:p>
        </p:txBody>
      </p:sp>
    </p:spTree>
    <p:extLst>
      <p:ext uri="{BB962C8B-B14F-4D97-AF65-F5344CB8AC3E}">
        <p14:creationId xmlns:p14="http://schemas.microsoft.com/office/powerpoint/2010/main" val="5427970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Konec prezentace</a:t>
            </a:r>
          </a:p>
        </p:txBody>
      </p:sp>
      <p:sp>
        <p:nvSpPr>
          <p:cNvPr id="3" name="Zástupný symbol pro obsah 2"/>
          <p:cNvSpPr txBox="1">
            <a:spLocks/>
          </p:cNvSpPr>
          <p:nvPr/>
        </p:nvSpPr>
        <p:spPr>
          <a:xfrm>
            <a:off x="2699792" y="1779662"/>
            <a:ext cx="3888432" cy="237626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a:solidFill>
                  <a:srgbClr val="307871"/>
                </a:solidFill>
                <a:latin typeface="Times New Roman" panose="02020603050405020304" pitchFamily="18" charset="0"/>
                <a:cs typeface="Times New Roman" panose="02020603050405020304" pitchFamily="18" charset="0"/>
              </a:rPr>
              <a:t>Děkuji za pozornost </a:t>
            </a: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5316814"/>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3561</TotalTime>
  <Words>6606</Words>
  <Application>Microsoft Office PowerPoint</Application>
  <PresentationFormat>Předvádění na obrazovce (16:9)</PresentationFormat>
  <Paragraphs>654</Paragraphs>
  <Slides>92</Slides>
  <Notes>85</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92</vt:i4>
      </vt:variant>
    </vt:vector>
  </HeadingPairs>
  <TitlesOfParts>
    <vt:vector size="97" baseType="lpstr">
      <vt:lpstr>Arial</vt:lpstr>
      <vt:lpstr>Calibri</vt:lpstr>
      <vt:lpstr>Times New Roman</vt:lpstr>
      <vt:lpstr>Wingdings</vt:lpstr>
      <vt:lpstr>SLU</vt:lpstr>
      <vt:lpstr>Aplikovaný marketingový výzkum</vt:lpstr>
      <vt:lpstr>Obsah přednášky</vt:lpstr>
      <vt:lpstr>100 metod</vt:lpstr>
      <vt:lpstr>Komplexní výzkum – e-shopy</vt:lpstr>
      <vt:lpstr>Komplexní výzkum sportu v ČR</vt:lpstr>
      <vt:lpstr>Prezentace aplikace PowerPoint</vt:lpstr>
      <vt:lpstr>MV v oblasti produktu</vt:lpstr>
      <vt:lpstr>Příklad vývoje prototypů od prvotního návrhu z pěny po plast</vt:lpstr>
      <vt:lpstr>Microsoft testuje AI – Tay (zive.cz)</vt:lpstr>
      <vt:lpstr>Testování nového produktu - nápady</vt:lpstr>
      <vt:lpstr>Test designu menu</vt:lpstr>
      <vt:lpstr>Vývoj návrhu těla produktu</vt:lpstr>
      <vt:lpstr>Testování nového produktu - prototypy</vt:lpstr>
      <vt:lpstr>Testování nového produktu - prototypy</vt:lpstr>
      <vt:lpstr>Philip Morris – tabákové produkty</vt:lpstr>
      <vt:lpstr>Testování prototypů – testy akceptace</vt:lpstr>
      <vt:lpstr>Senzorické testy</vt:lpstr>
      <vt:lpstr>Testování prototypů – automobily</vt:lpstr>
      <vt:lpstr>Testování prototypů – automobily</vt:lpstr>
      <vt:lpstr>Testování prototypů – Nivea</vt:lpstr>
      <vt:lpstr>Testování prototypů – stádia testování</vt:lpstr>
      <vt:lpstr>První test aplikace</vt:lpstr>
      <vt:lpstr>Testování obalu</vt:lpstr>
      <vt:lpstr>Eye-tracking obalu</vt:lpstr>
      <vt:lpstr>Praktické testy obalů a složení produktů</vt:lpstr>
      <vt:lpstr>Testování chuti</vt:lpstr>
      <vt:lpstr>Panel</vt:lpstr>
      <vt:lpstr>Výzkum vnímání (percepce)</vt:lpstr>
      <vt:lpstr>Percepční mapa</vt:lpstr>
      <vt:lpstr>Výzkum vnímání (percepce)</vt:lpstr>
      <vt:lpstr>Výzkum vnímání – příklad sémantického diferenciálu produktů 2 značek</vt:lpstr>
      <vt:lpstr>Výzkum velikosti trhu (analýza poptávky)</vt:lpstr>
      <vt:lpstr>Výzkum velikosti trhu (analýza poptávky)</vt:lpstr>
      <vt:lpstr>Data pro analýzu poptávky (Kozel, 2011, s. 227)</vt:lpstr>
      <vt:lpstr>Výzkum trhu - segmentace</vt:lpstr>
      <vt:lpstr>Výzkum trhu - segmentace</vt:lpstr>
      <vt:lpstr>Příručka marketéra: Rozhodujte se správně díky A/B testování (tyinternety.cz)</vt:lpstr>
      <vt:lpstr>15 cest jak testovat produkty nestandardně</vt:lpstr>
      <vt:lpstr>Prezentace aplikace PowerPoint</vt:lpstr>
      <vt:lpstr>Běžně prezentované výzkumy</vt:lpstr>
      <vt:lpstr>Jak vypadá nudná praxe? Analýza dat</vt:lpstr>
      <vt:lpstr>What-if scénáře</vt:lpstr>
      <vt:lpstr>Metody orientované na zákazníky</vt:lpstr>
      <vt:lpstr>Batzova konfiguračně frekvenční analýza</vt:lpstr>
      <vt:lpstr>Technika Gabora Grangera</vt:lpstr>
      <vt:lpstr>Holandský test cenové citlivosti</vt:lpstr>
      <vt:lpstr>Test klade dotazovaným 4 základní otázky k hodnocení ceny</vt:lpstr>
      <vt:lpstr>Grafické vyjádření Holandského testu cenové citlivosti firmy X</vt:lpstr>
      <vt:lpstr>Prezentace aplikace PowerPoint</vt:lpstr>
      <vt:lpstr>MV v oblasti distribuce</vt:lpstr>
      <vt:lpstr>MV v oblasti distribuce</vt:lpstr>
      <vt:lpstr>MV v místě nákupu (POP) 1</vt:lpstr>
      <vt:lpstr>MV v místě nákupu (POP) 2</vt:lpstr>
      <vt:lpstr>Případová studie</vt:lpstr>
      <vt:lpstr>Teplotní mapy</vt:lpstr>
      <vt:lpstr>Prezentace aplikace PowerPoint</vt:lpstr>
      <vt:lpstr>MV v oblasti marketingové komunikace</vt:lpstr>
      <vt:lpstr>MV v oblasti marketingové komunikace</vt:lpstr>
      <vt:lpstr>Testování TV spotu</vt:lpstr>
      <vt:lpstr>Příklad storyboardu pro reklamu</vt:lpstr>
      <vt:lpstr>Uživatelské testování 1</vt:lpstr>
      <vt:lpstr>Uživatelské testování 2</vt:lpstr>
      <vt:lpstr>Card Sorting – testování návrhu webu</vt:lpstr>
      <vt:lpstr>Kontextové šetření webu (ExperienceU)</vt:lpstr>
      <vt:lpstr>NPS – Net Promoter Score</vt:lpstr>
      <vt:lpstr>Jak otestovat podnikatelské nápady rychle a levně (m-journal)</vt:lpstr>
      <vt:lpstr>Výzkum značky 1</vt:lpstr>
      <vt:lpstr>Jak bych měřil atributy značky?</vt:lpstr>
      <vt:lpstr>Co chci měřit?</vt:lpstr>
      <vt:lpstr>Klasické cvičení na poziční mapu</vt:lpstr>
      <vt:lpstr>Poziční mapa s pomocí hvězdice</vt:lpstr>
      <vt:lpstr>Indikátory trackingové studie 1</vt:lpstr>
      <vt:lpstr>Indikátory trackingové studie 2</vt:lpstr>
      <vt:lpstr>Výzkum značky 2</vt:lpstr>
      <vt:lpstr>Výzkum značky v praxi ČR</vt:lpstr>
      <vt:lpstr>První analýza Reakcí ve vztahu k českým značkám: Jaké emoce u uživatelů převládají? (m-journal.cz)</vt:lpstr>
      <vt:lpstr>Prezentace aplikace PowerPoint</vt:lpstr>
      <vt:lpstr>Základní metody výzkumu v online prostředí</vt:lpstr>
      <vt:lpstr>Metody a techniky sběru dat online</vt:lpstr>
      <vt:lpstr>Online marketing - nástroje</vt:lpstr>
      <vt:lpstr>Příklady různých výzkumů</vt:lpstr>
      <vt:lpstr>Příklady různých výzkumů</vt:lpstr>
      <vt:lpstr>Reálné využití</vt:lpstr>
      <vt:lpstr>Jaké data můžeme pro podporu rozhodování získat online?</vt:lpstr>
      <vt:lpstr>Jaké data můžeme pro podporu rozhodování získat online?</vt:lpstr>
      <vt:lpstr>Obsahová analýza</vt:lpstr>
      <vt:lpstr>Co obecně způsobuje, že navštěvujeme webovou stránku?</vt:lpstr>
      <vt:lpstr>Faktory ovlivňující návštěvu webu</vt:lpstr>
      <vt:lpstr>Tvorba webové prezentace</vt:lpstr>
      <vt:lpstr>Nejpoužívnější výzkumné praktiky při tvorbě webu</vt:lpstr>
      <vt:lpstr>Příklad wireframe na Whimsical</vt:lpstr>
      <vt:lpstr>Konec prezentace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Michal Stoklasa</cp:lastModifiedBy>
  <cp:revision>133</cp:revision>
  <dcterms:created xsi:type="dcterms:W3CDTF">2016-07-06T15:42:34Z</dcterms:created>
  <dcterms:modified xsi:type="dcterms:W3CDTF">2024-04-19T12:46:41Z</dcterms:modified>
</cp:coreProperties>
</file>