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8"/>
  </p:notesMasterIdLst>
  <p:sldIdLst>
    <p:sldId id="430" r:id="rId2"/>
    <p:sldId id="431" r:id="rId3"/>
    <p:sldId id="432" r:id="rId4"/>
    <p:sldId id="433" r:id="rId5"/>
    <p:sldId id="434" r:id="rId6"/>
    <p:sldId id="435" r:id="rId7"/>
    <p:sldId id="436" r:id="rId8"/>
    <p:sldId id="437" r:id="rId9"/>
    <p:sldId id="438" r:id="rId10"/>
    <p:sldId id="439" r:id="rId11"/>
    <p:sldId id="440" r:id="rId12"/>
    <p:sldId id="441" r:id="rId13"/>
    <p:sldId id="442" r:id="rId14"/>
    <p:sldId id="443" r:id="rId15"/>
    <p:sldId id="444" r:id="rId16"/>
    <p:sldId id="445" r:id="rId17"/>
    <p:sldId id="446" r:id="rId18"/>
    <p:sldId id="447" r:id="rId19"/>
    <p:sldId id="448" r:id="rId20"/>
    <p:sldId id="449" r:id="rId21"/>
    <p:sldId id="450" r:id="rId22"/>
    <p:sldId id="451" r:id="rId23"/>
    <p:sldId id="452" r:id="rId24"/>
    <p:sldId id="453" r:id="rId25"/>
    <p:sldId id="454" r:id="rId26"/>
    <p:sldId id="455" r:id="rId27"/>
    <p:sldId id="456" r:id="rId28"/>
    <p:sldId id="457" r:id="rId29"/>
    <p:sldId id="458" r:id="rId30"/>
    <p:sldId id="459" r:id="rId31"/>
    <p:sldId id="460" r:id="rId32"/>
    <p:sldId id="461" r:id="rId33"/>
    <p:sldId id="462" r:id="rId34"/>
    <p:sldId id="463" r:id="rId35"/>
    <p:sldId id="464" r:id="rId36"/>
    <p:sldId id="465" r:id="rId37"/>
    <p:sldId id="466" r:id="rId38"/>
    <p:sldId id="467" r:id="rId39"/>
    <p:sldId id="468" r:id="rId40"/>
    <p:sldId id="469" r:id="rId41"/>
    <p:sldId id="470" r:id="rId42"/>
    <p:sldId id="471" r:id="rId43"/>
    <p:sldId id="472" r:id="rId44"/>
    <p:sldId id="473" r:id="rId45"/>
    <p:sldId id="474" r:id="rId46"/>
    <p:sldId id="475" r:id="rId47"/>
    <p:sldId id="476" r:id="rId48"/>
    <p:sldId id="477" r:id="rId49"/>
    <p:sldId id="478" r:id="rId50"/>
    <p:sldId id="479" r:id="rId51"/>
    <p:sldId id="480" r:id="rId52"/>
    <p:sldId id="481" r:id="rId53"/>
    <p:sldId id="482" r:id="rId54"/>
    <p:sldId id="483" r:id="rId55"/>
    <p:sldId id="484" r:id="rId56"/>
    <p:sldId id="485" r:id="rId57"/>
    <p:sldId id="486" r:id="rId58"/>
    <p:sldId id="487" r:id="rId59"/>
    <p:sldId id="488" r:id="rId60"/>
    <p:sldId id="489" r:id="rId61"/>
    <p:sldId id="490" r:id="rId62"/>
    <p:sldId id="491" r:id="rId63"/>
    <p:sldId id="492" r:id="rId64"/>
    <p:sldId id="493" r:id="rId65"/>
    <p:sldId id="494" r:id="rId66"/>
    <p:sldId id="495" r:id="rId67"/>
    <p:sldId id="496" r:id="rId68"/>
    <p:sldId id="497" r:id="rId69"/>
    <p:sldId id="498" r:id="rId70"/>
    <p:sldId id="499" r:id="rId71"/>
    <p:sldId id="500" r:id="rId72"/>
    <p:sldId id="501" r:id="rId73"/>
    <p:sldId id="502" r:id="rId74"/>
    <p:sldId id="503" r:id="rId75"/>
    <p:sldId id="504" r:id="rId76"/>
    <p:sldId id="505" r:id="rId77"/>
    <p:sldId id="506" r:id="rId78"/>
    <p:sldId id="507" r:id="rId79"/>
    <p:sldId id="508" r:id="rId80"/>
    <p:sldId id="509" r:id="rId81"/>
    <p:sldId id="510" r:id="rId82"/>
    <p:sldId id="511" r:id="rId83"/>
    <p:sldId id="512" r:id="rId84"/>
    <p:sldId id="513" r:id="rId85"/>
    <p:sldId id="514" r:id="rId86"/>
    <p:sldId id="515" r:id="rId87"/>
    <p:sldId id="516" r:id="rId88"/>
    <p:sldId id="517" r:id="rId89"/>
    <p:sldId id="518" r:id="rId90"/>
    <p:sldId id="519" r:id="rId91"/>
    <p:sldId id="520" r:id="rId92"/>
    <p:sldId id="521" r:id="rId93"/>
    <p:sldId id="522" r:id="rId94"/>
    <p:sldId id="523" r:id="rId95"/>
    <p:sldId id="524" r:id="rId96"/>
    <p:sldId id="525" r:id="rId97"/>
    <p:sldId id="526" r:id="rId98"/>
    <p:sldId id="527" r:id="rId99"/>
    <p:sldId id="528" r:id="rId100"/>
    <p:sldId id="529" r:id="rId101"/>
    <p:sldId id="530" r:id="rId102"/>
    <p:sldId id="531" r:id="rId103"/>
    <p:sldId id="532" r:id="rId104"/>
    <p:sldId id="533" r:id="rId105"/>
    <p:sldId id="534" r:id="rId106"/>
    <p:sldId id="535" r:id="rId107"/>
    <p:sldId id="536" r:id="rId108"/>
    <p:sldId id="537" r:id="rId109"/>
    <p:sldId id="538" r:id="rId110"/>
    <p:sldId id="539" r:id="rId111"/>
    <p:sldId id="540" r:id="rId112"/>
    <p:sldId id="541" r:id="rId113"/>
    <p:sldId id="542" r:id="rId114"/>
    <p:sldId id="543" r:id="rId115"/>
    <p:sldId id="544" r:id="rId116"/>
    <p:sldId id="545" r:id="rId117"/>
    <p:sldId id="546" r:id="rId118"/>
    <p:sldId id="547" r:id="rId119"/>
    <p:sldId id="548" r:id="rId120"/>
    <p:sldId id="549" r:id="rId121"/>
    <p:sldId id="550" r:id="rId122"/>
    <p:sldId id="551" r:id="rId123"/>
    <p:sldId id="552" r:id="rId124"/>
    <p:sldId id="553" r:id="rId125"/>
    <p:sldId id="554" r:id="rId126"/>
    <p:sldId id="555" r:id="rId127"/>
    <p:sldId id="556" r:id="rId128"/>
    <p:sldId id="557" r:id="rId129"/>
    <p:sldId id="558" r:id="rId130"/>
    <p:sldId id="559" r:id="rId131"/>
    <p:sldId id="560" r:id="rId132"/>
    <p:sldId id="561" r:id="rId133"/>
    <p:sldId id="562" r:id="rId134"/>
    <p:sldId id="563" r:id="rId135"/>
    <p:sldId id="564" r:id="rId136"/>
    <p:sldId id="565" r:id="rId137"/>
    <p:sldId id="566" r:id="rId138"/>
    <p:sldId id="567" r:id="rId139"/>
    <p:sldId id="568" r:id="rId140"/>
    <p:sldId id="569" r:id="rId141"/>
    <p:sldId id="570" r:id="rId142"/>
    <p:sldId id="571" r:id="rId143"/>
    <p:sldId id="572" r:id="rId144"/>
    <p:sldId id="573" r:id="rId145"/>
    <p:sldId id="574" r:id="rId146"/>
    <p:sldId id="575" r:id="rId147"/>
    <p:sldId id="576" r:id="rId148"/>
    <p:sldId id="577" r:id="rId149"/>
    <p:sldId id="578" r:id="rId150"/>
    <p:sldId id="579" r:id="rId151"/>
    <p:sldId id="580" r:id="rId152"/>
    <p:sldId id="581" r:id="rId153"/>
    <p:sldId id="582" r:id="rId154"/>
    <p:sldId id="583" r:id="rId155"/>
    <p:sldId id="584" r:id="rId156"/>
    <p:sldId id="585" r:id="rId157"/>
    <p:sldId id="586" r:id="rId158"/>
    <p:sldId id="587" r:id="rId159"/>
    <p:sldId id="588" r:id="rId160"/>
    <p:sldId id="589" r:id="rId161"/>
    <p:sldId id="590" r:id="rId162"/>
    <p:sldId id="591" r:id="rId163"/>
    <p:sldId id="592" r:id="rId164"/>
    <p:sldId id="593" r:id="rId165"/>
    <p:sldId id="594" r:id="rId166"/>
    <p:sldId id="595" r:id="rId167"/>
    <p:sldId id="596" r:id="rId168"/>
    <p:sldId id="597" r:id="rId169"/>
    <p:sldId id="598" r:id="rId170"/>
    <p:sldId id="599" r:id="rId171"/>
    <p:sldId id="600" r:id="rId172"/>
    <p:sldId id="601" r:id="rId173"/>
    <p:sldId id="602" r:id="rId174"/>
    <p:sldId id="603" r:id="rId175"/>
    <p:sldId id="604" r:id="rId176"/>
    <p:sldId id="605" r:id="rId177"/>
    <p:sldId id="606" r:id="rId178"/>
    <p:sldId id="607" r:id="rId179"/>
    <p:sldId id="608" r:id="rId180"/>
    <p:sldId id="609" r:id="rId181"/>
    <p:sldId id="610" r:id="rId182"/>
    <p:sldId id="611" r:id="rId183"/>
    <p:sldId id="612" r:id="rId184"/>
    <p:sldId id="613" r:id="rId185"/>
    <p:sldId id="614" r:id="rId186"/>
    <p:sldId id="615" r:id="rId187"/>
    <p:sldId id="616" r:id="rId188"/>
    <p:sldId id="617" r:id="rId189"/>
    <p:sldId id="618" r:id="rId190"/>
    <p:sldId id="619" r:id="rId191"/>
    <p:sldId id="620" r:id="rId192"/>
    <p:sldId id="621" r:id="rId193"/>
    <p:sldId id="622" r:id="rId194"/>
    <p:sldId id="623" r:id="rId195"/>
    <p:sldId id="624" r:id="rId196"/>
    <p:sldId id="625" r:id="rId197"/>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notesMaster" Target="notesMasters/notesMaster1.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pPr/>
              <a:t>04.04.2024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pPr/>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pPr/>
              <a:t>129</a:t>
            </a:fld>
            <a:endParaRPr lang="cs-CZ"/>
          </a:p>
        </p:txBody>
      </p:sp>
    </p:spTree>
    <p:extLst>
      <p:ext uri="{BB962C8B-B14F-4D97-AF65-F5344CB8AC3E}">
        <p14:creationId xmlns:p14="http://schemas.microsoft.com/office/powerpoint/2010/main" val="37190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Management a </a:t>
            </a:r>
            <a:r>
              <a:rPr lang="cs-CZ" sz="4000" b="1" dirty="0" err="1">
                <a:solidFill>
                  <a:schemeClr val="bg1"/>
                </a:solidFill>
                <a:latin typeface="Times New Roman" panose="02020603050405020304" pitchFamily="18" charset="0"/>
                <a:cs typeface="Times New Roman" panose="02020603050405020304" pitchFamily="18" charset="0"/>
              </a:rPr>
              <a:t>leadership</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2. tutoriál</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261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velkého člověka/vůdce a teorie rysů</a:t>
            </a:r>
          </a:p>
        </p:txBody>
      </p:sp>
      <p:pic>
        <p:nvPicPr>
          <p:cNvPr id="5" name="Obrázek 4"/>
          <p:cNvPicPr/>
          <p:nvPr/>
        </p:nvPicPr>
        <p:blipFill rotWithShape="1">
          <a:blip r:embed="rId2"/>
          <a:srcRect l="35347" t="32627" r="52585" b="32588"/>
          <a:stretch/>
        </p:blipFill>
        <p:spPr bwMode="auto">
          <a:xfrm>
            <a:off x="1115616" y="915566"/>
            <a:ext cx="2664296" cy="3719686"/>
          </a:xfrm>
          <a:prstGeom prst="rect">
            <a:avLst/>
          </a:prstGeom>
          <a:ln>
            <a:noFill/>
          </a:ln>
          <a:extLst>
            <a:ext uri="{53640926-AAD7-44D8-BBD7-CCE9431645EC}">
              <a14:shadowObscured xmlns:a14="http://schemas.microsoft.com/office/drawing/2010/main"/>
            </a:ext>
          </a:extLst>
        </p:spPr>
      </p:pic>
      <p:pic>
        <p:nvPicPr>
          <p:cNvPr id="6" name="Obrázek 5"/>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71408" t="41894" r="21451" b="46172"/>
          <a:stretch/>
        </p:blipFill>
        <p:spPr bwMode="auto">
          <a:xfrm>
            <a:off x="4211960" y="1203598"/>
            <a:ext cx="3096344" cy="26642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32613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Funkční organizační struktura</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l="3800" t="31800" b="26200"/>
          <a:stretch/>
        </p:blipFill>
        <p:spPr>
          <a:xfrm>
            <a:off x="899592" y="1419622"/>
            <a:ext cx="6597352" cy="2160240"/>
          </a:xfrm>
          <a:prstGeom prst="rect">
            <a:avLst/>
          </a:prstGeom>
        </p:spPr>
      </p:pic>
    </p:spTree>
    <p:extLst>
      <p:ext uri="{BB962C8B-B14F-4D97-AF65-F5344CB8AC3E}">
        <p14:creationId xmlns:p14="http://schemas.microsoft.com/office/powerpoint/2010/main" val="38203376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Divizionální produktová </a:t>
            </a:r>
            <a:r>
              <a:rPr lang="cs-CZ" dirty="0"/>
              <a:t>organizační struktura</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275606"/>
            <a:ext cx="7055048" cy="2736304"/>
          </a:xfrm>
          <a:prstGeom prst="rect">
            <a:avLst/>
          </a:prstGeom>
        </p:spPr>
      </p:pic>
    </p:spTree>
    <p:extLst>
      <p:ext uri="{BB962C8B-B14F-4D97-AF65-F5344CB8AC3E}">
        <p14:creationId xmlns:p14="http://schemas.microsoft.com/office/powerpoint/2010/main" val="26761098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Divizionální teritoriální </a:t>
            </a:r>
            <a:r>
              <a:rPr lang="cs-CZ" dirty="0"/>
              <a:t>organizační struktura</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275606"/>
            <a:ext cx="7835999" cy="2230057"/>
          </a:xfrm>
          <a:prstGeom prst="rect">
            <a:avLst/>
          </a:prstGeom>
        </p:spPr>
      </p:pic>
    </p:spTree>
    <p:extLst>
      <p:ext uri="{BB962C8B-B14F-4D97-AF65-F5344CB8AC3E}">
        <p14:creationId xmlns:p14="http://schemas.microsoft.com/office/powerpoint/2010/main" val="13052608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Divizionální organizační struktura</a:t>
            </a:r>
          </a:p>
        </p:txBody>
      </p:sp>
      <p:pic>
        <p:nvPicPr>
          <p:cNvPr id="6" name="Zástupný symbol pro obsah 3" descr="divize1.jpg"/>
          <p:cNvPicPr>
            <a:picLocks noChangeAspect="1"/>
          </p:cNvPicPr>
          <p:nvPr/>
        </p:nvPicPr>
        <p:blipFill>
          <a:blip r:embed="rId2" cstate="print"/>
          <a:stretch>
            <a:fillRect/>
          </a:stretch>
        </p:blipFill>
        <p:spPr>
          <a:xfrm>
            <a:off x="683568" y="915566"/>
            <a:ext cx="6912768" cy="3528392"/>
          </a:xfrm>
          <a:prstGeom prst="rect">
            <a:avLst/>
          </a:prstGeom>
        </p:spPr>
      </p:pic>
    </p:spTree>
    <p:extLst>
      <p:ext uri="{BB962C8B-B14F-4D97-AF65-F5344CB8AC3E}">
        <p14:creationId xmlns:p14="http://schemas.microsoft.com/office/powerpoint/2010/main" val="11854449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Strmá organizační struktura</a:t>
            </a:r>
          </a:p>
        </p:txBody>
      </p:sp>
      <p:pic>
        <p:nvPicPr>
          <p:cNvPr id="6" name="Zástupný symbol pro obsah 3" descr="strmá stuktura.png"/>
          <p:cNvPicPr/>
          <p:nvPr/>
        </p:nvPicPr>
        <p:blipFill>
          <a:blip r:embed="rId2" cstate="print"/>
          <a:stretch>
            <a:fillRect/>
          </a:stretch>
        </p:blipFill>
        <p:spPr>
          <a:xfrm>
            <a:off x="1259632" y="950162"/>
            <a:ext cx="5813375" cy="3528391"/>
          </a:xfrm>
          <a:prstGeom prst="rect">
            <a:avLst/>
          </a:prstGeom>
        </p:spPr>
      </p:pic>
    </p:spTree>
    <p:extLst>
      <p:ext uri="{BB962C8B-B14F-4D97-AF65-F5344CB8AC3E}">
        <p14:creationId xmlns:p14="http://schemas.microsoft.com/office/powerpoint/2010/main" val="27115451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Plochá organizační struktura</a:t>
            </a:r>
          </a:p>
        </p:txBody>
      </p:sp>
      <p:pic>
        <p:nvPicPr>
          <p:cNvPr id="5" name="Zástupný symbol pro obsah 3" descr="plochá.png"/>
          <p:cNvPicPr/>
          <p:nvPr/>
        </p:nvPicPr>
        <p:blipFill>
          <a:blip r:embed="rId2" cstate="print"/>
          <a:stretch>
            <a:fillRect/>
          </a:stretch>
        </p:blipFill>
        <p:spPr>
          <a:xfrm>
            <a:off x="1259632" y="1635646"/>
            <a:ext cx="5976664" cy="2232247"/>
          </a:xfrm>
          <a:prstGeom prst="rect">
            <a:avLst/>
          </a:prstGeom>
        </p:spPr>
      </p:pic>
    </p:spTree>
    <p:extLst>
      <p:ext uri="{BB962C8B-B14F-4D97-AF65-F5344CB8AC3E}">
        <p14:creationId xmlns:p14="http://schemas.microsoft.com/office/powerpoint/2010/main" val="31775330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Liniová organizační struktura</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203598"/>
            <a:ext cx="5760639" cy="3024336"/>
          </a:xfrm>
          <a:prstGeom prst="rect">
            <a:avLst/>
          </a:prstGeom>
        </p:spPr>
      </p:pic>
    </p:spTree>
    <p:extLst>
      <p:ext uri="{BB962C8B-B14F-4D97-AF65-F5344CB8AC3E}">
        <p14:creationId xmlns:p14="http://schemas.microsoft.com/office/powerpoint/2010/main" val="3731502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Funkcionální organizační struktura</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203598"/>
            <a:ext cx="7048312" cy="2808312"/>
          </a:xfrm>
          <a:prstGeom prst="rect">
            <a:avLst/>
          </a:prstGeom>
        </p:spPr>
      </p:pic>
    </p:spTree>
    <p:extLst>
      <p:ext uri="{BB962C8B-B14F-4D97-AF65-F5344CB8AC3E}">
        <p14:creationId xmlns:p14="http://schemas.microsoft.com/office/powerpoint/2010/main" val="21667319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Liniově-štábní organizační struktura</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059582"/>
            <a:ext cx="5976663" cy="3456384"/>
          </a:xfrm>
          <a:prstGeom prst="rect">
            <a:avLst/>
          </a:prstGeom>
        </p:spPr>
      </p:pic>
    </p:spTree>
    <p:extLst>
      <p:ext uri="{BB962C8B-B14F-4D97-AF65-F5344CB8AC3E}">
        <p14:creationId xmlns:p14="http://schemas.microsoft.com/office/powerpoint/2010/main" val="4762062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128792" cy="507703"/>
          </a:xfrm>
        </p:spPr>
        <p:txBody>
          <a:bodyPr/>
          <a:lstStyle/>
          <a:p>
            <a:r>
              <a:rPr lang="cs-CZ" dirty="0" smtClean="0"/>
              <a:t>Hybridní (</a:t>
            </a:r>
            <a:r>
              <a:rPr lang="cs-CZ" dirty="0" err="1" smtClean="0"/>
              <a:t>víceliniová</a:t>
            </a:r>
            <a:r>
              <a:rPr lang="cs-CZ" dirty="0" smtClean="0"/>
              <a:t> štábní) </a:t>
            </a:r>
            <a:r>
              <a:rPr lang="cs-CZ" dirty="0"/>
              <a:t>organizační struktura</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771550"/>
            <a:ext cx="5448672" cy="4216234"/>
          </a:xfrm>
          <a:prstGeom prst="rect">
            <a:avLst/>
          </a:prstGeom>
        </p:spPr>
      </p:pic>
    </p:spTree>
    <p:extLst>
      <p:ext uri="{BB962C8B-B14F-4D97-AF65-F5344CB8AC3E}">
        <p14:creationId xmlns:p14="http://schemas.microsoft.com/office/powerpoint/2010/main" val="639693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Tyto teorie předpokládá, že velcí vůdci se rodí, nikoliv vytvářejí. Jsou hrdinové, mýtičtí a předurčení k tomu, aby se dostali do čela.... </a:t>
            </a:r>
          </a:p>
          <a:p>
            <a:pPr algn="just"/>
            <a:r>
              <a:rPr lang="cs-CZ" sz="1800" dirty="0"/>
              <a:t>Teorie také předpokládají, že určité vlastnosti dělají velké vůdce. Pokouší se identifikovat vlastnosti, které by předpovídaly úspěch ve vůdčích rolích.</a:t>
            </a:r>
          </a:p>
          <a:p>
            <a:pPr algn="just"/>
            <a:r>
              <a:rPr lang="cs-CZ" sz="1800" dirty="0"/>
              <a:t>Třeba John </a:t>
            </a:r>
            <a:r>
              <a:rPr lang="cs-CZ" sz="1800" dirty="0" err="1"/>
              <a:t>Gardner</a:t>
            </a:r>
            <a:r>
              <a:rPr lang="cs-CZ" sz="1800" dirty="0"/>
              <a:t> identifikoval tyto kvality/atributy: </a:t>
            </a:r>
          </a:p>
          <a:p>
            <a:pPr lvl="1" algn="just"/>
            <a:r>
              <a:rPr lang="cs-CZ" sz="1000" dirty="0"/>
              <a:t>fyzická vitalita a vytrvalost    </a:t>
            </a:r>
          </a:p>
          <a:p>
            <a:pPr lvl="1" algn="just"/>
            <a:r>
              <a:rPr lang="cs-CZ" sz="1000" dirty="0"/>
              <a:t>inteligence a akční úsudek    </a:t>
            </a:r>
          </a:p>
          <a:p>
            <a:pPr lvl="1" algn="just"/>
            <a:r>
              <a:rPr lang="cs-CZ" sz="1000" dirty="0"/>
              <a:t>ochota přijmout odpovědnost    </a:t>
            </a:r>
          </a:p>
          <a:p>
            <a:pPr lvl="1" algn="just"/>
            <a:r>
              <a:rPr lang="cs-CZ" sz="1000" dirty="0"/>
              <a:t>schopnost plnit úkoly    </a:t>
            </a:r>
          </a:p>
          <a:p>
            <a:pPr lvl="1" algn="just"/>
            <a:r>
              <a:rPr lang="cs-CZ" sz="1000" dirty="0"/>
              <a:t>porozumění následovníkům a jejich potřebám    </a:t>
            </a:r>
          </a:p>
          <a:p>
            <a:pPr lvl="1" algn="just"/>
            <a:r>
              <a:rPr lang="cs-CZ" sz="1000" dirty="0"/>
              <a:t>schopnost jednat s lidmi   </a:t>
            </a:r>
          </a:p>
          <a:p>
            <a:pPr lvl="1" algn="just"/>
            <a:r>
              <a:rPr lang="cs-CZ" sz="1000" dirty="0"/>
              <a:t>potřeba dosahovat úspěchů    </a:t>
            </a:r>
          </a:p>
          <a:p>
            <a:pPr lvl="1" algn="just"/>
            <a:r>
              <a:rPr lang="cs-CZ" sz="1000" dirty="0"/>
              <a:t>schopnost motivovat lidi   </a:t>
            </a:r>
          </a:p>
          <a:p>
            <a:pPr lvl="1" algn="just"/>
            <a:r>
              <a:rPr lang="cs-CZ" sz="1000" dirty="0"/>
              <a:t>odvaha a rozhodnost    </a:t>
            </a:r>
          </a:p>
          <a:p>
            <a:pPr lvl="1" algn="just"/>
            <a:r>
              <a:rPr lang="cs-CZ" sz="1000" dirty="0"/>
              <a:t>důvěryhodnost    </a:t>
            </a:r>
          </a:p>
          <a:p>
            <a:pPr lvl="1" algn="just"/>
            <a:r>
              <a:rPr lang="cs-CZ" sz="1000" dirty="0"/>
              <a:t>rozhodnost    </a:t>
            </a:r>
          </a:p>
          <a:p>
            <a:pPr lvl="1" algn="just"/>
            <a:r>
              <a:rPr lang="cs-CZ" sz="1000" dirty="0"/>
              <a:t>sebevědomí    </a:t>
            </a:r>
          </a:p>
          <a:p>
            <a:pPr lvl="1" algn="just"/>
            <a:r>
              <a:rPr lang="cs-CZ" sz="1000" dirty="0"/>
              <a:t>asertivita    </a:t>
            </a:r>
          </a:p>
          <a:p>
            <a:pPr lvl="1" algn="just"/>
            <a:r>
              <a:rPr lang="cs-CZ" sz="1000" dirty="0"/>
              <a:t>přizpůsobivost/pružnost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848872" cy="507703"/>
          </a:xfrm>
        </p:spPr>
        <p:txBody>
          <a:bodyPr/>
          <a:lstStyle/>
          <a:p>
            <a:r>
              <a:rPr lang="cs-CZ" dirty="0"/>
              <a:t>Teorie velkého člověka/vůdce (1840…) a teorie rysů (1940…)</a:t>
            </a:r>
          </a:p>
        </p:txBody>
      </p:sp>
    </p:spTree>
    <p:extLst>
      <p:ext uri="{BB962C8B-B14F-4D97-AF65-F5344CB8AC3E}">
        <p14:creationId xmlns:p14="http://schemas.microsoft.com/office/powerpoint/2010/main" val="35366985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Maticová struktura</a:t>
            </a:r>
          </a:p>
        </p:txBody>
      </p:sp>
      <p:pic>
        <p:nvPicPr>
          <p:cNvPr id="5" name="Zástupný symbol pro obsah 5" descr="maticová.png"/>
          <p:cNvPicPr/>
          <p:nvPr/>
        </p:nvPicPr>
        <p:blipFill>
          <a:blip r:embed="rId2" cstate="print"/>
          <a:stretch>
            <a:fillRect/>
          </a:stretch>
        </p:blipFill>
        <p:spPr>
          <a:xfrm>
            <a:off x="1043608" y="915566"/>
            <a:ext cx="6192687" cy="3528392"/>
          </a:xfrm>
          <a:prstGeom prst="rect">
            <a:avLst/>
          </a:prstGeom>
        </p:spPr>
      </p:pic>
    </p:spTree>
    <p:extLst>
      <p:ext uri="{BB962C8B-B14F-4D97-AF65-F5344CB8AC3E}">
        <p14:creationId xmlns:p14="http://schemas.microsoft.com/office/powerpoint/2010/main" val="7226711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Struktura projektové koordinace</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9239" r="53414" b="8985"/>
          <a:stretch/>
        </p:blipFill>
        <p:spPr>
          <a:xfrm>
            <a:off x="2195736" y="845380"/>
            <a:ext cx="3312368" cy="3827625"/>
          </a:xfrm>
          <a:prstGeom prst="rect">
            <a:avLst/>
          </a:prstGeom>
        </p:spPr>
      </p:pic>
    </p:spTree>
    <p:extLst>
      <p:ext uri="{BB962C8B-B14F-4D97-AF65-F5344CB8AC3E}">
        <p14:creationId xmlns:p14="http://schemas.microsoft.com/office/powerpoint/2010/main" val="23698072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Projektová struktura</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074" y="999905"/>
            <a:ext cx="5915851" cy="3143689"/>
          </a:xfrm>
          <a:prstGeom prst="rect">
            <a:avLst/>
          </a:prstGeom>
        </p:spPr>
      </p:pic>
    </p:spTree>
    <p:extLst>
      <p:ext uri="{BB962C8B-B14F-4D97-AF65-F5344CB8AC3E}">
        <p14:creationId xmlns:p14="http://schemas.microsoft.com/office/powerpoint/2010/main" val="103885921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Síťová organizační struktura</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498" y="1203598"/>
            <a:ext cx="3983523" cy="2952328"/>
          </a:xfrm>
          <a:prstGeom prst="rect">
            <a:avLst/>
          </a:prstGeom>
        </p:spPr>
      </p:pic>
    </p:spTree>
    <p:extLst>
      <p:ext uri="{BB962C8B-B14F-4D97-AF65-F5344CB8AC3E}">
        <p14:creationId xmlns:p14="http://schemas.microsoft.com/office/powerpoint/2010/main" val="39918814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1059582"/>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4078" indent="-514350" algn="just">
              <a:buFont typeface="+mj-lt"/>
              <a:buAutoNum type="arabicPeriod"/>
            </a:pPr>
            <a:r>
              <a:rPr lang="cs-CZ" sz="1800" dirty="0"/>
              <a:t>Identifikace potřebných hlavních, obslužných a pomocných činností</a:t>
            </a:r>
          </a:p>
          <a:p>
            <a:pPr marL="624078" indent="-514350" algn="just">
              <a:buFont typeface="+mj-lt"/>
              <a:buAutoNum type="arabicPeriod"/>
            </a:pPr>
            <a:endParaRPr lang="cs-CZ" sz="1800" dirty="0"/>
          </a:p>
          <a:p>
            <a:pPr marL="624078" indent="-514350" algn="just">
              <a:buFont typeface="+mj-lt"/>
              <a:buAutoNum type="arabicPeriod"/>
            </a:pPr>
            <a:r>
              <a:rPr lang="cs-CZ" sz="1800" dirty="0"/>
              <a:t>Provedení dělby práce</a:t>
            </a:r>
          </a:p>
          <a:p>
            <a:pPr marL="624078" indent="-514350" algn="just">
              <a:buFont typeface="+mj-lt"/>
              <a:buAutoNum type="arabicPeriod"/>
            </a:pPr>
            <a:endParaRPr lang="cs-CZ" sz="1800" dirty="0"/>
          </a:p>
          <a:p>
            <a:pPr marL="624078" indent="-514350" algn="just">
              <a:buFont typeface="+mj-lt"/>
              <a:buAutoNum type="arabicPeriod"/>
            </a:pPr>
            <a:r>
              <a:rPr lang="cs-CZ" sz="1800" dirty="0"/>
              <a:t>Sdružování specializovaných činností do útvarů</a:t>
            </a:r>
          </a:p>
          <a:p>
            <a:pPr marL="624078" indent="-514350" algn="just">
              <a:buFont typeface="+mj-lt"/>
              <a:buAutoNum type="arabicPeriod"/>
            </a:pPr>
            <a:endParaRPr lang="cs-CZ" sz="1800" dirty="0"/>
          </a:p>
          <a:p>
            <a:pPr marL="624078" indent="-514350" algn="just">
              <a:buFont typeface="+mj-lt"/>
              <a:buAutoNum type="arabicPeriod"/>
            </a:pPr>
            <a:r>
              <a:rPr lang="cs-CZ" sz="1800" dirty="0"/>
              <a:t>Zajištění způsobů koordinace</a:t>
            </a:r>
          </a:p>
          <a:p>
            <a:pPr marL="624078" indent="-514350" algn="just">
              <a:buFont typeface="+mj-lt"/>
              <a:buAutoNum type="arabicPeriod"/>
            </a:pPr>
            <a:endParaRPr lang="cs-CZ" sz="1800" dirty="0"/>
          </a:p>
          <a:p>
            <a:pPr marL="624078" indent="-514350" algn="just">
              <a:buFont typeface="+mj-lt"/>
              <a:buAutoNum type="arabicPeriod"/>
            </a:pPr>
            <a:r>
              <a:rPr lang="cs-CZ" sz="1800" dirty="0"/>
              <a:t>Vyřešení pravomoci a odpovědnosti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a:t>Proces tvorby organizační struktury</a:t>
            </a:r>
          </a:p>
        </p:txBody>
      </p:sp>
    </p:spTree>
    <p:extLst>
      <p:ext uri="{BB962C8B-B14F-4D97-AF65-F5344CB8AC3E}">
        <p14:creationId xmlns:p14="http://schemas.microsoft.com/office/powerpoint/2010/main" val="585632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Plánování</a:t>
            </a:r>
            <a:r>
              <a:rPr lang="cs-CZ" sz="1800" dirty="0"/>
              <a:t> představuje proces stanovení cílů a předpokládaných postupů jak těchto cílů dosáhnout</a:t>
            </a:r>
            <a:r>
              <a:rPr lang="cs-CZ" sz="1800" dirty="0" smtClean="0"/>
              <a:t>.</a:t>
            </a:r>
          </a:p>
          <a:p>
            <a:pPr marL="0" indent="0" algn="just">
              <a:buNone/>
            </a:pPr>
            <a:r>
              <a:rPr lang="cs-CZ" sz="1800" dirty="0"/>
              <a:t>Proces plánování probíhá v několika krocích </a:t>
            </a:r>
            <a:r>
              <a:rPr lang="cs-CZ" sz="1800" dirty="0" smtClean="0"/>
              <a:t>:</a:t>
            </a:r>
            <a:endParaRPr lang="cs-CZ" sz="1800" dirty="0"/>
          </a:p>
          <a:p>
            <a:pPr lvl="0" algn="just"/>
            <a:r>
              <a:rPr lang="cs-CZ" sz="1800" dirty="0"/>
              <a:t>Analýza výchozí situace </a:t>
            </a:r>
            <a:r>
              <a:rPr lang="cs-CZ" sz="1800" dirty="0" smtClean="0"/>
              <a:t>– strategická analýza</a:t>
            </a:r>
            <a:endParaRPr lang="cs-CZ" sz="1800" dirty="0"/>
          </a:p>
          <a:p>
            <a:pPr lvl="0" algn="just"/>
            <a:r>
              <a:rPr lang="cs-CZ" sz="1800" dirty="0"/>
              <a:t>Stanovení cílů</a:t>
            </a:r>
          </a:p>
          <a:p>
            <a:pPr lvl="0" algn="just"/>
            <a:r>
              <a:rPr lang="cs-CZ" sz="1800" dirty="0"/>
              <a:t>Zvážení předpokladů a ověření reálnosti</a:t>
            </a:r>
          </a:p>
          <a:p>
            <a:pPr lvl="0" algn="just"/>
            <a:r>
              <a:rPr lang="cs-CZ" sz="1800" dirty="0"/>
              <a:t>Vypracování scénářů přípustných plánů</a:t>
            </a:r>
          </a:p>
          <a:p>
            <a:pPr lvl="0" algn="just"/>
            <a:r>
              <a:rPr lang="cs-CZ" sz="1800" dirty="0"/>
              <a:t>Výběr adekvátního scénáře</a:t>
            </a:r>
          </a:p>
          <a:p>
            <a:pPr lvl="0" algn="just"/>
            <a:r>
              <a:rPr lang="cs-CZ" sz="1800" dirty="0"/>
              <a:t>Dořešení návaznosti na ostatní plány</a:t>
            </a:r>
          </a:p>
          <a:p>
            <a:pPr lvl="0" algn="just"/>
            <a:r>
              <a:rPr lang="cs-CZ" sz="1800" dirty="0"/>
              <a:t>Plnění a průběžného hodnocení plánu</a:t>
            </a:r>
          </a:p>
          <a:p>
            <a:pPr lvl="0" algn="just"/>
            <a:r>
              <a:rPr lang="cs-CZ" sz="1800" dirty="0"/>
              <a:t>Změny a korekce plánu</a:t>
            </a:r>
          </a:p>
          <a:p>
            <a:pPr algn="just"/>
            <a:r>
              <a:rPr lang="cs-CZ" sz="1800" dirty="0"/>
              <a:t>Výsledné vyhodnocení</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Plánování</a:t>
            </a:r>
            <a:endParaRPr lang="cs-CZ" dirty="0"/>
          </a:p>
        </p:txBody>
      </p:sp>
    </p:spTree>
    <p:extLst>
      <p:ext uri="{BB962C8B-B14F-4D97-AF65-F5344CB8AC3E}">
        <p14:creationId xmlns:p14="http://schemas.microsoft.com/office/powerpoint/2010/main" val="40675652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Podstata plánování</a:t>
            </a:r>
            <a:endParaRPr lang="cs-CZ" dirty="0"/>
          </a:p>
        </p:txBody>
      </p:sp>
      <p:pic>
        <p:nvPicPr>
          <p:cNvPr id="7" name="Obrázek 6"/>
          <p:cNvPicPr>
            <a:picLocks noChangeAspect="1"/>
          </p:cNvPicPr>
          <p:nvPr/>
        </p:nvPicPr>
        <p:blipFill>
          <a:blip r:embed="rId2"/>
          <a:stretch>
            <a:fillRect/>
          </a:stretch>
        </p:blipFill>
        <p:spPr>
          <a:xfrm>
            <a:off x="542925" y="1004887"/>
            <a:ext cx="6981403" cy="3133725"/>
          </a:xfrm>
          <a:prstGeom prst="rect">
            <a:avLst/>
          </a:prstGeom>
        </p:spPr>
      </p:pic>
    </p:spTree>
    <p:extLst>
      <p:ext uri="{BB962C8B-B14F-4D97-AF65-F5344CB8AC3E}">
        <p14:creationId xmlns:p14="http://schemas.microsoft.com/office/powerpoint/2010/main" val="238138916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Strategická analýza představuje identifikaci a ocenění veškerých relevantních faktorů, o nichž lze předpokládat, že budou nebo mohou mít vliv na strategii a na strategické cíle podniku. </a:t>
            </a:r>
          </a:p>
          <a:p>
            <a:pPr algn="just"/>
            <a:r>
              <a:rPr lang="cs-CZ" sz="1800" dirty="0"/>
              <a:t>Strategická analýza představuje systematické, pravidelné, důkladné, kritické a nestranné zkoumání a posouzení vnitřní situace podniku (interní analýza) a vnějšího prostředí (externí analýza). </a:t>
            </a:r>
          </a:p>
          <a:p>
            <a:pPr algn="just"/>
            <a:r>
              <a:rPr lang="cs-CZ" sz="1800" dirty="0"/>
              <a:t>Analýza se provádí v určitých časových intervalech a zkoumá minulý, současný a budoucí vývoj. </a:t>
            </a:r>
          </a:p>
          <a:p>
            <a:pPr algn="just"/>
            <a:r>
              <a:rPr lang="cs-CZ" sz="1800" dirty="0"/>
              <a:t>Analýza posuzuje celkovou podnikovou situaci, určuje jeho místo v prostředí a vymezuje vývoj jeho budoucích aktivit</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Analýza výchozí situace</a:t>
            </a:r>
            <a:endParaRPr lang="cs-CZ" dirty="0"/>
          </a:p>
        </p:txBody>
      </p:sp>
    </p:spTree>
    <p:extLst>
      <p:ext uri="{BB962C8B-B14F-4D97-AF65-F5344CB8AC3E}">
        <p14:creationId xmlns:p14="http://schemas.microsoft.com/office/powerpoint/2010/main" val="30275887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Cíle popisují, kam se má podnik dostat, tak aby byl zajištěn požadovaný budoucí stav, který má podniku zabezpečit zdravý růst a prosperitu. </a:t>
            </a:r>
            <a:endParaRPr lang="cs-CZ" sz="1800" dirty="0" smtClean="0"/>
          </a:p>
          <a:p>
            <a:pPr algn="just"/>
            <a:r>
              <a:rPr lang="cs-CZ" sz="1800" dirty="0" smtClean="0"/>
              <a:t>Cíle </a:t>
            </a:r>
            <a:r>
              <a:rPr lang="cs-CZ" sz="1800" dirty="0"/>
              <a:t>představují úkoly, které musí podnik splnit ve vymezeném čase, aby dosáhla požadovaného stavu. </a:t>
            </a:r>
            <a:endParaRPr lang="cs-CZ" sz="1800" dirty="0" smtClean="0"/>
          </a:p>
          <a:p>
            <a:pPr algn="just"/>
            <a:r>
              <a:rPr lang="cs-CZ" sz="1800" dirty="0" smtClean="0"/>
              <a:t>Cíle </a:t>
            </a:r>
            <a:r>
              <a:rPr lang="cs-CZ" sz="1800" dirty="0"/>
              <a:t>neobsahují pokyny ani instrukce, jak dosáhnout jejich naplnění, ale pouze požadovaný cílový stav</a:t>
            </a:r>
            <a:r>
              <a:rPr lang="cs-CZ" sz="1800" dirty="0" smtClean="0"/>
              <a:t>.</a:t>
            </a:r>
          </a:p>
          <a:p>
            <a:pPr algn="just"/>
            <a:r>
              <a:rPr lang="cs-CZ" sz="1800" b="1" dirty="0" smtClean="0"/>
              <a:t>Jasně </a:t>
            </a:r>
            <a:r>
              <a:rPr lang="cs-CZ" sz="1800" b="1" dirty="0"/>
              <a:t>stanovené cíle </a:t>
            </a:r>
            <a:r>
              <a:rPr lang="cs-CZ" sz="1800" dirty="0"/>
              <a:t>se tak stávají konkrétními </a:t>
            </a:r>
            <a:r>
              <a:rPr lang="cs-CZ" sz="1800" b="1" dirty="0"/>
              <a:t>úkoly pro přesně určený časový horizont.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Cíle podniku</a:t>
            </a:r>
            <a:endParaRPr lang="cs-CZ" dirty="0"/>
          </a:p>
        </p:txBody>
      </p:sp>
    </p:spTree>
    <p:extLst>
      <p:ext uri="{BB962C8B-B14F-4D97-AF65-F5344CB8AC3E}">
        <p14:creationId xmlns:p14="http://schemas.microsoft.com/office/powerpoint/2010/main" val="105315548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3921" y="68630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600" dirty="0"/>
              <a:t>Obecně se říká, že </a:t>
            </a:r>
            <a:r>
              <a:rPr lang="cs-CZ" sz="1600" dirty="0" smtClean="0"/>
              <a:t>cíle </a:t>
            </a:r>
            <a:r>
              <a:rPr lang="cs-CZ" sz="1600" dirty="0"/>
              <a:t>musí být </a:t>
            </a:r>
            <a:r>
              <a:rPr lang="cs-CZ" sz="1600" b="1" dirty="0" smtClean="0"/>
              <a:t>SMART</a:t>
            </a:r>
            <a:r>
              <a:rPr lang="cs-CZ" sz="1600" dirty="0" smtClean="0"/>
              <a:t>:</a:t>
            </a:r>
            <a:endParaRPr lang="cs-CZ" sz="1600" dirty="0"/>
          </a:p>
          <a:p>
            <a:pPr lvl="1" algn="just"/>
            <a:r>
              <a:rPr lang="cs-CZ" sz="1600" b="1" dirty="0"/>
              <a:t>S – </a:t>
            </a:r>
            <a:r>
              <a:rPr lang="cs-CZ" sz="1600" dirty="0"/>
              <a:t>specifický, originální, stimulující</a:t>
            </a:r>
          </a:p>
          <a:p>
            <a:pPr lvl="1" algn="just"/>
            <a:r>
              <a:rPr lang="cs-CZ" sz="1600" b="1" dirty="0"/>
              <a:t>M – </a:t>
            </a:r>
            <a:r>
              <a:rPr lang="cs-CZ" sz="1600" dirty="0"/>
              <a:t>měřitelný</a:t>
            </a:r>
          </a:p>
          <a:p>
            <a:pPr lvl="1" algn="just"/>
            <a:r>
              <a:rPr lang="cs-CZ" sz="1600" b="1" dirty="0"/>
              <a:t>A – </a:t>
            </a:r>
            <a:r>
              <a:rPr lang="cs-CZ" sz="1600" dirty="0"/>
              <a:t>akceptovatelný</a:t>
            </a:r>
          </a:p>
          <a:p>
            <a:pPr lvl="1" algn="just"/>
            <a:r>
              <a:rPr lang="cs-CZ" sz="1600" b="1" dirty="0"/>
              <a:t>R – </a:t>
            </a:r>
            <a:r>
              <a:rPr lang="cs-CZ" sz="1600" dirty="0"/>
              <a:t>reálný</a:t>
            </a:r>
          </a:p>
          <a:p>
            <a:pPr lvl="1" algn="just"/>
            <a:r>
              <a:rPr lang="cs-CZ" sz="1600" b="1" dirty="0"/>
              <a:t>T – </a:t>
            </a:r>
            <a:r>
              <a:rPr lang="cs-CZ" sz="1600" dirty="0" smtClean="0"/>
              <a:t>termínovaný</a:t>
            </a:r>
          </a:p>
          <a:p>
            <a:pPr marL="0" indent="0" algn="just">
              <a:buNone/>
            </a:pPr>
            <a:r>
              <a:rPr lang="cs-CZ" sz="1600" dirty="0"/>
              <a:t>V poslední době však se uplatňuje tento souhrn cílů v podobě zkratky </a:t>
            </a:r>
            <a:r>
              <a:rPr lang="cs-CZ" sz="1600" b="1" dirty="0" smtClean="0"/>
              <a:t>SMARTEE</a:t>
            </a:r>
            <a:r>
              <a:rPr lang="cs-CZ" sz="1600" dirty="0" smtClean="0"/>
              <a:t>:</a:t>
            </a:r>
            <a:endParaRPr lang="cs-CZ" sz="1600" dirty="0"/>
          </a:p>
          <a:p>
            <a:pPr lvl="1" algn="just"/>
            <a:r>
              <a:rPr lang="cs-CZ" sz="1600" b="1" dirty="0"/>
              <a:t>S – </a:t>
            </a:r>
            <a:r>
              <a:rPr lang="cs-CZ" sz="1600" dirty="0"/>
              <a:t>specifický, originální, </a:t>
            </a:r>
            <a:r>
              <a:rPr lang="cs-CZ" sz="1600" dirty="0" smtClean="0"/>
              <a:t>stimulující</a:t>
            </a:r>
          </a:p>
          <a:p>
            <a:pPr lvl="1" algn="just"/>
            <a:r>
              <a:rPr lang="cs-CZ" sz="1600" b="1" dirty="0"/>
              <a:t>M – </a:t>
            </a:r>
            <a:r>
              <a:rPr lang="cs-CZ" sz="1600" dirty="0"/>
              <a:t>měřitelný</a:t>
            </a:r>
          </a:p>
          <a:p>
            <a:pPr lvl="1" algn="just"/>
            <a:r>
              <a:rPr lang="cs-CZ" sz="1600" b="1" dirty="0"/>
              <a:t>A – </a:t>
            </a:r>
            <a:r>
              <a:rPr lang="cs-CZ" sz="1600" dirty="0"/>
              <a:t>akceptovatelný</a:t>
            </a:r>
          </a:p>
          <a:p>
            <a:pPr lvl="1" algn="just"/>
            <a:r>
              <a:rPr lang="cs-CZ" sz="1600" b="1" dirty="0"/>
              <a:t>R – </a:t>
            </a:r>
            <a:r>
              <a:rPr lang="cs-CZ" sz="1600" dirty="0"/>
              <a:t>reálný</a:t>
            </a:r>
          </a:p>
          <a:p>
            <a:pPr lvl="1" algn="just"/>
            <a:r>
              <a:rPr lang="cs-CZ" sz="1600" b="1" dirty="0"/>
              <a:t>T – </a:t>
            </a:r>
            <a:r>
              <a:rPr lang="cs-CZ" sz="1600" dirty="0"/>
              <a:t>termínovaný</a:t>
            </a:r>
          </a:p>
          <a:p>
            <a:pPr lvl="1" algn="just"/>
            <a:r>
              <a:rPr lang="cs-CZ" sz="1600" b="1" dirty="0"/>
              <a:t>E</a:t>
            </a:r>
            <a:r>
              <a:rPr lang="cs-CZ" sz="1600" dirty="0"/>
              <a:t> – efektivní, ekonomický</a:t>
            </a:r>
          </a:p>
          <a:p>
            <a:pPr lvl="1" algn="just"/>
            <a:r>
              <a:rPr lang="cs-CZ" sz="1600" b="1" dirty="0"/>
              <a:t>E – </a:t>
            </a:r>
            <a:r>
              <a:rPr lang="cs-CZ" sz="1600" dirty="0"/>
              <a:t>ekologický</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Pravidla pro stanovení cílů podniku I</a:t>
            </a:r>
            <a:endParaRPr lang="cs-CZ" dirty="0"/>
          </a:p>
        </p:txBody>
      </p:sp>
    </p:spTree>
    <p:extLst>
      <p:ext uri="{BB962C8B-B14F-4D97-AF65-F5344CB8AC3E}">
        <p14:creationId xmlns:p14="http://schemas.microsoft.com/office/powerpoint/2010/main" val="3669667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344816" cy="507703"/>
          </a:xfrm>
        </p:spPr>
        <p:txBody>
          <a:bodyPr/>
          <a:lstStyle/>
          <a:p>
            <a:r>
              <a:rPr lang="cs-CZ" dirty="0"/>
              <a:t>Teorie velkého člověka/vůdce (1840…) a teorie rysů</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3601"/>
          <a:stretch/>
        </p:blipFill>
        <p:spPr>
          <a:xfrm>
            <a:off x="251520" y="792826"/>
            <a:ext cx="7920880" cy="3849526"/>
          </a:xfrm>
          <a:prstGeom prst="rect">
            <a:avLst/>
          </a:prstGeom>
        </p:spPr>
      </p:pic>
    </p:spTree>
    <p:extLst>
      <p:ext uri="{BB962C8B-B14F-4D97-AF65-F5344CB8AC3E}">
        <p14:creationId xmlns:p14="http://schemas.microsoft.com/office/powerpoint/2010/main" val="38034546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Někteří autoři používají k charakteristice vlastnosti cílů akronym </a:t>
            </a:r>
            <a:r>
              <a:rPr lang="cs-CZ" sz="1800" b="1" dirty="0"/>
              <a:t>SMARTER, </a:t>
            </a:r>
            <a:r>
              <a:rPr lang="cs-CZ" sz="1800" dirty="0"/>
              <a:t>který navazuje na starší akronyma </a:t>
            </a:r>
            <a:r>
              <a:rPr lang="cs-CZ" sz="1800" b="1" dirty="0"/>
              <a:t>SMART</a:t>
            </a:r>
            <a:r>
              <a:rPr lang="cs-CZ" sz="1800" dirty="0"/>
              <a:t> kde písmeno „</a:t>
            </a:r>
            <a:r>
              <a:rPr lang="cs-CZ" sz="1800" b="1" dirty="0"/>
              <a:t>E“ </a:t>
            </a:r>
            <a:r>
              <a:rPr lang="cs-CZ" sz="1800" dirty="0"/>
              <a:t>vyjadřuje vlastnost</a:t>
            </a:r>
            <a:r>
              <a:rPr lang="cs-CZ" sz="1800" b="1" dirty="0"/>
              <a:t> „</a:t>
            </a:r>
            <a:r>
              <a:rPr lang="cs-CZ" sz="1800" b="1" dirty="0" err="1"/>
              <a:t>ethical</a:t>
            </a:r>
            <a:r>
              <a:rPr lang="cs-CZ" sz="1800" b="1" dirty="0"/>
              <a:t> </a:t>
            </a:r>
            <a:r>
              <a:rPr lang="cs-CZ" sz="1800" dirty="0"/>
              <a:t>(etický) a písmeno </a:t>
            </a:r>
            <a:r>
              <a:rPr lang="cs-CZ" sz="1800" b="1" dirty="0"/>
              <a:t>„R“</a:t>
            </a:r>
            <a:r>
              <a:rPr lang="cs-CZ" sz="1800" dirty="0"/>
              <a:t> pak označuje </a:t>
            </a:r>
            <a:r>
              <a:rPr lang="cs-CZ" sz="1800" b="1" dirty="0" err="1"/>
              <a:t>resourced</a:t>
            </a:r>
            <a:r>
              <a:rPr lang="cs-CZ" sz="1800" b="1" dirty="0"/>
              <a:t> </a:t>
            </a:r>
            <a:r>
              <a:rPr lang="cs-CZ" sz="1800" dirty="0"/>
              <a:t>(zaměřený na zdroje</a:t>
            </a:r>
            <a:r>
              <a:rPr lang="cs-CZ" sz="1800" dirty="0" smtClean="0"/>
              <a:t>).</a:t>
            </a:r>
          </a:p>
          <a:p>
            <a:pPr algn="just"/>
            <a:endParaRPr lang="cs-CZ" sz="1800" dirty="0" smtClean="0"/>
          </a:p>
          <a:p>
            <a:pPr algn="just"/>
            <a:r>
              <a:rPr lang="cs-CZ" sz="1800" dirty="0" smtClean="0"/>
              <a:t>V</a:t>
            </a:r>
            <a:r>
              <a:rPr lang="cs-CZ" sz="1800" dirty="0"/>
              <a:t> podmínkách České republiky někteří autoři využívají akronym </a:t>
            </a:r>
            <a:r>
              <a:rPr lang="cs-CZ" sz="1800" b="1" dirty="0"/>
              <a:t>KARAT, </a:t>
            </a:r>
            <a:r>
              <a:rPr lang="cs-CZ" sz="1800" dirty="0"/>
              <a:t>kde jednotlivá písmena označují následující vlastnosti cílů:</a:t>
            </a:r>
          </a:p>
          <a:p>
            <a:pPr lvl="1" algn="just"/>
            <a:r>
              <a:rPr lang="cs-CZ" sz="1800" b="1" dirty="0"/>
              <a:t>K – </a:t>
            </a:r>
            <a:r>
              <a:rPr lang="cs-CZ" sz="1800" dirty="0"/>
              <a:t>konkrétní</a:t>
            </a:r>
          </a:p>
          <a:p>
            <a:pPr lvl="1" algn="just"/>
            <a:r>
              <a:rPr lang="cs-CZ" sz="1800" b="1" dirty="0"/>
              <a:t>A – </a:t>
            </a:r>
            <a:r>
              <a:rPr lang="cs-CZ" sz="1800" dirty="0"/>
              <a:t>ambiciózní</a:t>
            </a:r>
          </a:p>
          <a:p>
            <a:pPr lvl="1" algn="just"/>
            <a:r>
              <a:rPr lang="cs-CZ" sz="1800" b="1" dirty="0"/>
              <a:t>R – </a:t>
            </a:r>
            <a:r>
              <a:rPr lang="cs-CZ" sz="1800" dirty="0"/>
              <a:t>reálné</a:t>
            </a:r>
          </a:p>
          <a:p>
            <a:pPr lvl="1" algn="just"/>
            <a:r>
              <a:rPr lang="cs-CZ" sz="1800" b="1" dirty="0"/>
              <a:t>A – </a:t>
            </a:r>
            <a:r>
              <a:rPr lang="cs-CZ" sz="1800" dirty="0"/>
              <a:t>akceptovatelné</a:t>
            </a:r>
          </a:p>
          <a:p>
            <a:pPr lvl="1" algn="just"/>
            <a:r>
              <a:rPr lang="cs-CZ" sz="1800" b="1" dirty="0"/>
              <a:t>T – </a:t>
            </a:r>
            <a:r>
              <a:rPr lang="cs-CZ" sz="1800" dirty="0"/>
              <a:t>terminované</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Pravidla pro stanovení cílů podniku II</a:t>
            </a:r>
            <a:endParaRPr lang="cs-CZ" dirty="0"/>
          </a:p>
        </p:txBody>
      </p:sp>
    </p:spTree>
    <p:extLst>
      <p:ext uri="{BB962C8B-B14F-4D97-AF65-F5344CB8AC3E}">
        <p14:creationId xmlns:p14="http://schemas.microsoft.com/office/powerpoint/2010/main" val="395754283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cíle týkající se postavení podniku na trhu (tržní podíl, objem prodeje, velikost obratu aj.);</a:t>
            </a:r>
          </a:p>
          <a:p>
            <a:pPr lvl="0" algn="just"/>
            <a:r>
              <a:rPr lang="cs-CZ" sz="1800" dirty="0"/>
              <a:t>cíle týkající se rentability (zisk, rentabilita z obratu, z vlastního a celkového kapitálu);</a:t>
            </a:r>
          </a:p>
          <a:p>
            <a:pPr lvl="0" algn="just"/>
            <a:r>
              <a:rPr lang="cs-CZ" sz="1800" dirty="0"/>
              <a:t>finanční cíle (likvidita, struktura kapitálu, úvěrová důvěra, schopnost samofinancování);</a:t>
            </a:r>
          </a:p>
          <a:p>
            <a:pPr lvl="0" algn="just"/>
            <a:r>
              <a:rPr lang="cs-CZ" sz="1800" dirty="0"/>
              <a:t>sociální cíle (ekonomické a sociální zabezpečení zaměstnanců, výkony a postoje zaměstnanců a managementu, rozvoj osobnosti, pracovní uspokojení);</a:t>
            </a:r>
          </a:p>
          <a:p>
            <a:pPr lvl="0" algn="just"/>
            <a:r>
              <a:rPr lang="cs-CZ" sz="1800" dirty="0"/>
              <a:t>cíle týkající se tržní prestiže a společenského postavení (image a prestiž, společenský a regionální vliv, politický vliv, vztah k veřejnosti aj.).</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Skupiny oblasti cílů</a:t>
            </a:r>
            <a:endParaRPr lang="cs-CZ" dirty="0"/>
          </a:p>
        </p:txBody>
      </p:sp>
    </p:spTree>
    <p:extLst>
      <p:ext uri="{BB962C8B-B14F-4D97-AF65-F5344CB8AC3E}">
        <p14:creationId xmlns:p14="http://schemas.microsoft.com/office/powerpoint/2010/main" val="227016503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V podstatě lze cíle rozdělit do dvou základních skupin, kam patří:</a:t>
            </a:r>
          </a:p>
          <a:p>
            <a:pPr lvl="1" algn="just"/>
            <a:r>
              <a:rPr lang="cs-CZ" sz="1600" b="1" dirty="0"/>
              <a:t>Cíle obecné</a:t>
            </a:r>
            <a:r>
              <a:rPr lang="cs-CZ" sz="1600" dirty="0"/>
              <a:t>, které představují integrující prvek, z něhož vychází jak strategické tak i operativní řízení. Většinou mají charakter </a:t>
            </a:r>
            <a:r>
              <a:rPr lang="cs-CZ" sz="1600" b="1" dirty="0"/>
              <a:t>vůdčí ideje a </a:t>
            </a:r>
            <a:r>
              <a:rPr lang="cs-CZ" sz="1600" dirty="0"/>
              <a:t>orientují se na dosažení hodnot a realizovatelnost vize i poslání.</a:t>
            </a:r>
          </a:p>
          <a:p>
            <a:pPr lvl="1" algn="just"/>
            <a:r>
              <a:rPr lang="cs-CZ" sz="1600" b="1" dirty="0"/>
              <a:t>Cíle konkrétní, </a:t>
            </a:r>
            <a:r>
              <a:rPr lang="cs-CZ" sz="1600" dirty="0"/>
              <a:t>které představují rozvití obecných cílů a jsou zaměřeny na hlavní aktivitu podniku, specifikuji potřebnou alokaci zdrojů a usměrňují budoucí rozhodování. Jedná se tudíž převážně o cíle operačního charakteru</a:t>
            </a:r>
            <a:r>
              <a:rPr lang="cs-CZ" sz="1600" dirty="0" smtClean="0"/>
              <a:t>.</a:t>
            </a:r>
          </a:p>
          <a:p>
            <a:pPr algn="just"/>
            <a:r>
              <a:rPr lang="cs-CZ" sz="1600" b="1" dirty="0" smtClean="0"/>
              <a:t>Hierarchizace </a:t>
            </a:r>
            <a:r>
              <a:rPr lang="cs-CZ" sz="1600" b="1" dirty="0"/>
              <a:t>cílů</a:t>
            </a:r>
            <a:r>
              <a:rPr lang="cs-CZ" sz="1600" dirty="0"/>
              <a:t> znamená, že pro formulaci cílů je vhodné použít diferencovaný přístup rozlišující různé úrovně cílů. Cíle potom můžeme dělit na</a:t>
            </a:r>
            <a:r>
              <a:rPr lang="cs-CZ" sz="1600" dirty="0" smtClean="0"/>
              <a:t>:</a:t>
            </a:r>
          </a:p>
          <a:p>
            <a:pPr lvl="1" algn="just"/>
            <a:r>
              <a:rPr lang="cs-CZ" sz="1600" dirty="0" smtClean="0"/>
              <a:t>nadřazené </a:t>
            </a:r>
            <a:r>
              <a:rPr lang="cs-CZ" sz="1600" dirty="0"/>
              <a:t>– vrcholové cíle (mise podniku, formulace identity podniku, podniková politika), </a:t>
            </a:r>
            <a:endParaRPr lang="cs-CZ" sz="1600" dirty="0" smtClean="0"/>
          </a:p>
          <a:p>
            <a:pPr lvl="1" algn="just"/>
            <a:r>
              <a:rPr lang="cs-CZ" sz="1600" dirty="0" smtClean="0"/>
              <a:t>prováděcí </a:t>
            </a:r>
            <a:r>
              <a:rPr lang="cs-CZ" sz="1600" dirty="0"/>
              <a:t>cíle (cíle funkčních oblastí), </a:t>
            </a:r>
            <a:endParaRPr lang="cs-CZ" sz="1600" dirty="0" smtClean="0"/>
          </a:p>
          <a:p>
            <a:pPr lvl="1" algn="just"/>
            <a:r>
              <a:rPr lang="cs-CZ" sz="1600" dirty="0" smtClean="0"/>
              <a:t>dílčí </a:t>
            </a:r>
            <a:r>
              <a:rPr lang="cs-CZ" sz="1600" dirty="0"/>
              <a:t>cíle </a:t>
            </a:r>
          </a:p>
          <a:p>
            <a:pPr lvl="1" algn="just"/>
            <a:r>
              <a:rPr lang="cs-CZ" sz="1600" dirty="0" smtClean="0"/>
              <a:t>elementární </a:t>
            </a:r>
            <a:r>
              <a:rPr lang="cs-CZ" sz="1600" dirty="0"/>
              <a:t>cíle (operace s nástroji marketingového mixu).</a:t>
            </a:r>
          </a:p>
          <a:p>
            <a:pPr lvl="0" algn="just"/>
            <a:endParaRPr lang="cs-CZ" sz="1600" dirty="0"/>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Hierarchizace a skupiny cílů</a:t>
            </a:r>
            <a:endParaRPr lang="cs-CZ" dirty="0"/>
          </a:p>
        </p:txBody>
      </p:sp>
    </p:spTree>
    <p:extLst>
      <p:ext uri="{BB962C8B-B14F-4D97-AF65-F5344CB8AC3E}">
        <p14:creationId xmlns:p14="http://schemas.microsoft.com/office/powerpoint/2010/main" val="308406882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Vize pomáhají popsat cíl organizace. Vyjadřuje co by podnik chtěl dosáhnout a jakým způsobem</a:t>
            </a:r>
            <a:r>
              <a:rPr lang="cs-CZ" sz="1800" dirty="0" smtClean="0"/>
              <a:t>. Vize </a:t>
            </a:r>
            <a:r>
              <a:rPr lang="cs-CZ" sz="1800" dirty="0"/>
              <a:t>podniku představuje model budoucího vývoje a stavu podniku v konkrétně časově vymezeném </a:t>
            </a:r>
            <a:r>
              <a:rPr lang="cs-CZ" sz="1800" dirty="0" smtClean="0"/>
              <a:t>období. Vize </a:t>
            </a:r>
            <a:r>
              <a:rPr lang="cs-CZ" sz="1800" dirty="0"/>
              <a:t>se stává dlouhodobou, přitažlivou, smysluplnou a motivující představou usilující o dosažení pozitivní podnikové </a:t>
            </a:r>
            <a:r>
              <a:rPr lang="cs-CZ" sz="1800" dirty="0" smtClean="0"/>
              <a:t>budoucnosti. Často </a:t>
            </a:r>
            <a:r>
              <a:rPr lang="cs-CZ" sz="1800" dirty="0"/>
              <a:t>také zahrnují hodnoty organizace</a:t>
            </a:r>
            <a:r>
              <a:rPr lang="cs-CZ" sz="1800" dirty="0" smtClean="0"/>
              <a:t>. Měly </a:t>
            </a:r>
            <a:r>
              <a:rPr lang="cs-CZ" sz="1800" dirty="0"/>
              <a:t>by být inspirací pro chování zaměstnanců</a:t>
            </a:r>
            <a:r>
              <a:rPr lang="cs-CZ" sz="1800" dirty="0" smtClean="0"/>
              <a:t>.</a:t>
            </a:r>
          </a:p>
          <a:p>
            <a:pPr algn="just"/>
            <a:r>
              <a:rPr lang="cs-CZ" sz="1800" dirty="0"/>
              <a:t>Lze konstatovat, že se jedná o souhrn myšlenek, které předbíhají svou dobu se silným motivačním účinkem. V důsledku tohoto faktu můžeme konstatovat, že se jedná o smysluplný a přitažlivý obraz budoucnosti, ve které vize vytyčuje základní směr vývoje podniku. </a:t>
            </a:r>
            <a:endParaRPr lang="cs-CZ" sz="1800" dirty="0" smtClean="0"/>
          </a:p>
          <a:p>
            <a:pPr algn="just"/>
            <a:r>
              <a:rPr lang="cs-CZ" sz="1800" b="1" dirty="0" smtClean="0"/>
              <a:t>Úkolem </a:t>
            </a:r>
            <a:r>
              <a:rPr lang="cs-CZ" sz="1800" b="1" dirty="0"/>
              <a:t>vize</a:t>
            </a:r>
            <a:r>
              <a:rPr lang="cs-CZ" sz="1800" dirty="0"/>
              <a:t> je zachytávat a reagovat na podněty o nastupujícím vývoji, které mohou být v současné době mlhavé, nepřesné a nevýrazné, ale v budoucnosti se mohou stát </a:t>
            </a:r>
            <a:r>
              <a:rPr lang="cs-CZ" sz="1800" b="1" dirty="0"/>
              <a:t>impulsem, který ovlivní vývoj podniku.</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Vize</a:t>
            </a:r>
            <a:endParaRPr lang="cs-CZ" dirty="0"/>
          </a:p>
        </p:txBody>
      </p:sp>
    </p:spTree>
    <p:extLst>
      <p:ext uri="{BB962C8B-B14F-4D97-AF65-F5344CB8AC3E}">
        <p14:creationId xmlns:p14="http://schemas.microsoft.com/office/powerpoint/2010/main" val="154304141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snadno představitelná a uskutečnitelná;</a:t>
            </a:r>
          </a:p>
          <a:p>
            <a:pPr lvl="0" algn="just"/>
            <a:r>
              <a:rPr lang="cs-CZ" sz="1800" dirty="0"/>
              <a:t>adresně přitažlivá pro rozhodující zájmové skupiny v podniku;</a:t>
            </a:r>
          </a:p>
          <a:p>
            <a:pPr lvl="0" algn="just"/>
            <a:r>
              <a:rPr lang="cs-CZ" sz="1800" dirty="0"/>
              <a:t>jasně zaměřená k dosažení cíle čímž je usnadněno zaměření základních rozhodujících procesů;</a:t>
            </a:r>
          </a:p>
          <a:p>
            <a:pPr lvl="0" algn="just"/>
            <a:r>
              <a:rPr lang="cs-CZ" sz="1800" dirty="0"/>
              <a:t>flexibilní, jež umožní reagovat pružně na měnící se podmínky okolí i vhodnou iniciativu jedinců;</a:t>
            </a:r>
          </a:p>
          <a:p>
            <a:pPr lvl="0" algn="just"/>
            <a:r>
              <a:rPr lang="cs-CZ" sz="1800" dirty="0"/>
              <a:t>srozumitelná a snadno sdělitelná a přístupně vysvětlitelná;</a:t>
            </a:r>
          </a:p>
          <a:p>
            <a:pPr lvl="0" algn="just"/>
            <a:r>
              <a:rPr lang="cs-CZ" sz="1800" dirty="0"/>
              <a:t>dostatečně široká, aby byla při implementaci strategie pružná, ale zase nikoliv tak široká, aby se vytratila koncentrace na hlavní cíle;</a:t>
            </a:r>
          </a:p>
          <a:p>
            <a:pPr lvl="0" algn="just"/>
            <a:r>
              <a:rPr lang="cs-CZ" sz="1800" dirty="0"/>
              <a:t>je spojnicí různých dílčích cílů i priorit a vytváří v podniku uznávaný dominantní cíl;</a:t>
            </a:r>
          </a:p>
          <a:p>
            <a:pPr algn="just"/>
            <a:r>
              <a:rPr lang="cs-CZ" sz="1800" dirty="0"/>
              <a:t>současně může vize připomínat chyby, kterých se podnik dopustil v minulosti a tak je i upozorněním na omyly a nedostatky.</a:t>
            </a:r>
            <a:r>
              <a:rPr lang="cs-CZ" sz="1800" b="1" dirty="0" smtClean="0"/>
              <a: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4896544" cy="507703"/>
          </a:xfrm>
        </p:spPr>
        <p:txBody>
          <a:bodyPr/>
          <a:lstStyle/>
          <a:p>
            <a:r>
              <a:rPr lang="cs-CZ" dirty="0" smtClean="0"/>
              <a:t>Požadavky na vizi </a:t>
            </a:r>
            <a:endParaRPr lang="cs-CZ" dirty="0"/>
          </a:p>
        </p:txBody>
      </p:sp>
    </p:spTree>
    <p:extLst>
      <p:ext uri="{BB962C8B-B14F-4D97-AF65-F5344CB8AC3E}">
        <p14:creationId xmlns:p14="http://schemas.microsoft.com/office/powerpoint/2010/main" val="60089312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Mise specifikuje podnikatelské aktivity, ve kterých chce podnik působit a se kterými chce konkurovat</a:t>
            </a:r>
            <a:r>
              <a:rPr lang="cs-CZ" sz="1800" dirty="0" smtClean="0"/>
              <a:t>.</a:t>
            </a:r>
          </a:p>
          <a:p>
            <a:pPr algn="just"/>
            <a:r>
              <a:rPr lang="cs-CZ" sz="1800" dirty="0"/>
              <a:t>Poslání podniku má být veřejným, jasným a pochopitelným vyhlášením vývojového směru podniku, kterým je informovaná veřejnost a motivací zaměstnanců, jimž má dodat potřebnou sociální jistotu, kterou podnik svou existencí zajišťuje</a:t>
            </a:r>
          </a:p>
          <a:p>
            <a:pPr algn="just"/>
            <a:r>
              <a:rPr lang="cs-CZ" sz="1800" dirty="0"/>
              <a:t>Je více konkrétnější než vize.</a:t>
            </a:r>
          </a:p>
          <a:p>
            <a:pPr algn="just"/>
            <a:r>
              <a:rPr lang="cs-CZ" sz="1800" dirty="0"/>
              <a:t>Mise odůvodňuje a vysvětluje existenci podniku.</a:t>
            </a:r>
          </a:p>
          <a:p>
            <a:pPr algn="just"/>
            <a:r>
              <a:rPr lang="cs-CZ" sz="1800" dirty="0"/>
              <a:t>Mise dává odpověď na otázku: „Jakou přidanou hodnotu může náš podnik nabídnout trhu nebo lidstvu</a:t>
            </a:r>
            <a:r>
              <a:rPr lang="cs-CZ" sz="1800" dirty="0" smtClean="0"/>
              <a:t>?“</a:t>
            </a:r>
          </a:p>
          <a:p>
            <a:pPr algn="just"/>
            <a:r>
              <a:rPr lang="cs-CZ" sz="1800" dirty="0"/>
              <a:t>Poslání (mise) podniku zdůvodňuje oprávněnost existence podniku a vyjadřuje přání vedení podniku, jak by měl být podnik chápán a přijímán veřejností. </a:t>
            </a:r>
            <a:endParaRPr lang="cs-CZ" sz="1800" i="1"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Mise - poslání</a:t>
            </a:r>
            <a:endParaRPr lang="cs-CZ" dirty="0"/>
          </a:p>
        </p:txBody>
      </p:sp>
    </p:spTree>
    <p:extLst>
      <p:ext uri="{BB962C8B-B14F-4D97-AF65-F5344CB8AC3E}">
        <p14:creationId xmlns:p14="http://schemas.microsoft.com/office/powerpoint/2010/main" val="181654655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07504" y="703189"/>
            <a:ext cx="787212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V důsledku toho vyplývá, že poslání podniku přímo definuje </a:t>
            </a:r>
            <a:r>
              <a:rPr lang="cs-CZ" sz="1800" b="1" dirty="0"/>
              <a:t>směry podnikatelských aktivit, </a:t>
            </a:r>
            <a:r>
              <a:rPr lang="cs-CZ" sz="1800" dirty="0"/>
              <a:t>stanovuje zásady </a:t>
            </a:r>
            <a:r>
              <a:rPr lang="cs-CZ" sz="1800" b="1" dirty="0"/>
              <a:t>podnikové kultury</a:t>
            </a:r>
            <a:r>
              <a:rPr lang="cs-CZ" sz="1800" dirty="0"/>
              <a:t> spolu s vhodnými </a:t>
            </a:r>
            <a:r>
              <a:rPr lang="cs-CZ" sz="1800" b="1" dirty="0"/>
              <a:t>vazbami na zaměstnance a </a:t>
            </a:r>
            <a:r>
              <a:rPr lang="cs-CZ" sz="1800" dirty="0"/>
              <a:t>vytváří </a:t>
            </a:r>
            <a:r>
              <a:rPr lang="cs-CZ" sz="1800" b="1" dirty="0"/>
              <a:t>vztah k zákazníkovi i konkurenci. </a:t>
            </a:r>
            <a:r>
              <a:rPr lang="cs-CZ" sz="1800" dirty="0"/>
              <a:t>Proto dobře vytvořené poslání podniku by mělo obsahovat:</a:t>
            </a:r>
            <a:endParaRPr lang="cs-CZ" sz="1800" dirty="0" smtClean="0"/>
          </a:p>
          <a:p>
            <a:pPr algn="just"/>
            <a:r>
              <a:rPr lang="cs-CZ" sz="1800" dirty="0" smtClean="0"/>
              <a:t>Cíl podniku.</a:t>
            </a:r>
          </a:p>
          <a:p>
            <a:pPr algn="just"/>
            <a:r>
              <a:rPr lang="cs-CZ" sz="1800" dirty="0" smtClean="0"/>
              <a:t>Zdůvodnění </a:t>
            </a:r>
            <a:r>
              <a:rPr lang="cs-CZ" sz="1800" dirty="0"/>
              <a:t>existence podniku (</a:t>
            </a:r>
            <a:r>
              <a:rPr lang="cs-CZ" sz="1800" i="1" dirty="0" err="1"/>
              <a:t>Be</a:t>
            </a:r>
            <a:r>
              <a:rPr lang="cs-CZ" sz="1800" i="1" dirty="0"/>
              <a:t> </a:t>
            </a:r>
            <a:r>
              <a:rPr lang="cs-CZ" sz="1800" i="1" dirty="0" err="1"/>
              <a:t>the</a:t>
            </a:r>
            <a:r>
              <a:rPr lang="cs-CZ" sz="1800" i="1" dirty="0"/>
              <a:t> </a:t>
            </a:r>
            <a:r>
              <a:rPr lang="cs-CZ" sz="1800" i="1" dirty="0" err="1"/>
              <a:t>best</a:t>
            </a:r>
            <a:r>
              <a:rPr lang="cs-CZ" sz="1800" i="1" dirty="0"/>
              <a:t> </a:t>
            </a:r>
            <a:r>
              <a:rPr lang="cs-CZ" sz="1800" i="1" dirty="0" err="1"/>
              <a:t>employer</a:t>
            </a:r>
            <a:r>
              <a:rPr lang="cs-CZ" sz="1800" i="1" dirty="0"/>
              <a:t> </a:t>
            </a:r>
            <a:r>
              <a:rPr lang="cs-CZ" sz="1800" i="1" dirty="0" err="1"/>
              <a:t>for</a:t>
            </a:r>
            <a:r>
              <a:rPr lang="cs-CZ" sz="1800" i="1" dirty="0"/>
              <a:t> </a:t>
            </a:r>
            <a:r>
              <a:rPr lang="cs-CZ" sz="1800" i="1" dirty="0" err="1"/>
              <a:t>our</a:t>
            </a:r>
            <a:r>
              <a:rPr lang="cs-CZ" sz="1800" i="1" dirty="0"/>
              <a:t> </a:t>
            </a:r>
            <a:r>
              <a:rPr lang="cs-CZ" sz="1800" i="1" dirty="0" err="1"/>
              <a:t>people</a:t>
            </a:r>
            <a:r>
              <a:rPr lang="cs-CZ" sz="1800" i="1" dirty="0"/>
              <a:t> in </a:t>
            </a:r>
            <a:r>
              <a:rPr lang="cs-CZ" sz="1800" i="1" dirty="0" err="1"/>
              <a:t>each</a:t>
            </a:r>
            <a:r>
              <a:rPr lang="cs-CZ" sz="1800" i="1" dirty="0"/>
              <a:t> </a:t>
            </a:r>
            <a:r>
              <a:rPr lang="cs-CZ" sz="1800" i="1" dirty="0" err="1"/>
              <a:t>community</a:t>
            </a:r>
            <a:r>
              <a:rPr lang="cs-CZ" sz="1800" i="1" dirty="0"/>
              <a:t> </a:t>
            </a:r>
            <a:r>
              <a:rPr lang="cs-CZ" sz="1800" i="1" dirty="0" err="1"/>
              <a:t>around</a:t>
            </a:r>
            <a:r>
              <a:rPr lang="cs-CZ" sz="1800" i="1" dirty="0"/>
              <a:t> </a:t>
            </a:r>
            <a:r>
              <a:rPr lang="cs-CZ" sz="1800" i="1" dirty="0" err="1"/>
              <a:t>the</a:t>
            </a:r>
            <a:r>
              <a:rPr lang="cs-CZ" sz="1800" i="1" dirty="0"/>
              <a:t> </a:t>
            </a:r>
            <a:r>
              <a:rPr lang="cs-CZ" sz="1800" i="1" dirty="0" err="1"/>
              <a:t>world</a:t>
            </a:r>
            <a:r>
              <a:rPr lang="cs-CZ" sz="1800" i="1" dirty="0"/>
              <a:t> and </a:t>
            </a:r>
            <a:r>
              <a:rPr lang="cs-CZ" sz="1800" i="1" dirty="0" err="1"/>
              <a:t>deliver</a:t>
            </a:r>
            <a:r>
              <a:rPr lang="cs-CZ" sz="1800" i="1" dirty="0"/>
              <a:t> </a:t>
            </a:r>
            <a:r>
              <a:rPr lang="cs-CZ" sz="1800" i="1" dirty="0" err="1"/>
              <a:t>operational</a:t>
            </a:r>
            <a:r>
              <a:rPr lang="cs-CZ" sz="1800" i="1" dirty="0"/>
              <a:t> excellence to </a:t>
            </a:r>
            <a:r>
              <a:rPr lang="cs-CZ" sz="1800" i="1" dirty="0" err="1"/>
              <a:t>our</a:t>
            </a:r>
            <a:r>
              <a:rPr lang="cs-CZ" sz="1800" i="1" dirty="0"/>
              <a:t> </a:t>
            </a:r>
            <a:r>
              <a:rPr lang="cs-CZ" sz="1800" i="1" dirty="0" err="1"/>
              <a:t>customers</a:t>
            </a:r>
            <a:r>
              <a:rPr lang="cs-CZ" sz="1800" i="1" dirty="0"/>
              <a:t> in </a:t>
            </a:r>
            <a:r>
              <a:rPr lang="cs-CZ" sz="1800" i="1" dirty="0" err="1"/>
              <a:t>each</a:t>
            </a:r>
            <a:r>
              <a:rPr lang="cs-CZ" sz="1800" i="1" dirty="0"/>
              <a:t> </a:t>
            </a:r>
            <a:r>
              <a:rPr lang="cs-CZ" sz="1800" i="1" dirty="0" err="1"/>
              <a:t>of</a:t>
            </a:r>
            <a:r>
              <a:rPr lang="cs-CZ" sz="1800" i="1" dirty="0"/>
              <a:t> </a:t>
            </a:r>
            <a:r>
              <a:rPr lang="cs-CZ" sz="1800" i="1" dirty="0" err="1"/>
              <a:t>our</a:t>
            </a:r>
            <a:r>
              <a:rPr lang="cs-CZ" sz="1800" i="1" dirty="0"/>
              <a:t> </a:t>
            </a:r>
            <a:r>
              <a:rPr lang="cs-CZ" sz="1800" i="1" dirty="0" err="1"/>
              <a:t>restaurants</a:t>
            </a:r>
            <a:r>
              <a:rPr lang="cs-CZ" sz="1800" i="1" dirty="0"/>
              <a:t> (</a:t>
            </a:r>
            <a:r>
              <a:rPr lang="cs-CZ" sz="1800" i="1" dirty="0" err="1"/>
              <a:t>McDonald´s</a:t>
            </a:r>
            <a:r>
              <a:rPr lang="cs-CZ" sz="1800" i="1" dirty="0" smtClean="0"/>
              <a:t>)</a:t>
            </a:r>
            <a:r>
              <a:rPr lang="cs-CZ" sz="1800" dirty="0" smtClean="0"/>
              <a:t>).</a:t>
            </a:r>
          </a:p>
          <a:p>
            <a:pPr algn="just"/>
            <a:r>
              <a:rPr lang="cs-CZ" sz="1800" dirty="0" smtClean="0"/>
              <a:t>Étos </a:t>
            </a:r>
            <a:r>
              <a:rPr lang="cs-CZ" sz="1800" dirty="0"/>
              <a:t>podniku: kultura, základní hodnoty, </a:t>
            </a:r>
            <a:r>
              <a:rPr lang="cs-CZ" sz="1800" dirty="0" smtClean="0"/>
              <a:t>ambice.</a:t>
            </a:r>
          </a:p>
          <a:p>
            <a:pPr algn="just"/>
            <a:r>
              <a:rPr lang="cs-CZ" sz="1800" dirty="0" smtClean="0"/>
              <a:t>Čím </a:t>
            </a:r>
            <a:r>
              <a:rPr lang="cs-CZ" sz="1800" dirty="0"/>
              <a:t>se odlišujeme od konkurence (</a:t>
            </a:r>
            <a:r>
              <a:rPr lang="cs-CZ" sz="1800" i="1" dirty="0" err="1"/>
              <a:t>Be</a:t>
            </a:r>
            <a:r>
              <a:rPr lang="cs-CZ" sz="1800" i="1" dirty="0"/>
              <a:t> </a:t>
            </a:r>
            <a:r>
              <a:rPr lang="cs-CZ" sz="1800" i="1" dirty="0" err="1"/>
              <a:t>America´s</a:t>
            </a:r>
            <a:r>
              <a:rPr lang="cs-CZ" sz="1800" i="1" dirty="0"/>
              <a:t> Best </a:t>
            </a:r>
            <a:r>
              <a:rPr lang="cs-CZ" sz="1800" i="1" dirty="0" err="1"/>
              <a:t>Quick-Service</a:t>
            </a:r>
            <a:r>
              <a:rPr lang="cs-CZ" sz="1800" i="1" dirty="0"/>
              <a:t> Restaurant</a:t>
            </a:r>
            <a:r>
              <a:rPr lang="cs-CZ" sz="1800" dirty="0" smtClean="0"/>
              <a:t>).</a:t>
            </a:r>
          </a:p>
          <a:p>
            <a:pPr algn="just"/>
            <a:r>
              <a:rPr lang="cs-CZ" sz="1800" dirty="0" smtClean="0"/>
              <a:t>Konkurenční </a:t>
            </a:r>
            <a:r>
              <a:rPr lang="cs-CZ" sz="1800" dirty="0"/>
              <a:t>výhoda (</a:t>
            </a:r>
            <a:r>
              <a:rPr lang="cs-CZ" sz="1800" i="1" dirty="0"/>
              <a:t>To </a:t>
            </a:r>
            <a:r>
              <a:rPr lang="cs-CZ" sz="1800" i="1" dirty="0" err="1"/>
              <a:t>be</a:t>
            </a:r>
            <a:r>
              <a:rPr lang="cs-CZ" sz="1800" i="1" dirty="0"/>
              <a:t> </a:t>
            </a:r>
            <a:r>
              <a:rPr lang="cs-CZ" sz="1800" i="1" dirty="0" err="1"/>
              <a:t>the</a:t>
            </a:r>
            <a:r>
              <a:rPr lang="cs-CZ" sz="1800" i="1" dirty="0"/>
              <a:t> </a:t>
            </a:r>
            <a:r>
              <a:rPr lang="cs-CZ" sz="1800" i="1" dirty="0" err="1"/>
              <a:t>world´s</a:t>
            </a:r>
            <a:r>
              <a:rPr lang="cs-CZ" sz="1800" i="1" dirty="0"/>
              <a:t> </a:t>
            </a:r>
            <a:r>
              <a:rPr lang="cs-CZ" sz="1800" i="1" dirty="0" err="1"/>
              <a:t>largest</a:t>
            </a:r>
            <a:r>
              <a:rPr lang="cs-CZ" sz="1800" i="1" dirty="0"/>
              <a:t> mobile </a:t>
            </a:r>
            <a:r>
              <a:rPr lang="cs-CZ" sz="1800" i="1" dirty="0" err="1"/>
              <a:t>apps</a:t>
            </a:r>
            <a:r>
              <a:rPr lang="cs-CZ" sz="1800" i="1" dirty="0"/>
              <a:t> developer</a:t>
            </a:r>
            <a:r>
              <a:rPr lang="cs-CZ" sz="1800" dirty="0" smtClean="0"/>
              <a:t>).</a:t>
            </a:r>
          </a:p>
          <a:p>
            <a:pPr algn="just"/>
            <a:r>
              <a:rPr lang="cs-CZ" sz="1800" dirty="0" smtClean="0"/>
              <a:t>Identifikace </a:t>
            </a:r>
            <a:r>
              <a:rPr lang="cs-CZ" sz="1800" dirty="0"/>
              <a:t>trhu a zákazníků (</a:t>
            </a:r>
            <a:r>
              <a:rPr lang="cs-CZ" sz="1800" i="1" dirty="0"/>
              <a:t>To </a:t>
            </a:r>
            <a:r>
              <a:rPr lang="cs-CZ" sz="1800" i="1" dirty="0" err="1"/>
              <a:t>be</a:t>
            </a:r>
            <a:r>
              <a:rPr lang="cs-CZ" sz="1800" i="1" dirty="0"/>
              <a:t> </a:t>
            </a:r>
            <a:r>
              <a:rPr lang="cs-CZ" sz="1800" i="1" dirty="0" err="1"/>
              <a:t>the</a:t>
            </a:r>
            <a:r>
              <a:rPr lang="cs-CZ" sz="1800" i="1" dirty="0"/>
              <a:t> </a:t>
            </a:r>
            <a:r>
              <a:rPr lang="cs-CZ" sz="1800" i="1" dirty="0" err="1"/>
              <a:t>largest</a:t>
            </a:r>
            <a:r>
              <a:rPr lang="cs-CZ" sz="1800" i="1" dirty="0"/>
              <a:t> </a:t>
            </a:r>
            <a:r>
              <a:rPr lang="cs-CZ" sz="1800" i="1" dirty="0" err="1"/>
              <a:t>oncology</a:t>
            </a:r>
            <a:r>
              <a:rPr lang="cs-CZ" sz="1800" i="1" dirty="0"/>
              <a:t> </a:t>
            </a:r>
            <a:r>
              <a:rPr lang="cs-CZ" sz="1800" i="1" dirty="0" err="1"/>
              <a:t>practice</a:t>
            </a:r>
            <a:r>
              <a:rPr lang="cs-CZ" sz="1800" i="1" dirty="0"/>
              <a:t> in St. Louis</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Co by měla obsahovat mise</a:t>
            </a:r>
            <a:endParaRPr lang="cs-CZ" dirty="0"/>
          </a:p>
        </p:txBody>
      </p:sp>
    </p:spTree>
    <p:extLst>
      <p:ext uri="{BB962C8B-B14F-4D97-AF65-F5344CB8AC3E}">
        <p14:creationId xmlns:p14="http://schemas.microsoft.com/office/powerpoint/2010/main" val="234711571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Plánování podle úrovně managementu</a:t>
            </a:r>
            <a:endParaRPr lang="cs-CZ" dirty="0"/>
          </a:p>
        </p:txBody>
      </p:sp>
      <p:graphicFrame>
        <p:nvGraphicFramePr>
          <p:cNvPr id="2" name="Tabulka 1"/>
          <p:cNvGraphicFramePr>
            <a:graphicFrameLocks noGrp="1"/>
          </p:cNvGraphicFramePr>
          <p:nvPr>
            <p:extLst/>
          </p:nvPr>
        </p:nvGraphicFramePr>
        <p:xfrm>
          <a:off x="107504" y="823567"/>
          <a:ext cx="8064895" cy="397761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1636303235"/>
                    </a:ext>
                  </a:extLst>
                </a:gridCol>
                <a:gridCol w="2088232">
                  <a:extLst>
                    <a:ext uri="{9D8B030D-6E8A-4147-A177-3AD203B41FA5}">
                      <a16:colId xmlns:a16="http://schemas.microsoft.com/office/drawing/2014/main" val="677805364"/>
                    </a:ext>
                  </a:extLst>
                </a:gridCol>
                <a:gridCol w="1872208">
                  <a:extLst>
                    <a:ext uri="{9D8B030D-6E8A-4147-A177-3AD203B41FA5}">
                      <a16:colId xmlns:a16="http://schemas.microsoft.com/office/drawing/2014/main" val="2661729344"/>
                    </a:ext>
                  </a:extLst>
                </a:gridCol>
                <a:gridCol w="2304255">
                  <a:extLst>
                    <a:ext uri="{9D8B030D-6E8A-4147-A177-3AD203B41FA5}">
                      <a16:colId xmlns:a16="http://schemas.microsoft.com/office/drawing/2014/main" val="4242892889"/>
                    </a:ext>
                  </a:extLst>
                </a:gridCol>
              </a:tblGrid>
              <a:tr h="409150">
                <a:tc>
                  <a:txBody>
                    <a:bodyPr/>
                    <a:lstStyle/>
                    <a:p>
                      <a:pPr algn="l"/>
                      <a:endParaRPr lang="cs-CZ" sz="1600" dirty="0">
                        <a:solidFill>
                          <a:srgbClr val="000000"/>
                        </a:solidFill>
                      </a:endParaRPr>
                    </a:p>
                  </a:txBody>
                  <a:tcPr/>
                </a:tc>
                <a:tc>
                  <a:txBody>
                    <a:bodyPr/>
                    <a:lstStyle/>
                    <a:p>
                      <a:pPr algn="l"/>
                      <a:r>
                        <a:rPr lang="cs-CZ" sz="1600" dirty="0" smtClean="0">
                          <a:solidFill>
                            <a:srgbClr val="000000"/>
                          </a:solidFill>
                        </a:rPr>
                        <a:t>Strategické</a:t>
                      </a:r>
                      <a:r>
                        <a:rPr lang="cs-CZ" sz="1600" baseline="0" dirty="0" smtClean="0">
                          <a:solidFill>
                            <a:srgbClr val="000000"/>
                          </a:solidFill>
                        </a:rPr>
                        <a:t> plánování</a:t>
                      </a:r>
                      <a:endParaRPr lang="cs-CZ" sz="1600" dirty="0">
                        <a:solidFill>
                          <a:srgbClr val="000000"/>
                        </a:solidFill>
                      </a:endParaRPr>
                    </a:p>
                  </a:txBody>
                  <a:tcPr/>
                </a:tc>
                <a:tc>
                  <a:txBody>
                    <a:bodyPr/>
                    <a:lstStyle/>
                    <a:p>
                      <a:pPr algn="l"/>
                      <a:r>
                        <a:rPr lang="cs-CZ" sz="1600" dirty="0" smtClean="0">
                          <a:solidFill>
                            <a:srgbClr val="000000"/>
                          </a:solidFill>
                        </a:rPr>
                        <a:t>Taktické plánování</a:t>
                      </a:r>
                      <a:endParaRPr lang="cs-CZ" sz="1600" dirty="0">
                        <a:solidFill>
                          <a:srgbClr val="000000"/>
                        </a:solidFill>
                      </a:endParaRPr>
                    </a:p>
                  </a:txBody>
                  <a:tcPr/>
                </a:tc>
                <a:tc>
                  <a:txBody>
                    <a:bodyPr/>
                    <a:lstStyle/>
                    <a:p>
                      <a:pPr algn="l"/>
                      <a:r>
                        <a:rPr lang="cs-CZ" sz="1600" dirty="0" smtClean="0">
                          <a:solidFill>
                            <a:srgbClr val="000000"/>
                          </a:solidFill>
                        </a:rPr>
                        <a:t>Operativní plánování</a:t>
                      </a:r>
                      <a:endParaRPr lang="cs-CZ" sz="1600" dirty="0">
                        <a:solidFill>
                          <a:srgbClr val="000000"/>
                        </a:solidFill>
                      </a:endParaRPr>
                    </a:p>
                  </a:txBody>
                  <a:tcPr/>
                </a:tc>
                <a:extLst>
                  <a:ext uri="{0D108BD9-81ED-4DB2-BD59-A6C34878D82A}">
                    <a16:rowId xmlns:a16="http://schemas.microsoft.com/office/drawing/2014/main" val="1462739225"/>
                  </a:ext>
                </a:extLst>
              </a:tr>
              <a:tr h="523823">
                <a:tc>
                  <a:txBody>
                    <a:bodyPr/>
                    <a:lstStyle/>
                    <a:p>
                      <a:pPr algn="l"/>
                      <a:r>
                        <a:rPr lang="cs-CZ" sz="1600" dirty="0" smtClean="0">
                          <a:solidFill>
                            <a:srgbClr val="000000"/>
                          </a:solidFill>
                        </a:rPr>
                        <a:t>Časový</a:t>
                      </a:r>
                      <a:r>
                        <a:rPr lang="cs-CZ" sz="1600" baseline="0" dirty="0" smtClean="0">
                          <a:solidFill>
                            <a:srgbClr val="000000"/>
                          </a:solidFill>
                        </a:rPr>
                        <a:t> horizont</a:t>
                      </a:r>
                      <a:endParaRPr lang="cs-CZ" sz="1600" dirty="0">
                        <a:solidFill>
                          <a:srgbClr val="000000"/>
                        </a:solidFill>
                      </a:endParaRPr>
                    </a:p>
                  </a:txBody>
                  <a:tcPr/>
                </a:tc>
                <a:tc>
                  <a:txBody>
                    <a:bodyPr/>
                    <a:lstStyle/>
                    <a:p>
                      <a:pPr algn="l"/>
                      <a:r>
                        <a:rPr lang="cs-CZ" sz="1600" dirty="0" smtClean="0">
                          <a:solidFill>
                            <a:srgbClr val="000000"/>
                          </a:solidFill>
                        </a:rPr>
                        <a:t>více než 1 rok</a:t>
                      </a:r>
                      <a:endParaRPr lang="cs-CZ" sz="1600" dirty="0">
                        <a:solidFill>
                          <a:srgbClr val="000000"/>
                        </a:solidFill>
                      </a:endParaRPr>
                    </a:p>
                  </a:txBody>
                  <a:tcPr/>
                </a:tc>
                <a:tc>
                  <a:txBody>
                    <a:bodyPr/>
                    <a:lstStyle/>
                    <a:p>
                      <a:pPr algn="l"/>
                      <a:r>
                        <a:rPr lang="cs-CZ" sz="1600" dirty="0" smtClean="0">
                          <a:solidFill>
                            <a:srgbClr val="000000"/>
                          </a:solidFill>
                        </a:rPr>
                        <a:t>obvykle do 1</a:t>
                      </a:r>
                      <a:r>
                        <a:rPr lang="cs-CZ" sz="1600" baseline="0" dirty="0" smtClean="0">
                          <a:solidFill>
                            <a:srgbClr val="000000"/>
                          </a:solidFill>
                        </a:rPr>
                        <a:t> roku</a:t>
                      </a:r>
                      <a:endParaRPr lang="cs-CZ" sz="1600" dirty="0">
                        <a:solidFill>
                          <a:srgbClr val="000000"/>
                        </a:solidFill>
                      </a:endParaRPr>
                    </a:p>
                  </a:txBody>
                  <a:tcPr/>
                </a:tc>
                <a:tc>
                  <a:txBody>
                    <a:bodyPr/>
                    <a:lstStyle/>
                    <a:p>
                      <a:pPr algn="l"/>
                      <a:r>
                        <a:rPr lang="cs-CZ" sz="1600" dirty="0" smtClean="0">
                          <a:solidFill>
                            <a:srgbClr val="000000"/>
                          </a:solidFill>
                        </a:rPr>
                        <a:t>denní, čtvrtletní,</a:t>
                      </a:r>
                      <a:r>
                        <a:rPr lang="cs-CZ" sz="1600" baseline="0" dirty="0" smtClean="0">
                          <a:solidFill>
                            <a:srgbClr val="000000"/>
                          </a:solidFill>
                        </a:rPr>
                        <a:t> měsíční, kvartální</a:t>
                      </a:r>
                      <a:endParaRPr lang="cs-CZ" sz="1600" dirty="0">
                        <a:solidFill>
                          <a:srgbClr val="000000"/>
                        </a:solidFill>
                      </a:endParaRPr>
                    </a:p>
                  </a:txBody>
                  <a:tcPr/>
                </a:tc>
                <a:extLst>
                  <a:ext uri="{0D108BD9-81ED-4DB2-BD59-A6C34878D82A}">
                    <a16:rowId xmlns:a16="http://schemas.microsoft.com/office/drawing/2014/main" val="2895950199"/>
                  </a:ext>
                </a:extLst>
              </a:tr>
              <a:tr h="581424">
                <a:tc>
                  <a:txBody>
                    <a:bodyPr/>
                    <a:lstStyle/>
                    <a:p>
                      <a:pPr algn="l"/>
                      <a:r>
                        <a:rPr lang="cs-CZ" sz="1600" dirty="0" smtClean="0">
                          <a:solidFill>
                            <a:srgbClr val="000000"/>
                          </a:solidFill>
                        </a:rPr>
                        <a:t>Hlavní důraz</a:t>
                      </a:r>
                      <a:endParaRPr lang="cs-CZ" sz="1600" dirty="0">
                        <a:solidFill>
                          <a:srgbClr val="000000"/>
                        </a:solidFill>
                      </a:endParaRPr>
                    </a:p>
                  </a:txBody>
                  <a:tcPr/>
                </a:tc>
                <a:tc>
                  <a:txBody>
                    <a:bodyPr/>
                    <a:lstStyle/>
                    <a:p>
                      <a:pPr algn="l"/>
                      <a:r>
                        <a:rPr lang="cs-CZ" sz="1600" dirty="0" smtClean="0">
                          <a:solidFill>
                            <a:srgbClr val="000000"/>
                          </a:solidFill>
                        </a:rPr>
                        <a:t>ujasnit</a:t>
                      </a:r>
                      <a:r>
                        <a:rPr lang="cs-CZ" sz="1600" baseline="0" dirty="0" smtClean="0">
                          <a:solidFill>
                            <a:srgbClr val="000000"/>
                          </a:solidFill>
                        </a:rPr>
                        <a:t> si a naplánovat budoucí rozhodnutí</a:t>
                      </a:r>
                      <a:endParaRPr lang="cs-CZ" sz="1600" dirty="0">
                        <a:solidFill>
                          <a:srgbClr val="000000"/>
                        </a:solidFill>
                      </a:endParaRPr>
                    </a:p>
                  </a:txBody>
                  <a:tcPr/>
                </a:tc>
                <a:tc>
                  <a:txBody>
                    <a:bodyPr/>
                    <a:lstStyle/>
                    <a:p>
                      <a:pPr algn="l"/>
                      <a:r>
                        <a:rPr lang="cs-CZ" sz="1600" dirty="0" smtClean="0">
                          <a:solidFill>
                            <a:srgbClr val="000000"/>
                          </a:solidFill>
                        </a:rPr>
                        <a:t>naplánovaní implementace plánu</a:t>
                      </a:r>
                      <a:endParaRPr lang="cs-CZ" sz="1600" dirty="0">
                        <a:solidFill>
                          <a:srgbClr val="000000"/>
                        </a:solidFill>
                      </a:endParaRPr>
                    </a:p>
                  </a:txBody>
                  <a:tcPr/>
                </a:tc>
                <a:tc>
                  <a:txBody>
                    <a:bodyPr/>
                    <a:lstStyle/>
                    <a:p>
                      <a:pPr algn="l"/>
                      <a:r>
                        <a:rPr lang="cs-CZ" sz="1600" dirty="0" smtClean="0">
                          <a:solidFill>
                            <a:srgbClr val="000000"/>
                          </a:solidFill>
                        </a:rPr>
                        <a:t>plánování denních operativních</a:t>
                      </a:r>
                      <a:r>
                        <a:rPr lang="cs-CZ" sz="1600" baseline="0" dirty="0" smtClean="0">
                          <a:solidFill>
                            <a:srgbClr val="000000"/>
                          </a:solidFill>
                        </a:rPr>
                        <a:t> činností</a:t>
                      </a:r>
                      <a:endParaRPr lang="cs-CZ" sz="1600" dirty="0">
                        <a:solidFill>
                          <a:srgbClr val="000000"/>
                        </a:solidFill>
                      </a:endParaRPr>
                    </a:p>
                  </a:txBody>
                  <a:tcPr/>
                </a:tc>
                <a:extLst>
                  <a:ext uri="{0D108BD9-81ED-4DB2-BD59-A6C34878D82A}">
                    <a16:rowId xmlns:a16="http://schemas.microsoft.com/office/drawing/2014/main" val="3832573543"/>
                  </a:ext>
                </a:extLst>
              </a:tr>
              <a:tr h="303266">
                <a:tc>
                  <a:txBody>
                    <a:bodyPr/>
                    <a:lstStyle/>
                    <a:p>
                      <a:pPr algn="l"/>
                      <a:r>
                        <a:rPr lang="cs-CZ" sz="1600" dirty="0" smtClean="0">
                          <a:solidFill>
                            <a:srgbClr val="000000"/>
                          </a:solidFill>
                        </a:rPr>
                        <a:t>Nejistota</a:t>
                      </a:r>
                      <a:endParaRPr lang="cs-CZ" sz="1600" dirty="0">
                        <a:solidFill>
                          <a:srgbClr val="000000"/>
                        </a:solidFill>
                      </a:endParaRPr>
                    </a:p>
                  </a:txBody>
                  <a:tcPr/>
                </a:tc>
                <a:tc>
                  <a:txBody>
                    <a:bodyPr/>
                    <a:lstStyle/>
                    <a:p>
                      <a:pPr algn="l"/>
                      <a:r>
                        <a:rPr lang="cs-CZ" sz="1600" dirty="0" smtClean="0">
                          <a:solidFill>
                            <a:srgbClr val="000000"/>
                          </a:solidFill>
                        </a:rPr>
                        <a:t>velmi vysoká</a:t>
                      </a:r>
                      <a:endParaRPr lang="cs-CZ" sz="1600" dirty="0">
                        <a:solidFill>
                          <a:srgbClr val="000000"/>
                        </a:solidFill>
                      </a:endParaRPr>
                    </a:p>
                  </a:txBody>
                  <a:tcPr/>
                </a:tc>
                <a:tc>
                  <a:txBody>
                    <a:bodyPr/>
                    <a:lstStyle/>
                    <a:p>
                      <a:pPr algn="l"/>
                      <a:r>
                        <a:rPr lang="cs-CZ" sz="1600" dirty="0" smtClean="0">
                          <a:solidFill>
                            <a:srgbClr val="000000"/>
                          </a:solidFill>
                        </a:rPr>
                        <a:t>střední</a:t>
                      </a:r>
                      <a:endParaRPr lang="cs-CZ" sz="1600" dirty="0">
                        <a:solidFill>
                          <a:srgbClr val="000000"/>
                        </a:solidFill>
                      </a:endParaRPr>
                    </a:p>
                  </a:txBody>
                  <a:tcPr/>
                </a:tc>
                <a:tc>
                  <a:txBody>
                    <a:bodyPr/>
                    <a:lstStyle/>
                    <a:p>
                      <a:pPr algn="l"/>
                      <a:r>
                        <a:rPr lang="cs-CZ" sz="1600" dirty="0" smtClean="0">
                          <a:solidFill>
                            <a:srgbClr val="000000"/>
                          </a:solidFill>
                        </a:rPr>
                        <a:t>nízká</a:t>
                      </a:r>
                      <a:endParaRPr lang="cs-CZ" sz="1600" dirty="0">
                        <a:solidFill>
                          <a:srgbClr val="000000"/>
                        </a:solidFill>
                      </a:endParaRPr>
                    </a:p>
                  </a:txBody>
                  <a:tcPr/>
                </a:tc>
                <a:extLst>
                  <a:ext uri="{0D108BD9-81ED-4DB2-BD59-A6C34878D82A}">
                    <a16:rowId xmlns:a16="http://schemas.microsoft.com/office/drawing/2014/main" val="669005493"/>
                  </a:ext>
                </a:extLst>
              </a:tr>
              <a:tr h="303266">
                <a:tc>
                  <a:txBody>
                    <a:bodyPr/>
                    <a:lstStyle/>
                    <a:p>
                      <a:pPr algn="l"/>
                      <a:r>
                        <a:rPr lang="cs-CZ" sz="1600" dirty="0" smtClean="0">
                          <a:solidFill>
                            <a:srgbClr val="000000"/>
                          </a:solidFill>
                        </a:rPr>
                        <a:t>Rozpracovanost</a:t>
                      </a:r>
                      <a:endParaRPr lang="cs-CZ" sz="1600" dirty="0">
                        <a:solidFill>
                          <a:srgbClr val="000000"/>
                        </a:solidFill>
                      </a:endParaRPr>
                    </a:p>
                  </a:txBody>
                  <a:tcPr/>
                </a:tc>
                <a:tc>
                  <a:txBody>
                    <a:bodyPr/>
                    <a:lstStyle/>
                    <a:p>
                      <a:pPr algn="l"/>
                      <a:r>
                        <a:rPr lang="cs-CZ" sz="1600" dirty="0" smtClean="0">
                          <a:solidFill>
                            <a:srgbClr val="000000"/>
                          </a:solidFill>
                        </a:rPr>
                        <a:t>globální otázky</a:t>
                      </a:r>
                      <a:endParaRPr lang="cs-CZ" sz="1600" dirty="0">
                        <a:solidFill>
                          <a:srgbClr val="000000"/>
                        </a:solidFill>
                      </a:endParaRPr>
                    </a:p>
                  </a:txBody>
                  <a:tcPr/>
                </a:tc>
                <a:tc>
                  <a:txBody>
                    <a:bodyPr/>
                    <a:lstStyle/>
                    <a:p>
                      <a:pPr algn="l"/>
                      <a:r>
                        <a:rPr lang="cs-CZ" sz="1600" dirty="0" smtClean="0">
                          <a:solidFill>
                            <a:srgbClr val="000000"/>
                          </a:solidFill>
                        </a:rPr>
                        <a:t>více detailní</a:t>
                      </a:r>
                      <a:r>
                        <a:rPr lang="cs-CZ" sz="1600" baseline="0" dirty="0" smtClean="0">
                          <a:solidFill>
                            <a:srgbClr val="000000"/>
                          </a:solidFill>
                        </a:rPr>
                        <a:t> </a:t>
                      </a:r>
                      <a:endParaRPr lang="cs-CZ" sz="1600" dirty="0">
                        <a:solidFill>
                          <a:srgbClr val="000000"/>
                        </a:solidFill>
                      </a:endParaRPr>
                    </a:p>
                  </a:txBody>
                  <a:tcPr/>
                </a:tc>
                <a:tc>
                  <a:txBody>
                    <a:bodyPr/>
                    <a:lstStyle/>
                    <a:p>
                      <a:pPr algn="l"/>
                      <a:r>
                        <a:rPr lang="cs-CZ" sz="1600" dirty="0" smtClean="0">
                          <a:solidFill>
                            <a:srgbClr val="000000"/>
                          </a:solidFill>
                        </a:rPr>
                        <a:t>velmi detailní</a:t>
                      </a:r>
                      <a:endParaRPr lang="cs-CZ" sz="1600" dirty="0">
                        <a:solidFill>
                          <a:srgbClr val="000000"/>
                        </a:solidFill>
                      </a:endParaRPr>
                    </a:p>
                  </a:txBody>
                  <a:tcPr/>
                </a:tc>
                <a:extLst>
                  <a:ext uri="{0D108BD9-81ED-4DB2-BD59-A6C34878D82A}">
                    <a16:rowId xmlns:a16="http://schemas.microsoft.com/office/drawing/2014/main" val="4069585050"/>
                  </a:ext>
                </a:extLst>
              </a:tr>
              <a:tr h="523823">
                <a:tc>
                  <a:txBody>
                    <a:bodyPr/>
                    <a:lstStyle/>
                    <a:p>
                      <a:pPr algn="l"/>
                      <a:r>
                        <a:rPr lang="cs-CZ" sz="1600" dirty="0" smtClean="0">
                          <a:solidFill>
                            <a:srgbClr val="000000"/>
                          </a:solidFill>
                        </a:rPr>
                        <a:t>Šíře obsahu</a:t>
                      </a:r>
                      <a:endParaRPr lang="cs-CZ" sz="1600" dirty="0">
                        <a:solidFill>
                          <a:srgbClr val="000000"/>
                        </a:solidFill>
                      </a:endParaRPr>
                    </a:p>
                  </a:txBody>
                  <a:tcPr/>
                </a:tc>
                <a:tc>
                  <a:txBody>
                    <a:bodyPr/>
                    <a:lstStyle/>
                    <a:p>
                      <a:pPr algn="l"/>
                      <a:r>
                        <a:rPr lang="cs-CZ" sz="1600" dirty="0" smtClean="0">
                          <a:solidFill>
                            <a:srgbClr val="000000"/>
                          </a:solidFill>
                        </a:rPr>
                        <a:t>velmi široká </a:t>
                      </a:r>
                      <a:endParaRPr lang="cs-CZ" sz="1600" dirty="0">
                        <a:solidFill>
                          <a:srgbClr val="000000"/>
                        </a:solidFill>
                      </a:endParaRPr>
                    </a:p>
                  </a:txBody>
                  <a:tcPr/>
                </a:tc>
                <a:tc>
                  <a:txBody>
                    <a:bodyPr/>
                    <a:lstStyle/>
                    <a:p>
                      <a:pPr algn="l"/>
                      <a:r>
                        <a:rPr lang="cs-CZ" sz="1600" dirty="0" smtClean="0">
                          <a:solidFill>
                            <a:srgbClr val="000000"/>
                          </a:solidFill>
                        </a:rPr>
                        <a:t>detailnější</a:t>
                      </a:r>
                      <a:r>
                        <a:rPr lang="cs-CZ" sz="1600" baseline="0" dirty="0" smtClean="0">
                          <a:solidFill>
                            <a:srgbClr val="000000"/>
                          </a:solidFill>
                        </a:rPr>
                        <a:t> plánování aktivit</a:t>
                      </a:r>
                      <a:endParaRPr lang="cs-CZ" sz="1600" dirty="0">
                        <a:solidFill>
                          <a:srgbClr val="000000"/>
                        </a:solidFill>
                      </a:endParaRPr>
                    </a:p>
                  </a:txBody>
                  <a:tcPr/>
                </a:tc>
                <a:tc>
                  <a:txBody>
                    <a:bodyPr/>
                    <a:lstStyle/>
                    <a:p>
                      <a:pPr algn="l"/>
                      <a:r>
                        <a:rPr lang="cs-CZ" sz="1600" dirty="0" smtClean="0">
                          <a:solidFill>
                            <a:srgbClr val="000000"/>
                          </a:solidFill>
                        </a:rPr>
                        <a:t>velmi specifická</a:t>
                      </a:r>
                      <a:endParaRPr lang="cs-CZ" sz="1600" dirty="0">
                        <a:solidFill>
                          <a:srgbClr val="000000"/>
                        </a:solidFill>
                      </a:endParaRPr>
                    </a:p>
                  </a:txBody>
                  <a:tcPr/>
                </a:tc>
                <a:extLst>
                  <a:ext uri="{0D108BD9-81ED-4DB2-BD59-A6C34878D82A}">
                    <a16:rowId xmlns:a16="http://schemas.microsoft.com/office/drawing/2014/main" val="2495083827"/>
                  </a:ext>
                </a:extLst>
              </a:tr>
              <a:tr h="523823">
                <a:tc>
                  <a:txBody>
                    <a:bodyPr/>
                    <a:lstStyle/>
                    <a:p>
                      <a:pPr algn="l"/>
                      <a:r>
                        <a:rPr lang="cs-CZ" sz="1600" dirty="0" smtClean="0">
                          <a:solidFill>
                            <a:srgbClr val="000000"/>
                          </a:solidFill>
                        </a:rPr>
                        <a:t>Plánovací</a:t>
                      </a:r>
                      <a:r>
                        <a:rPr lang="cs-CZ" sz="1600" baseline="0" dirty="0" smtClean="0">
                          <a:solidFill>
                            <a:srgbClr val="000000"/>
                          </a:solidFill>
                        </a:rPr>
                        <a:t> metody</a:t>
                      </a:r>
                      <a:endParaRPr lang="cs-CZ" sz="1600" dirty="0">
                        <a:solidFill>
                          <a:srgbClr val="000000"/>
                        </a:solidFill>
                      </a:endParaRPr>
                    </a:p>
                  </a:txBody>
                  <a:tcPr/>
                </a:tc>
                <a:tc>
                  <a:txBody>
                    <a:bodyPr/>
                    <a:lstStyle/>
                    <a:p>
                      <a:pPr algn="l"/>
                      <a:r>
                        <a:rPr lang="cs-CZ" sz="1600" dirty="0" smtClean="0">
                          <a:solidFill>
                            <a:srgbClr val="000000"/>
                          </a:solidFill>
                        </a:rPr>
                        <a:t>většinou nestrukturované </a:t>
                      </a:r>
                      <a:endParaRPr lang="cs-CZ" sz="1600" dirty="0">
                        <a:solidFill>
                          <a:srgbClr val="000000"/>
                        </a:solidFill>
                      </a:endParaRPr>
                    </a:p>
                  </a:txBody>
                  <a:tcPr/>
                </a:tc>
                <a:tc>
                  <a:txBody>
                    <a:bodyPr/>
                    <a:lstStyle/>
                    <a:p>
                      <a:pPr algn="l"/>
                      <a:r>
                        <a:rPr lang="cs-CZ" sz="1600" dirty="0" smtClean="0">
                          <a:solidFill>
                            <a:srgbClr val="000000"/>
                          </a:solidFill>
                        </a:rPr>
                        <a:t>více</a:t>
                      </a:r>
                      <a:r>
                        <a:rPr lang="cs-CZ" sz="1600" baseline="0" dirty="0" smtClean="0">
                          <a:solidFill>
                            <a:srgbClr val="000000"/>
                          </a:solidFill>
                        </a:rPr>
                        <a:t> strukturované</a:t>
                      </a:r>
                      <a:endParaRPr lang="cs-CZ" sz="1600" dirty="0">
                        <a:solidFill>
                          <a:srgbClr val="000000"/>
                        </a:solidFill>
                      </a:endParaRPr>
                    </a:p>
                  </a:txBody>
                  <a:tcPr/>
                </a:tc>
                <a:tc>
                  <a:txBody>
                    <a:bodyPr/>
                    <a:lstStyle/>
                    <a:p>
                      <a:pPr algn="l"/>
                      <a:r>
                        <a:rPr lang="cs-CZ" sz="1600" dirty="0" smtClean="0">
                          <a:solidFill>
                            <a:srgbClr val="000000"/>
                          </a:solidFill>
                        </a:rPr>
                        <a:t>vysoce strukturované</a:t>
                      </a:r>
                      <a:endParaRPr lang="cs-CZ" sz="1600" dirty="0">
                        <a:solidFill>
                          <a:srgbClr val="000000"/>
                        </a:solidFill>
                      </a:endParaRPr>
                    </a:p>
                  </a:txBody>
                  <a:tcPr/>
                </a:tc>
                <a:extLst>
                  <a:ext uri="{0D108BD9-81ED-4DB2-BD59-A6C34878D82A}">
                    <a16:rowId xmlns:a16="http://schemas.microsoft.com/office/drawing/2014/main" val="751275454"/>
                  </a:ext>
                </a:extLst>
              </a:tr>
              <a:tr h="523823">
                <a:tc>
                  <a:txBody>
                    <a:bodyPr/>
                    <a:lstStyle/>
                    <a:p>
                      <a:pPr algn="l"/>
                      <a:r>
                        <a:rPr lang="cs-CZ" sz="1600" dirty="0" smtClean="0">
                          <a:solidFill>
                            <a:srgbClr val="000000"/>
                          </a:solidFill>
                        </a:rPr>
                        <a:t>Možnost změny plánu</a:t>
                      </a:r>
                      <a:endParaRPr lang="cs-CZ" sz="1600" dirty="0">
                        <a:solidFill>
                          <a:srgbClr val="000000"/>
                        </a:solidFill>
                      </a:endParaRPr>
                    </a:p>
                  </a:txBody>
                  <a:tcPr/>
                </a:tc>
                <a:tc>
                  <a:txBody>
                    <a:bodyPr/>
                    <a:lstStyle/>
                    <a:p>
                      <a:pPr algn="l"/>
                      <a:r>
                        <a:rPr lang="cs-CZ" sz="1600" dirty="0" smtClean="0">
                          <a:solidFill>
                            <a:srgbClr val="000000"/>
                          </a:solidFill>
                        </a:rPr>
                        <a:t>složité a nesnadno</a:t>
                      </a:r>
                      <a:r>
                        <a:rPr lang="cs-CZ" sz="1600" baseline="0" dirty="0" smtClean="0">
                          <a:solidFill>
                            <a:srgbClr val="000000"/>
                          </a:solidFill>
                        </a:rPr>
                        <a:t> opravitelné</a:t>
                      </a:r>
                      <a:endParaRPr lang="cs-CZ" sz="1600" dirty="0">
                        <a:solidFill>
                          <a:srgbClr val="000000"/>
                        </a:solidFill>
                      </a:endParaRPr>
                    </a:p>
                  </a:txBody>
                  <a:tcPr/>
                </a:tc>
                <a:tc>
                  <a:txBody>
                    <a:bodyPr/>
                    <a:lstStyle/>
                    <a:p>
                      <a:pPr algn="l"/>
                      <a:r>
                        <a:rPr lang="cs-CZ" sz="1600" dirty="0" smtClean="0">
                          <a:solidFill>
                            <a:srgbClr val="000000"/>
                          </a:solidFill>
                        </a:rPr>
                        <a:t>po</a:t>
                      </a:r>
                      <a:r>
                        <a:rPr lang="cs-CZ" sz="1600" baseline="0" dirty="0" smtClean="0">
                          <a:solidFill>
                            <a:srgbClr val="000000"/>
                          </a:solidFill>
                        </a:rPr>
                        <a:t> uvedení aktivit do praxe</a:t>
                      </a:r>
                      <a:endParaRPr lang="cs-CZ" sz="1600" dirty="0">
                        <a:solidFill>
                          <a:srgbClr val="000000"/>
                        </a:solidFill>
                      </a:endParaRPr>
                    </a:p>
                  </a:txBody>
                  <a:tcPr/>
                </a:tc>
                <a:tc>
                  <a:txBody>
                    <a:bodyPr/>
                    <a:lstStyle/>
                    <a:p>
                      <a:pPr algn="l"/>
                      <a:r>
                        <a:rPr lang="cs-CZ" sz="1600" dirty="0" smtClean="0">
                          <a:solidFill>
                            <a:srgbClr val="000000"/>
                          </a:solidFill>
                        </a:rPr>
                        <a:t>snadno vyhodnotitelné a opravitelné</a:t>
                      </a:r>
                      <a:endParaRPr lang="cs-CZ" sz="1600" dirty="0">
                        <a:solidFill>
                          <a:srgbClr val="000000"/>
                        </a:solidFill>
                      </a:endParaRPr>
                    </a:p>
                  </a:txBody>
                  <a:tcPr/>
                </a:tc>
                <a:extLst>
                  <a:ext uri="{0D108BD9-81ED-4DB2-BD59-A6C34878D82A}">
                    <a16:rowId xmlns:a16="http://schemas.microsoft.com/office/drawing/2014/main" val="2249827377"/>
                  </a:ext>
                </a:extLst>
              </a:tr>
            </a:tbl>
          </a:graphicData>
        </a:graphic>
      </p:graphicFrame>
    </p:spTree>
    <p:extLst>
      <p:ext uri="{BB962C8B-B14F-4D97-AF65-F5344CB8AC3E}">
        <p14:creationId xmlns:p14="http://schemas.microsoft.com/office/powerpoint/2010/main" val="193190952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Výsledkem procesu plánování je plán jako cílově definovaný záměr na splnění určitých skupin úkolů. </a:t>
            </a:r>
            <a:endParaRPr lang="cs-CZ" sz="1800" dirty="0" smtClean="0"/>
          </a:p>
          <a:p>
            <a:pPr algn="just"/>
            <a:endParaRPr lang="cs-CZ" sz="1800" dirty="0" smtClean="0"/>
          </a:p>
          <a:p>
            <a:pPr algn="just"/>
            <a:r>
              <a:rPr lang="cs-CZ" sz="1800" b="1" dirty="0" smtClean="0"/>
              <a:t>Plán</a:t>
            </a:r>
            <a:r>
              <a:rPr lang="cs-CZ" sz="1800" dirty="0" smtClean="0"/>
              <a:t> </a:t>
            </a:r>
            <a:r>
              <a:rPr lang="cs-CZ" sz="1800" dirty="0"/>
              <a:t>je obvykle písemný dokument (dnes jsou možné i jiné formy), který specifikuje stanovené cíle, navržené postupy, zdroje, způsoby kontroly a hodnocení dosažených výsledků. </a:t>
            </a:r>
            <a:endParaRPr lang="cs-CZ" sz="1800" dirty="0" smtClean="0"/>
          </a:p>
          <a:p>
            <a:pPr algn="just"/>
            <a:endParaRPr lang="cs-CZ" sz="1800" dirty="0" smtClean="0"/>
          </a:p>
          <a:p>
            <a:pPr algn="just"/>
            <a:r>
              <a:rPr lang="cs-CZ" sz="1800" dirty="0" smtClean="0"/>
              <a:t>Plánem se </a:t>
            </a:r>
            <a:r>
              <a:rPr lang="cs-CZ" sz="1800" dirty="0"/>
              <a:t>rozumí záměr na dosažení účelu řízeného procesu nebo činností organizační jednotky ve stanoveném čase a na požadované úrovni.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Plán</a:t>
            </a:r>
            <a:endParaRPr lang="cs-CZ" dirty="0"/>
          </a:p>
        </p:txBody>
      </p:sp>
    </p:spTree>
    <p:extLst>
      <p:ext uri="{BB962C8B-B14F-4D97-AF65-F5344CB8AC3E}">
        <p14:creationId xmlns:p14="http://schemas.microsoft.com/office/powerpoint/2010/main" val="187278815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Struktura plánu není právně závazná. Struktura plánu je specifická pro každý typ a velikost podniku. Nicméně existují určité části, které jsou společné všem plánům bez ohledu na velikost a specifičnost organizace: </a:t>
            </a:r>
          </a:p>
          <a:p>
            <a:pPr algn="just"/>
            <a:endParaRPr lang="cs-CZ" sz="1800" dirty="0" smtClean="0"/>
          </a:p>
          <a:p>
            <a:pPr algn="just"/>
            <a:r>
              <a:rPr lang="cs-CZ" sz="1800" dirty="0" smtClean="0"/>
              <a:t>Analýza současné situace organizace – Kde jsme?</a:t>
            </a:r>
          </a:p>
          <a:p>
            <a:pPr algn="just"/>
            <a:r>
              <a:rPr lang="cs-CZ" sz="1800" dirty="0" smtClean="0"/>
              <a:t>Stanovení cílů – Čeho bychom chtěli dosáhnout?</a:t>
            </a:r>
          </a:p>
          <a:p>
            <a:pPr algn="just"/>
            <a:r>
              <a:rPr lang="cs-CZ" sz="1800" dirty="0" smtClean="0"/>
              <a:t>Návrh řešení, stanovení odpovědnosti a časového rámce – Jak nejlépe a nejefektivněji dosáhnout cíle?</a:t>
            </a:r>
          </a:p>
          <a:p>
            <a:pPr algn="just"/>
            <a:r>
              <a:rPr lang="cs-CZ" sz="1800" dirty="0" smtClean="0"/>
              <a:t>Požadované výstupy – Kde, proč a s jakým výsledkem jsme skončili?</a:t>
            </a:r>
          </a:p>
          <a:p>
            <a:pPr algn="just"/>
            <a:r>
              <a:rPr lang="cs-CZ" sz="1800" dirty="0" smtClean="0"/>
              <a:t>Kontrola – Jak si vedeme? Jak na tom skutečně jsme?</a:t>
            </a:r>
          </a:p>
          <a:p>
            <a:pPr algn="just"/>
            <a:endParaRPr lang="cs-CZ" sz="1800" dirty="0" smtClean="0"/>
          </a:p>
          <a:p>
            <a:pPr marL="0" indent="0" algn="just">
              <a:buNone/>
            </a:pPr>
            <a:endParaRPr lang="cs-CZ" sz="1800" dirty="0" smtClean="0"/>
          </a:p>
          <a:p>
            <a:pPr algn="just"/>
            <a:endParaRPr lang="cs-CZ" sz="1800" dirty="0" smtClean="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Struktura plánu</a:t>
            </a:r>
            <a:endParaRPr lang="cs-CZ" dirty="0"/>
          </a:p>
        </p:txBody>
      </p:sp>
    </p:spTree>
    <p:extLst>
      <p:ext uri="{BB962C8B-B14F-4D97-AF65-F5344CB8AC3E}">
        <p14:creationId xmlns:p14="http://schemas.microsoft.com/office/powerpoint/2010/main" val="3604857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Jednou z prvních komplexnějších teorií </a:t>
            </a:r>
            <a:r>
              <a:rPr lang="cs-CZ" sz="1800" dirty="0" err="1"/>
              <a:t>leadershipu</a:t>
            </a:r>
            <a:r>
              <a:rPr lang="cs-CZ" sz="1800" dirty="0"/>
              <a:t>, která se dostala do popředí zájmu ve druhé polovině dvacátého století, je </a:t>
            </a:r>
            <a:r>
              <a:rPr lang="cs-CZ" sz="1800" b="1" dirty="0"/>
              <a:t>teorie stylů</a:t>
            </a:r>
            <a:r>
              <a:rPr lang="cs-CZ" sz="1800" dirty="0"/>
              <a:t>. </a:t>
            </a:r>
          </a:p>
          <a:p>
            <a:pPr algn="just"/>
            <a:r>
              <a:rPr lang="cs-CZ" sz="1800" dirty="0"/>
              <a:t>Rozdílnost stylů vedení vychází ze dvou základních dimenzí, a to z míry direktivnosti a z míry participace. </a:t>
            </a:r>
          </a:p>
          <a:p>
            <a:pPr algn="just"/>
            <a:r>
              <a:rPr lang="cs-CZ" sz="1800" dirty="0"/>
              <a:t>Míra direktivnosti zobrazuje míru podpory samostatného chování a jednání spolupracovníka manažera. Zjednodušeně řečeno, do jaké míry manažer umožňuje a podporuje samostatné aktivity spolupracovníků a do jaké míry striktně řídí veškeré aktivity svých spolupracovníků. </a:t>
            </a:r>
          </a:p>
          <a:p>
            <a:pPr algn="just"/>
            <a:r>
              <a:rPr lang="cs-CZ" sz="1800" dirty="0"/>
              <a:t>Míra participace představuje míru možností členů skupiny participovat na rozhodování a zároveň připravenost spolupracovníků podílet se na odpovědnosti spjatou s rozhodovací pravomocí.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848872" cy="507703"/>
          </a:xfrm>
        </p:spPr>
        <p:txBody>
          <a:bodyPr/>
          <a:lstStyle/>
          <a:p>
            <a:r>
              <a:rPr lang="cs-CZ" dirty="0"/>
              <a:t>Teorie stylů – Kurt </a:t>
            </a:r>
            <a:r>
              <a:rPr lang="cs-CZ" dirty="0" err="1"/>
              <a:t>Lewinovy</a:t>
            </a:r>
            <a:r>
              <a:rPr lang="cs-CZ" dirty="0"/>
              <a:t> styly vedení (30. léta 20. století)</a:t>
            </a:r>
          </a:p>
        </p:txBody>
      </p:sp>
    </p:spTree>
    <p:extLst>
      <p:ext uri="{BB962C8B-B14F-4D97-AF65-F5344CB8AC3E}">
        <p14:creationId xmlns:p14="http://schemas.microsoft.com/office/powerpoint/2010/main" val="342234219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7115"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smtClean="0"/>
              <a:t>Plány </a:t>
            </a:r>
            <a:r>
              <a:rPr lang="cs-CZ" sz="1800" dirty="0"/>
              <a:t>lze klasifikovat na základě různých kritérií. Nejčastěji se plány člení následovně:</a:t>
            </a:r>
          </a:p>
          <a:p>
            <a:pPr lvl="0" algn="just"/>
            <a:r>
              <a:rPr lang="cs-CZ" sz="1800" dirty="0"/>
              <a:t>podle komplexnosti plánu – do jaké míry se plán týká organizační jednotky jako celku a do jaké míry pouze konkrétní její části;</a:t>
            </a:r>
          </a:p>
          <a:p>
            <a:pPr lvl="0" algn="just"/>
            <a:r>
              <a:rPr lang="cs-CZ" sz="1800" dirty="0"/>
              <a:t>podle funkcionální oblasti plánu – kterých činností se plán týká, např. výrobní, finanční, personální, marketingový atd.;</a:t>
            </a:r>
          </a:p>
          <a:p>
            <a:pPr lvl="0" algn="just"/>
            <a:r>
              <a:rPr lang="cs-CZ" sz="1800" dirty="0"/>
              <a:t>podle organizačně-správní oblasti plánu – toto členění se týká teritoriálního hlediska dílčích organizačních jednotek, kde se bude plán realizovat;</a:t>
            </a:r>
          </a:p>
          <a:p>
            <a:pPr algn="just"/>
            <a:r>
              <a:rPr lang="cs-CZ" sz="1800" dirty="0"/>
              <a:t>podle časového horizontu realizace plánu – zda se jedná o plány dlouhodobé, střednědobé, </a:t>
            </a:r>
            <a:r>
              <a:rPr lang="cs-CZ" sz="1800" dirty="0" smtClean="0"/>
              <a:t>krátkodobé;</a:t>
            </a:r>
          </a:p>
          <a:p>
            <a:pPr algn="just"/>
            <a:r>
              <a:rPr lang="cs-CZ" sz="1800" dirty="0"/>
              <a:t>p</a:t>
            </a:r>
            <a:r>
              <a:rPr lang="cs-CZ" sz="1800" dirty="0" smtClean="0"/>
              <a:t>odle úrovně managementu – zda se jedná o plány strategické, taktické, operativní.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Klasifikace plánů</a:t>
            </a:r>
            <a:endParaRPr lang="cs-CZ" dirty="0"/>
          </a:p>
        </p:txBody>
      </p:sp>
    </p:spTree>
    <p:extLst>
      <p:ext uri="{BB962C8B-B14F-4D97-AF65-F5344CB8AC3E}">
        <p14:creationId xmlns:p14="http://schemas.microsoft.com/office/powerpoint/2010/main" val="80914386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Plán je soubor dokumentace, na základě které lze splnit zadané úkoly. Plán tedy musí být reálný, úplný a alternativní.</a:t>
            </a:r>
          </a:p>
          <a:p>
            <a:pPr algn="just"/>
            <a:r>
              <a:rPr lang="cs-CZ" sz="1800" b="1" dirty="0"/>
              <a:t>Reálnost plánu </a:t>
            </a:r>
            <a:r>
              <a:rPr lang="cs-CZ" sz="1800" dirty="0"/>
              <a:t>spočívá v tom, že vychází z reálných možností organizace, z reálné dostupnosti všech komponentů výroby, z reálných možností odbytu organizace.</a:t>
            </a:r>
          </a:p>
          <a:p>
            <a:pPr algn="just"/>
            <a:r>
              <a:rPr lang="cs-CZ" sz="1800" b="1" dirty="0"/>
              <a:t>Úplnost plánu </a:t>
            </a:r>
            <a:r>
              <a:rPr lang="cs-CZ" sz="1800" dirty="0"/>
              <a:t>spočívá v tom, že činnosti jsou podle něj z hlediska splnění úkolu dostatečně definována. Předepisuje-li dokumentace, která je součástí plánu např. součástku určitých rozměrů, musí být zadána i její pevnost, materiál, ze kterého má být vyrobena, barevnost a případě další údaje, pokud na nich záleží,</a:t>
            </a:r>
          </a:p>
          <a:p>
            <a:pPr algn="just"/>
            <a:r>
              <a:rPr lang="cs-CZ" sz="1800" b="1" dirty="0" err="1"/>
              <a:t>Alternativnost</a:t>
            </a:r>
            <a:r>
              <a:rPr lang="cs-CZ" sz="1800" b="1" dirty="0"/>
              <a:t> plánu </a:t>
            </a:r>
            <a:r>
              <a:rPr lang="cs-CZ" sz="1800" dirty="0"/>
              <a:t>spočívá v uvedení více alternativ u činností, jejichž splnění může být ohroženo poruchou ve výrobě, výpadkem kooperujících subdodavatelů nebo nutností použít např. odlišné součástky či materiály.</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Požadavky na plán</a:t>
            </a:r>
            <a:endParaRPr lang="cs-CZ" dirty="0"/>
          </a:p>
        </p:txBody>
      </p:sp>
    </p:spTree>
    <p:extLst>
      <p:ext uri="{BB962C8B-B14F-4D97-AF65-F5344CB8AC3E}">
        <p14:creationId xmlns:p14="http://schemas.microsoft.com/office/powerpoint/2010/main" val="26880516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500933"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Manažerská funkce výběr a rozmisťování pracovníků (anglické pojmenování této funkce je </a:t>
            </a:r>
            <a:r>
              <a:rPr lang="cs-CZ" sz="1800" dirty="0" err="1"/>
              <a:t>staffing</a:t>
            </a:r>
            <a:r>
              <a:rPr lang="cs-CZ" sz="1800" dirty="0"/>
              <a:t>) představuje personální zajištění řídících a řízených procesů v souladu s procesem organizování a organizační </a:t>
            </a:r>
            <a:r>
              <a:rPr lang="cs-CZ" sz="1800" dirty="0" smtClean="0"/>
              <a:t>strukturou.</a:t>
            </a:r>
          </a:p>
          <a:p>
            <a:pPr algn="just"/>
            <a:r>
              <a:rPr lang="cs-CZ" sz="1800" dirty="0"/>
              <a:t>Manažerská funkce výběr a rozmisťování pracovníků je často propojována, a někdy i zaměňována, s manažerským řízením. Je přímo spojena s prací se </a:t>
            </a:r>
            <a:r>
              <a:rPr lang="cs-CZ" sz="1800" dirty="0" smtClean="0"/>
              <a:t>zaměstnanci.</a:t>
            </a:r>
          </a:p>
          <a:p>
            <a:pPr algn="just"/>
            <a:r>
              <a:rPr lang="cs-CZ" sz="1800" dirty="0"/>
              <a:t>V případě výběru a rozmisťování pracovníků se klade důraz na profesní a kvalifikační předpoklady pracovníků, tzn. na jejich kompetence</a:t>
            </a:r>
            <a:r>
              <a:rPr lang="cs-CZ" sz="1800" dirty="0" smtClean="0"/>
              <a:t>.</a:t>
            </a:r>
          </a:p>
          <a:p>
            <a:pPr algn="just"/>
            <a:r>
              <a:rPr lang="cs-CZ" sz="1800" dirty="0"/>
              <a:t>Řízení lidí </a:t>
            </a:r>
            <a:r>
              <a:rPr lang="cs-CZ" sz="1800" dirty="0" smtClean="0"/>
              <a:t>se zaměřuje na </a:t>
            </a:r>
            <a:r>
              <a:rPr lang="cs-CZ" sz="1800" dirty="0"/>
              <a:t>zajištění dynamického souladu mezi lidmi (lidskými zdroji) a cíli dané organizace</a:t>
            </a:r>
            <a:r>
              <a:rPr lang="cs-CZ" sz="1800" dirty="0" smtClean="0"/>
              <a:t>.</a:t>
            </a:r>
          </a:p>
          <a:p>
            <a:pPr algn="just"/>
            <a:r>
              <a:rPr lang="cs-CZ" sz="1800" dirty="0"/>
              <a:t>Odpovědnost za řízení </a:t>
            </a:r>
            <a:r>
              <a:rPr lang="cs-CZ" sz="1800" dirty="0" smtClean="0"/>
              <a:t>lidí mají výkonní </a:t>
            </a:r>
            <a:r>
              <a:rPr lang="cs-CZ" sz="1800" dirty="0"/>
              <a:t>(linioví) </a:t>
            </a:r>
            <a:r>
              <a:rPr lang="cs-CZ" sz="1800" dirty="0" smtClean="0"/>
              <a:t>manažeři a personální specialisté.</a:t>
            </a:r>
            <a:endParaRPr lang="cs-CZ" sz="1800" dirty="0"/>
          </a:p>
          <a:p>
            <a:pPr algn="just"/>
            <a:endParaRPr lang="cs-CZ" sz="1800" dirty="0"/>
          </a:p>
          <a:p>
            <a:pPr algn="just"/>
            <a:endParaRPr lang="cs-CZ" sz="1800" dirty="0" smtClean="0"/>
          </a:p>
          <a:p>
            <a:pPr algn="just"/>
            <a:endParaRPr lang="cs-CZ" sz="1800" dirty="0" smtClean="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lidí (výběr a rozmísťování pracovníků)</a:t>
            </a:r>
            <a:endParaRPr lang="cs-CZ" dirty="0"/>
          </a:p>
        </p:txBody>
      </p:sp>
    </p:spTree>
    <p:extLst>
      <p:ext uri="{BB962C8B-B14F-4D97-AF65-F5344CB8AC3E}">
        <p14:creationId xmlns:p14="http://schemas.microsoft.com/office/powerpoint/2010/main" val="7945444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500933"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Hlavními problémovými okruhy této manažerské funkce </a:t>
            </a:r>
            <a:r>
              <a:rPr lang="cs-CZ" sz="1800" dirty="0" smtClean="0"/>
              <a:t>je:</a:t>
            </a:r>
            <a:endParaRPr lang="cs-CZ" sz="1800" dirty="0"/>
          </a:p>
          <a:p>
            <a:pPr lvl="0" algn="just"/>
            <a:r>
              <a:rPr lang="cs-CZ" sz="1800" dirty="0"/>
              <a:t>plánování potřeby vhodných spolupracovníků – personální plánování;</a:t>
            </a:r>
          </a:p>
          <a:p>
            <a:pPr lvl="0" algn="just"/>
            <a:r>
              <a:rPr lang="cs-CZ" sz="1800" dirty="0"/>
              <a:t>nábor, výběr a pracovní nasazení vhodných pracovníků;</a:t>
            </a:r>
          </a:p>
          <a:p>
            <a:pPr lvl="0" algn="just"/>
            <a:r>
              <a:rPr lang="cs-CZ" sz="1800" dirty="0"/>
              <a:t>hodnocení pracovníků;</a:t>
            </a:r>
          </a:p>
          <a:p>
            <a:pPr lvl="0" algn="just"/>
            <a:r>
              <a:rPr lang="cs-CZ" sz="1800" dirty="0"/>
              <a:t>změna pracovního zařazení pracovníků – povýšení/sestup, převod a uvolnění pracovníků;</a:t>
            </a:r>
          </a:p>
          <a:p>
            <a:pPr lvl="0" algn="just"/>
            <a:r>
              <a:rPr lang="cs-CZ" sz="1800" dirty="0"/>
              <a:t>zvyšování kvalifikace a rekvalifikace pracovníků;</a:t>
            </a:r>
          </a:p>
          <a:p>
            <a:pPr lvl="0" algn="just"/>
            <a:r>
              <a:rPr lang="cs-CZ" sz="1800" dirty="0"/>
              <a:t>odměňování pracovníků;</a:t>
            </a:r>
          </a:p>
          <a:p>
            <a:pPr algn="just"/>
            <a:r>
              <a:rPr lang="cs-CZ" sz="1800" dirty="0"/>
              <a:t>vytváření pracovních podmínek pracovníkům a personální záležitosti administrativního charakteru</a:t>
            </a:r>
            <a:r>
              <a:rPr lang="cs-CZ" sz="1800" dirty="0" smtClean="0"/>
              <a:t>.</a:t>
            </a:r>
            <a:endParaRPr lang="cs-CZ" sz="1800" dirty="0"/>
          </a:p>
          <a:p>
            <a:pPr algn="just"/>
            <a:endParaRPr lang="cs-CZ" sz="1800" dirty="0"/>
          </a:p>
          <a:p>
            <a:pPr algn="just"/>
            <a:endParaRPr lang="cs-CZ" sz="1800" dirty="0" smtClean="0"/>
          </a:p>
          <a:p>
            <a:pPr algn="just"/>
            <a:endParaRPr lang="cs-CZ" sz="1800" dirty="0" smtClean="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Řízení lidí (výběr a rozmísťování pracovníků)</a:t>
            </a:r>
            <a:endParaRPr lang="cs-CZ" dirty="0"/>
          </a:p>
        </p:txBody>
      </p:sp>
    </p:spTree>
    <p:extLst>
      <p:ext uri="{BB962C8B-B14F-4D97-AF65-F5344CB8AC3E}">
        <p14:creationId xmlns:p14="http://schemas.microsoft.com/office/powerpoint/2010/main" val="259927048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500933"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Posláním manažerské funkce vedení lidí je dosažení aktivní a kvalitní účasti pracovníků na naplňování poslání a cílů organizace nebo jejich částí. </a:t>
            </a:r>
            <a:endParaRPr lang="cs-CZ" sz="1800" dirty="0" smtClean="0"/>
          </a:p>
          <a:p>
            <a:pPr algn="just"/>
            <a:r>
              <a:rPr lang="cs-CZ" sz="1800" dirty="0" smtClean="0"/>
              <a:t>Jedná </a:t>
            </a:r>
            <a:r>
              <a:rPr lang="cs-CZ" sz="1800" dirty="0"/>
              <a:t>se o takové vedení, usměrňování, stimulování a motivování pracovníků, aby vedlo k tvůrčímu plnění cílů jednotlivými pracovníky. </a:t>
            </a:r>
            <a:endParaRPr lang="cs-CZ" sz="1800" dirty="0" smtClean="0"/>
          </a:p>
          <a:p>
            <a:pPr algn="just"/>
            <a:r>
              <a:rPr lang="cs-CZ" sz="1800" dirty="0" smtClean="0"/>
              <a:t>K </a:t>
            </a:r>
            <a:r>
              <a:rPr lang="cs-CZ" sz="1800" dirty="0"/>
              <a:t>vedení lidí jsou využívány schopnosti, dovednosti a znalosti manažerů.  </a:t>
            </a:r>
          </a:p>
          <a:p>
            <a:pPr algn="just"/>
            <a:r>
              <a:rPr lang="cs-CZ" sz="1800" dirty="0"/>
              <a:t>Při realizaci manažerské funkce vedení lidí se používají různé metody psychologického charakteru, jako třeba teorie X a Y. </a:t>
            </a:r>
            <a:endParaRPr lang="cs-CZ" sz="1800" dirty="0" smtClean="0"/>
          </a:p>
          <a:p>
            <a:pPr algn="just"/>
            <a:r>
              <a:rPr lang="cs-CZ" sz="1800" dirty="0" smtClean="0"/>
              <a:t>Dále </a:t>
            </a:r>
            <a:r>
              <a:rPr lang="cs-CZ" sz="1800" dirty="0"/>
              <a:t>jsou zde využívány teorie zaměřené na motivaci jako je </a:t>
            </a:r>
            <a:r>
              <a:rPr lang="cs-CZ" sz="1800" dirty="0" err="1"/>
              <a:t>Maslowova</a:t>
            </a:r>
            <a:r>
              <a:rPr lang="cs-CZ" sz="1800" dirty="0"/>
              <a:t> teorie hierarchie potřeb, </a:t>
            </a:r>
            <a:r>
              <a:rPr lang="cs-CZ" sz="1800" dirty="0" err="1"/>
              <a:t>Herzbergova</a:t>
            </a:r>
            <a:r>
              <a:rPr lang="cs-CZ" sz="1800" dirty="0"/>
              <a:t> teorie dvou faktorů, </a:t>
            </a:r>
            <a:r>
              <a:rPr lang="cs-CZ" sz="1800" dirty="0" err="1"/>
              <a:t>Alderferova</a:t>
            </a:r>
            <a:r>
              <a:rPr lang="cs-CZ" sz="1800" dirty="0"/>
              <a:t> teorie tří kategorií potřeb nebo </a:t>
            </a:r>
            <a:r>
              <a:rPr lang="cs-CZ" sz="1800" dirty="0" err="1"/>
              <a:t>McClellandova</a:t>
            </a:r>
            <a:r>
              <a:rPr lang="cs-CZ" sz="1800" dirty="0"/>
              <a:t> teorie potřeby dosáhnout úspěchu</a:t>
            </a:r>
            <a:r>
              <a:rPr lang="cs-CZ" sz="1800" dirty="0" smtClean="0"/>
              <a:t>.</a:t>
            </a:r>
            <a:endParaRPr lang="cs-CZ" sz="1800" dirty="0"/>
          </a:p>
          <a:p>
            <a:pPr algn="just"/>
            <a:endParaRPr lang="cs-CZ" sz="1800" dirty="0"/>
          </a:p>
          <a:p>
            <a:pPr algn="just"/>
            <a:endParaRPr lang="cs-CZ" sz="1800" dirty="0" smtClean="0"/>
          </a:p>
          <a:p>
            <a:pPr algn="just"/>
            <a:endParaRPr lang="cs-CZ" sz="1800" dirty="0" smtClean="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Vedení lidí</a:t>
            </a:r>
            <a:endParaRPr lang="cs-CZ" dirty="0"/>
          </a:p>
        </p:txBody>
      </p:sp>
    </p:spTree>
    <p:extLst>
      <p:ext uri="{BB962C8B-B14F-4D97-AF65-F5344CB8AC3E}">
        <p14:creationId xmlns:p14="http://schemas.microsoft.com/office/powerpoint/2010/main" val="14171883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500933"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Podstatou kontroly je zjištění odchylek, ať už pozitivních nebo negativních, mezi plánovaným záměrem a skutečnou realizací plánu</a:t>
            </a:r>
            <a:r>
              <a:rPr lang="cs-CZ" sz="1800" dirty="0" smtClean="0"/>
              <a:t>.</a:t>
            </a:r>
          </a:p>
          <a:p>
            <a:pPr algn="just"/>
            <a:r>
              <a:rPr lang="cs-CZ" sz="1800" dirty="0"/>
              <a:t>Kontrola </a:t>
            </a:r>
            <a:r>
              <a:rPr lang="cs-CZ" sz="1800" dirty="0" smtClean="0"/>
              <a:t>slouží ke zjištění </a:t>
            </a:r>
            <a:r>
              <a:rPr lang="cs-CZ" sz="1800" dirty="0"/>
              <a:t>zda bylo dosaženo shody ve vývoji kontrolované reality vůči specifikovaným požadavkům</a:t>
            </a:r>
            <a:endParaRPr lang="cs-CZ" sz="1800" dirty="0" smtClean="0"/>
          </a:p>
          <a:p>
            <a:pPr algn="just"/>
            <a:r>
              <a:rPr lang="cs-CZ" sz="1800" dirty="0" smtClean="0"/>
              <a:t>Úkolem kontroly je </a:t>
            </a:r>
            <a:r>
              <a:rPr lang="cs-CZ" sz="1800" dirty="0"/>
              <a:t>zhodnocení průběhu aktivit nebo procesů v organizaci</a:t>
            </a:r>
            <a:r>
              <a:rPr lang="cs-CZ" sz="1800" dirty="0" smtClean="0"/>
              <a:t>.</a:t>
            </a:r>
          </a:p>
          <a:p>
            <a:pPr algn="just"/>
            <a:r>
              <a:rPr lang="cs-CZ" sz="1800" dirty="0"/>
              <a:t>Výsledky kontroly se využívají opět a zase v procesu plánování, konkrétně ve fázi analýzy současné situace.  </a:t>
            </a:r>
          </a:p>
          <a:p>
            <a:pPr algn="just"/>
            <a:endParaRPr lang="cs-CZ" sz="1800" dirty="0"/>
          </a:p>
          <a:p>
            <a:pPr algn="just"/>
            <a:endParaRPr lang="cs-CZ" sz="1800" dirty="0"/>
          </a:p>
          <a:p>
            <a:pPr algn="just"/>
            <a:endParaRPr lang="cs-CZ" sz="1800" dirty="0" smtClean="0"/>
          </a:p>
          <a:p>
            <a:pPr algn="just"/>
            <a:endParaRPr lang="cs-CZ" sz="1800" dirty="0" smtClean="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Kontrola</a:t>
            </a:r>
            <a:endParaRPr lang="cs-CZ" dirty="0"/>
          </a:p>
        </p:txBody>
      </p:sp>
    </p:spTree>
    <p:extLst>
      <p:ext uri="{BB962C8B-B14F-4D97-AF65-F5344CB8AC3E}">
        <p14:creationId xmlns:p14="http://schemas.microsoft.com/office/powerpoint/2010/main" val="264015474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70023" y="915566"/>
            <a:ext cx="7500933"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7188" lvl="1" indent="-357188" algn="just">
              <a:buFont typeface="Arial" panose="020B0604020202020204" pitchFamily="34" charset="0"/>
              <a:buChar char="•"/>
            </a:pPr>
            <a:r>
              <a:rPr lang="cs-CZ" sz="1800" dirty="0"/>
              <a:t>Interní kontrola - Externí kontrola</a:t>
            </a:r>
          </a:p>
          <a:p>
            <a:pPr marL="357188" lvl="1" indent="-357188" algn="just">
              <a:buFont typeface="Arial" panose="020B0604020202020204" pitchFamily="34" charset="0"/>
              <a:buChar char="•"/>
            </a:pPr>
            <a:r>
              <a:rPr lang="cs-CZ" sz="1800" dirty="0"/>
              <a:t>Předběžná kontrola – průběžná kontrola – konečná kontrola</a:t>
            </a:r>
          </a:p>
          <a:p>
            <a:pPr marL="357188" lvl="1" indent="-357188" algn="just">
              <a:buFont typeface="Arial" panose="020B0604020202020204" pitchFamily="34" charset="0"/>
              <a:buChar char="•"/>
            </a:pPr>
            <a:r>
              <a:rPr lang="cs-CZ" sz="1800" dirty="0"/>
              <a:t>Přímá kontrola – nepřímá kontrola</a:t>
            </a:r>
          </a:p>
          <a:p>
            <a:pPr marL="357188" lvl="1" indent="-357188" algn="just">
              <a:buFont typeface="Arial" panose="020B0604020202020204" pitchFamily="34" charset="0"/>
              <a:buChar char="•"/>
            </a:pPr>
            <a:r>
              <a:rPr lang="cs-CZ" sz="1800" dirty="0"/>
              <a:t>Na vrcholovém vedení – na nižších úrovních řízení</a:t>
            </a:r>
          </a:p>
          <a:p>
            <a:pPr marL="357188" lvl="1" indent="-357188" algn="just">
              <a:buFont typeface="Arial" panose="020B0604020202020204" pitchFamily="34" charset="0"/>
              <a:buChar char="•"/>
            </a:pPr>
            <a:r>
              <a:rPr lang="cs-CZ" sz="1800" dirty="0"/>
              <a:t>Na finanční hodnoty – na fyzické hodnoty</a:t>
            </a:r>
          </a:p>
          <a:p>
            <a:pPr marL="0" indent="0" algn="just">
              <a:buNone/>
            </a:pPr>
            <a:r>
              <a:rPr lang="cs-CZ" sz="1800" dirty="0" smtClean="0"/>
              <a:t>  </a:t>
            </a:r>
            <a:endParaRPr lang="cs-CZ" sz="1800" dirty="0"/>
          </a:p>
          <a:p>
            <a:pPr algn="just"/>
            <a:endParaRPr lang="cs-CZ" sz="1800" dirty="0"/>
          </a:p>
          <a:p>
            <a:pPr algn="just"/>
            <a:endParaRPr lang="cs-CZ" sz="1800" dirty="0"/>
          </a:p>
          <a:p>
            <a:pPr algn="just"/>
            <a:endParaRPr lang="cs-CZ" sz="1800" dirty="0" smtClean="0"/>
          </a:p>
          <a:p>
            <a:pPr algn="just"/>
            <a:endParaRPr lang="cs-CZ" sz="1800" dirty="0" smtClean="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Typy kontrolních procesů</a:t>
            </a:r>
            <a:endParaRPr lang="cs-CZ" dirty="0"/>
          </a:p>
        </p:txBody>
      </p:sp>
    </p:spTree>
    <p:extLst>
      <p:ext uri="{BB962C8B-B14F-4D97-AF65-F5344CB8AC3E}">
        <p14:creationId xmlns:p14="http://schemas.microsoft.com/office/powerpoint/2010/main" val="355803653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Fáze kontrolního procesu</a:t>
            </a:r>
            <a:endParaRPr lang="cs-CZ" dirty="0"/>
          </a:p>
        </p:txBody>
      </p:sp>
      <p:sp>
        <p:nvSpPr>
          <p:cNvPr id="5" name="Zástupný symbol pro obsah 1"/>
          <p:cNvSpPr txBox="1">
            <a:spLocks/>
          </p:cNvSpPr>
          <p:nvPr/>
        </p:nvSpPr>
        <p:spPr>
          <a:xfrm>
            <a:off x="251520" y="843559"/>
            <a:ext cx="8229600" cy="367240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smtClean="0"/>
              <a:t>Určení předmětu kontroly</a:t>
            </a:r>
          </a:p>
          <a:p>
            <a:pPr marL="109728" indent="0">
              <a:buFont typeface="Arial" panose="020B0604020202020204" pitchFamily="34" charset="0"/>
              <a:buNone/>
            </a:pPr>
            <a:endParaRPr lang="cs-CZ" sz="1800" dirty="0" smtClean="0"/>
          </a:p>
          <a:p>
            <a:r>
              <a:rPr lang="cs-CZ" sz="1800" dirty="0" smtClean="0"/>
              <a:t>Získávání a výběr informací pro kontrolu</a:t>
            </a:r>
          </a:p>
          <a:p>
            <a:pPr marL="109728" indent="0">
              <a:buFont typeface="Arial" panose="020B0604020202020204" pitchFamily="34" charset="0"/>
              <a:buNone/>
            </a:pPr>
            <a:endParaRPr lang="cs-CZ" sz="1800" dirty="0" smtClean="0"/>
          </a:p>
          <a:p>
            <a:r>
              <a:rPr lang="cs-CZ" sz="1800" dirty="0" smtClean="0"/>
              <a:t>Ověření správnosti získaných informací</a:t>
            </a:r>
          </a:p>
          <a:p>
            <a:pPr marL="109728" indent="0">
              <a:buFont typeface="Arial" panose="020B0604020202020204" pitchFamily="34" charset="0"/>
              <a:buNone/>
            </a:pPr>
            <a:endParaRPr lang="cs-CZ" sz="1800" dirty="0" smtClean="0"/>
          </a:p>
          <a:p>
            <a:r>
              <a:rPr lang="cs-CZ" sz="1800" dirty="0" smtClean="0"/>
              <a:t>Hodnocení kontrolovaných skutečností</a:t>
            </a:r>
          </a:p>
          <a:p>
            <a:pPr marL="109728" indent="0">
              <a:buFont typeface="Arial" panose="020B0604020202020204" pitchFamily="34" charset="0"/>
              <a:buNone/>
            </a:pPr>
            <a:endParaRPr lang="cs-CZ" sz="1800" dirty="0" smtClean="0"/>
          </a:p>
          <a:p>
            <a:r>
              <a:rPr lang="cs-CZ" sz="1800" dirty="0" smtClean="0"/>
              <a:t>Závěry a návrhy opatření</a:t>
            </a:r>
          </a:p>
          <a:p>
            <a:pPr marL="109728" indent="0">
              <a:buFont typeface="Arial" panose="020B0604020202020204" pitchFamily="34" charset="0"/>
              <a:buNone/>
            </a:pPr>
            <a:endParaRPr lang="cs-CZ" sz="1800" dirty="0" smtClean="0"/>
          </a:p>
          <a:p>
            <a:r>
              <a:rPr lang="cs-CZ" sz="1800" dirty="0" smtClean="0"/>
              <a:t>Zpětná kontrola </a:t>
            </a:r>
            <a:endParaRPr lang="cs-CZ" sz="1800" dirty="0"/>
          </a:p>
        </p:txBody>
      </p:sp>
    </p:spTree>
    <p:extLst>
      <p:ext uri="{BB962C8B-B14F-4D97-AF65-F5344CB8AC3E}">
        <p14:creationId xmlns:p14="http://schemas.microsoft.com/office/powerpoint/2010/main" val="215430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Hodnotící kritéria</a:t>
            </a:r>
            <a:endParaRPr lang="cs-CZ" dirty="0"/>
          </a:p>
        </p:txBody>
      </p:sp>
      <p:sp>
        <p:nvSpPr>
          <p:cNvPr id="6" name="Zástupný symbol pro obsah 1"/>
          <p:cNvSpPr txBox="1">
            <a:spLocks/>
          </p:cNvSpPr>
          <p:nvPr/>
        </p:nvSpPr>
        <p:spPr>
          <a:xfrm>
            <a:off x="457200" y="843559"/>
            <a:ext cx="8229600" cy="352839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smtClean="0"/>
              <a:t>Standardy</a:t>
            </a:r>
          </a:p>
          <a:p>
            <a:pPr lvl="1"/>
            <a:r>
              <a:rPr lang="cs-CZ" sz="1800" dirty="0" smtClean="0"/>
              <a:t>Obecné normy a pravidla chování</a:t>
            </a:r>
          </a:p>
          <a:p>
            <a:pPr lvl="1"/>
            <a:r>
              <a:rPr lang="cs-CZ" sz="1800" dirty="0" smtClean="0"/>
              <a:t>Specifické požadavky</a:t>
            </a:r>
          </a:p>
          <a:p>
            <a:pPr marL="393192" lvl="1" indent="0">
              <a:buFont typeface="Arial" panose="020B0604020202020204" pitchFamily="34" charset="0"/>
              <a:buNone/>
            </a:pPr>
            <a:endParaRPr lang="cs-CZ" sz="1800" dirty="0" smtClean="0"/>
          </a:p>
          <a:p>
            <a:r>
              <a:rPr lang="cs-CZ" sz="1800" dirty="0" smtClean="0"/>
              <a:t>Časové srovnání</a:t>
            </a:r>
          </a:p>
          <a:p>
            <a:pPr marL="109728" indent="0">
              <a:buFont typeface="Arial" panose="020B0604020202020204" pitchFamily="34" charset="0"/>
              <a:buNone/>
            </a:pPr>
            <a:endParaRPr lang="cs-CZ" sz="1800" dirty="0" smtClean="0"/>
          </a:p>
          <a:p>
            <a:r>
              <a:rPr lang="cs-CZ" sz="1800" dirty="0" smtClean="0"/>
              <a:t>Konkurenční srovnání</a:t>
            </a:r>
          </a:p>
          <a:p>
            <a:pPr marL="109728" indent="0">
              <a:buFont typeface="Arial" panose="020B0604020202020204" pitchFamily="34" charset="0"/>
              <a:buNone/>
            </a:pPr>
            <a:endParaRPr lang="cs-CZ" sz="1800" dirty="0" smtClean="0"/>
          </a:p>
          <a:p>
            <a:r>
              <a:rPr lang="cs-CZ" sz="1800" dirty="0" smtClean="0"/>
              <a:t>Správné řídící a provozní praktiky</a:t>
            </a:r>
            <a:endParaRPr lang="cs-CZ" sz="1800" dirty="0"/>
          </a:p>
        </p:txBody>
      </p:sp>
    </p:spTree>
    <p:extLst>
      <p:ext uri="{BB962C8B-B14F-4D97-AF65-F5344CB8AC3E}">
        <p14:creationId xmlns:p14="http://schemas.microsoft.com/office/powerpoint/2010/main" val="279338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Tvorba kontrolního systému</a:t>
            </a:r>
            <a:endParaRPr lang="cs-CZ" dirty="0"/>
          </a:p>
        </p:txBody>
      </p:sp>
      <p:sp>
        <p:nvSpPr>
          <p:cNvPr id="6" name="Zástupný symbol pro obsah 1"/>
          <p:cNvSpPr txBox="1">
            <a:spLocks/>
          </p:cNvSpPr>
          <p:nvPr/>
        </p:nvSpPr>
        <p:spPr>
          <a:xfrm>
            <a:off x="457200" y="843559"/>
            <a:ext cx="8229600" cy="352839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Proč-co-kdo-kdy-jak-jak často kontrolovat</a:t>
            </a:r>
          </a:p>
          <a:p>
            <a:pPr marL="109728" indent="0">
              <a:buNone/>
            </a:pPr>
            <a:endParaRPr lang="cs-CZ" sz="1800" dirty="0"/>
          </a:p>
          <a:p>
            <a:r>
              <a:rPr lang="cs-CZ" sz="1800" dirty="0"/>
              <a:t>Účel kontroly</a:t>
            </a:r>
          </a:p>
          <a:p>
            <a:r>
              <a:rPr lang="cs-CZ" sz="1800" dirty="0"/>
              <a:t>Předmět kontroly</a:t>
            </a:r>
          </a:p>
          <a:p>
            <a:r>
              <a:rPr lang="cs-CZ" sz="1800" dirty="0"/>
              <a:t>Subjekt kontroly</a:t>
            </a:r>
          </a:p>
          <a:p>
            <a:r>
              <a:rPr lang="cs-CZ" sz="1800" dirty="0"/>
              <a:t>Časová dimenze kontroly</a:t>
            </a:r>
          </a:p>
          <a:p>
            <a:r>
              <a:rPr lang="cs-CZ" sz="1800" dirty="0"/>
              <a:t>Postupy, metody kontroly</a:t>
            </a:r>
          </a:p>
        </p:txBody>
      </p:sp>
    </p:spTree>
    <p:extLst>
      <p:ext uri="{BB962C8B-B14F-4D97-AF65-F5344CB8AC3E}">
        <p14:creationId xmlns:p14="http://schemas.microsoft.com/office/powerpoint/2010/main" val="210324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stylů – Kurt </a:t>
            </a:r>
            <a:r>
              <a:rPr lang="cs-CZ" dirty="0" err="1"/>
              <a:t>Lewinovy</a:t>
            </a:r>
            <a:r>
              <a:rPr lang="cs-CZ" dirty="0"/>
              <a:t> styly vedení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019174"/>
            <a:ext cx="5811539" cy="3413625"/>
          </a:xfrm>
          <a:prstGeom prst="rect">
            <a:avLst/>
          </a:prstGeom>
        </p:spPr>
      </p:pic>
      <p:sp>
        <p:nvSpPr>
          <p:cNvPr id="4" name="TextovéPole 3"/>
          <p:cNvSpPr txBox="1"/>
          <p:nvPr/>
        </p:nvSpPr>
        <p:spPr>
          <a:xfrm>
            <a:off x="5427381" y="717938"/>
            <a:ext cx="2528995" cy="369332"/>
          </a:xfrm>
          <a:prstGeom prst="rect">
            <a:avLst/>
          </a:prstGeom>
          <a:noFill/>
        </p:spPr>
        <p:txBody>
          <a:bodyPr wrap="square" rtlCol="0">
            <a:spAutoFit/>
          </a:bodyPr>
          <a:lstStyle/>
          <a:p>
            <a:r>
              <a:rPr lang="cs-CZ" b="1" dirty="0"/>
              <a:t>Participativní - týmový</a:t>
            </a:r>
            <a:r>
              <a:rPr lang="cs-CZ" dirty="0"/>
              <a:t> </a:t>
            </a:r>
          </a:p>
        </p:txBody>
      </p:sp>
      <p:sp>
        <p:nvSpPr>
          <p:cNvPr id="5" name="TextovéPole 4"/>
          <p:cNvSpPr txBox="1"/>
          <p:nvPr/>
        </p:nvSpPr>
        <p:spPr>
          <a:xfrm>
            <a:off x="3051117" y="717938"/>
            <a:ext cx="2376264" cy="369332"/>
          </a:xfrm>
          <a:prstGeom prst="rect">
            <a:avLst/>
          </a:prstGeom>
          <a:noFill/>
        </p:spPr>
        <p:txBody>
          <a:bodyPr wrap="square" rtlCol="0">
            <a:spAutoFit/>
          </a:bodyPr>
          <a:lstStyle/>
          <a:p>
            <a:r>
              <a:rPr lang="cs-CZ" b="1" dirty="0" err="1"/>
              <a:t>Delegativní</a:t>
            </a:r>
            <a:r>
              <a:rPr lang="cs-CZ" b="1" dirty="0"/>
              <a:t> - liberální</a:t>
            </a:r>
          </a:p>
        </p:txBody>
      </p:sp>
    </p:spTree>
    <p:extLst>
      <p:ext uri="{BB962C8B-B14F-4D97-AF65-F5344CB8AC3E}">
        <p14:creationId xmlns:p14="http://schemas.microsoft.com/office/powerpoint/2010/main" val="237646855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Manažerské funkce paralelní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smtClean="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42256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Průběžné manažerské funkce jsou funkce, které jsou realizovány paralelně s ostatními manažerskými funkcemi. </a:t>
            </a:r>
            <a:endParaRPr lang="cs-CZ" sz="1800" dirty="0" smtClean="0"/>
          </a:p>
          <a:p>
            <a:pPr lvl="0" algn="just"/>
            <a:r>
              <a:rPr lang="cs-CZ" sz="1800" dirty="0" smtClean="0"/>
              <a:t>Jedná </a:t>
            </a:r>
            <a:r>
              <a:rPr lang="cs-CZ" sz="1800" dirty="0"/>
              <a:t>se v podstatě o aktivity, které probíhají neustále v různých fázích manažerských činností. </a:t>
            </a:r>
            <a:endParaRPr lang="cs-CZ" sz="1800" dirty="0" smtClean="0"/>
          </a:p>
          <a:p>
            <a:pPr lvl="0" algn="just"/>
            <a:endParaRPr lang="cs-CZ" sz="1800" dirty="0" smtClean="0"/>
          </a:p>
          <a:p>
            <a:pPr lvl="0" algn="just"/>
            <a:r>
              <a:rPr lang="cs-CZ" sz="1800" dirty="0" smtClean="0"/>
              <a:t>K</a:t>
            </a:r>
            <a:r>
              <a:rPr lang="cs-CZ" sz="1800" dirty="0"/>
              <a:t> průběžným manažerským funkcím </a:t>
            </a:r>
            <a:r>
              <a:rPr lang="cs-CZ" sz="1800" dirty="0" smtClean="0"/>
              <a:t>patří:</a:t>
            </a:r>
          </a:p>
          <a:p>
            <a:pPr lvl="0" algn="just"/>
            <a:r>
              <a:rPr lang="cs-CZ" sz="1800" dirty="0" smtClean="0"/>
              <a:t>analýza</a:t>
            </a:r>
            <a:r>
              <a:rPr lang="cs-CZ" sz="1800" dirty="0"/>
              <a:t>, </a:t>
            </a:r>
            <a:endParaRPr lang="cs-CZ" sz="1800" dirty="0" smtClean="0"/>
          </a:p>
          <a:p>
            <a:pPr lvl="0" algn="just"/>
            <a:r>
              <a:rPr lang="cs-CZ" sz="1800" dirty="0"/>
              <a:t>r</a:t>
            </a:r>
            <a:r>
              <a:rPr lang="cs-CZ" sz="1800" dirty="0" smtClean="0"/>
              <a:t>ozhodování, </a:t>
            </a:r>
          </a:p>
          <a:p>
            <a:pPr lvl="0" algn="just"/>
            <a:r>
              <a:rPr lang="cs-CZ" sz="1800" dirty="0"/>
              <a:t>i</a:t>
            </a:r>
            <a:r>
              <a:rPr lang="cs-CZ" sz="1800" dirty="0" smtClean="0"/>
              <a:t>mplementace,</a:t>
            </a:r>
          </a:p>
          <a:p>
            <a:pPr lvl="0" algn="just"/>
            <a:r>
              <a:rPr lang="cs-CZ" sz="1800" dirty="0" smtClean="0"/>
              <a:t>komunikace.</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Podstata manažerských funkcí průběžných</a:t>
            </a:r>
            <a:endParaRPr lang="cs-CZ" dirty="0"/>
          </a:p>
        </p:txBody>
      </p:sp>
    </p:spTree>
    <p:extLst>
      <p:ext uri="{BB962C8B-B14F-4D97-AF65-F5344CB8AC3E}">
        <p14:creationId xmlns:p14="http://schemas.microsoft.com/office/powerpoint/2010/main" val="289299118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Analýza, v rámci manažerských funkcí, představuje rozbor, jehož cílem je poznání a správné pochopení podmínek pro realizaci sekvenčních manažerských funkcí</a:t>
            </a:r>
            <a:r>
              <a:rPr lang="cs-CZ" sz="1800" dirty="0" smtClean="0"/>
              <a:t>.</a:t>
            </a:r>
          </a:p>
          <a:p>
            <a:pPr lvl="0" algn="just"/>
            <a:r>
              <a:rPr lang="cs-CZ" sz="1800" dirty="0"/>
              <a:t>Jedná se o proces zjištění a hodnocení realizovatelnosti, účelnosti a účinnosti provedení jednotlivých manažerských funkcí. A zároveň vytváří podklad pro další paralelní manažerské funkce, jako je rozhodování a implementace</a:t>
            </a:r>
            <a:r>
              <a:rPr lang="cs-CZ" sz="1800" dirty="0" smtClean="0"/>
              <a:t>.</a:t>
            </a:r>
          </a:p>
          <a:p>
            <a:pPr algn="just"/>
            <a:r>
              <a:rPr lang="cs-CZ" sz="1800" dirty="0"/>
              <a:t>Je nutné zachovat pravidlo přiměřenosti zkoumání</a:t>
            </a:r>
          </a:p>
          <a:p>
            <a:pPr lvl="1" algn="just"/>
            <a:r>
              <a:rPr lang="cs-CZ" sz="1800" dirty="0"/>
              <a:t>Rozsah údajů</a:t>
            </a:r>
          </a:p>
          <a:p>
            <a:pPr lvl="1" algn="just"/>
            <a:r>
              <a:rPr lang="cs-CZ" sz="1800" dirty="0"/>
              <a:t>Přesnost údajů</a:t>
            </a:r>
          </a:p>
          <a:p>
            <a:pPr lvl="1" algn="just"/>
            <a:r>
              <a:rPr lang="cs-CZ" sz="1800" dirty="0"/>
              <a:t>Spolehlivost údajů</a:t>
            </a:r>
          </a:p>
          <a:p>
            <a:pPr lvl="0"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Analýza </a:t>
            </a:r>
            <a:endParaRPr lang="cs-CZ" dirty="0"/>
          </a:p>
        </p:txBody>
      </p:sp>
    </p:spTree>
    <p:extLst>
      <p:ext uri="{BB962C8B-B14F-4D97-AF65-F5344CB8AC3E}">
        <p14:creationId xmlns:p14="http://schemas.microsoft.com/office/powerpoint/2010/main" val="253506704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0166" y="703189"/>
            <a:ext cx="7726209"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Analýzy z hlediska času – předběžné, průběžné, následné</a:t>
            </a:r>
          </a:p>
          <a:p>
            <a:pPr algn="just"/>
            <a:r>
              <a:rPr lang="cs-CZ" sz="1800" dirty="0"/>
              <a:t>Analýzy z hlediska objektu – procesy, funkce, prvky, systémy, vstupy, výstupy, zdroje ...</a:t>
            </a:r>
          </a:p>
          <a:p>
            <a:pPr algn="just"/>
            <a:r>
              <a:rPr lang="cs-CZ" sz="1800" dirty="0"/>
              <a:t>Analýzy z hlediska prostředí – externí prostředí, interní prostředí</a:t>
            </a:r>
          </a:p>
          <a:p>
            <a:pPr algn="just"/>
            <a:r>
              <a:rPr lang="cs-CZ" sz="1800" dirty="0"/>
              <a:t>Analýzy z hlediska stupně komplexnosti – souhrnné, dílčí</a:t>
            </a:r>
          </a:p>
          <a:p>
            <a:pPr algn="just"/>
            <a:r>
              <a:rPr lang="cs-CZ" sz="1800" dirty="0"/>
              <a:t>Analýzy z hlediska subjektu provádějícího analýzu – externí analytik, interní analytik</a:t>
            </a:r>
          </a:p>
          <a:p>
            <a:pPr algn="just"/>
            <a:r>
              <a:rPr lang="cs-CZ" sz="1800" dirty="0"/>
              <a:t>Analýzy z hlediska jejich </a:t>
            </a:r>
            <a:r>
              <a:rPr lang="cs-CZ" sz="1800" dirty="0" err="1"/>
              <a:t>cílu</a:t>
            </a:r>
            <a:r>
              <a:rPr lang="cs-CZ" sz="1800" dirty="0"/>
              <a:t>, účelu – deskriptivní, komparační, rozhodovací, situační, informační...</a:t>
            </a:r>
          </a:p>
          <a:p>
            <a:pPr algn="just"/>
            <a:r>
              <a:rPr lang="cs-CZ" sz="1800" dirty="0"/>
              <a:t>Analýzy z hlediska vědeckého výzkumu - klasifikační, vztahové, kauzální, systémové analýzy (strukturálně genetické)</a:t>
            </a:r>
          </a:p>
          <a:p>
            <a:pPr algn="just"/>
            <a:r>
              <a:rPr lang="cs-CZ" sz="1800" dirty="0"/>
              <a:t>Analýzy z hlediska charakteru řešených problémů - strukturované problémy (tvrdé, tradiční systémy), nestrukturované problémy (měkké systémy)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Typologie analýz</a:t>
            </a:r>
            <a:endParaRPr lang="cs-CZ" dirty="0"/>
          </a:p>
        </p:txBody>
      </p:sp>
    </p:spTree>
    <p:extLst>
      <p:ext uri="{BB962C8B-B14F-4D97-AF65-F5344CB8AC3E}">
        <p14:creationId xmlns:p14="http://schemas.microsoft.com/office/powerpoint/2010/main" val="332117888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726209"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Obsahové vymezení analyzovaného úkolu</a:t>
            </a:r>
          </a:p>
          <a:p>
            <a:pPr algn="just"/>
            <a:r>
              <a:rPr lang="cs-CZ" sz="1800" dirty="0" smtClean="0"/>
              <a:t>Formulace </a:t>
            </a:r>
            <a:r>
              <a:rPr lang="cs-CZ" sz="1800" dirty="0"/>
              <a:t>vlastního problému</a:t>
            </a:r>
          </a:p>
          <a:p>
            <a:pPr algn="just"/>
            <a:r>
              <a:rPr lang="cs-CZ" sz="1800" dirty="0" smtClean="0"/>
              <a:t>Stanovení </a:t>
            </a:r>
            <a:r>
              <a:rPr lang="cs-CZ" sz="1800" dirty="0"/>
              <a:t>požadavků na rozlišovací úroveň analýzy (aktuálnost, přesnost, spolehlivost...)</a:t>
            </a:r>
          </a:p>
          <a:p>
            <a:pPr algn="just"/>
            <a:r>
              <a:rPr lang="cs-CZ" sz="1800" dirty="0" smtClean="0"/>
              <a:t>Vytvoření </a:t>
            </a:r>
            <a:r>
              <a:rPr lang="cs-CZ" sz="1800" dirty="0"/>
              <a:t>vhodného modelu pro řešení úkolu analýzy a stanovení způsobu jeho řešení</a:t>
            </a:r>
          </a:p>
          <a:p>
            <a:pPr algn="just"/>
            <a:r>
              <a:rPr lang="cs-CZ" sz="1800" dirty="0" smtClean="0"/>
              <a:t>Realizace </a:t>
            </a:r>
            <a:r>
              <a:rPr lang="cs-CZ" sz="1800" dirty="0"/>
              <a:t>požadovaného rozboru, vyhodnocení výsledků a jejich ověření</a:t>
            </a:r>
          </a:p>
          <a:p>
            <a:pPr algn="just"/>
            <a:r>
              <a:rPr lang="cs-CZ" sz="1800" dirty="0" smtClean="0"/>
              <a:t>Využití </a:t>
            </a:r>
            <a:r>
              <a:rPr lang="cs-CZ" sz="1800" dirty="0"/>
              <a:t>výsledků analýzy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Základní logika provádění analýz</a:t>
            </a:r>
            <a:endParaRPr lang="cs-CZ" dirty="0"/>
          </a:p>
        </p:txBody>
      </p:sp>
    </p:spTree>
    <p:extLst>
      <p:ext uri="{BB962C8B-B14F-4D97-AF65-F5344CB8AC3E}">
        <p14:creationId xmlns:p14="http://schemas.microsoft.com/office/powerpoint/2010/main" val="195782446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Rozhodování představuje proces výběru z několika přípustných variant řešení uvažovaného problému. </a:t>
            </a:r>
            <a:endParaRPr lang="cs-CZ" sz="1800" dirty="0" smtClean="0"/>
          </a:p>
          <a:p>
            <a:pPr algn="just"/>
            <a:r>
              <a:rPr lang="cs-CZ" sz="1800" dirty="0"/>
              <a:t>Volba mezi více variantami chování. Výběr určité varianty postupu.</a:t>
            </a:r>
          </a:p>
          <a:p>
            <a:pPr algn="just"/>
            <a:r>
              <a:rPr lang="cs-CZ" sz="1800" dirty="0" smtClean="0"/>
              <a:t>Rozhodování </a:t>
            </a:r>
            <a:r>
              <a:rPr lang="cs-CZ" sz="1800" dirty="0"/>
              <a:t>je proces a je výsledkem myšlenkových procesů </a:t>
            </a:r>
            <a:r>
              <a:rPr lang="cs-CZ" sz="1800" dirty="0" smtClean="0"/>
              <a:t>manažerů – </a:t>
            </a:r>
            <a:r>
              <a:rPr lang="cs-CZ" sz="1800" dirty="0" err="1"/>
              <a:t>rozhodovatel</a:t>
            </a:r>
            <a:r>
              <a:rPr lang="cs-CZ" sz="1800" dirty="0"/>
              <a:t> a řešitel. </a:t>
            </a:r>
            <a:endParaRPr lang="cs-CZ" sz="1800" dirty="0" smtClean="0"/>
          </a:p>
          <a:p>
            <a:pPr algn="just"/>
            <a:r>
              <a:rPr lang="cs-CZ" sz="1800" dirty="0" smtClean="0"/>
              <a:t>Z</a:t>
            </a:r>
            <a:r>
              <a:rPr lang="cs-CZ" sz="1800" dirty="0"/>
              <a:t> toho vyplývá, že celý proces rozhodování i jeho výsledek závisí vždy do značné míry na profesním profilu a kvalifikační úrovni. Dále závisí na osobních vlastnostech a zájmech účastníků rozhodovacího procesu</a:t>
            </a:r>
            <a:r>
              <a:rPr lang="cs-CZ" sz="1800" dirty="0" smtClean="0"/>
              <a:t>.</a:t>
            </a:r>
          </a:p>
          <a:p>
            <a:pPr algn="just"/>
            <a:r>
              <a:rPr lang="cs-CZ" sz="1800" dirty="0"/>
              <a:t>Rozhodování v podnikové praxi probíhá za jistoty, nejistoty nebo rizika. </a:t>
            </a:r>
          </a:p>
          <a:p>
            <a:pPr algn="just"/>
            <a:endParaRPr lang="cs-CZ" sz="1800" dirty="0" smtClean="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Rozhodování </a:t>
            </a:r>
            <a:endParaRPr lang="cs-CZ" dirty="0"/>
          </a:p>
        </p:txBody>
      </p:sp>
    </p:spTree>
    <p:extLst>
      <p:ext uri="{BB962C8B-B14F-4D97-AF65-F5344CB8AC3E}">
        <p14:creationId xmlns:p14="http://schemas.microsoft.com/office/powerpoint/2010/main" val="305785136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smtClean="0"/>
              <a:t>nekonfliktní – konfliktní;</a:t>
            </a:r>
          </a:p>
          <a:p>
            <a:pPr lvl="0" algn="just"/>
            <a:r>
              <a:rPr lang="cs-CZ" sz="1800" dirty="0" err="1" smtClean="0"/>
              <a:t>jednokriteriální</a:t>
            </a:r>
            <a:r>
              <a:rPr lang="cs-CZ" sz="1800" dirty="0" smtClean="0"/>
              <a:t> </a:t>
            </a:r>
            <a:r>
              <a:rPr lang="cs-CZ" sz="1800" dirty="0"/>
              <a:t>– vícekriteriální;</a:t>
            </a:r>
          </a:p>
          <a:p>
            <a:pPr lvl="0" algn="just"/>
            <a:r>
              <a:rPr lang="cs-CZ" sz="1800" dirty="0" smtClean="0"/>
              <a:t>deterministické </a:t>
            </a:r>
            <a:r>
              <a:rPr lang="cs-CZ" sz="1800" dirty="0"/>
              <a:t>– stochastické;</a:t>
            </a:r>
          </a:p>
          <a:p>
            <a:pPr lvl="0" algn="just"/>
            <a:r>
              <a:rPr lang="cs-CZ" sz="1800" dirty="0"/>
              <a:t>statické – dynamické;</a:t>
            </a:r>
          </a:p>
          <a:p>
            <a:pPr lvl="0" algn="just"/>
            <a:r>
              <a:rPr lang="cs-CZ" sz="1800" dirty="0"/>
              <a:t>jednostupňové – vícestupňové;</a:t>
            </a:r>
          </a:p>
          <a:p>
            <a:pPr algn="just"/>
            <a:r>
              <a:rPr lang="cs-CZ" sz="1800" dirty="0"/>
              <a:t>dobře strukturované – špatně </a:t>
            </a:r>
            <a:r>
              <a:rPr lang="cs-CZ" sz="1800" dirty="0" smtClean="0"/>
              <a:t>strukturované</a:t>
            </a:r>
          </a:p>
          <a:p>
            <a:pPr algn="just"/>
            <a:r>
              <a:rPr lang="cs-CZ" sz="1800" dirty="0"/>
              <a:t>z</a:t>
            </a:r>
            <a:r>
              <a:rPr lang="cs-CZ" sz="1800" dirty="0" smtClean="0"/>
              <a:t>a jistoty – nejistoty – rizika </a:t>
            </a:r>
          </a:p>
          <a:p>
            <a:pPr algn="just"/>
            <a:r>
              <a:rPr lang="cs-CZ" sz="1800" dirty="0"/>
              <a:t>i</a:t>
            </a:r>
            <a:r>
              <a:rPr lang="cs-CZ" sz="1800" dirty="0" smtClean="0"/>
              <a:t>ndividuální – kolektivní </a:t>
            </a:r>
          </a:p>
          <a:p>
            <a:pPr algn="just"/>
            <a:r>
              <a:rPr lang="cs-CZ" sz="1800" dirty="0"/>
              <a:t>s</a:t>
            </a:r>
            <a:r>
              <a:rPr lang="cs-CZ" sz="1800" dirty="0" smtClean="0"/>
              <a:t>trategické – taktické – operativní </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Rozhodovací situace</a:t>
            </a:r>
            <a:endParaRPr lang="cs-CZ" dirty="0"/>
          </a:p>
        </p:txBody>
      </p:sp>
    </p:spTree>
    <p:extLst>
      <p:ext uri="{BB962C8B-B14F-4D97-AF65-F5344CB8AC3E}">
        <p14:creationId xmlns:p14="http://schemas.microsoft.com/office/powerpoint/2010/main" val="275471454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smtClean="0"/>
              <a:t>Fáze </a:t>
            </a:r>
            <a:r>
              <a:rPr lang="cs-CZ" sz="2400" b="1" dirty="0"/>
              <a:t>rozhodovacího procesu</a:t>
            </a:r>
          </a:p>
          <a:p>
            <a:pPr marL="449263" lvl="1" indent="-268288">
              <a:buFont typeface="Arial" panose="020B0604020202020204" pitchFamily="34" charset="0"/>
              <a:buChar char="•"/>
            </a:pPr>
            <a:r>
              <a:rPr lang="cs-CZ" sz="2400" dirty="0"/>
              <a:t>Identifikace a specifikace problému</a:t>
            </a:r>
          </a:p>
          <a:p>
            <a:pPr marL="449263" lvl="1" indent="-268288">
              <a:buFont typeface="Arial" panose="020B0604020202020204" pitchFamily="34" charset="0"/>
              <a:buChar char="•"/>
            </a:pPr>
            <a:r>
              <a:rPr lang="cs-CZ" sz="2400" dirty="0"/>
              <a:t>Stanovení možností řešení (alternativ)</a:t>
            </a:r>
          </a:p>
          <a:p>
            <a:pPr marL="449263" lvl="1" indent="-268288">
              <a:buFont typeface="Arial" panose="020B0604020202020204" pitchFamily="34" charset="0"/>
              <a:buChar char="•"/>
            </a:pPr>
            <a:r>
              <a:rPr lang="cs-CZ" sz="2400" dirty="0"/>
              <a:t>Zhodnocení možných alternativ</a:t>
            </a:r>
          </a:p>
          <a:p>
            <a:pPr marL="449263" lvl="1" indent="-268288">
              <a:buFont typeface="Arial" panose="020B0604020202020204" pitchFamily="34" charset="0"/>
              <a:buChar char="•"/>
            </a:pPr>
            <a:r>
              <a:rPr lang="cs-CZ" sz="2400" dirty="0"/>
              <a:t>Výběr vhodné alternativy</a:t>
            </a:r>
          </a:p>
          <a:p>
            <a:pPr marL="449263" lvl="1" indent="-268288">
              <a:buFont typeface="Arial" panose="020B0604020202020204" pitchFamily="34" charset="0"/>
              <a:buChar char="•"/>
            </a:pPr>
            <a:r>
              <a:rPr lang="cs-CZ" sz="2400" dirty="0"/>
              <a:t>Realizace rozhodnutí</a:t>
            </a:r>
          </a:p>
          <a:p>
            <a:pPr marL="449263" lvl="1" indent="-268288">
              <a:buFont typeface="Arial" panose="020B0604020202020204" pitchFamily="34" charset="0"/>
              <a:buChar char="•"/>
            </a:pPr>
            <a:r>
              <a:rPr lang="cs-CZ" sz="2400" dirty="0" smtClean="0"/>
              <a:t>Kontrola</a:t>
            </a:r>
            <a:endParaRPr lang="cs-CZ" sz="2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Rozhodovací proces</a:t>
            </a:r>
            <a:endParaRPr lang="cs-CZ" dirty="0"/>
          </a:p>
        </p:txBody>
      </p:sp>
    </p:spTree>
    <p:extLst>
      <p:ext uri="{BB962C8B-B14F-4D97-AF65-F5344CB8AC3E}">
        <p14:creationId xmlns:p14="http://schemas.microsoft.com/office/powerpoint/2010/main" val="304657761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247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Empirické metod</a:t>
            </a:r>
            <a:r>
              <a:rPr lang="cs-CZ" sz="1800" dirty="0"/>
              <a:t>y</a:t>
            </a:r>
          </a:p>
          <a:p>
            <a:pPr lvl="1"/>
            <a:r>
              <a:rPr lang="cs-CZ" sz="1800" dirty="0"/>
              <a:t>Empiricko-intuitivní a empiricko-analytické</a:t>
            </a:r>
          </a:p>
          <a:p>
            <a:pPr lvl="1"/>
            <a:r>
              <a:rPr lang="cs-CZ" sz="1800" dirty="0"/>
              <a:t>Expertní metody – Brainstorming, Delfská metoda, metoda scénářů, metoda her, myšlenkové mapy</a:t>
            </a:r>
          </a:p>
          <a:p>
            <a:pPr marL="393192" lvl="1" indent="0">
              <a:buNone/>
            </a:pPr>
            <a:endParaRPr lang="cs-CZ" sz="1800" dirty="0"/>
          </a:p>
          <a:p>
            <a:r>
              <a:rPr lang="cs-CZ" sz="1800" b="1" dirty="0"/>
              <a:t>Matematicko-statistické metody</a:t>
            </a:r>
          </a:p>
          <a:p>
            <a:pPr marL="109728" indent="0">
              <a:buNone/>
            </a:pPr>
            <a:endParaRPr lang="cs-CZ" sz="1800" dirty="0"/>
          </a:p>
          <a:p>
            <a:r>
              <a:rPr lang="cs-CZ" sz="1800" b="1" dirty="0"/>
              <a:t>Heuristické metody</a:t>
            </a:r>
          </a:p>
          <a:p>
            <a:pPr lvl="1"/>
            <a:r>
              <a:rPr lang="cs-CZ" sz="1800" dirty="0"/>
              <a:t>Rozhodovací analýza</a:t>
            </a:r>
          </a:p>
          <a:p>
            <a:pPr lvl="1"/>
            <a:r>
              <a:rPr lang="cs-CZ" sz="1800" dirty="0"/>
              <a:t>Rozhodovací stromy</a:t>
            </a:r>
          </a:p>
          <a:p>
            <a:pPr lvl="1"/>
            <a:r>
              <a:rPr lang="cs-CZ" sz="1800" dirty="0"/>
              <a:t>Rozhodovací tabulky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Metody a techniky rozhodování</a:t>
            </a:r>
            <a:endParaRPr lang="cs-CZ" dirty="0"/>
          </a:p>
        </p:txBody>
      </p:sp>
    </p:spTree>
    <p:extLst>
      <p:ext uri="{BB962C8B-B14F-4D97-AF65-F5344CB8AC3E}">
        <p14:creationId xmlns:p14="http://schemas.microsoft.com/office/powerpoint/2010/main" val="302987552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Příklad rozhodovacího stromu</a:t>
            </a:r>
            <a:endParaRPr lang="cs-CZ" dirty="0"/>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843558"/>
            <a:ext cx="6893182" cy="3744416"/>
          </a:xfrm>
          <a:prstGeom prst="rect">
            <a:avLst/>
          </a:prstGeom>
        </p:spPr>
      </p:pic>
    </p:spTree>
    <p:extLst>
      <p:ext uri="{BB962C8B-B14F-4D97-AF65-F5344CB8AC3E}">
        <p14:creationId xmlns:p14="http://schemas.microsoft.com/office/powerpoint/2010/main" val="871716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Autoritativní</a:t>
            </a:r>
            <a:r>
              <a:rPr lang="cs-CZ" sz="1800" dirty="0"/>
              <a:t> (autokratický, direktivní) styl vedení – lídr přesně stanovuje způsob práce, sám se rozhoduje s velmi omezenou participací spolupracovníků, lídr přikazuje a kontroluje naplnění výsledků. </a:t>
            </a:r>
          </a:p>
          <a:p>
            <a:pPr marL="0" lvl="0" indent="0" algn="just">
              <a:buNone/>
            </a:pPr>
            <a:endParaRPr lang="cs-CZ" sz="1800" dirty="0"/>
          </a:p>
          <a:p>
            <a:pPr marL="0" lvl="0" indent="0" algn="just">
              <a:buNone/>
            </a:pPr>
            <a:r>
              <a:rPr lang="cs-CZ" sz="1800" dirty="0"/>
              <a:t>U tohoto stylu vedení můžeme rozeznat následující </a:t>
            </a:r>
            <a:r>
              <a:rPr lang="cs-CZ" sz="1800" dirty="0" err="1"/>
              <a:t>substyly</a:t>
            </a:r>
            <a:r>
              <a:rPr lang="cs-CZ" sz="1800" dirty="0"/>
              <a:t>:</a:t>
            </a:r>
          </a:p>
          <a:p>
            <a:pPr marL="357188" lvl="1" indent="-357188" algn="just">
              <a:buFont typeface="Arial" panose="020B0604020202020204" pitchFamily="34" charset="0"/>
              <a:buChar char="•"/>
            </a:pPr>
            <a:r>
              <a:rPr lang="cs-CZ" sz="1800" dirty="0"/>
              <a:t>nezávislý autoritativní styl vedení – lídr pro své rozhodování nepotřebuje další informace, rozhoduje se na základě vlastního uvážení;</a:t>
            </a:r>
          </a:p>
          <a:p>
            <a:pPr algn="just"/>
            <a:r>
              <a:rPr lang="cs-CZ" sz="1800" dirty="0"/>
              <a:t>podporovaný autoritativní styl vedení – lídr pro své rozhodování získává informace od svého pracovního týmu.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Autoritativní styl vedení</a:t>
            </a:r>
          </a:p>
        </p:txBody>
      </p:sp>
    </p:spTree>
    <p:extLst>
      <p:ext uri="{BB962C8B-B14F-4D97-AF65-F5344CB8AC3E}">
        <p14:creationId xmlns:p14="http://schemas.microsoft.com/office/powerpoint/2010/main" val="340211231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Příklad rozhodovací tabulky</a:t>
            </a:r>
            <a:endParaRPr lang="cs-CZ" dirty="0"/>
          </a:p>
        </p:txBody>
      </p:sp>
      <p:pic>
        <p:nvPicPr>
          <p:cNvPr id="5"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72" y="917389"/>
            <a:ext cx="7240366" cy="3600400"/>
          </a:xfrm>
          <a:prstGeom prst="rect">
            <a:avLst/>
          </a:prstGeom>
        </p:spPr>
      </p:pic>
    </p:spTree>
    <p:extLst>
      <p:ext uri="{BB962C8B-B14F-4D97-AF65-F5344CB8AC3E}">
        <p14:creationId xmlns:p14="http://schemas.microsoft.com/office/powerpoint/2010/main" val="180297935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Myšlenkové mapy</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825525"/>
            <a:ext cx="6912768" cy="3878226"/>
          </a:xfrm>
          <a:prstGeom prst="rect">
            <a:avLst/>
          </a:prstGeom>
        </p:spPr>
      </p:pic>
    </p:spTree>
    <p:extLst>
      <p:ext uri="{BB962C8B-B14F-4D97-AF65-F5344CB8AC3E}">
        <p14:creationId xmlns:p14="http://schemas.microsoft.com/office/powerpoint/2010/main" val="296737850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Příklad myšlenkové mapy</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802508"/>
            <a:ext cx="6040909" cy="3944910"/>
          </a:xfrm>
          <a:prstGeom prst="rect">
            <a:avLst/>
          </a:prstGeom>
        </p:spPr>
      </p:pic>
    </p:spTree>
    <p:extLst>
      <p:ext uri="{BB962C8B-B14F-4D97-AF65-F5344CB8AC3E}">
        <p14:creationId xmlns:p14="http://schemas.microsoft.com/office/powerpoint/2010/main" val="294002480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Jedná se fakticky o časové, prostorové a věcné sladění jednotlivých činností a jejich zdrojové zajištění. </a:t>
            </a:r>
            <a:endParaRPr lang="cs-CZ" sz="1800" dirty="0" smtClean="0"/>
          </a:p>
          <a:p>
            <a:pPr algn="just"/>
            <a:r>
              <a:rPr lang="cs-CZ" sz="1800" dirty="0" smtClean="0"/>
              <a:t>Implementací </a:t>
            </a:r>
            <a:r>
              <a:rPr lang="cs-CZ" sz="1800" dirty="0"/>
              <a:t>se rozumí převedení přijatého rozhodnutí do reality. </a:t>
            </a:r>
            <a:endParaRPr lang="cs-CZ" sz="1800" dirty="0" smtClean="0"/>
          </a:p>
          <a:p>
            <a:pPr algn="just"/>
            <a:r>
              <a:rPr lang="cs-CZ" sz="1800" dirty="0"/>
              <a:t>Implementace a prosazování plánů vyžaduje více energie a času než její samotná formulace. </a:t>
            </a:r>
          </a:p>
          <a:p>
            <a:pPr algn="just"/>
            <a:endParaRPr lang="cs-CZ" sz="1800" b="1" dirty="0" smtClean="0"/>
          </a:p>
          <a:p>
            <a:pPr algn="just"/>
            <a:r>
              <a:rPr lang="cs-CZ" sz="1800" b="1" dirty="0" smtClean="0"/>
              <a:t>Ekonomické </a:t>
            </a:r>
            <a:r>
              <a:rPr lang="cs-CZ" sz="1800" b="1" dirty="0"/>
              <a:t>předpoklady pro implementaci</a:t>
            </a:r>
          </a:p>
          <a:p>
            <a:pPr lvl="1" algn="just"/>
            <a:r>
              <a:rPr lang="cs-CZ" sz="1800" dirty="0"/>
              <a:t>Hodnocení ekonomických aspektů implementace</a:t>
            </a:r>
          </a:p>
          <a:p>
            <a:pPr lvl="1" algn="just"/>
            <a:r>
              <a:rPr lang="cs-CZ" sz="1800" dirty="0"/>
              <a:t>Ekonomická analýza implementačního procesu – náklady x užitky</a:t>
            </a:r>
          </a:p>
          <a:p>
            <a:pPr lvl="1" algn="just"/>
            <a:r>
              <a:rPr lang="cs-CZ" sz="1800" dirty="0"/>
              <a:t>Sledování kritérií racionality – hospodárnost, účelnost, účelovost, efektivnost</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Implementace</a:t>
            </a:r>
            <a:endParaRPr lang="cs-CZ" dirty="0"/>
          </a:p>
        </p:txBody>
      </p:sp>
    </p:spTree>
    <p:extLst>
      <p:ext uri="{BB962C8B-B14F-4D97-AF65-F5344CB8AC3E}">
        <p14:creationId xmlns:p14="http://schemas.microsoft.com/office/powerpoint/2010/main" val="168196347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Určení intervenčních </a:t>
            </a:r>
            <a:r>
              <a:rPr lang="cs-CZ" sz="1800" dirty="0" smtClean="0"/>
              <a:t>oblastí – stanovení konkrétních aktivit a procesů v podniku dotčených implementací vybrané strategie.</a:t>
            </a:r>
            <a:endParaRPr lang="cs-CZ" sz="1800" dirty="0"/>
          </a:p>
          <a:p>
            <a:pPr>
              <a:buNone/>
            </a:pPr>
            <a:endParaRPr lang="cs-CZ" sz="1800" dirty="0"/>
          </a:p>
          <a:p>
            <a:r>
              <a:rPr lang="cs-CZ" sz="1800" dirty="0"/>
              <a:t>Personální </a:t>
            </a:r>
            <a:r>
              <a:rPr lang="cs-CZ" sz="1800" dirty="0" smtClean="0"/>
              <a:t>zajištění – výběr konkrétních osob zajišťujících implementaci strategii a stanovení osobní odpovědnosti jednotlivých osob.</a:t>
            </a:r>
            <a:endParaRPr lang="cs-CZ" sz="1800" dirty="0"/>
          </a:p>
          <a:p>
            <a:pPr>
              <a:buNone/>
            </a:pPr>
            <a:endParaRPr lang="cs-CZ" sz="1800" dirty="0"/>
          </a:p>
          <a:p>
            <a:r>
              <a:rPr lang="cs-CZ" sz="1800" dirty="0"/>
              <a:t>Etapy procesu </a:t>
            </a:r>
            <a:r>
              <a:rPr lang="cs-CZ" sz="1800" dirty="0" smtClean="0"/>
              <a:t>implementace – stanovení jednotlivých fází procesu implementace, včetně stanovení časového rámce jednotlivých etap.</a:t>
            </a:r>
            <a:endParaRPr lang="cs-CZ" sz="1800" dirty="0"/>
          </a:p>
          <a:p>
            <a:pPr>
              <a:buNone/>
            </a:pPr>
            <a:endParaRPr lang="cs-CZ" sz="1800" dirty="0"/>
          </a:p>
          <a:p>
            <a:r>
              <a:rPr lang="cs-CZ" sz="1800" dirty="0"/>
              <a:t>Průběžná kontrola procesu </a:t>
            </a:r>
            <a:r>
              <a:rPr lang="cs-CZ" sz="1800" dirty="0" smtClean="0"/>
              <a:t>implementace – stanovení kontrolních mechanismů sledujících průběh procesu implementace. </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Plán implementace strategie</a:t>
            </a:r>
            <a:endParaRPr lang="cs-CZ" dirty="0"/>
          </a:p>
        </p:txBody>
      </p:sp>
    </p:spTree>
    <p:extLst>
      <p:ext uri="{BB962C8B-B14F-4D97-AF65-F5344CB8AC3E}">
        <p14:creationId xmlns:p14="http://schemas.microsoft.com/office/powerpoint/2010/main" val="312750696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1716"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2400" dirty="0" smtClean="0"/>
          </a:p>
          <a:p>
            <a:pPr algn="just"/>
            <a:r>
              <a:rPr lang="cs-CZ" sz="2400" dirty="0" smtClean="0"/>
              <a:t>Vyšší nároky na čas </a:t>
            </a:r>
          </a:p>
          <a:p>
            <a:pPr algn="just"/>
            <a:r>
              <a:rPr lang="cs-CZ" sz="2400" dirty="0" smtClean="0"/>
              <a:t>Zapojení většího počtu lidí</a:t>
            </a:r>
          </a:p>
          <a:p>
            <a:pPr algn="just"/>
            <a:r>
              <a:rPr lang="cs-CZ" sz="2400" dirty="0"/>
              <a:t>Nedostatečné dovednosti a znalosti manažerů potřebné pro implementaci strategie</a:t>
            </a:r>
            <a:endParaRPr lang="cs-CZ" sz="2400" dirty="0" smtClean="0"/>
          </a:p>
          <a:p>
            <a:pPr algn="just"/>
            <a:r>
              <a:rPr lang="cs-CZ" sz="2400" dirty="0"/>
              <a:t>Neexistence modelů poskytujících manažerům jasný návod nebo vodítko pro implementaci strategie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Důvody náročnosti implementace strategie </a:t>
            </a:r>
            <a:endParaRPr lang="cs-CZ" dirty="0"/>
          </a:p>
        </p:txBody>
      </p:sp>
    </p:spTree>
    <p:extLst>
      <p:ext uri="{BB962C8B-B14F-4D97-AF65-F5344CB8AC3E}">
        <p14:creationId xmlns:p14="http://schemas.microsoft.com/office/powerpoint/2010/main" val="50881447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90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t>Proces implementace probíhá v několika krocích a vyžaduje také řízení strategických změn. </a:t>
            </a:r>
          </a:p>
          <a:p>
            <a:endParaRPr lang="cs-CZ" sz="1800" dirty="0" smtClean="0"/>
          </a:p>
          <a:p>
            <a:r>
              <a:rPr lang="cs-CZ" sz="1800" dirty="0" smtClean="0"/>
              <a:t>Implementace strategie vychází </a:t>
            </a:r>
            <a:r>
              <a:rPr lang="cs-CZ" sz="1800" dirty="0"/>
              <a:t>z</a:t>
            </a:r>
          </a:p>
          <a:p>
            <a:pPr lvl="1"/>
            <a:r>
              <a:rPr lang="cs-CZ" sz="1800" dirty="0"/>
              <a:t>Teorie změny</a:t>
            </a:r>
          </a:p>
          <a:p>
            <a:pPr lvl="1"/>
            <a:r>
              <a:rPr lang="cs-CZ" sz="1800" dirty="0"/>
              <a:t>Principů řízení změny</a:t>
            </a:r>
          </a:p>
          <a:p>
            <a:pPr lvl="1">
              <a:buNone/>
            </a:pPr>
            <a:endParaRPr lang="cs-CZ" sz="1800" dirty="0"/>
          </a:p>
          <a:p>
            <a:r>
              <a:rPr lang="cs-CZ" sz="1800" dirty="0"/>
              <a:t>Faktory </a:t>
            </a:r>
            <a:r>
              <a:rPr lang="cs-CZ" sz="1800" dirty="0" smtClean="0"/>
              <a:t>ovlivňující způsob implementace strategie</a:t>
            </a:r>
            <a:endParaRPr lang="cs-CZ" sz="1800" dirty="0"/>
          </a:p>
          <a:p>
            <a:pPr lvl="1"/>
            <a:r>
              <a:rPr lang="cs-CZ" sz="1800" dirty="0"/>
              <a:t>Typ </a:t>
            </a:r>
            <a:r>
              <a:rPr lang="cs-CZ" sz="1800" dirty="0" smtClean="0"/>
              <a:t> a velikost podniku</a:t>
            </a:r>
            <a:endParaRPr lang="cs-CZ" sz="1800" dirty="0"/>
          </a:p>
          <a:p>
            <a:pPr lvl="1"/>
            <a:r>
              <a:rPr lang="cs-CZ" sz="1800" dirty="0"/>
              <a:t>Věk podniku</a:t>
            </a:r>
          </a:p>
          <a:p>
            <a:pPr lvl="1"/>
            <a:r>
              <a:rPr lang="cs-CZ" sz="1800" dirty="0"/>
              <a:t>Dostupné zdroje</a:t>
            </a:r>
          </a:p>
          <a:p>
            <a:pPr lvl="1"/>
            <a:r>
              <a:rPr lang="cs-CZ" sz="1800" dirty="0"/>
              <a:t>Věk </a:t>
            </a:r>
            <a:r>
              <a:rPr lang="cs-CZ" sz="1800" dirty="0" smtClean="0"/>
              <a:t>a fáze vývoje trhu a další faktory.</a:t>
            </a:r>
            <a:endParaRPr lang="cs-CZ" sz="1800" dirty="0"/>
          </a:p>
          <a:p>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Východiska a faktory ovlivňující implementaci strategii</a:t>
            </a:r>
            <a:endParaRPr lang="cs-CZ" dirty="0"/>
          </a:p>
        </p:txBody>
      </p:sp>
    </p:spTree>
    <p:extLst>
      <p:ext uri="{BB962C8B-B14F-4D97-AF65-F5344CB8AC3E}">
        <p14:creationId xmlns:p14="http://schemas.microsoft.com/office/powerpoint/2010/main" val="334077704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974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Obecný model řízení změny</a:t>
            </a:r>
          </a:p>
          <a:p>
            <a:pPr lvl="1" algn="just"/>
            <a:r>
              <a:rPr lang="cs-CZ" sz="1800" dirty="0"/>
              <a:t>Analytická </a:t>
            </a:r>
            <a:r>
              <a:rPr lang="cs-CZ" sz="1800" dirty="0" smtClean="0"/>
              <a:t>fáze</a:t>
            </a:r>
            <a:endParaRPr lang="cs-CZ" sz="1800" dirty="0"/>
          </a:p>
          <a:p>
            <a:pPr lvl="1" algn="just"/>
            <a:r>
              <a:rPr lang="cs-CZ" sz="1800" dirty="0"/>
              <a:t>Návrhová </a:t>
            </a:r>
            <a:r>
              <a:rPr lang="cs-CZ" sz="1800" dirty="0" smtClean="0"/>
              <a:t>fáze</a:t>
            </a:r>
            <a:endParaRPr lang="cs-CZ" sz="1800" dirty="0"/>
          </a:p>
          <a:p>
            <a:pPr lvl="1" algn="just"/>
            <a:r>
              <a:rPr lang="cs-CZ" sz="1800" dirty="0"/>
              <a:t>Realizační </a:t>
            </a:r>
            <a:r>
              <a:rPr lang="cs-CZ" sz="1800" dirty="0" smtClean="0"/>
              <a:t>fáze</a:t>
            </a:r>
            <a:endParaRPr lang="cs-CZ" sz="1800" dirty="0"/>
          </a:p>
          <a:p>
            <a:pPr lvl="1" algn="just"/>
            <a:r>
              <a:rPr lang="cs-CZ" sz="1800" dirty="0"/>
              <a:t>Hodnotová </a:t>
            </a:r>
            <a:r>
              <a:rPr lang="cs-CZ" sz="1800" dirty="0" smtClean="0"/>
              <a:t>fáze</a:t>
            </a:r>
          </a:p>
          <a:p>
            <a:pPr marL="457200" lvl="1" indent="0" algn="just">
              <a:buNone/>
            </a:pPr>
            <a:endParaRPr lang="cs-CZ" sz="1800" dirty="0"/>
          </a:p>
          <a:p>
            <a:pPr algn="just"/>
            <a:r>
              <a:rPr lang="cs-CZ" sz="1800" b="1" dirty="0" err="1" smtClean="0"/>
              <a:t>Lewinův</a:t>
            </a:r>
            <a:r>
              <a:rPr lang="cs-CZ" sz="1800" b="1" dirty="0" smtClean="0"/>
              <a:t> </a:t>
            </a:r>
            <a:r>
              <a:rPr lang="cs-CZ" sz="1800" b="1" dirty="0"/>
              <a:t>model řízení změny</a:t>
            </a:r>
          </a:p>
          <a:p>
            <a:pPr lvl="1" algn="just"/>
            <a:r>
              <a:rPr lang="cs-CZ" sz="1800" dirty="0" smtClean="0"/>
              <a:t>Rozmrazení (</a:t>
            </a:r>
            <a:r>
              <a:rPr lang="cs-CZ" sz="1800" dirty="0" err="1" smtClean="0"/>
              <a:t>unfreezing</a:t>
            </a:r>
            <a:r>
              <a:rPr lang="cs-CZ" sz="1800" dirty="0" smtClean="0"/>
              <a:t>)</a:t>
            </a:r>
            <a:endParaRPr lang="cs-CZ" sz="1800" dirty="0"/>
          </a:p>
          <a:p>
            <a:pPr lvl="1" algn="just"/>
            <a:r>
              <a:rPr lang="cs-CZ" sz="1800" dirty="0"/>
              <a:t>Provedení změny (přechod na novou úroveň</a:t>
            </a:r>
            <a:r>
              <a:rPr lang="cs-CZ" sz="1800" dirty="0" smtClean="0"/>
              <a:t>)</a:t>
            </a:r>
            <a:endParaRPr lang="cs-CZ" sz="1800" dirty="0"/>
          </a:p>
          <a:p>
            <a:pPr lvl="1" algn="just"/>
            <a:r>
              <a:rPr lang="cs-CZ" sz="1800" dirty="0"/>
              <a:t>Zamrazení (</a:t>
            </a:r>
            <a:r>
              <a:rPr lang="cs-CZ" sz="1800" dirty="0" smtClean="0"/>
              <a:t>stabilizace - </a:t>
            </a:r>
            <a:r>
              <a:rPr lang="cs-CZ" sz="1800" dirty="0" err="1" smtClean="0"/>
              <a:t>freezing</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040560" cy="507703"/>
          </a:xfrm>
        </p:spPr>
        <p:txBody>
          <a:bodyPr/>
          <a:lstStyle/>
          <a:p>
            <a:r>
              <a:rPr lang="cs-CZ" dirty="0" smtClean="0"/>
              <a:t>Model řízení změny – implementace </a:t>
            </a:r>
            <a:endParaRPr lang="cs-CZ" dirty="0"/>
          </a:p>
        </p:txBody>
      </p:sp>
    </p:spTree>
    <p:extLst>
      <p:ext uri="{BB962C8B-B14F-4D97-AF65-F5344CB8AC3E}">
        <p14:creationId xmlns:p14="http://schemas.microsoft.com/office/powerpoint/2010/main" val="353228390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3685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Maximálně pozitivní vztah</a:t>
            </a:r>
          </a:p>
          <a:p>
            <a:r>
              <a:rPr lang="cs-CZ" sz="1800" dirty="0"/>
              <a:t>Příležitost (aktivní přístup)</a:t>
            </a:r>
          </a:p>
          <a:p>
            <a:r>
              <a:rPr lang="cs-CZ" sz="1800" dirty="0"/>
              <a:t>Hrozba (pasivní přístup)</a:t>
            </a:r>
          </a:p>
          <a:p>
            <a:r>
              <a:rPr lang="cs-CZ" sz="1800" dirty="0"/>
              <a:t>Maximálně negativní vztah</a:t>
            </a:r>
          </a:p>
          <a:p>
            <a:pPr>
              <a:buNone/>
            </a:pPr>
            <a:endParaRPr lang="cs-CZ" sz="1800" dirty="0"/>
          </a:p>
          <a:p>
            <a:r>
              <a:rPr lang="cs-CZ" sz="1800" b="1" i="1" dirty="0"/>
              <a:t>Odpor ke změnám</a:t>
            </a:r>
            <a:r>
              <a:rPr lang="cs-CZ" sz="1800" dirty="0"/>
              <a:t>	</a:t>
            </a:r>
          </a:p>
          <a:p>
            <a:pPr lvl="1"/>
            <a:r>
              <a:rPr lang="cs-CZ" sz="1800" dirty="0" smtClean="0"/>
              <a:t>Jednotlivec – kolektiv</a:t>
            </a:r>
            <a:endParaRPr lang="cs-CZ" sz="1800" dirty="0"/>
          </a:p>
          <a:p>
            <a:pPr lvl="1"/>
            <a:r>
              <a:rPr lang="cs-CZ" sz="1800" dirty="0"/>
              <a:t>Oprávněný – neoprávněný</a:t>
            </a:r>
          </a:p>
          <a:p>
            <a:pPr lvl="1"/>
            <a:r>
              <a:rPr lang="cs-CZ" sz="1800" dirty="0"/>
              <a:t>Zjevný – skrytý</a:t>
            </a:r>
          </a:p>
          <a:p>
            <a:pPr lvl="1"/>
            <a:r>
              <a:rPr lang="cs-CZ" sz="1800" dirty="0"/>
              <a:t>Jasně cílený – nejasně vyjádřený</a:t>
            </a:r>
          </a:p>
          <a:p>
            <a:pPr lvl="1"/>
            <a:r>
              <a:rPr lang="cs-CZ" sz="1800" dirty="0"/>
              <a:t>Mocensky založený – pozičně slabý</a:t>
            </a:r>
          </a:p>
          <a:p>
            <a:pPr lvl="1"/>
            <a:r>
              <a:rPr lang="cs-CZ" sz="1800" dirty="0"/>
              <a:t>Aktivní </a:t>
            </a:r>
            <a:r>
              <a:rPr lang="cs-CZ" sz="1800" dirty="0" smtClean="0"/>
              <a:t>– pasivní</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128792" cy="507703"/>
          </a:xfrm>
        </p:spPr>
        <p:txBody>
          <a:bodyPr/>
          <a:lstStyle/>
          <a:p>
            <a:r>
              <a:rPr lang="cs-CZ" dirty="0" smtClean="0"/>
              <a:t>Postoj zaměstnanců ke změnám při implementaci</a:t>
            </a:r>
            <a:endParaRPr lang="cs-CZ" dirty="0"/>
          </a:p>
        </p:txBody>
      </p:sp>
    </p:spTree>
    <p:extLst>
      <p:ext uri="{BB962C8B-B14F-4D97-AF65-F5344CB8AC3E}">
        <p14:creationId xmlns:p14="http://schemas.microsoft.com/office/powerpoint/2010/main" val="210935351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Vyvolat vědomí naléhavosti uskutečnit změnu</a:t>
            </a:r>
          </a:p>
          <a:p>
            <a:r>
              <a:rPr lang="cs-CZ" sz="1800" dirty="0"/>
              <a:t>Sestavení koalice spolupracovníků prosazující změny</a:t>
            </a:r>
          </a:p>
          <a:p>
            <a:r>
              <a:rPr lang="cs-CZ" sz="1800" dirty="0"/>
              <a:t>Vytvoření vize a strategie</a:t>
            </a:r>
          </a:p>
          <a:p>
            <a:r>
              <a:rPr lang="cs-CZ" sz="1800" dirty="0"/>
              <a:t>Komunikace</a:t>
            </a:r>
          </a:p>
          <a:p>
            <a:r>
              <a:rPr lang="cs-CZ" sz="1800" dirty="0"/>
              <a:t>Posílení pravomoci zaměstnanců v širokém měřítku</a:t>
            </a:r>
          </a:p>
          <a:p>
            <a:r>
              <a:rPr lang="cs-CZ" sz="1800" dirty="0"/>
              <a:t>Vytváření krátkodobých vítězství</a:t>
            </a:r>
          </a:p>
          <a:p>
            <a:r>
              <a:rPr lang="cs-CZ" sz="1800" dirty="0"/>
              <a:t>Využití výsledků k podpoře dalších změn</a:t>
            </a:r>
          </a:p>
          <a:p>
            <a:r>
              <a:rPr lang="cs-CZ" sz="1800" dirty="0"/>
              <a:t>Zakotvení nových přístupů do podnikové kultury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472608" cy="507703"/>
          </a:xfrm>
        </p:spPr>
        <p:txBody>
          <a:bodyPr/>
          <a:lstStyle/>
          <a:p>
            <a:r>
              <a:rPr lang="cs-CZ" dirty="0" smtClean="0"/>
              <a:t>Překonání odporu ke změnám dle </a:t>
            </a:r>
            <a:r>
              <a:rPr lang="cs-CZ" dirty="0" err="1" smtClean="0"/>
              <a:t>Kottera</a:t>
            </a:r>
            <a:endParaRPr lang="cs-CZ" dirty="0"/>
          </a:p>
        </p:txBody>
      </p:sp>
    </p:spTree>
    <p:extLst>
      <p:ext uri="{BB962C8B-B14F-4D97-AF65-F5344CB8AC3E}">
        <p14:creationId xmlns:p14="http://schemas.microsoft.com/office/powerpoint/2010/main" val="4093195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Demokratický</a:t>
            </a:r>
            <a:r>
              <a:rPr lang="cs-CZ" sz="1800" dirty="0"/>
              <a:t> (konzultativní) styl vedení – lídr se rozhoduje na základě konzultací s vybranými členy svého pracovního týmu. </a:t>
            </a:r>
          </a:p>
          <a:p>
            <a:pPr marL="0" lvl="0" indent="0">
              <a:buNone/>
            </a:pPr>
            <a:endParaRPr lang="cs-CZ" sz="1800" dirty="0"/>
          </a:p>
          <a:p>
            <a:pPr marL="0" lvl="0" indent="0">
              <a:buNone/>
            </a:pPr>
            <a:r>
              <a:rPr lang="cs-CZ" sz="1800" dirty="0"/>
              <a:t>Také u tohoto stylu vedení rozeznáváme dva </a:t>
            </a:r>
            <a:r>
              <a:rPr lang="cs-CZ" sz="1800" dirty="0" err="1"/>
              <a:t>substyly</a:t>
            </a:r>
            <a:r>
              <a:rPr lang="cs-CZ" sz="1800" dirty="0"/>
              <a:t>:</a:t>
            </a:r>
          </a:p>
          <a:p>
            <a:pPr marL="357188" lvl="1" indent="-357188">
              <a:buFont typeface="Arial" panose="020B0604020202020204" pitchFamily="34" charset="0"/>
              <a:buChar char="•"/>
            </a:pPr>
            <a:r>
              <a:rPr lang="cs-CZ" sz="1800" dirty="0"/>
              <a:t>individuálně demokratický styl vedení – konzultace a diskuse probíhá individuálně s jednotlivými členy týmu;</a:t>
            </a:r>
          </a:p>
          <a:p>
            <a:pPr marL="357188" lvl="1" indent="-357188">
              <a:buFont typeface="Arial" panose="020B0604020202020204" pitchFamily="34" charset="0"/>
              <a:buChar char="•"/>
            </a:pPr>
            <a:r>
              <a:rPr lang="cs-CZ" sz="1800" dirty="0"/>
              <a:t>skupinově demokratický styl vedení – lídr konzultuje s celým týmem najednou.</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Demokratický styl vedení</a:t>
            </a:r>
          </a:p>
        </p:txBody>
      </p:sp>
    </p:spTree>
    <p:extLst>
      <p:ext uri="{BB962C8B-B14F-4D97-AF65-F5344CB8AC3E}">
        <p14:creationId xmlns:p14="http://schemas.microsoft.com/office/powerpoint/2010/main" val="420501076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400" dirty="0"/>
              <a:t>Velitelský </a:t>
            </a:r>
            <a:r>
              <a:rPr lang="cs-CZ" sz="2400" dirty="0" smtClean="0"/>
              <a:t>přístup </a:t>
            </a:r>
          </a:p>
          <a:p>
            <a:pPr algn="just"/>
            <a:r>
              <a:rPr lang="cs-CZ" sz="2400" dirty="0" smtClean="0"/>
              <a:t>Organizační změna </a:t>
            </a:r>
          </a:p>
          <a:p>
            <a:pPr algn="just"/>
            <a:r>
              <a:rPr lang="cs-CZ" sz="2400" dirty="0" smtClean="0"/>
              <a:t>Spolupráce</a:t>
            </a:r>
            <a:endParaRPr lang="cs-CZ" sz="2400" dirty="0"/>
          </a:p>
          <a:p>
            <a:pPr algn="just"/>
            <a:r>
              <a:rPr lang="cs-CZ" sz="2400" dirty="0" smtClean="0"/>
              <a:t>Kulturní přístup</a:t>
            </a:r>
            <a:endParaRPr lang="cs-CZ" sz="24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5832648" cy="507703"/>
          </a:xfrm>
        </p:spPr>
        <p:txBody>
          <a:bodyPr/>
          <a:lstStyle/>
          <a:p>
            <a:r>
              <a:rPr lang="cs-CZ" dirty="0" smtClean="0"/>
              <a:t>Přístupy k implementaci </a:t>
            </a:r>
            <a:endParaRPr lang="cs-CZ" dirty="0"/>
          </a:p>
        </p:txBody>
      </p:sp>
    </p:spTree>
    <p:extLst>
      <p:ext uri="{BB962C8B-B14F-4D97-AF65-F5344CB8AC3E}">
        <p14:creationId xmlns:p14="http://schemas.microsoft.com/office/powerpoint/2010/main" val="79602248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Centrálním problémem v implementaci strategie bývá převést strategické záměry a cíle do určení těch faktorů, které jsou kritické pro dosažení těchto cílů a těch klíčových úkolů, které zajistí úspěch. Zásady pro KFÚ a klíčové úkoly</a:t>
            </a:r>
            <a:r>
              <a:rPr lang="cs-CZ" sz="1800" dirty="0" smtClean="0"/>
              <a:t>:</a:t>
            </a:r>
          </a:p>
          <a:p>
            <a:pPr algn="just"/>
            <a:endParaRPr lang="cs-CZ" sz="1800" dirty="0"/>
          </a:p>
          <a:p>
            <a:pPr lvl="0" algn="just"/>
            <a:r>
              <a:rPr lang="cs-CZ" sz="1800" dirty="0"/>
              <a:t>Vytvořit seznam 6-8 KFÚ pro vybranou </a:t>
            </a:r>
            <a:r>
              <a:rPr lang="cs-CZ" sz="1800" dirty="0" smtClean="0"/>
              <a:t>strategii.</a:t>
            </a:r>
            <a:endParaRPr lang="cs-CZ" sz="1800" dirty="0"/>
          </a:p>
          <a:p>
            <a:pPr lvl="0" algn="just"/>
            <a:r>
              <a:rPr lang="cs-CZ" sz="1800" dirty="0"/>
              <a:t>Zkontrolovat seznam a ujistit se, že všechny KFÚ jsou skutečně nezbytné a seznam KFÚ je dostatečný pro </a:t>
            </a:r>
            <a:r>
              <a:rPr lang="cs-CZ" sz="1800" dirty="0" smtClean="0"/>
              <a:t>úspěch.</a:t>
            </a:r>
            <a:endParaRPr lang="cs-CZ" sz="1800" dirty="0"/>
          </a:p>
          <a:p>
            <a:pPr lvl="0" algn="just"/>
            <a:r>
              <a:rPr lang="cs-CZ" sz="1800" dirty="0"/>
              <a:t>Identifikovat klíčové úkoly, které jsou důležité pro zajištění každého KFÚ </a:t>
            </a:r>
            <a:r>
              <a:rPr lang="cs-CZ" sz="1800" dirty="0" smtClean="0"/>
              <a:t>.</a:t>
            </a:r>
            <a:endParaRPr lang="cs-CZ" sz="1800" dirty="0"/>
          </a:p>
          <a:p>
            <a:pPr lvl="0" algn="just"/>
            <a:r>
              <a:rPr lang="cs-CZ" sz="1800" dirty="0"/>
              <a:t>Určit zodpovědnost za každý klíčový </a:t>
            </a:r>
            <a:r>
              <a:rPr lang="cs-CZ" sz="1800" dirty="0" smtClean="0"/>
              <a:t>úkol.</a:t>
            </a:r>
            <a:endParaRPr lang="cs-CZ" sz="1800" dirty="0"/>
          </a:p>
          <a:p>
            <a:pPr lvl="0" algn="just"/>
            <a:r>
              <a:rPr lang="cs-CZ" sz="1800" dirty="0"/>
              <a:t>Nebát se ani symbolických úkolů (např. hodnocení dodavatelů</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192688" cy="507703"/>
          </a:xfrm>
        </p:spPr>
        <p:txBody>
          <a:bodyPr/>
          <a:lstStyle/>
          <a:p>
            <a:r>
              <a:rPr lang="cs-CZ" dirty="0" smtClean="0"/>
              <a:t>Klíčové faktory úspěchu implementace</a:t>
            </a:r>
            <a:endParaRPr lang="cs-CZ" dirty="0"/>
          </a:p>
        </p:txBody>
      </p:sp>
    </p:spTree>
    <p:extLst>
      <p:ext uri="{BB962C8B-B14F-4D97-AF65-F5344CB8AC3E}">
        <p14:creationId xmlns:p14="http://schemas.microsoft.com/office/powerpoint/2010/main" val="288061202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69073"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Vytvoření </a:t>
            </a:r>
            <a:r>
              <a:rPr lang="cs-CZ" sz="1800" dirty="0"/>
              <a:t>organizačních schopností a struktury pro pracovní </a:t>
            </a:r>
            <a:r>
              <a:rPr lang="cs-CZ" sz="1800" dirty="0" smtClean="0"/>
              <a:t>úsilí </a:t>
            </a:r>
            <a:endParaRPr lang="cs-CZ" sz="1800" dirty="0"/>
          </a:p>
          <a:p>
            <a:pPr lvl="0" algn="just"/>
            <a:r>
              <a:rPr lang="cs-CZ" sz="1800" dirty="0"/>
              <a:t>Přerozdělit zdroje tak, aby vyhovovaly rozpočtovým požadavkům nové strategie.</a:t>
            </a:r>
          </a:p>
          <a:p>
            <a:pPr lvl="0" algn="just"/>
            <a:r>
              <a:rPr lang="cs-CZ" sz="1800" dirty="0"/>
              <a:t>Vybudovat takové politiky a procedury, které podporují strategii.</a:t>
            </a:r>
          </a:p>
          <a:p>
            <a:pPr lvl="0" algn="just"/>
            <a:r>
              <a:rPr lang="cs-CZ" sz="1800" dirty="0"/>
              <a:t>Zavést mechanismy pro neustálé zlepšování a adoptovat systém nejlepších praktik.</a:t>
            </a:r>
          </a:p>
          <a:p>
            <a:pPr lvl="0" algn="just"/>
            <a:r>
              <a:rPr lang="cs-CZ" sz="1800" dirty="0"/>
              <a:t>Instalovat podpůrné systémy, které umožní personálu udržovat jejich strategické role.</a:t>
            </a:r>
          </a:p>
          <a:p>
            <a:pPr lvl="0" algn="just"/>
            <a:r>
              <a:rPr lang="cs-CZ" sz="1800" dirty="0"/>
              <a:t>Implementovat motivační praktiky a iniciativy, které podporují úsilí o dobrou realizaci strategie a podporují angažovanost pracovníků.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Úkoly významné při implementaci</a:t>
            </a:r>
            <a:endParaRPr lang="cs-CZ" dirty="0"/>
          </a:p>
        </p:txBody>
      </p:sp>
    </p:spTree>
    <p:extLst>
      <p:ext uri="{BB962C8B-B14F-4D97-AF65-F5344CB8AC3E}">
        <p14:creationId xmlns:p14="http://schemas.microsoft.com/office/powerpoint/2010/main" val="392166638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8003"/>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b="1" dirty="0"/>
              <a:t>Komunikace</a:t>
            </a:r>
            <a:r>
              <a:rPr lang="cs-CZ" sz="2000" dirty="0"/>
              <a:t> je proces oboustranné výměny informací</a:t>
            </a:r>
            <a:r>
              <a:rPr lang="cs-CZ" sz="2000" dirty="0" smtClean="0"/>
              <a:t>. Komunikace je proces dorozumívání mezi lidmi pomocí výměny informací, zpráv, hlášení, konverzací apod. Je součástí všech ostatních funkcí řízení.</a:t>
            </a:r>
          </a:p>
          <a:p>
            <a:pPr algn="just"/>
            <a:r>
              <a:rPr lang="cs-CZ" sz="2000" dirty="0" smtClean="0"/>
              <a:t>Mezi </a:t>
            </a:r>
            <a:r>
              <a:rPr lang="cs-CZ" sz="2000" dirty="0"/>
              <a:t>nejznámější modely komunikace patří </a:t>
            </a:r>
            <a:r>
              <a:rPr lang="cs-CZ" sz="2000" dirty="0" err="1"/>
              <a:t>Laswellův</a:t>
            </a:r>
            <a:r>
              <a:rPr lang="cs-CZ" sz="2000" dirty="0"/>
              <a:t> komunikační </a:t>
            </a:r>
            <a:r>
              <a:rPr lang="cs-CZ" sz="2000" dirty="0" smtClean="0"/>
              <a:t>model.</a:t>
            </a:r>
          </a:p>
          <a:p>
            <a:pPr algn="just"/>
            <a:endParaRPr lang="cs-CZ" sz="2000" dirty="0"/>
          </a:p>
          <a:p>
            <a:pPr marL="457200" lvl="1" indent="0" algn="just">
              <a:buNone/>
            </a:pPr>
            <a:r>
              <a:rPr lang="cs-CZ" sz="2000" dirty="0" smtClean="0"/>
              <a:t> </a:t>
            </a:r>
            <a:endParaRPr lang="cs-CZ" sz="2000" dirty="0"/>
          </a:p>
          <a:p>
            <a:pPr lvl="0" algn="just"/>
            <a:endParaRPr lang="cs-CZ" sz="20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Komunikace</a:t>
            </a:r>
            <a:endParaRPr lang="cs-CZ" dirty="0"/>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l="1307" t="30291" r="1973" b="15684"/>
          <a:stretch/>
        </p:blipFill>
        <p:spPr>
          <a:xfrm>
            <a:off x="1403648" y="2067694"/>
            <a:ext cx="5855301" cy="2452896"/>
          </a:xfrm>
          <a:prstGeom prst="rect">
            <a:avLst/>
          </a:prstGeom>
        </p:spPr>
      </p:pic>
    </p:spTree>
    <p:extLst>
      <p:ext uri="{BB962C8B-B14F-4D97-AF65-F5344CB8AC3E}">
        <p14:creationId xmlns:p14="http://schemas.microsoft.com/office/powerpoint/2010/main" val="54107821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9540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Průběh komunikace bývá ovlivněn tzv. </a:t>
            </a:r>
            <a:r>
              <a:rPr lang="cs-CZ" sz="1800" b="1" dirty="0"/>
              <a:t>komunikačními šumy </a:t>
            </a:r>
            <a:r>
              <a:rPr lang="cs-CZ" sz="1800" dirty="0"/>
              <a:t>(</a:t>
            </a:r>
            <a:r>
              <a:rPr lang="cs-CZ" sz="1800" dirty="0" smtClean="0"/>
              <a:t>překlepy asistentky při </a:t>
            </a:r>
            <a:r>
              <a:rPr lang="cs-CZ" sz="1800" dirty="0"/>
              <a:t>přepisování rukopisu, poškození manuálu vytržením listů), kterými mohou být</a:t>
            </a:r>
            <a:r>
              <a:rPr lang="cs-CZ" sz="1800" dirty="0" smtClean="0"/>
              <a:t>:</a:t>
            </a:r>
          </a:p>
          <a:p>
            <a:pPr lvl="1" algn="just"/>
            <a:r>
              <a:rPr lang="cs-CZ" sz="1800" dirty="0" smtClean="0"/>
              <a:t>nedostatky </a:t>
            </a:r>
            <a:r>
              <a:rPr lang="cs-CZ" sz="1800" dirty="0"/>
              <a:t>na straně sdělovatele nebo příjemce sdělení (malá koncentrace, </a:t>
            </a:r>
            <a:r>
              <a:rPr lang="cs-CZ" sz="1800" dirty="0" smtClean="0"/>
              <a:t>nechuť ke </a:t>
            </a:r>
            <a:r>
              <a:rPr lang="cs-CZ" sz="1800" dirty="0"/>
              <a:t>komunikaci, špatné logické souvislosti</a:t>
            </a:r>
            <a:r>
              <a:rPr lang="cs-CZ" sz="1800" dirty="0" smtClean="0"/>
              <a:t>),</a:t>
            </a:r>
          </a:p>
          <a:p>
            <a:pPr lvl="1" algn="just"/>
            <a:r>
              <a:rPr lang="cs-CZ" sz="1800" dirty="0" smtClean="0"/>
              <a:t>informací</a:t>
            </a:r>
            <a:r>
              <a:rPr lang="cs-CZ" sz="1800" dirty="0"/>
              <a:t>, způsobující zkreslení informací (různý význam stejných </a:t>
            </a:r>
            <a:r>
              <a:rPr lang="cs-CZ" sz="1800" dirty="0" smtClean="0"/>
              <a:t>slov, nejednoznačná pozice </a:t>
            </a:r>
            <a:r>
              <a:rPr lang="cs-CZ" sz="1800" dirty="0"/>
              <a:t>sdělovatele a příjemce</a:t>
            </a:r>
            <a:r>
              <a:rPr lang="cs-CZ" sz="1800" dirty="0" smtClean="0"/>
              <a:t>).</a:t>
            </a:r>
          </a:p>
          <a:p>
            <a:pPr marL="457200" lvl="1" indent="0" algn="just">
              <a:buNone/>
            </a:pPr>
            <a:endParaRPr lang="cs-CZ" sz="1800" dirty="0" smtClean="0"/>
          </a:p>
          <a:p>
            <a:pPr algn="just"/>
            <a:r>
              <a:rPr lang="cs-CZ" sz="1800" b="1" dirty="0"/>
              <a:t>K</a:t>
            </a:r>
            <a:r>
              <a:rPr lang="cs-CZ" sz="1800" b="1" dirty="0" smtClean="0"/>
              <a:t>omunikační </a:t>
            </a:r>
            <a:r>
              <a:rPr lang="cs-CZ" sz="1800" b="1" dirty="0"/>
              <a:t>sdělení může mít formu</a:t>
            </a:r>
            <a:r>
              <a:rPr lang="cs-CZ" sz="1800" dirty="0" smtClean="0"/>
              <a:t>: </a:t>
            </a:r>
          </a:p>
          <a:p>
            <a:pPr lvl="1" algn="just"/>
            <a:r>
              <a:rPr lang="cs-CZ" sz="1800" dirty="0" smtClean="0"/>
              <a:t>verbální </a:t>
            </a:r>
            <a:r>
              <a:rPr lang="cs-CZ" sz="1800" dirty="0"/>
              <a:t>(diskuse, firemní porada, zprávy zaslané přes email, </a:t>
            </a:r>
            <a:r>
              <a:rPr lang="cs-CZ" sz="1800" dirty="0" smtClean="0"/>
              <a:t>ICQ, intranet);</a:t>
            </a:r>
          </a:p>
          <a:p>
            <a:pPr lvl="1" algn="just"/>
            <a:r>
              <a:rPr lang="cs-CZ" sz="1800" dirty="0" smtClean="0"/>
              <a:t>neverbální </a:t>
            </a:r>
            <a:r>
              <a:rPr lang="cs-CZ" sz="1800" dirty="0"/>
              <a:t>(mimika, gesta v průběhu diskuse, jednotné firemní </a:t>
            </a:r>
            <a:r>
              <a:rPr lang="cs-CZ" sz="1800" dirty="0" smtClean="0"/>
              <a:t>odívání, firemní design</a:t>
            </a:r>
            <a:r>
              <a:rPr lang="cs-CZ" sz="1800" dirty="0"/>
              <a:t>, loga, výrobní značení).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err="1" smtClean="0"/>
              <a:t>Laswellův</a:t>
            </a:r>
            <a:r>
              <a:rPr lang="cs-CZ" dirty="0" smtClean="0"/>
              <a:t> komunikační proces</a:t>
            </a:r>
            <a:endParaRPr lang="cs-CZ" dirty="0"/>
          </a:p>
        </p:txBody>
      </p:sp>
    </p:spTree>
    <p:extLst>
      <p:ext uri="{BB962C8B-B14F-4D97-AF65-F5344CB8AC3E}">
        <p14:creationId xmlns:p14="http://schemas.microsoft.com/office/powerpoint/2010/main" val="91590738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Verbální </a:t>
            </a:r>
            <a:r>
              <a:rPr lang="cs-CZ" sz="1800" b="1" dirty="0" smtClean="0"/>
              <a:t>komunikace </a:t>
            </a:r>
            <a:r>
              <a:rPr lang="cs-CZ" sz="1800" dirty="0" smtClean="0"/>
              <a:t>– osobní rozhovor, telefonický rozhovor, porady, konference, prezentace, konzultace.</a:t>
            </a:r>
            <a:endParaRPr lang="cs-CZ" sz="1800" dirty="0"/>
          </a:p>
          <a:p>
            <a:pPr algn="just"/>
            <a:r>
              <a:rPr lang="cs-CZ" sz="1800" b="1" dirty="0" smtClean="0"/>
              <a:t>Neverbální komunikace </a:t>
            </a:r>
            <a:r>
              <a:rPr lang="cs-CZ" sz="1800" dirty="0" smtClean="0"/>
              <a:t>– posiluje verbální komunikaci, může posílit nebo zeslabit význam řečeného slova.</a:t>
            </a:r>
            <a:endParaRPr lang="cs-CZ" sz="1800" dirty="0"/>
          </a:p>
          <a:p>
            <a:pPr algn="just"/>
            <a:r>
              <a:rPr lang="cs-CZ" sz="1800" b="1" dirty="0" smtClean="0"/>
              <a:t>Formální </a:t>
            </a:r>
            <a:r>
              <a:rPr lang="cs-CZ" sz="1800" b="1" dirty="0"/>
              <a:t>(oficiální) </a:t>
            </a:r>
            <a:r>
              <a:rPr lang="cs-CZ" sz="1800" b="1" dirty="0" smtClean="0"/>
              <a:t>komunikace </a:t>
            </a:r>
            <a:r>
              <a:rPr lang="cs-CZ" sz="1800" dirty="0" smtClean="0"/>
              <a:t>– vychází z formální, oficiální organizační struktury podniku. Těmito kanály proudí informace vertikálním, horizontálním a diagonálním směrem.</a:t>
            </a:r>
            <a:endParaRPr lang="cs-CZ" sz="1800" dirty="0"/>
          </a:p>
          <a:p>
            <a:pPr algn="just"/>
            <a:r>
              <a:rPr lang="cs-CZ" sz="1800" b="1" dirty="0" smtClean="0"/>
              <a:t>Neformální </a:t>
            </a:r>
            <a:r>
              <a:rPr lang="cs-CZ" sz="1800" b="1" dirty="0"/>
              <a:t>(neoficiální) </a:t>
            </a:r>
            <a:r>
              <a:rPr lang="cs-CZ" sz="1800" b="1" dirty="0" smtClean="0"/>
              <a:t>komunikace </a:t>
            </a:r>
            <a:r>
              <a:rPr lang="cs-CZ" sz="1800" dirty="0" smtClean="0"/>
              <a:t>– je důsledkem neformální organizační struktury, nemá žádnou předem určenou strukturu. Jedná se o způsob rozšiřování informací, které nelze přenášet oficiálními kanály.</a:t>
            </a:r>
            <a:endParaRPr lang="cs-CZ" sz="1800" dirty="0"/>
          </a:p>
          <a:p>
            <a:pPr lvl="0"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Formy komunikace</a:t>
            </a:r>
            <a:endParaRPr lang="cs-CZ" dirty="0"/>
          </a:p>
        </p:txBody>
      </p:sp>
    </p:spTree>
    <p:extLst>
      <p:ext uri="{BB962C8B-B14F-4D97-AF65-F5344CB8AC3E}">
        <p14:creationId xmlns:p14="http://schemas.microsoft.com/office/powerpoint/2010/main" val="114240802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2170" y="843558"/>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2000" dirty="0"/>
              <a:t>Pro zajištění komunikačních procesů uvnitř firmy jsou </a:t>
            </a:r>
            <a:r>
              <a:rPr lang="cs-CZ" sz="2000" dirty="0" smtClean="0"/>
              <a:t>důležité především </a:t>
            </a:r>
            <a:r>
              <a:rPr lang="cs-CZ" sz="2000" dirty="0"/>
              <a:t>formy </a:t>
            </a:r>
            <a:r>
              <a:rPr lang="cs-CZ" sz="2000" dirty="0" smtClean="0"/>
              <a:t>komunikace a </a:t>
            </a:r>
            <a:r>
              <a:rPr lang="cs-CZ" sz="2000" dirty="0"/>
              <a:t>komunikační kanály</a:t>
            </a:r>
            <a:r>
              <a:rPr lang="cs-CZ" sz="2000" dirty="0" smtClean="0"/>
              <a:t>. Mezi </a:t>
            </a:r>
            <a:r>
              <a:rPr lang="cs-CZ" sz="2000" b="1" dirty="0"/>
              <a:t>nejrozšířenější formy komunikace</a:t>
            </a:r>
            <a:r>
              <a:rPr lang="cs-CZ" sz="2000" dirty="0"/>
              <a:t> patří</a:t>
            </a:r>
            <a:r>
              <a:rPr lang="cs-CZ" sz="2000" dirty="0" smtClean="0"/>
              <a:t>: </a:t>
            </a:r>
          </a:p>
          <a:p>
            <a:pPr algn="just"/>
            <a:r>
              <a:rPr lang="cs-CZ" sz="2000" dirty="0" smtClean="0"/>
              <a:t>ústní </a:t>
            </a:r>
            <a:r>
              <a:rPr lang="cs-CZ" sz="2000" dirty="0"/>
              <a:t>komunikace (rozmluva, porada, telefonát</a:t>
            </a:r>
            <a:r>
              <a:rPr lang="cs-CZ" sz="2000" dirty="0" smtClean="0"/>
              <a:t>),</a:t>
            </a:r>
          </a:p>
          <a:p>
            <a:pPr algn="just"/>
            <a:r>
              <a:rPr lang="cs-CZ" sz="2000" dirty="0" smtClean="0"/>
              <a:t>písemná </a:t>
            </a:r>
            <a:r>
              <a:rPr lang="cs-CZ" sz="2000" dirty="0"/>
              <a:t>komunikace (směrnice, pracovní řád, organizační schéma</a:t>
            </a:r>
            <a:r>
              <a:rPr lang="cs-CZ" sz="20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Interní komunikační systémy</a:t>
            </a:r>
            <a:endParaRPr lang="cs-CZ" dirty="0"/>
          </a:p>
        </p:txBody>
      </p:sp>
    </p:spTree>
    <p:extLst>
      <p:ext uri="{BB962C8B-B14F-4D97-AF65-F5344CB8AC3E}">
        <p14:creationId xmlns:p14="http://schemas.microsoft.com/office/powerpoint/2010/main" val="149887434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Směry komunikace v podnicích</a:t>
            </a:r>
            <a:endParaRPr lang="cs-CZ" dirty="0"/>
          </a:p>
        </p:txBody>
      </p:sp>
      <p:pic>
        <p:nvPicPr>
          <p:cNvPr id="2" name="Obrázek 1"/>
          <p:cNvPicPr>
            <a:picLocks noChangeAspect="1"/>
          </p:cNvPicPr>
          <p:nvPr/>
        </p:nvPicPr>
        <p:blipFill rotWithShape="1">
          <a:blip r:embed="rId2" cstate="print">
            <a:extLst>
              <a:ext uri="{28A0092B-C50C-407E-A947-70E740481C1C}">
                <a14:useLocalDpi xmlns:a14="http://schemas.microsoft.com/office/drawing/2010/main" val="0"/>
              </a:ext>
            </a:extLst>
          </a:blip>
          <a:srcRect l="1176" t="16863" r="2353" b="12549"/>
          <a:stretch/>
        </p:blipFill>
        <p:spPr>
          <a:xfrm>
            <a:off x="610259" y="843558"/>
            <a:ext cx="6911866" cy="3793097"/>
          </a:xfrm>
          <a:prstGeom prst="rect">
            <a:avLst/>
          </a:prstGeom>
        </p:spPr>
      </p:pic>
    </p:spTree>
    <p:extLst>
      <p:ext uri="{BB962C8B-B14F-4D97-AF65-F5344CB8AC3E}">
        <p14:creationId xmlns:p14="http://schemas.microsoft.com/office/powerpoint/2010/main" val="146482306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Vertikální a horizontální komunikační toky ve firmách mohou být kombinovány do </a:t>
            </a:r>
            <a:r>
              <a:rPr lang="cs-CZ" sz="1800" dirty="0" smtClean="0"/>
              <a:t>různých podob</a:t>
            </a:r>
            <a:r>
              <a:rPr lang="cs-CZ" sz="1800" dirty="0"/>
              <a:t>, nazývaných </a:t>
            </a:r>
            <a:r>
              <a:rPr lang="cs-CZ" sz="1800" b="1" dirty="0"/>
              <a:t>komunikační sítě</a:t>
            </a:r>
            <a:r>
              <a:rPr lang="cs-CZ" sz="1800" dirty="0" smtClean="0"/>
              <a:t>.</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Komunikační sítě</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265605"/>
            <a:ext cx="5955495" cy="3641360"/>
          </a:xfrm>
          <a:prstGeom prst="rect">
            <a:avLst/>
          </a:prstGeom>
        </p:spPr>
      </p:pic>
    </p:spTree>
    <p:extLst>
      <p:ext uri="{BB962C8B-B14F-4D97-AF65-F5344CB8AC3E}">
        <p14:creationId xmlns:p14="http://schemas.microsoft.com/office/powerpoint/2010/main" val="151124802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27534"/>
            <a:ext cx="8136904"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None/>
            </a:pPr>
            <a:r>
              <a:rPr lang="cs-CZ" sz="1800" b="1" dirty="0" smtClean="0"/>
              <a:t>1. odlišnost </a:t>
            </a:r>
            <a:r>
              <a:rPr lang="cs-CZ" sz="1800" b="1" dirty="0"/>
              <a:t>postojů, názorů, znalostí a </a:t>
            </a:r>
            <a:r>
              <a:rPr lang="cs-CZ" sz="1800" b="1" dirty="0" smtClean="0"/>
              <a:t>zkušeností</a:t>
            </a:r>
          </a:p>
          <a:p>
            <a:pPr algn="just">
              <a:spcBef>
                <a:spcPts val="0"/>
              </a:spcBef>
            </a:pPr>
            <a:r>
              <a:rPr lang="cs-CZ" sz="1800" dirty="0" smtClean="0"/>
              <a:t>jedinci </a:t>
            </a:r>
            <a:r>
              <a:rPr lang="cs-CZ" sz="1800" dirty="0"/>
              <a:t>mohou interpretovat tutéž komunikaci různým způsobem</a:t>
            </a:r>
            <a:r>
              <a:rPr lang="cs-CZ" sz="1800" dirty="0" smtClean="0"/>
              <a:t>;</a:t>
            </a:r>
          </a:p>
          <a:p>
            <a:pPr algn="just">
              <a:spcBef>
                <a:spcPts val="0"/>
              </a:spcBef>
            </a:pPr>
            <a:r>
              <a:rPr lang="cs-CZ" sz="1800" dirty="0" smtClean="0"/>
              <a:t>jedinci </a:t>
            </a:r>
            <a:r>
              <a:rPr lang="cs-CZ" sz="1800" dirty="0"/>
              <a:t>s výrazně odlišnými postoji, názory, znalosti a zkušenosti nejsou </a:t>
            </a:r>
            <a:r>
              <a:rPr lang="cs-CZ" sz="1800" dirty="0" smtClean="0"/>
              <a:t>zárukou efektivní </a:t>
            </a:r>
            <a:r>
              <a:rPr lang="cs-CZ" sz="1800" dirty="0"/>
              <a:t>komunikace</a:t>
            </a:r>
            <a:r>
              <a:rPr lang="cs-CZ" sz="1800" dirty="0" smtClean="0"/>
              <a:t>;</a:t>
            </a:r>
          </a:p>
          <a:p>
            <a:pPr algn="just">
              <a:spcBef>
                <a:spcPts val="0"/>
              </a:spcBef>
            </a:pPr>
            <a:r>
              <a:rPr lang="cs-CZ" sz="1800" dirty="0" smtClean="0"/>
              <a:t>výsledkem </a:t>
            </a:r>
            <a:r>
              <a:rPr lang="cs-CZ" sz="1800" dirty="0"/>
              <a:t>je zkreslená </a:t>
            </a:r>
            <a:r>
              <a:rPr lang="cs-CZ" sz="1800" dirty="0" smtClean="0"/>
              <a:t>komunikace.</a:t>
            </a:r>
          </a:p>
          <a:p>
            <a:pPr marL="0" indent="0" algn="just">
              <a:buNone/>
            </a:pPr>
            <a:r>
              <a:rPr lang="cs-CZ" sz="1600" i="1" dirty="0" smtClean="0"/>
              <a:t>Příklad</a:t>
            </a:r>
            <a:r>
              <a:rPr lang="cs-CZ" sz="1600" i="1" dirty="0"/>
              <a:t>: Ošetřovatelky vidí problém výkonnosti nemocnice z úhlu svých postojů, </a:t>
            </a:r>
            <a:r>
              <a:rPr lang="cs-CZ" sz="1600" i="1" dirty="0" smtClean="0"/>
              <a:t>názorů, znalostí </a:t>
            </a:r>
            <a:r>
              <a:rPr lang="cs-CZ" sz="1600" i="1" dirty="0"/>
              <a:t>a lékařského zkušeností. To může vyústit do interpretací, které se budou lišit </a:t>
            </a:r>
            <a:r>
              <a:rPr lang="cs-CZ" sz="1600" i="1" dirty="0" smtClean="0"/>
              <a:t>od interpretací personálu.</a:t>
            </a:r>
          </a:p>
          <a:p>
            <a:pPr marL="0" indent="0" algn="just">
              <a:spcBef>
                <a:spcPts val="0"/>
              </a:spcBef>
              <a:buNone/>
            </a:pPr>
            <a:r>
              <a:rPr lang="cs-CZ" sz="1800" b="1" dirty="0" smtClean="0"/>
              <a:t>2</a:t>
            </a:r>
            <a:r>
              <a:rPr lang="cs-CZ" sz="1800" b="1" dirty="0"/>
              <a:t>. hodnocení </a:t>
            </a:r>
            <a:r>
              <a:rPr lang="cs-CZ" sz="1800" b="1" dirty="0" smtClean="0"/>
              <a:t>sdělení</a:t>
            </a:r>
          </a:p>
          <a:p>
            <a:pPr algn="just">
              <a:spcBef>
                <a:spcPts val="0"/>
              </a:spcBef>
            </a:pPr>
            <a:r>
              <a:rPr lang="cs-CZ" sz="1800" dirty="0" smtClean="0"/>
              <a:t>příjemce </a:t>
            </a:r>
            <a:r>
              <a:rPr lang="cs-CZ" sz="1800" dirty="0"/>
              <a:t>vyhodnocuje sdělení dříve, než proběhne celá komunikace</a:t>
            </a:r>
            <a:r>
              <a:rPr lang="cs-CZ" sz="1800" dirty="0" smtClean="0"/>
              <a:t>;</a:t>
            </a:r>
          </a:p>
          <a:p>
            <a:pPr algn="just">
              <a:spcBef>
                <a:spcPts val="0"/>
              </a:spcBef>
            </a:pPr>
            <a:r>
              <a:rPr lang="cs-CZ" sz="1800" dirty="0" smtClean="0"/>
              <a:t>tento </a:t>
            </a:r>
            <a:r>
              <a:rPr lang="cs-CZ" sz="1800" dirty="0"/>
              <a:t>postup umožňuje příjemcova zkušenost s předchozí komunikací, </a:t>
            </a:r>
            <a:r>
              <a:rPr lang="cs-CZ" sz="1800" dirty="0" smtClean="0"/>
              <a:t>nesouhlasem se </a:t>
            </a:r>
            <a:r>
              <a:rPr lang="cs-CZ" sz="1800" dirty="0"/>
              <a:t>sdělením </a:t>
            </a:r>
            <a:r>
              <a:rPr lang="cs-CZ" sz="1800" dirty="0" smtClean="0"/>
              <a:t>apod. </a:t>
            </a:r>
          </a:p>
          <a:p>
            <a:pPr marL="0" indent="0" algn="just">
              <a:buNone/>
            </a:pPr>
            <a:r>
              <a:rPr lang="cs-CZ" sz="1600" i="1" dirty="0" smtClean="0"/>
              <a:t>Příklad</a:t>
            </a:r>
            <a:r>
              <a:rPr lang="cs-CZ" sz="1600" i="1" dirty="0"/>
              <a:t>: Zaměstnanec může považovat hodnotící pohovor s nadřízeným za "</a:t>
            </a:r>
            <a:r>
              <a:rPr lang="cs-CZ" sz="1600" i="1" dirty="0" smtClean="0"/>
              <a:t>mechanickou záležitost</a:t>
            </a:r>
            <a:r>
              <a:rPr lang="cs-CZ" sz="1600" i="1" dirty="0"/>
              <a:t>", protože cítí, že nadřízenému jde v této souvislosti </a:t>
            </a:r>
            <a:r>
              <a:rPr lang="cs-CZ" sz="1600" i="1" dirty="0" smtClean="0"/>
              <a:t>více o splnění administrativního </a:t>
            </a:r>
            <a:r>
              <a:rPr lang="cs-CZ" sz="1600" i="1" dirty="0"/>
              <a:t>úkolu, než o pracovní výkon zaměstnance.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Bariéry podnikové komunikace</a:t>
            </a:r>
            <a:endParaRPr lang="cs-CZ" dirty="0"/>
          </a:p>
        </p:txBody>
      </p:sp>
    </p:spTree>
    <p:extLst>
      <p:ext uri="{BB962C8B-B14F-4D97-AF65-F5344CB8AC3E}">
        <p14:creationId xmlns:p14="http://schemas.microsoft.com/office/powerpoint/2010/main" val="2673683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cs-CZ" sz="1800" b="1" dirty="0"/>
              <a:t>Participativní</a:t>
            </a:r>
            <a:r>
              <a:rPr lang="cs-CZ" sz="1800" dirty="0"/>
              <a:t> (konsenzuální, týmový) styl vedení – lídr rozhodovací proces v týmu pouze moderuje, usměrňuje nebo usnadňuje jeho průběh. </a:t>
            </a:r>
          </a:p>
          <a:p>
            <a:pPr lvl="0"/>
            <a:r>
              <a:rPr lang="cs-CZ" sz="1800" dirty="0"/>
              <a:t>Přijato je takové rozhodnutí, které je považované celým týmem za nejlepší. </a:t>
            </a:r>
          </a:p>
          <a:p>
            <a:pPr lvl="0"/>
            <a:r>
              <a:rPr lang="cs-CZ" sz="1800" dirty="0"/>
              <a:t>Pro přijetí rozhodnutí je významný názor každého zúčastněného pracovníka, čímž dochází k podpoře rozvoje a pocitu sounáležitosti spolupracovníků s organizací. </a:t>
            </a:r>
          </a:p>
          <a:p>
            <a:pPr marL="0" lvl="0" indent="0">
              <a:buNone/>
            </a:pPr>
            <a:endParaRPr lang="cs-CZ" sz="1800" dirty="0"/>
          </a:p>
          <a:p>
            <a:pPr marL="0" lvl="0" indent="0">
              <a:buNone/>
            </a:pPr>
            <a:r>
              <a:rPr lang="cs-CZ" sz="1800" dirty="0"/>
              <a:t>Existují zde dva </a:t>
            </a:r>
            <a:r>
              <a:rPr lang="cs-CZ" sz="1800" dirty="0" err="1"/>
              <a:t>substyly</a:t>
            </a:r>
            <a:r>
              <a:rPr lang="cs-CZ" sz="1800" dirty="0"/>
              <a:t>:</a:t>
            </a:r>
          </a:p>
          <a:p>
            <a:pPr marL="357188" lvl="1" indent="-357188">
              <a:buFont typeface="Arial" panose="020B0604020202020204" pitchFamily="34" charset="0"/>
              <a:buChar char="•"/>
            </a:pPr>
            <a:r>
              <a:rPr lang="cs-CZ" sz="1800" dirty="0"/>
              <a:t>předsednický participativní styl vedení – lídr jako předseda řídí dosažení shody;</a:t>
            </a:r>
          </a:p>
          <a:p>
            <a:pPr marL="357188" lvl="1" indent="-357188">
              <a:buFont typeface="Arial" panose="020B0604020202020204" pitchFamily="34" charset="0"/>
              <a:buChar char="•"/>
            </a:pPr>
            <a:r>
              <a:rPr lang="cs-CZ" sz="1800" dirty="0"/>
              <a:t>týmový participativní styl vedení – konečnou shodu vytváří celý tým.</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Participativní styl vedení</a:t>
            </a:r>
          </a:p>
        </p:txBody>
      </p:sp>
    </p:spTree>
    <p:extLst>
      <p:ext uri="{BB962C8B-B14F-4D97-AF65-F5344CB8AC3E}">
        <p14:creationId xmlns:p14="http://schemas.microsoft.com/office/powerpoint/2010/main" val="192880053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25486" y="627534"/>
            <a:ext cx="8522977"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None/>
            </a:pPr>
            <a:r>
              <a:rPr lang="cs-CZ" sz="1800" b="1" dirty="0"/>
              <a:t>3. selektivní </a:t>
            </a:r>
            <a:r>
              <a:rPr lang="cs-CZ" sz="1800" b="1" dirty="0" smtClean="0"/>
              <a:t>vnímání</a:t>
            </a:r>
          </a:p>
          <a:p>
            <a:pPr algn="just">
              <a:spcBef>
                <a:spcPts val="0"/>
              </a:spcBef>
            </a:pPr>
            <a:r>
              <a:rPr lang="cs-CZ" sz="1800" dirty="0" smtClean="0"/>
              <a:t>každý </a:t>
            </a:r>
            <a:r>
              <a:rPr lang="cs-CZ" sz="1800" dirty="0"/>
              <a:t>z nás si kreslí obraz světa svým vlastním způsobem</a:t>
            </a:r>
            <a:r>
              <a:rPr lang="cs-CZ" sz="1800" dirty="0" smtClean="0"/>
              <a:t>;</a:t>
            </a:r>
          </a:p>
          <a:p>
            <a:pPr algn="just">
              <a:spcBef>
                <a:spcPts val="0"/>
              </a:spcBef>
            </a:pPr>
            <a:r>
              <a:rPr lang="cs-CZ" sz="1800" dirty="0" smtClean="0"/>
              <a:t>příjemci </a:t>
            </a:r>
            <a:r>
              <a:rPr lang="cs-CZ" sz="1800" dirty="0"/>
              <a:t>informace chtějí slyšet pouze ty části, které souhlasí s jejich názorem</a:t>
            </a:r>
            <a:r>
              <a:rPr lang="cs-CZ" sz="1800" dirty="0" smtClean="0"/>
              <a:t>;</a:t>
            </a:r>
          </a:p>
          <a:p>
            <a:pPr algn="just">
              <a:spcBef>
                <a:spcPts val="0"/>
              </a:spcBef>
            </a:pPr>
            <a:r>
              <a:rPr lang="cs-CZ" sz="1800" dirty="0" smtClean="0"/>
              <a:t>informace</a:t>
            </a:r>
            <a:r>
              <a:rPr lang="cs-CZ" sz="1800" dirty="0"/>
              <a:t>, které jsou v rozporu s názorem, nejsou vzaty na vědomí, nebo jsou</a:t>
            </a:r>
            <a:br>
              <a:rPr lang="cs-CZ" sz="1800" dirty="0"/>
            </a:br>
            <a:r>
              <a:rPr lang="cs-CZ" sz="1800" dirty="0"/>
              <a:t>přeformulovány tak, aby potvrzovaly předem utvořené </a:t>
            </a:r>
            <a:r>
              <a:rPr lang="cs-CZ" sz="1800" dirty="0" smtClean="0"/>
              <a:t>představy.</a:t>
            </a:r>
          </a:p>
          <a:p>
            <a:pPr marL="0" indent="0" algn="just">
              <a:spcBef>
                <a:spcPts val="0"/>
              </a:spcBef>
              <a:buNone/>
            </a:pPr>
            <a:r>
              <a:rPr lang="cs-CZ" sz="1600" i="1" dirty="0" smtClean="0"/>
              <a:t>Příklad</a:t>
            </a:r>
            <a:r>
              <a:rPr lang="cs-CZ" sz="1600" i="1" dirty="0"/>
              <a:t>: Do všech divizí společnosti dojde upozornění, že je nutné </a:t>
            </a:r>
            <a:r>
              <a:rPr lang="cs-CZ" sz="1600" i="1" dirty="0" smtClean="0"/>
              <a:t>zvýšit produktivitu práce</a:t>
            </a:r>
            <a:r>
              <a:rPr lang="cs-CZ" sz="1600" i="1" dirty="0"/>
              <a:t>. Takové sdělení možná nebude mít žádoucí efekt, protože je v rozporu s </a:t>
            </a:r>
            <a:r>
              <a:rPr lang="cs-CZ" sz="1600" i="1" dirty="0" smtClean="0"/>
              <a:t>realitou příjemců</a:t>
            </a:r>
            <a:r>
              <a:rPr lang="cs-CZ" sz="1600" i="1" dirty="0"/>
              <a:t>. Zaměstnanci je mohou ignorovat nebo jím být pobaveni v </a:t>
            </a:r>
            <a:r>
              <a:rPr lang="cs-CZ" sz="1600" i="1" dirty="0" smtClean="0"/>
              <a:t>souvislosti s </a:t>
            </a:r>
            <a:r>
              <a:rPr lang="cs-CZ" sz="1600" i="1" dirty="0"/>
              <a:t>informacemi o tom, že produktivita v jejich podniku je nejvyšší v celém odvětví a i v </a:t>
            </a:r>
            <a:r>
              <a:rPr lang="cs-CZ" sz="1600" i="1" dirty="0" smtClean="0"/>
              <a:t>ČR.</a:t>
            </a:r>
          </a:p>
          <a:p>
            <a:pPr marL="0" indent="0" algn="just">
              <a:spcBef>
                <a:spcPts val="0"/>
              </a:spcBef>
              <a:buNone/>
            </a:pPr>
            <a:r>
              <a:rPr lang="cs-CZ" sz="1800" b="1" dirty="0" smtClean="0"/>
              <a:t>4</a:t>
            </a:r>
            <a:r>
              <a:rPr lang="cs-CZ" sz="1800" b="1" dirty="0"/>
              <a:t>. věrohodnost </a:t>
            </a:r>
            <a:r>
              <a:rPr lang="cs-CZ" sz="1800" b="1" dirty="0" smtClean="0"/>
              <a:t>zdroje</a:t>
            </a:r>
          </a:p>
          <a:p>
            <a:pPr algn="just">
              <a:spcBef>
                <a:spcPts val="0"/>
              </a:spcBef>
            </a:pPr>
            <a:r>
              <a:rPr lang="cs-CZ" sz="1800" dirty="0" smtClean="0"/>
              <a:t>věrohodnost </a:t>
            </a:r>
            <a:r>
              <a:rPr lang="cs-CZ" sz="1800" dirty="0"/>
              <a:t>zdroje souvisí s tím, jakou míru důvěry chová příjemce ke sdělovateli</a:t>
            </a:r>
            <a:r>
              <a:rPr lang="cs-CZ" sz="1800" dirty="0" smtClean="0"/>
              <a:t>;</a:t>
            </a:r>
          </a:p>
          <a:p>
            <a:pPr algn="just">
              <a:spcBef>
                <a:spcPts val="0"/>
              </a:spcBef>
            </a:pPr>
            <a:r>
              <a:rPr lang="cs-CZ" sz="1800" dirty="0" smtClean="0"/>
              <a:t>úroveň </a:t>
            </a:r>
            <a:r>
              <a:rPr lang="cs-CZ" sz="1800" dirty="0"/>
              <a:t>věrohodnosti přímo ovlivňuje to, jak příjemce vidí a reaguje na </a:t>
            </a:r>
            <a:r>
              <a:rPr lang="cs-CZ" sz="1800" dirty="0" smtClean="0"/>
              <a:t>slova, myšlenky a </a:t>
            </a:r>
            <a:r>
              <a:rPr lang="cs-CZ" sz="1800" dirty="0"/>
              <a:t>činy </a:t>
            </a:r>
            <a:r>
              <a:rPr lang="cs-CZ" sz="1800" dirty="0" smtClean="0"/>
              <a:t>komunikátora. </a:t>
            </a:r>
          </a:p>
          <a:p>
            <a:pPr marL="0" indent="0" algn="just">
              <a:spcBef>
                <a:spcPts val="0"/>
              </a:spcBef>
              <a:buNone/>
            </a:pPr>
            <a:r>
              <a:rPr lang="cs-CZ" sz="1600" i="1" dirty="0" smtClean="0"/>
              <a:t>Příklad</a:t>
            </a:r>
            <a:r>
              <a:rPr lang="cs-CZ" sz="1600" i="1" dirty="0"/>
              <a:t>: Odboroví předáci, kteří považují manažery za "vykořisťovatele", a manažeři,</a:t>
            </a:r>
            <a:br>
              <a:rPr lang="cs-CZ" sz="1600" i="1" dirty="0"/>
            </a:br>
            <a:r>
              <a:rPr lang="cs-CZ" sz="1600" i="1" dirty="0"/>
              <a:t>kteří považují odborové předáky za přirozené nepřátele, nebudou schopni vzájemné</a:t>
            </a:r>
            <a:br>
              <a:rPr lang="cs-CZ" sz="1600" i="1" dirty="0"/>
            </a:br>
            <a:r>
              <a:rPr lang="cs-CZ" sz="1600" i="1" dirty="0"/>
              <a:t>a upřímné komunikace.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Bariéry podnikové komunikace</a:t>
            </a:r>
            <a:endParaRPr lang="cs-CZ" dirty="0"/>
          </a:p>
        </p:txBody>
      </p:sp>
    </p:spTree>
    <p:extLst>
      <p:ext uri="{BB962C8B-B14F-4D97-AF65-F5344CB8AC3E}">
        <p14:creationId xmlns:p14="http://schemas.microsoft.com/office/powerpoint/2010/main" val="319319189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690639"/>
            <a:ext cx="8522977"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None/>
            </a:pPr>
            <a:r>
              <a:rPr lang="cs-CZ" sz="1800" b="1" dirty="0"/>
              <a:t>5. sémantické </a:t>
            </a:r>
            <a:r>
              <a:rPr lang="cs-CZ" sz="1800" b="1" dirty="0" smtClean="0"/>
              <a:t>problémy</a:t>
            </a:r>
          </a:p>
          <a:p>
            <a:pPr algn="just">
              <a:spcBef>
                <a:spcPts val="0"/>
              </a:spcBef>
            </a:pPr>
            <a:r>
              <a:rPr lang="cs-CZ" sz="1800" dirty="0" smtClean="0"/>
              <a:t>komunikace </a:t>
            </a:r>
            <a:r>
              <a:rPr lang="cs-CZ" sz="1800" dirty="0"/>
              <a:t>je předávání informací a myšlenek prostřednictvím obvyklých a obecně</a:t>
            </a:r>
            <a:br>
              <a:rPr lang="cs-CZ" sz="1800" dirty="0"/>
            </a:br>
            <a:r>
              <a:rPr lang="cs-CZ" sz="1800" dirty="0"/>
              <a:t>známých symbolů</a:t>
            </a:r>
            <a:r>
              <a:rPr lang="cs-CZ" sz="1800" dirty="0" smtClean="0"/>
              <a:t>;</a:t>
            </a:r>
          </a:p>
          <a:p>
            <a:pPr algn="just">
              <a:spcBef>
                <a:spcPts val="0"/>
              </a:spcBef>
            </a:pPr>
            <a:r>
              <a:rPr lang="cs-CZ" sz="1800" dirty="0" smtClean="0"/>
              <a:t>můžeme </a:t>
            </a:r>
            <a:r>
              <a:rPr lang="cs-CZ" sz="1800" dirty="0"/>
              <a:t>pouze předat informaci ve formě slov</a:t>
            </a:r>
            <a:r>
              <a:rPr lang="cs-CZ" sz="1800" dirty="0" smtClean="0"/>
              <a:t>;</a:t>
            </a:r>
          </a:p>
          <a:p>
            <a:pPr algn="just">
              <a:spcBef>
                <a:spcPts val="0"/>
              </a:spcBef>
            </a:pPr>
            <a:r>
              <a:rPr lang="cs-CZ" sz="1800" dirty="0" smtClean="0"/>
              <a:t>tatáž </a:t>
            </a:r>
            <a:r>
              <a:rPr lang="cs-CZ" sz="1800" dirty="0"/>
              <a:t>slova mohou pro různé lidi znamenat zcela různé věci</a:t>
            </a:r>
            <a:r>
              <a:rPr lang="cs-CZ" sz="1800" dirty="0" smtClean="0"/>
              <a:t>;</a:t>
            </a:r>
          </a:p>
          <a:p>
            <a:pPr algn="just">
              <a:spcBef>
                <a:spcPts val="0"/>
              </a:spcBef>
            </a:pPr>
            <a:r>
              <a:rPr lang="cs-CZ" sz="1800" dirty="0" smtClean="0"/>
              <a:t>pochopení </a:t>
            </a:r>
            <a:r>
              <a:rPr lang="cs-CZ" sz="1800" dirty="0"/>
              <a:t>sdělení je záležitost příjemce a nikoliv </a:t>
            </a:r>
            <a:r>
              <a:rPr lang="cs-CZ" sz="1800" dirty="0" smtClean="0"/>
              <a:t>slov.</a:t>
            </a:r>
          </a:p>
          <a:p>
            <a:pPr marL="0" indent="0" algn="just">
              <a:spcBef>
                <a:spcPts val="0"/>
              </a:spcBef>
              <a:buNone/>
            </a:pPr>
            <a:r>
              <a:rPr lang="cs-CZ" sz="1600" i="1" dirty="0" smtClean="0"/>
              <a:t>Příklad</a:t>
            </a:r>
            <a:r>
              <a:rPr lang="cs-CZ" sz="1600" i="1" dirty="0"/>
              <a:t>: Když vedení podniku oznámí, že pro rozvoj závodu je nezbytné zvýšit </a:t>
            </a:r>
            <a:r>
              <a:rPr lang="cs-CZ" sz="1600" i="1" dirty="0" smtClean="0"/>
              <a:t>rozpočet,</a:t>
            </a:r>
          </a:p>
          <a:p>
            <a:pPr marL="0" indent="0" algn="just">
              <a:spcBef>
                <a:spcPts val="0"/>
              </a:spcBef>
              <a:buNone/>
            </a:pPr>
            <a:r>
              <a:rPr lang="cs-CZ" sz="1600" i="1" dirty="0" smtClean="0"/>
              <a:t>Má na </a:t>
            </a:r>
            <a:r>
              <a:rPr lang="cs-CZ" sz="1600" i="1" dirty="0"/>
              <a:t>mysli nezbytnost investic do nového technologického vybavení. Zaměstnanci </a:t>
            </a:r>
            <a:r>
              <a:rPr lang="cs-CZ" sz="1600" i="1" dirty="0" smtClean="0"/>
              <a:t>to mohou chápat </a:t>
            </a:r>
            <a:r>
              <a:rPr lang="cs-CZ" sz="1600" i="1" dirty="0"/>
              <a:t>pouze jako nárůst mzdových prostředků.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Bariéry podnikové komunikace</a:t>
            </a:r>
            <a:endParaRPr lang="cs-CZ" dirty="0"/>
          </a:p>
        </p:txBody>
      </p:sp>
    </p:spTree>
    <p:extLst>
      <p:ext uri="{BB962C8B-B14F-4D97-AF65-F5344CB8AC3E}">
        <p14:creationId xmlns:p14="http://schemas.microsoft.com/office/powerpoint/2010/main" val="385720789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627534"/>
            <a:ext cx="8522977"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None/>
            </a:pPr>
            <a:r>
              <a:rPr lang="cs-CZ" sz="1800" b="1" dirty="0" smtClean="0"/>
              <a:t>Problémy vnitropodnikové komunikace:</a:t>
            </a:r>
          </a:p>
          <a:p>
            <a:pPr algn="just">
              <a:spcBef>
                <a:spcPts val="0"/>
              </a:spcBef>
            </a:pPr>
            <a:r>
              <a:rPr lang="cs-CZ" sz="1600" dirty="0" smtClean="0"/>
              <a:t>častou </a:t>
            </a:r>
            <a:r>
              <a:rPr lang="cs-CZ" sz="1600" dirty="0"/>
              <a:t>příčinou firemních problémů je nedostatek jasné, přímé a otevřené </a:t>
            </a:r>
            <a:r>
              <a:rPr lang="cs-CZ" sz="1600" dirty="0" smtClean="0"/>
              <a:t>komunikace;</a:t>
            </a:r>
          </a:p>
          <a:p>
            <a:pPr algn="just">
              <a:spcBef>
                <a:spcPts val="0"/>
              </a:spcBef>
            </a:pPr>
            <a:r>
              <a:rPr lang="cs-CZ" sz="1600" dirty="0" smtClean="0"/>
              <a:t>příkladem </a:t>
            </a:r>
            <a:r>
              <a:rPr lang="cs-CZ" sz="1600" dirty="0"/>
              <a:t>je sklon vyjadřovat souhlasný názor vůči nadřízeným (z obavy či </a:t>
            </a:r>
            <a:r>
              <a:rPr lang="cs-CZ" sz="1600" dirty="0" smtClean="0"/>
              <a:t>domnělého taktu</a:t>
            </a:r>
            <a:r>
              <a:rPr lang="cs-CZ" sz="1600" dirty="0"/>
              <a:t>) nebo chválit i neuspokojivě udělanou práci </a:t>
            </a:r>
            <a:r>
              <a:rPr lang="cs-CZ" sz="1600" dirty="0" smtClean="0"/>
              <a:t>podřízených;</a:t>
            </a:r>
          </a:p>
          <a:p>
            <a:pPr algn="just">
              <a:spcBef>
                <a:spcPts val="0"/>
              </a:spcBef>
            </a:pPr>
            <a:r>
              <a:rPr lang="cs-CZ" sz="1600" dirty="0" smtClean="0"/>
              <a:t>nadměrně </a:t>
            </a:r>
            <a:r>
              <a:rPr lang="cs-CZ" sz="1600" dirty="0"/>
              <a:t>vstřícné jednání je téměř vždy </a:t>
            </a:r>
            <a:r>
              <a:rPr lang="cs-CZ" sz="1600" dirty="0" smtClean="0"/>
              <a:t>chybou;</a:t>
            </a:r>
          </a:p>
          <a:p>
            <a:pPr algn="just">
              <a:spcBef>
                <a:spcPts val="0"/>
              </a:spcBef>
            </a:pPr>
            <a:r>
              <a:rPr lang="cs-CZ" sz="1600" dirty="0" smtClean="0"/>
              <a:t>základním </a:t>
            </a:r>
            <a:r>
              <a:rPr lang="cs-CZ" sz="1600" dirty="0"/>
              <a:t>pravidlem taktu je hovořit o věcech, a nikoli o osobách</a:t>
            </a:r>
            <a:r>
              <a:rPr lang="cs-CZ" sz="1600" dirty="0" smtClean="0"/>
              <a:t>.</a:t>
            </a:r>
          </a:p>
          <a:p>
            <a:pPr algn="just">
              <a:spcBef>
                <a:spcPts val="0"/>
              </a:spcBef>
            </a:pPr>
            <a:endParaRPr lang="cs-CZ" sz="1800" i="1" dirty="0"/>
          </a:p>
          <a:p>
            <a:pPr marL="0" indent="0" algn="just">
              <a:spcBef>
                <a:spcPts val="0"/>
              </a:spcBef>
              <a:buNone/>
            </a:pPr>
            <a:r>
              <a:rPr lang="cs-CZ" sz="1800" b="1" dirty="0" smtClean="0"/>
              <a:t>Nejčastější důvody problematické vnitropodnikové komunikace:</a:t>
            </a:r>
          </a:p>
          <a:p>
            <a:pPr algn="just">
              <a:spcBef>
                <a:spcPts val="0"/>
              </a:spcBef>
            </a:pPr>
            <a:r>
              <a:rPr lang="cs-CZ" sz="1600" dirty="0"/>
              <a:t>Neschopnost plně delegovat. Podřízení, kteří nemají dostatek pravomocí k tomu, aby</a:t>
            </a:r>
            <a:br>
              <a:rPr lang="cs-CZ" sz="1600" dirty="0"/>
            </a:br>
            <a:r>
              <a:rPr lang="cs-CZ" sz="1600" dirty="0"/>
              <a:t>problémy řešili sami, předávají je svým nadřízeným a čekají na jejich </a:t>
            </a:r>
            <a:r>
              <a:rPr lang="cs-CZ" sz="1600" dirty="0" smtClean="0"/>
              <a:t>rozhodnutí.</a:t>
            </a:r>
          </a:p>
          <a:p>
            <a:pPr algn="just">
              <a:spcBef>
                <a:spcPts val="0"/>
              </a:spcBef>
            </a:pPr>
            <a:r>
              <a:rPr lang="cs-CZ" sz="1600" dirty="0" smtClean="0"/>
              <a:t>Řízení </a:t>
            </a:r>
            <a:r>
              <a:rPr lang="cs-CZ" sz="1600" dirty="0"/>
              <a:t>založené na postupech než cílech. Záplava papírové i elektronické komunikace</a:t>
            </a:r>
            <a:br>
              <a:rPr lang="cs-CZ" sz="1600" dirty="0"/>
            </a:br>
            <a:r>
              <a:rPr lang="cs-CZ" sz="1600" dirty="0"/>
              <a:t>je důsledkem toho, že zaměstnanci jsou posuzováni podle toho, zda postupují podle</a:t>
            </a:r>
            <a:br>
              <a:rPr lang="cs-CZ" sz="1600" dirty="0"/>
            </a:br>
            <a:r>
              <a:rPr lang="cs-CZ" sz="1600" dirty="0"/>
              <a:t>direktiv. Výsledkem je bujení vnitřních sdělení a </a:t>
            </a:r>
            <a:r>
              <a:rPr lang="cs-CZ" sz="1600" dirty="0" smtClean="0"/>
              <a:t>reportů.</a:t>
            </a:r>
          </a:p>
          <a:p>
            <a:pPr algn="just">
              <a:spcBef>
                <a:spcPts val="0"/>
              </a:spcBef>
            </a:pPr>
            <a:r>
              <a:rPr lang="cs-CZ" sz="1600" dirty="0" smtClean="0"/>
              <a:t>Nedostatečné </a:t>
            </a:r>
            <a:r>
              <a:rPr lang="cs-CZ" sz="1600" dirty="0"/>
              <a:t>vytížení. K šíření interních sdělení sahají často zaměstnanci, kteří nejsou</a:t>
            </a:r>
            <a:br>
              <a:rPr lang="cs-CZ" sz="1600" dirty="0"/>
            </a:br>
            <a:r>
              <a:rPr lang="cs-CZ" sz="1600" dirty="0"/>
              <a:t>vytíženi, proto aby přesvědčili ostatní i sebe sama, že věci jsou v pohybu a že již něco</a:t>
            </a:r>
            <a:br>
              <a:rPr lang="cs-CZ" sz="1600" dirty="0"/>
            </a:br>
            <a:r>
              <a:rPr lang="cs-CZ" sz="1600" dirty="0"/>
              <a:t>důležitého vykonali.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smtClean="0"/>
              <a:t>Problémy vnitropodnikové komunikace</a:t>
            </a:r>
            <a:endParaRPr lang="cs-CZ" dirty="0"/>
          </a:p>
        </p:txBody>
      </p:sp>
    </p:spTree>
    <p:extLst>
      <p:ext uri="{BB962C8B-B14F-4D97-AF65-F5344CB8AC3E}">
        <p14:creationId xmlns:p14="http://schemas.microsoft.com/office/powerpoint/2010/main" val="42612108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Manažerské funkce zabezpečovací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smtClean="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647822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Manažerské funkce </a:t>
            </a:r>
            <a:r>
              <a:rPr lang="cs-CZ" sz="1800" dirty="0" smtClean="0"/>
              <a:t>zabezpečovací představují </a:t>
            </a:r>
            <a:r>
              <a:rPr lang="cs-CZ" sz="1800" dirty="0"/>
              <a:t>manažerské funkce, jejichž cílem je zabezpečení adekvátními zdroji plánované aktivity. </a:t>
            </a:r>
            <a:endParaRPr lang="cs-CZ" sz="1800" dirty="0" smtClean="0"/>
          </a:p>
          <a:p>
            <a:pPr algn="just"/>
            <a:endParaRPr lang="cs-CZ" sz="1800" dirty="0" smtClean="0"/>
          </a:p>
          <a:p>
            <a:pPr marL="0" indent="0" algn="just">
              <a:buNone/>
            </a:pPr>
            <a:r>
              <a:rPr lang="cs-CZ" sz="1800" dirty="0" smtClean="0"/>
              <a:t>Jedná </a:t>
            </a:r>
            <a:r>
              <a:rPr lang="cs-CZ" sz="1800" dirty="0"/>
              <a:t>se především </a:t>
            </a:r>
            <a:r>
              <a:rPr lang="cs-CZ" sz="1800" dirty="0" smtClean="0"/>
              <a:t>o:</a:t>
            </a:r>
          </a:p>
          <a:p>
            <a:pPr algn="just"/>
            <a:r>
              <a:rPr lang="cs-CZ" sz="1800" dirty="0" smtClean="0"/>
              <a:t>zabezpečení </a:t>
            </a:r>
            <a:r>
              <a:rPr lang="cs-CZ" sz="1800" dirty="0"/>
              <a:t>materiálními zdroji (suroviny, polotovary apod</a:t>
            </a:r>
            <a:r>
              <a:rPr lang="cs-CZ" sz="1800" dirty="0" smtClean="0"/>
              <a:t>.);</a:t>
            </a:r>
          </a:p>
          <a:p>
            <a:pPr algn="just"/>
            <a:r>
              <a:rPr lang="cs-CZ" sz="1800" dirty="0" smtClean="0"/>
              <a:t>zabezpečení </a:t>
            </a:r>
            <a:r>
              <a:rPr lang="cs-CZ" sz="1800" dirty="0"/>
              <a:t>lidskými zdroji (manažery a pracovníky</a:t>
            </a:r>
            <a:r>
              <a:rPr lang="cs-CZ" sz="1800" dirty="0" smtClean="0"/>
              <a:t>);</a:t>
            </a:r>
          </a:p>
          <a:p>
            <a:pPr algn="just"/>
            <a:r>
              <a:rPr lang="cs-CZ" sz="1800" dirty="0" smtClean="0"/>
              <a:t>zabezpečení </a:t>
            </a:r>
            <a:r>
              <a:rPr lang="cs-CZ" sz="1800" dirty="0"/>
              <a:t>informacemi.</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Podstata manažerských </a:t>
            </a:r>
            <a:r>
              <a:rPr lang="cs-CZ" smtClean="0"/>
              <a:t>funkcí zabezpečovacích</a:t>
            </a:r>
            <a:endParaRPr lang="cs-CZ" dirty="0"/>
          </a:p>
        </p:txBody>
      </p:sp>
    </p:spTree>
    <p:extLst>
      <p:ext uri="{BB962C8B-B14F-4D97-AF65-F5344CB8AC3E}">
        <p14:creationId xmlns:p14="http://schemas.microsoft.com/office/powerpoint/2010/main" val="348973748"/>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Informace</a:t>
            </a:r>
            <a:r>
              <a:rPr lang="cs-CZ" sz="1800" dirty="0"/>
              <a:t> jsou strukturovaná, organizovaná, shrnutá a interpretovaná data, závislá na jejich uživateli. </a:t>
            </a:r>
            <a:endParaRPr lang="cs-CZ" sz="1800" dirty="0" smtClean="0"/>
          </a:p>
          <a:p>
            <a:pPr algn="just"/>
            <a:endParaRPr lang="cs-CZ" sz="1800" dirty="0" smtClean="0"/>
          </a:p>
          <a:p>
            <a:pPr algn="just"/>
            <a:r>
              <a:rPr lang="cs-CZ" sz="1800" b="1" dirty="0" smtClean="0"/>
              <a:t>Data</a:t>
            </a:r>
            <a:r>
              <a:rPr lang="cs-CZ" sz="1800" dirty="0"/>
              <a:t>, která jsou základem pro vytváření informací, představují prvotní údaje získané z různých zdrojů. </a:t>
            </a:r>
            <a:endParaRPr lang="cs-CZ" sz="1800" dirty="0" smtClean="0"/>
          </a:p>
          <a:p>
            <a:pPr algn="just"/>
            <a:r>
              <a:rPr lang="cs-CZ" sz="1800" dirty="0"/>
              <a:t>Výchozí bod v procesu získávání informací představují data. Jsou – </a:t>
            </a:r>
            <a:r>
              <a:rPr lang="cs-CZ" sz="1800" dirty="0" err="1"/>
              <a:t>li</a:t>
            </a:r>
            <a:r>
              <a:rPr lang="cs-CZ" sz="1800" dirty="0"/>
              <a:t> prvotní data zpracována účelně, stanou se z nich informace</a:t>
            </a:r>
          </a:p>
          <a:p>
            <a:pPr algn="just"/>
            <a:endParaRPr lang="cs-CZ" sz="1800" dirty="0" smtClean="0"/>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Zabezpečení informační</a:t>
            </a:r>
            <a:endParaRPr lang="cs-CZ" dirty="0"/>
          </a:p>
        </p:txBody>
      </p:sp>
    </p:spTree>
    <p:extLst>
      <p:ext uri="{BB962C8B-B14F-4D97-AF65-F5344CB8AC3E}">
        <p14:creationId xmlns:p14="http://schemas.microsoft.com/office/powerpoint/2010/main" val="62435529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Potřeba </a:t>
            </a:r>
            <a:r>
              <a:rPr lang="cs-CZ" sz="1800" dirty="0"/>
              <a:t>informací závisí na tom, jakou funkci v podniku pracovník zastává. </a:t>
            </a:r>
            <a:endParaRPr lang="cs-CZ" sz="1800" dirty="0" smtClean="0"/>
          </a:p>
          <a:p>
            <a:pPr algn="just"/>
            <a:r>
              <a:rPr lang="cs-CZ" sz="1800" dirty="0" smtClean="0"/>
              <a:t>Manažer potřebuje </a:t>
            </a:r>
            <a:r>
              <a:rPr lang="cs-CZ" sz="1800" dirty="0"/>
              <a:t>informace pro to, aby mohl plnit ostatní </a:t>
            </a:r>
            <a:r>
              <a:rPr lang="cs-CZ" sz="1800" dirty="0" smtClean="0"/>
              <a:t>manažerské funkce</a:t>
            </a:r>
            <a:r>
              <a:rPr lang="cs-CZ" sz="1800" dirty="0"/>
              <a:t>. </a:t>
            </a:r>
            <a:endParaRPr lang="cs-CZ" sz="1800" dirty="0" smtClean="0"/>
          </a:p>
          <a:p>
            <a:pPr algn="just"/>
            <a:r>
              <a:rPr lang="cs-CZ" sz="1800" dirty="0" smtClean="0"/>
              <a:t>Informace </a:t>
            </a:r>
            <a:r>
              <a:rPr lang="cs-CZ" sz="1800" dirty="0"/>
              <a:t>je </a:t>
            </a:r>
            <a:r>
              <a:rPr lang="cs-CZ" sz="1800" dirty="0" smtClean="0"/>
              <a:t>třeba řídit</a:t>
            </a:r>
            <a:r>
              <a:rPr lang="cs-CZ" sz="1800" dirty="0"/>
              <a:t>. Jejich získávání, </a:t>
            </a:r>
            <a:r>
              <a:rPr lang="cs-CZ" sz="1800" dirty="0" smtClean="0"/>
              <a:t>uchovávání </a:t>
            </a:r>
            <a:r>
              <a:rPr lang="cs-CZ" sz="1800" dirty="0"/>
              <a:t>a ochrana je drahá </a:t>
            </a:r>
            <a:r>
              <a:rPr lang="cs-CZ" sz="1800" dirty="0" smtClean="0"/>
              <a:t>a často </a:t>
            </a:r>
            <a:r>
              <a:rPr lang="cs-CZ" sz="1800" dirty="0"/>
              <a:t>i </a:t>
            </a:r>
            <a:r>
              <a:rPr lang="cs-CZ" sz="1800" dirty="0" smtClean="0"/>
              <a:t>časově náročná záležitost.</a:t>
            </a:r>
          </a:p>
          <a:p>
            <a:pPr algn="just"/>
            <a:endParaRPr lang="cs-CZ" sz="1800" dirty="0" smtClean="0"/>
          </a:p>
          <a:p>
            <a:pPr marL="0" indent="0" algn="just">
              <a:buNone/>
            </a:pPr>
            <a:r>
              <a:rPr lang="cs-CZ" sz="1800" dirty="0"/>
              <a:t>Kdo používá informace </a:t>
            </a:r>
          </a:p>
          <a:p>
            <a:pPr algn="just"/>
            <a:r>
              <a:rPr lang="cs-CZ" sz="1800" b="1" dirty="0" smtClean="0"/>
              <a:t>interní uživatelé </a:t>
            </a:r>
            <a:r>
              <a:rPr lang="cs-CZ" sz="1800" dirty="0" smtClean="0"/>
              <a:t>– </a:t>
            </a:r>
            <a:r>
              <a:rPr lang="cs-CZ" sz="1800" dirty="0"/>
              <a:t>pracovníci podniku </a:t>
            </a:r>
            <a:r>
              <a:rPr lang="cs-CZ" sz="1800" dirty="0" smtClean="0"/>
              <a:t>na všech </a:t>
            </a:r>
            <a:r>
              <a:rPr lang="cs-CZ" sz="1800" dirty="0"/>
              <a:t>stupních podnikové </a:t>
            </a:r>
            <a:r>
              <a:rPr lang="cs-CZ" sz="1800" dirty="0" smtClean="0"/>
              <a:t>hierarchie;</a:t>
            </a:r>
            <a:endParaRPr lang="cs-CZ" sz="1800" dirty="0"/>
          </a:p>
          <a:p>
            <a:pPr algn="just"/>
            <a:r>
              <a:rPr lang="cs-CZ" sz="1800" b="1" dirty="0" smtClean="0"/>
              <a:t>externí uživatelé </a:t>
            </a:r>
            <a:r>
              <a:rPr lang="cs-CZ" sz="1800" dirty="0" smtClean="0"/>
              <a:t>– </a:t>
            </a:r>
            <a:r>
              <a:rPr lang="cs-CZ" sz="1800" dirty="0"/>
              <a:t>zákazníci, dodavatelé, </a:t>
            </a:r>
            <a:r>
              <a:rPr lang="cs-CZ" sz="1800" dirty="0" smtClean="0"/>
              <a:t>společnost</a:t>
            </a:r>
            <a:r>
              <a:rPr lang="cs-CZ" sz="1800" dirty="0"/>
              <a:t>, atd. </a:t>
            </a:r>
          </a:p>
          <a:p>
            <a:pPr algn="just"/>
            <a:endParaRPr lang="cs-CZ" sz="1800" dirty="0"/>
          </a:p>
          <a:p>
            <a:pPr marL="0" indent="0" algn="just">
              <a:buNone/>
            </a:pP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Využití informací</a:t>
            </a:r>
            <a:endParaRPr lang="cs-CZ" dirty="0"/>
          </a:p>
        </p:txBody>
      </p:sp>
    </p:spTree>
    <p:extLst>
      <p:ext uri="{BB962C8B-B14F-4D97-AF65-F5344CB8AC3E}">
        <p14:creationId xmlns:p14="http://schemas.microsoft.com/office/powerpoint/2010/main" val="63213843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smtClean="0"/>
              <a:t>K</a:t>
            </a:r>
            <a:r>
              <a:rPr lang="cs-CZ" sz="1800" dirty="0"/>
              <a:t> tomu, abychom mohli informace využívat v procesu rozhodování a řízení, musí splňovat tato kritéria: </a:t>
            </a:r>
            <a:endParaRPr lang="cs-CZ" sz="1800" dirty="0" smtClean="0"/>
          </a:p>
          <a:p>
            <a:pPr algn="just"/>
            <a:r>
              <a:rPr lang="cs-CZ" sz="1800" dirty="0" smtClean="0"/>
              <a:t>relevantnost</a:t>
            </a:r>
            <a:r>
              <a:rPr lang="cs-CZ" sz="1800" dirty="0"/>
              <a:t>, </a:t>
            </a:r>
            <a:endParaRPr lang="cs-CZ" sz="1800" dirty="0" smtClean="0"/>
          </a:p>
          <a:p>
            <a:pPr algn="just"/>
            <a:r>
              <a:rPr lang="cs-CZ" sz="1800" dirty="0" smtClean="0"/>
              <a:t>reliabilita</a:t>
            </a:r>
            <a:r>
              <a:rPr lang="cs-CZ" sz="1800" dirty="0"/>
              <a:t>, </a:t>
            </a:r>
            <a:endParaRPr lang="cs-CZ" sz="1800" dirty="0" smtClean="0"/>
          </a:p>
          <a:p>
            <a:pPr algn="just"/>
            <a:r>
              <a:rPr lang="cs-CZ" sz="1800" dirty="0" smtClean="0"/>
              <a:t>validita</a:t>
            </a:r>
            <a:r>
              <a:rPr lang="cs-CZ" sz="1800" dirty="0"/>
              <a:t>, </a:t>
            </a:r>
            <a:endParaRPr lang="cs-CZ" sz="1800" dirty="0" smtClean="0"/>
          </a:p>
          <a:p>
            <a:pPr algn="just"/>
            <a:r>
              <a:rPr lang="cs-CZ" sz="1800" dirty="0" smtClean="0"/>
              <a:t>efektivita</a:t>
            </a:r>
            <a:r>
              <a:rPr lang="cs-CZ" sz="1800" dirty="0"/>
              <a:t>, </a:t>
            </a:r>
            <a:endParaRPr lang="cs-CZ" sz="1800" dirty="0" smtClean="0"/>
          </a:p>
          <a:p>
            <a:pPr algn="just"/>
            <a:r>
              <a:rPr lang="cs-CZ" sz="1800" dirty="0" smtClean="0"/>
              <a:t>odpovídající </a:t>
            </a:r>
            <a:r>
              <a:rPr lang="cs-CZ" sz="1800" dirty="0"/>
              <a:t>míra podrobnosti, </a:t>
            </a:r>
            <a:endParaRPr lang="cs-CZ" sz="1800" dirty="0" smtClean="0"/>
          </a:p>
          <a:p>
            <a:pPr algn="just"/>
            <a:r>
              <a:rPr lang="cs-CZ" sz="1800" dirty="0" smtClean="0"/>
              <a:t>srozumitelnost</a:t>
            </a:r>
            <a:r>
              <a:rPr lang="cs-CZ" sz="1800" dirty="0"/>
              <a:t>, </a:t>
            </a:r>
            <a:endParaRPr lang="cs-CZ" sz="1800" dirty="0" smtClean="0"/>
          </a:p>
          <a:p>
            <a:pPr algn="just"/>
            <a:r>
              <a:rPr lang="cs-CZ" sz="1800" dirty="0" smtClean="0"/>
              <a:t>aktuálnost</a:t>
            </a:r>
            <a:r>
              <a:rPr lang="cs-CZ" sz="1800" dirty="0"/>
              <a:t>, </a:t>
            </a:r>
            <a:endParaRPr lang="cs-CZ" sz="1800" dirty="0" smtClean="0"/>
          </a:p>
          <a:p>
            <a:pPr algn="just"/>
            <a:r>
              <a:rPr lang="cs-CZ" sz="1800" dirty="0" smtClean="0"/>
              <a:t>úplnost </a:t>
            </a:r>
            <a:r>
              <a:rPr lang="cs-CZ" sz="1800" dirty="0"/>
              <a:t>a kontinuita atd.</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Požadavky na informace</a:t>
            </a:r>
            <a:endParaRPr lang="cs-CZ" dirty="0"/>
          </a:p>
        </p:txBody>
      </p:sp>
    </p:spTree>
    <p:extLst>
      <p:ext uri="{BB962C8B-B14F-4D97-AF65-F5344CB8AC3E}">
        <p14:creationId xmlns:p14="http://schemas.microsoft.com/office/powerpoint/2010/main" val="410564450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1800" b="1" dirty="0" smtClean="0"/>
              <a:t>Z hlediska rozhodovací úrovně</a:t>
            </a:r>
          </a:p>
          <a:p>
            <a:pPr lvl="0" algn="just"/>
            <a:r>
              <a:rPr lang="cs-CZ" sz="1800" dirty="0" smtClean="0"/>
              <a:t>Informace strategické</a:t>
            </a:r>
          </a:p>
          <a:p>
            <a:pPr lvl="0" algn="just"/>
            <a:r>
              <a:rPr lang="cs-CZ" sz="1800" dirty="0" smtClean="0"/>
              <a:t>Informace taktické </a:t>
            </a:r>
          </a:p>
          <a:p>
            <a:pPr lvl="0" algn="just"/>
            <a:r>
              <a:rPr lang="cs-CZ" sz="1800" dirty="0" smtClean="0"/>
              <a:t>Informace operativní</a:t>
            </a:r>
          </a:p>
          <a:p>
            <a:pPr marL="0" lvl="0" indent="0" algn="just">
              <a:buNone/>
            </a:pPr>
            <a:r>
              <a:rPr lang="cs-CZ" sz="1800" b="1" dirty="0" smtClean="0"/>
              <a:t>Z hlediska potřeb pro realizaci řídících činností</a:t>
            </a:r>
          </a:p>
          <a:p>
            <a:pPr algn="just"/>
            <a:r>
              <a:rPr lang="it-IT" sz="1800" dirty="0" smtClean="0"/>
              <a:t>potřebné </a:t>
            </a:r>
            <a:r>
              <a:rPr lang="it-IT" sz="1800" dirty="0"/>
              <a:t>pro stanovení </a:t>
            </a:r>
            <a:r>
              <a:rPr lang="it-IT" sz="1800" dirty="0" smtClean="0"/>
              <a:t>cílů</a:t>
            </a:r>
            <a:r>
              <a:rPr lang="cs-CZ" sz="1800" dirty="0" smtClean="0"/>
              <a:t> </a:t>
            </a:r>
            <a:r>
              <a:rPr lang="it-IT" sz="1800" dirty="0" smtClean="0"/>
              <a:t>podniku</a:t>
            </a:r>
            <a:endParaRPr lang="cs-CZ" sz="1800" dirty="0" smtClean="0"/>
          </a:p>
          <a:p>
            <a:pPr algn="just"/>
            <a:r>
              <a:rPr lang="cs-CZ" sz="1800" dirty="0"/>
              <a:t>z</a:t>
            </a:r>
            <a:r>
              <a:rPr lang="cs-CZ" sz="1800" dirty="0" smtClean="0"/>
              <a:t>abezpečující realizaci cílů a úkolů</a:t>
            </a:r>
          </a:p>
          <a:p>
            <a:pPr algn="just"/>
            <a:r>
              <a:rPr lang="cs-CZ" sz="1800" dirty="0"/>
              <a:t>informace o postupech </a:t>
            </a:r>
            <a:r>
              <a:rPr lang="cs-CZ" sz="1800" dirty="0" smtClean="0"/>
              <a:t>účelného působení</a:t>
            </a:r>
            <a:r>
              <a:rPr lang="cs-CZ" sz="1800" dirty="0"/>
              <a:t>, za </a:t>
            </a:r>
            <a:r>
              <a:rPr lang="cs-CZ" sz="1800" dirty="0" smtClean="0"/>
              <a:t>účelem dosažení stanovených cílů a úkolů jejich zabezpečení </a:t>
            </a:r>
            <a:r>
              <a:rPr lang="cs-CZ" sz="1800" dirty="0"/>
              <a:t>(kontrola </a:t>
            </a:r>
            <a:r>
              <a:rPr lang="cs-CZ" sz="1800" dirty="0" smtClean="0"/>
              <a:t>plnění cílů)</a:t>
            </a:r>
          </a:p>
          <a:p>
            <a:pPr marL="0" indent="0" algn="just">
              <a:buNone/>
            </a:pPr>
            <a:r>
              <a:rPr lang="cs-CZ" sz="1800" b="1" dirty="0" smtClean="0"/>
              <a:t>Z </a:t>
            </a:r>
            <a:r>
              <a:rPr lang="cs-CZ" sz="1800" b="1" dirty="0"/>
              <a:t>hlediska významnosti informací: </a:t>
            </a:r>
          </a:p>
          <a:p>
            <a:pPr algn="just"/>
            <a:r>
              <a:rPr lang="cs-CZ" sz="1800" dirty="0" smtClean="0"/>
              <a:t>základní</a:t>
            </a:r>
            <a:r>
              <a:rPr lang="cs-CZ" sz="1800" dirty="0"/>
              <a:t>, rozhodující informace, </a:t>
            </a:r>
          </a:p>
          <a:p>
            <a:pPr algn="just"/>
            <a:r>
              <a:rPr lang="cs-CZ" sz="1800" dirty="0" smtClean="0"/>
              <a:t>doplňkové</a:t>
            </a:r>
            <a:r>
              <a:rPr lang="cs-CZ" sz="1800" dirty="0"/>
              <a:t>. </a:t>
            </a:r>
          </a:p>
          <a:p>
            <a:pPr algn="just"/>
            <a:endParaRPr lang="cs-CZ" sz="1800" dirty="0"/>
          </a:p>
          <a:p>
            <a:pPr algn="just"/>
            <a:endParaRPr lang="it-IT" sz="1800" dirty="0"/>
          </a:p>
          <a:p>
            <a:pPr lvl="0"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Klasifikace informací I</a:t>
            </a:r>
            <a:endParaRPr lang="cs-CZ" dirty="0"/>
          </a:p>
        </p:txBody>
      </p:sp>
    </p:spTree>
    <p:extLst>
      <p:ext uri="{BB962C8B-B14F-4D97-AF65-F5344CB8AC3E}">
        <p14:creationId xmlns:p14="http://schemas.microsoft.com/office/powerpoint/2010/main" val="27550556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264"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Z </a:t>
            </a:r>
            <a:r>
              <a:rPr lang="cs-CZ" sz="1800" b="1" dirty="0"/>
              <a:t>hlediska stálosti informací: </a:t>
            </a:r>
          </a:p>
          <a:p>
            <a:pPr algn="just"/>
            <a:r>
              <a:rPr lang="cs-CZ" sz="1800" dirty="0" smtClean="0"/>
              <a:t>stálé </a:t>
            </a:r>
            <a:r>
              <a:rPr lang="cs-CZ" sz="1800" dirty="0"/>
              <a:t>– jedná se o vžitá pravidla jednání, teoretické </a:t>
            </a:r>
            <a:r>
              <a:rPr lang="cs-CZ" sz="1800" dirty="0" smtClean="0"/>
              <a:t>vědomosti a </a:t>
            </a:r>
            <a:r>
              <a:rPr lang="cs-CZ" sz="1800" dirty="0"/>
              <a:t>praktické zkušenosti, </a:t>
            </a:r>
            <a:r>
              <a:rPr lang="cs-CZ" sz="1800" dirty="0" smtClean="0"/>
              <a:t>předem </a:t>
            </a:r>
            <a:r>
              <a:rPr lang="cs-CZ" sz="1800" dirty="0"/>
              <a:t>známá rozhodnutí ze soustavy </a:t>
            </a:r>
            <a:r>
              <a:rPr lang="cs-CZ" sz="1800" dirty="0" smtClean="0"/>
              <a:t>stálých informací</a:t>
            </a:r>
            <a:r>
              <a:rPr lang="cs-CZ" sz="1800" dirty="0"/>
              <a:t>, </a:t>
            </a:r>
            <a:r>
              <a:rPr lang="cs-CZ" sz="1800" dirty="0" smtClean="0"/>
              <a:t>organizační a řídící </a:t>
            </a:r>
            <a:r>
              <a:rPr lang="cs-CZ" sz="1800" dirty="0"/>
              <a:t>normy, </a:t>
            </a:r>
            <a:r>
              <a:rPr lang="cs-CZ" sz="1800" dirty="0" smtClean="0"/>
              <a:t>směrnice </a:t>
            </a:r>
            <a:r>
              <a:rPr lang="cs-CZ" sz="1800" dirty="0"/>
              <a:t>a </a:t>
            </a:r>
            <a:r>
              <a:rPr lang="cs-CZ" sz="1800" dirty="0" smtClean="0"/>
              <a:t>nařízení </a:t>
            </a:r>
            <a:r>
              <a:rPr lang="cs-CZ" sz="1800" dirty="0"/>
              <a:t>atd., podle </a:t>
            </a:r>
            <a:r>
              <a:rPr lang="cs-CZ" sz="1800" dirty="0" smtClean="0"/>
              <a:t>kterých </a:t>
            </a:r>
            <a:r>
              <a:rPr lang="cs-CZ" sz="1800" dirty="0"/>
              <a:t>musí vedoucí pracovník postupovat, </a:t>
            </a:r>
          </a:p>
          <a:p>
            <a:pPr algn="just"/>
            <a:r>
              <a:rPr lang="cs-CZ" sz="1800" dirty="0" smtClean="0"/>
              <a:t>proměnné </a:t>
            </a:r>
            <a:r>
              <a:rPr lang="cs-CZ" sz="1800" dirty="0"/>
              <a:t>– informace s </a:t>
            </a:r>
            <a:r>
              <a:rPr lang="cs-CZ" sz="1800" dirty="0" smtClean="0"/>
              <a:t>dočasnou </a:t>
            </a:r>
            <a:r>
              <a:rPr lang="cs-CZ" sz="1800" dirty="0"/>
              <a:t>platností (krátkodobé </a:t>
            </a:r>
            <a:r>
              <a:rPr lang="cs-CZ" sz="1800" dirty="0" smtClean="0"/>
              <a:t>příkazy</a:t>
            </a:r>
            <a:r>
              <a:rPr lang="cs-CZ" sz="1800" dirty="0"/>
              <a:t>, </a:t>
            </a:r>
            <a:r>
              <a:rPr lang="cs-CZ" sz="1800" dirty="0" smtClean="0"/>
              <a:t>operativní </a:t>
            </a:r>
            <a:r>
              <a:rPr lang="cs-CZ" sz="1800" dirty="0"/>
              <a:t>informace o </a:t>
            </a:r>
            <a:r>
              <a:rPr lang="cs-CZ" sz="1800" dirty="0" smtClean="0"/>
              <a:t>výrobě apod</a:t>
            </a:r>
            <a:r>
              <a:rPr lang="cs-CZ" sz="1800" dirty="0"/>
              <a:t>.) </a:t>
            </a:r>
          </a:p>
          <a:p>
            <a:pPr algn="just"/>
            <a:endParaRPr lang="cs-CZ" sz="1800" dirty="0"/>
          </a:p>
          <a:p>
            <a:pPr marL="0" indent="0" algn="just">
              <a:buNone/>
            </a:pPr>
            <a:r>
              <a:rPr lang="cs-CZ" sz="1800" b="1" dirty="0" smtClean="0"/>
              <a:t>Z </a:t>
            </a:r>
            <a:r>
              <a:rPr lang="cs-CZ" sz="1800" b="1" dirty="0"/>
              <a:t>hlediska rozsahu </a:t>
            </a:r>
            <a:r>
              <a:rPr lang="cs-CZ" sz="1800" b="1" dirty="0" smtClean="0"/>
              <a:t>zabezpečení </a:t>
            </a:r>
            <a:r>
              <a:rPr lang="cs-CZ" sz="1800" b="1" dirty="0"/>
              <a:t>jednotlivých </a:t>
            </a:r>
            <a:r>
              <a:rPr lang="cs-CZ" sz="1800" b="1" dirty="0" smtClean="0"/>
              <a:t>stupňů řízení</a:t>
            </a:r>
            <a:r>
              <a:rPr lang="cs-CZ" sz="1800" b="1" dirty="0"/>
              <a:t>:</a:t>
            </a:r>
          </a:p>
          <a:p>
            <a:pPr algn="just"/>
            <a:r>
              <a:rPr lang="cs-CZ" sz="1800" dirty="0" smtClean="0"/>
              <a:t>souborné</a:t>
            </a:r>
            <a:r>
              <a:rPr lang="cs-CZ" sz="1800" dirty="0"/>
              <a:t>, komplexní – statistické </a:t>
            </a:r>
            <a:r>
              <a:rPr lang="cs-CZ" sz="1800" dirty="0" smtClean="0"/>
              <a:t>přehledy</a:t>
            </a:r>
            <a:r>
              <a:rPr lang="cs-CZ" sz="1800" dirty="0"/>
              <a:t>, komplexní rozbory,... </a:t>
            </a:r>
          </a:p>
          <a:p>
            <a:pPr algn="just"/>
            <a:r>
              <a:rPr lang="cs-CZ" sz="1800" dirty="0" smtClean="0"/>
              <a:t>výběrové </a:t>
            </a:r>
            <a:r>
              <a:rPr lang="cs-CZ" sz="1800" dirty="0"/>
              <a:t>– týkající se </a:t>
            </a:r>
            <a:r>
              <a:rPr lang="cs-CZ" sz="1800" dirty="0" smtClean="0"/>
              <a:t>určitého </a:t>
            </a:r>
            <a:r>
              <a:rPr lang="cs-CZ" sz="1800" dirty="0"/>
              <a:t>úseku </a:t>
            </a:r>
            <a:r>
              <a:rPr lang="cs-CZ" sz="1800" dirty="0" smtClean="0"/>
              <a:t>činnosti </a:t>
            </a:r>
            <a:r>
              <a:rPr lang="cs-CZ" sz="1800" dirty="0"/>
              <a:t>podniku (</a:t>
            </a:r>
            <a:r>
              <a:rPr lang="cs-CZ" sz="1800" dirty="0" smtClean="0"/>
              <a:t>podrobnější</a:t>
            </a:r>
            <a:r>
              <a:rPr lang="cs-CZ" sz="1800" dirty="0"/>
              <a:t>), </a:t>
            </a:r>
          </a:p>
          <a:p>
            <a:pPr algn="just"/>
            <a:r>
              <a:rPr lang="cs-CZ" sz="1800" dirty="0" smtClean="0"/>
              <a:t>veřejné </a:t>
            </a:r>
            <a:r>
              <a:rPr lang="cs-CZ" sz="1800" dirty="0"/>
              <a:t>– </a:t>
            </a:r>
            <a:r>
              <a:rPr lang="cs-CZ" sz="1800" dirty="0" smtClean="0"/>
              <a:t>dostupné všem pracovníkům </a:t>
            </a:r>
            <a:r>
              <a:rPr lang="cs-CZ" sz="1800" dirty="0"/>
              <a:t>podniku, </a:t>
            </a:r>
            <a:r>
              <a:rPr lang="cs-CZ" sz="1800" dirty="0" smtClean="0"/>
              <a:t>příp</a:t>
            </a:r>
            <a:r>
              <a:rPr lang="cs-CZ" sz="1800" dirty="0"/>
              <a:t>. dalším osobám, </a:t>
            </a:r>
          </a:p>
          <a:p>
            <a:pPr algn="just"/>
            <a:r>
              <a:rPr lang="cs-CZ" sz="1800" dirty="0" smtClean="0"/>
              <a:t>neveřejné</a:t>
            </a:r>
            <a:r>
              <a:rPr lang="cs-CZ" sz="1800" dirty="0"/>
              <a:t>. </a:t>
            </a:r>
          </a:p>
          <a:p>
            <a:pPr algn="just"/>
            <a:endParaRPr lang="it-IT" sz="1800" dirty="0"/>
          </a:p>
          <a:p>
            <a:pPr lvl="0"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Klasifikace informací II</a:t>
            </a:r>
            <a:endParaRPr lang="cs-CZ" dirty="0"/>
          </a:p>
        </p:txBody>
      </p:sp>
    </p:spTree>
    <p:extLst>
      <p:ext uri="{BB962C8B-B14F-4D97-AF65-F5344CB8AC3E}">
        <p14:creationId xmlns:p14="http://schemas.microsoft.com/office/powerpoint/2010/main" val="2036944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Delegativní</a:t>
            </a:r>
            <a:r>
              <a:rPr lang="cs-CZ" sz="1800" dirty="0"/>
              <a:t> (</a:t>
            </a:r>
            <a:r>
              <a:rPr lang="cs-CZ" sz="1800" dirty="0" err="1"/>
              <a:t>laissez-faire</a:t>
            </a:r>
            <a:r>
              <a:rPr lang="cs-CZ" sz="1800" dirty="0"/>
              <a:t>, liberální) styl vedení – lídr na pracovníky přednáší část svých úkolů, jelikož mezi lídrem a spolupracovníky existuje vysoká míra důvěry. Tím dochází k dalšímu rozvoji schopností a motivace spolupracovníků. </a:t>
            </a:r>
          </a:p>
          <a:p>
            <a:pPr lvl="0" algn="just"/>
            <a:r>
              <a:rPr lang="cs-CZ" sz="1800" dirty="0"/>
              <a:t>Míra direktivního vlivu je téměř nulová, podpora pracovníků je stabilní a mezi lídrem a jeho spolupracovníky panují kolegiální vztahy. </a:t>
            </a:r>
          </a:p>
          <a:p>
            <a:pPr marL="0" lvl="0" indent="0" algn="just">
              <a:buNone/>
            </a:pPr>
            <a:r>
              <a:rPr lang="cs-CZ" sz="1800" dirty="0"/>
              <a:t>Můžeme najít dva </a:t>
            </a:r>
            <a:r>
              <a:rPr lang="cs-CZ" sz="1800" dirty="0" err="1"/>
              <a:t>substyly</a:t>
            </a:r>
            <a:r>
              <a:rPr lang="cs-CZ" sz="1800" dirty="0"/>
              <a:t>:</a:t>
            </a:r>
          </a:p>
          <a:p>
            <a:pPr marL="357188" lvl="1" indent="-357188" algn="just">
              <a:buFont typeface="Arial" panose="020B0604020202020204" pitchFamily="34" charset="0"/>
              <a:buChar char="•"/>
            </a:pPr>
            <a:r>
              <a:rPr lang="cs-CZ" sz="1800" dirty="0"/>
              <a:t>informovaný </a:t>
            </a:r>
            <a:r>
              <a:rPr lang="cs-CZ" sz="1800" dirty="0" err="1"/>
              <a:t>delegativní</a:t>
            </a:r>
            <a:r>
              <a:rPr lang="cs-CZ" sz="1800" dirty="0"/>
              <a:t> styl vedení – lídr předá informace, pravomoc i odpovědnost a pouze očekává informování o průběhu řešení úkolu za účelem jeho sledování;</a:t>
            </a:r>
          </a:p>
          <a:p>
            <a:pPr algn="just"/>
            <a:r>
              <a:rPr lang="cs-CZ" sz="1800" dirty="0"/>
              <a:t>balistický </a:t>
            </a:r>
            <a:r>
              <a:rPr lang="cs-CZ" sz="1800" dirty="0" err="1"/>
              <a:t>delegativní</a:t>
            </a:r>
            <a:r>
              <a:rPr lang="cs-CZ" sz="1800" dirty="0"/>
              <a:t> styl vedení – lídr předá informace, pravomoc i odpovědnost a vše ponechává na týmu a čeká, až jeho pracovní tým vše sám vyřeší a dosáhne požadovaného cíle.</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Delegativní</a:t>
            </a:r>
            <a:r>
              <a:rPr lang="cs-CZ" dirty="0"/>
              <a:t> styl vedení</a:t>
            </a:r>
          </a:p>
        </p:txBody>
      </p:sp>
    </p:spTree>
    <p:extLst>
      <p:ext uri="{BB962C8B-B14F-4D97-AF65-F5344CB8AC3E}">
        <p14:creationId xmlns:p14="http://schemas.microsoft.com/office/powerpoint/2010/main" val="214661292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264"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Z </a:t>
            </a:r>
            <a:r>
              <a:rPr lang="cs-CZ" sz="1800" b="1" dirty="0"/>
              <a:t>hlediska </a:t>
            </a:r>
            <a:r>
              <a:rPr lang="cs-CZ" sz="1800" b="1" dirty="0" smtClean="0"/>
              <a:t>zdrojů informací</a:t>
            </a:r>
            <a:r>
              <a:rPr lang="cs-CZ" sz="1800" b="1" dirty="0"/>
              <a:t>: </a:t>
            </a:r>
          </a:p>
          <a:p>
            <a:pPr algn="just"/>
            <a:r>
              <a:rPr lang="cs-CZ" sz="1800" dirty="0" smtClean="0"/>
              <a:t>interní </a:t>
            </a:r>
            <a:r>
              <a:rPr lang="cs-CZ" sz="1800" dirty="0"/>
              <a:t>zdroje – </a:t>
            </a:r>
            <a:r>
              <a:rPr lang="cs-CZ" sz="1800" dirty="0" smtClean="0"/>
              <a:t>vnitřní </a:t>
            </a:r>
            <a:r>
              <a:rPr lang="cs-CZ" sz="1800" dirty="0"/>
              <a:t>podniková datová základna, </a:t>
            </a:r>
          </a:p>
          <a:p>
            <a:pPr algn="just"/>
            <a:r>
              <a:rPr lang="cs-CZ" sz="1800" dirty="0" smtClean="0"/>
              <a:t>externí </a:t>
            </a:r>
            <a:r>
              <a:rPr lang="cs-CZ" sz="1800" dirty="0"/>
              <a:t>zdroje – </a:t>
            </a:r>
            <a:r>
              <a:rPr lang="cs-CZ" sz="1800" dirty="0" smtClean="0"/>
              <a:t>vnější </a:t>
            </a:r>
            <a:r>
              <a:rPr lang="cs-CZ" sz="1800" dirty="0"/>
              <a:t>zdroje, </a:t>
            </a:r>
            <a:r>
              <a:rPr lang="cs-CZ" sz="1800" dirty="0" smtClean="0"/>
              <a:t>např. </a:t>
            </a:r>
            <a:r>
              <a:rPr lang="cs-CZ" sz="1800" dirty="0"/>
              <a:t>právní normy, informace o trhu, apod. </a:t>
            </a:r>
          </a:p>
          <a:p>
            <a:pPr marL="0" indent="0" algn="just">
              <a:buNone/>
            </a:pPr>
            <a:r>
              <a:rPr lang="cs-CZ" sz="1800" b="1" dirty="0" smtClean="0"/>
              <a:t>Z </a:t>
            </a:r>
            <a:r>
              <a:rPr lang="cs-CZ" sz="1800" b="1" dirty="0"/>
              <a:t>hlediska </a:t>
            </a:r>
            <a:r>
              <a:rPr lang="cs-CZ" sz="1800" b="1" dirty="0" smtClean="0"/>
              <a:t>účelu </a:t>
            </a:r>
            <a:r>
              <a:rPr lang="cs-CZ" sz="1800" b="1" dirty="0"/>
              <a:t>použití: </a:t>
            </a:r>
          </a:p>
          <a:p>
            <a:pPr algn="just"/>
            <a:r>
              <a:rPr lang="cs-CZ" sz="1800" dirty="0" smtClean="0"/>
              <a:t>informace </a:t>
            </a:r>
            <a:r>
              <a:rPr lang="cs-CZ" sz="1800" dirty="0"/>
              <a:t>poznávací – </a:t>
            </a:r>
            <a:r>
              <a:rPr lang="cs-CZ" sz="1800" dirty="0" smtClean="0"/>
              <a:t>např. </a:t>
            </a:r>
            <a:r>
              <a:rPr lang="cs-CZ" sz="1800" dirty="0"/>
              <a:t>odborná literatura sloužící pro </a:t>
            </a:r>
            <a:r>
              <a:rPr lang="cs-CZ" sz="1800" dirty="0" smtClean="0"/>
              <a:t>rozšíření odborného růstu pracovníků podniku</a:t>
            </a:r>
            <a:r>
              <a:rPr lang="cs-CZ" sz="1800" dirty="0"/>
              <a:t>, </a:t>
            </a:r>
          </a:p>
          <a:p>
            <a:pPr algn="just"/>
            <a:r>
              <a:rPr lang="cs-CZ" sz="1800" dirty="0" smtClean="0"/>
              <a:t>informace řídící</a:t>
            </a:r>
            <a:r>
              <a:rPr lang="cs-CZ" sz="1800" dirty="0"/>
              <a:t>, resp. </a:t>
            </a:r>
            <a:r>
              <a:rPr lang="cs-CZ" sz="1800" dirty="0" smtClean="0"/>
              <a:t>podněcující plnění řídících </a:t>
            </a:r>
            <a:r>
              <a:rPr lang="cs-CZ" sz="1800" dirty="0"/>
              <a:t>funkcí: o zdrojích, </a:t>
            </a:r>
            <a:r>
              <a:rPr lang="cs-CZ" sz="1800" dirty="0" smtClean="0"/>
              <a:t>o </a:t>
            </a:r>
            <a:r>
              <a:rPr lang="cs-CZ" sz="1800" dirty="0"/>
              <a:t>pracovnících, o minulosti (</a:t>
            </a:r>
            <a:r>
              <a:rPr lang="cs-CZ" sz="1800" dirty="0" smtClean="0"/>
              <a:t>účetnictví</a:t>
            </a:r>
            <a:r>
              <a:rPr lang="cs-CZ" sz="1800" dirty="0"/>
              <a:t>, rozbory, </a:t>
            </a:r>
            <a:r>
              <a:rPr lang="cs-CZ" sz="1800" dirty="0" smtClean="0"/>
              <a:t>statistika</a:t>
            </a:r>
            <a:r>
              <a:rPr lang="cs-CZ" sz="1800" dirty="0"/>
              <a:t>, výsledné </a:t>
            </a:r>
            <a:r>
              <a:rPr lang="cs-CZ" sz="1800" dirty="0" smtClean="0"/>
              <a:t>kalkulace </a:t>
            </a:r>
            <a:r>
              <a:rPr lang="cs-CZ" sz="1800" dirty="0"/>
              <a:t>atd.), do budoucnosti (prognostické, plánované, normativní, </a:t>
            </a:r>
            <a:r>
              <a:rPr lang="cs-CZ" sz="1800" dirty="0" smtClean="0"/>
              <a:t>rozpočetnictví</a:t>
            </a:r>
            <a:r>
              <a:rPr lang="cs-CZ" sz="1800" dirty="0"/>
              <a:t>, kalkulace), </a:t>
            </a:r>
          </a:p>
          <a:p>
            <a:pPr algn="just"/>
            <a:r>
              <a:rPr lang="cs-CZ" sz="1800" dirty="0" smtClean="0"/>
              <a:t>informace přímé </a:t>
            </a:r>
            <a:r>
              <a:rPr lang="cs-CZ" sz="1800" dirty="0"/>
              <a:t>– </a:t>
            </a:r>
            <a:r>
              <a:rPr lang="cs-CZ" sz="1800" dirty="0" smtClean="0"/>
              <a:t>příkazy</a:t>
            </a:r>
            <a:r>
              <a:rPr lang="cs-CZ" sz="1800" dirty="0"/>
              <a:t>, operativní rozhodnutí, </a:t>
            </a:r>
          </a:p>
          <a:p>
            <a:pPr algn="just"/>
            <a:r>
              <a:rPr lang="cs-CZ" sz="1800" dirty="0" smtClean="0"/>
              <a:t>informace zpětné </a:t>
            </a:r>
            <a:r>
              <a:rPr lang="cs-CZ" sz="1800" dirty="0"/>
              <a:t>vazby – kontrolní, </a:t>
            </a:r>
            <a:r>
              <a:rPr lang="cs-CZ" sz="1800" dirty="0" smtClean="0"/>
              <a:t>regulační</a:t>
            </a:r>
            <a:r>
              <a:rPr lang="cs-CZ" sz="1800" dirty="0"/>
              <a:t>. </a:t>
            </a:r>
          </a:p>
          <a:p>
            <a:pPr algn="just"/>
            <a:endParaRPr lang="it-IT" sz="1800" dirty="0"/>
          </a:p>
          <a:p>
            <a:pPr lvl="0"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Klasifikace informací III</a:t>
            </a:r>
            <a:endParaRPr lang="cs-CZ" dirty="0"/>
          </a:p>
        </p:txBody>
      </p:sp>
    </p:spTree>
    <p:extLst>
      <p:ext uri="{BB962C8B-B14F-4D97-AF65-F5344CB8AC3E}">
        <p14:creationId xmlns:p14="http://schemas.microsoft.com/office/powerpoint/2010/main" val="270992476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3264"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Z </a:t>
            </a:r>
            <a:r>
              <a:rPr lang="cs-CZ" sz="1800" b="1" dirty="0"/>
              <a:t>hlediska obsahu: </a:t>
            </a:r>
          </a:p>
          <a:p>
            <a:pPr algn="just"/>
            <a:r>
              <a:rPr lang="cs-CZ" sz="1800" dirty="0" smtClean="0"/>
              <a:t>ekonomické informace – vyjadřují ekonomickou činnost podniků; </a:t>
            </a:r>
            <a:endParaRPr lang="cs-CZ" sz="1800" dirty="0"/>
          </a:p>
          <a:p>
            <a:pPr algn="just"/>
            <a:r>
              <a:rPr lang="cs-CZ" sz="1800" dirty="0" smtClean="0"/>
              <a:t>technické </a:t>
            </a:r>
            <a:r>
              <a:rPr lang="cs-CZ" sz="1800" dirty="0"/>
              <a:t>informace, </a:t>
            </a:r>
          </a:p>
          <a:p>
            <a:pPr algn="just"/>
            <a:r>
              <a:rPr lang="cs-CZ" sz="1800" dirty="0" smtClean="0"/>
              <a:t>právní</a:t>
            </a:r>
            <a:r>
              <a:rPr lang="cs-CZ" sz="1800" dirty="0"/>
              <a:t>, sociální, ekologické, </a:t>
            </a:r>
            <a:r>
              <a:rPr lang="cs-CZ" sz="1800" dirty="0" smtClean="0"/>
              <a:t>inovační</a:t>
            </a:r>
            <a:r>
              <a:rPr lang="cs-CZ" sz="1800" dirty="0"/>
              <a:t>, atd. </a:t>
            </a:r>
            <a:endParaRPr lang="cs-CZ" sz="1800" dirty="0" smtClean="0"/>
          </a:p>
          <a:p>
            <a:pPr marL="0" indent="0" algn="just">
              <a:buNone/>
            </a:pPr>
            <a:r>
              <a:rPr lang="cs-CZ" sz="1800" b="1" dirty="0" smtClean="0"/>
              <a:t>Z </a:t>
            </a:r>
            <a:r>
              <a:rPr lang="cs-CZ" sz="1800" b="1" dirty="0"/>
              <a:t>hlediska dokumentace: </a:t>
            </a:r>
          </a:p>
          <a:p>
            <a:pPr algn="just"/>
            <a:r>
              <a:rPr lang="cs-CZ" sz="1800" dirty="0" smtClean="0"/>
              <a:t>informace </a:t>
            </a:r>
            <a:r>
              <a:rPr lang="cs-CZ" sz="1800" dirty="0"/>
              <a:t>dokumentované – </a:t>
            </a:r>
            <a:r>
              <a:rPr lang="cs-CZ" sz="1800" dirty="0" smtClean="0"/>
              <a:t>např. účetnictví</a:t>
            </a:r>
            <a:r>
              <a:rPr lang="cs-CZ" sz="1800" dirty="0"/>
              <a:t>, statistika, systém </a:t>
            </a:r>
            <a:r>
              <a:rPr lang="cs-CZ" sz="1800" dirty="0" smtClean="0"/>
              <a:t>kvality…</a:t>
            </a:r>
            <a:endParaRPr lang="cs-CZ" sz="1800" dirty="0"/>
          </a:p>
          <a:p>
            <a:pPr algn="just"/>
            <a:r>
              <a:rPr lang="cs-CZ" sz="1800" dirty="0" smtClean="0"/>
              <a:t>nedokumentované</a:t>
            </a:r>
            <a:r>
              <a:rPr lang="cs-CZ" sz="1800" dirty="0"/>
              <a:t>, </a:t>
            </a:r>
          </a:p>
          <a:p>
            <a:pPr marL="0" indent="0" algn="just">
              <a:buNone/>
            </a:pPr>
            <a:r>
              <a:rPr lang="cs-CZ" sz="1800" b="1" dirty="0" smtClean="0"/>
              <a:t>Z </a:t>
            </a:r>
            <a:r>
              <a:rPr lang="cs-CZ" sz="1800" b="1" dirty="0"/>
              <a:t>hlediska odvození: </a:t>
            </a:r>
          </a:p>
          <a:p>
            <a:pPr algn="just"/>
            <a:r>
              <a:rPr lang="cs-CZ" sz="1800" dirty="0" smtClean="0"/>
              <a:t>informace </a:t>
            </a:r>
            <a:r>
              <a:rPr lang="cs-CZ" sz="1800" dirty="0"/>
              <a:t>prvotní – týkají se </a:t>
            </a:r>
            <a:r>
              <a:rPr lang="cs-CZ" sz="1800" dirty="0" smtClean="0"/>
              <a:t>bezprostředně průběhů výkonných procesů; </a:t>
            </a:r>
            <a:r>
              <a:rPr lang="cs-CZ" sz="1800" dirty="0"/>
              <a:t>jsou to </a:t>
            </a:r>
            <a:r>
              <a:rPr lang="cs-CZ" sz="1800" dirty="0" smtClean="0"/>
              <a:t>např. </a:t>
            </a:r>
            <a:r>
              <a:rPr lang="cs-CZ" sz="1800" dirty="0"/>
              <a:t>prvotní doklady o materiálu, </a:t>
            </a:r>
            <a:r>
              <a:rPr lang="cs-CZ" sz="1800" dirty="0" smtClean="0"/>
              <a:t>výrobě atd</a:t>
            </a:r>
            <a:r>
              <a:rPr lang="cs-CZ" sz="1800" dirty="0"/>
              <a:t>., </a:t>
            </a:r>
          </a:p>
          <a:p>
            <a:pPr algn="just"/>
            <a:r>
              <a:rPr lang="cs-CZ" sz="1800" dirty="0" smtClean="0"/>
              <a:t>druhotné </a:t>
            </a:r>
            <a:r>
              <a:rPr lang="cs-CZ" sz="1800" dirty="0"/>
              <a:t>(odvozené) – jsou </a:t>
            </a:r>
            <a:r>
              <a:rPr lang="cs-CZ" sz="1800" dirty="0" smtClean="0"/>
              <a:t>tvořené </a:t>
            </a:r>
            <a:r>
              <a:rPr lang="cs-CZ" sz="1800" dirty="0"/>
              <a:t>selekcí a agregací </a:t>
            </a:r>
            <a:r>
              <a:rPr lang="cs-CZ" sz="1800" dirty="0" smtClean="0"/>
              <a:t>prvotních informací</a:t>
            </a:r>
            <a:r>
              <a:rPr lang="cs-CZ" sz="1800" dirty="0"/>
              <a:t>, jejich redukcí ve smyslu </a:t>
            </a:r>
            <a:r>
              <a:rPr lang="cs-CZ" sz="1800" dirty="0" smtClean="0"/>
              <a:t>potřeb </a:t>
            </a:r>
            <a:r>
              <a:rPr lang="cs-CZ" sz="1800" dirty="0"/>
              <a:t>pro vyšší </a:t>
            </a:r>
            <a:r>
              <a:rPr lang="cs-CZ" sz="1800" dirty="0" smtClean="0"/>
              <a:t>stupně řízení</a:t>
            </a:r>
            <a:r>
              <a:rPr lang="cs-CZ" sz="1800" dirty="0"/>
              <a:t>. </a:t>
            </a:r>
          </a:p>
          <a:p>
            <a:pPr algn="just"/>
            <a:endParaRPr lang="it-IT" sz="1800" dirty="0"/>
          </a:p>
          <a:p>
            <a:pPr lvl="0"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Klasifikace informací IV</a:t>
            </a:r>
            <a:endParaRPr lang="cs-CZ" dirty="0"/>
          </a:p>
        </p:txBody>
      </p:sp>
    </p:spTree>
    <p:extLst>
      <p:ext uri="{BB962C8B-B14F-4D97-AF65-F5344CB8AC3E}">
        <p14:creationId xmlns:p14="http://schemas.microsoft.com/office/powerpoint/2010/main" val="264691461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t>Z hlediska charakteru zdroje – primární, sekundární, </a:t>
            </a:r>
            <a:r>
              <a:rPr lang="cs-CZ" sz="1800" dirty="0" smtClean="0"/>
              <a:t>terciární</a:t>
            </a:r>
          </a:p>
          <a:p>
            <a:endParaRPr lang="cs-CZ" sz="1800" dirty="0"/>
          </a:p>
          <a:p>
            <a:r>
              <a:rPr lang="cs-CZ" sz="1800" dirty="0"/>
              <a:t>Z hlediska  vztahu zdroje k podniku – interní, </a:t>
            </a:r>
            <a:r>
              <a:rPr lang="cs-CZ" sz="1800" dirty="0" smtClean="0"/>
              <a:t>externí</a:t>
            </a:r>
          </a:p>
          <a:p>
            <a:endParaRPr lang="cs-CZ" sz="1800" dirty="0"/>
          </a:p>
          <a:p>
            <a:r>
              <a:rPr lang="cs-CZ" sz="1800" dirty="0"/>
              <a:t>Z hlediska dostupnosti – dostupné, </a:t>
            </a:r>
            <a:r>
              <a:rPr lang="cs-CZ" sz="1800" dirty="0" smtClean="0"/>
              <a:t>nedostupné</a:t>
            </a:r>
          </a:p>
          <a:p>
            <a:endParaRPr lang="cs-CZ" sz="1800" dirty="0"/>
          </a:p>
          <a:p>
            <a:r>
              <a:rPr lang="cs-CZ" sz="1800" dirty="0"/>
              <a:t>Z hlediska odbornosti zdroje – profesionální, </a:t>
            </a:r>
            <a:r>
              <a:rPr lang="cs-CZ" sz="1800" dirty="0" smtClean="0"/>
              <a:t>amatérské</a:t>
            </a:r>
          </a:p>
          <a:p>
            <a:endParaRPr lang="cs-CZ" sz="1800" dirty="0"/>
          </a:p>
          <a:p>
            <a:r>
              <a:rPr lang="cs-CZ" sz="1800" dirty="0"/>
              <a:t>Z hlediska významu zdroje – literárně-vědecké, objektivně hodnotící, spontánní zdroje</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Zdroje dat podle Kozla a kol. (2006)</a:t>
            </a:r>
            <a:endParaRPr lang="cs-CZ" dirty="0"/>
          </a:p>
        </p:txBody>
      </p:sp>
    </p:spTree>
    <p:extLst>
      <p:ext uri="{BB962C8B-B14F-4D97-AF65-F5344CB8AC3E}">
        <p14:creationId xmlns:p14="http://schemas.microsoft.com/office/powerpoint/2010/main" val="404149499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Informační systém podniku </a:t>
            </a:r>
            <a:r>
              <a:rPr lang="cs-CZ" sz="1800" dirty="0" smtClean="0"/>
              <a:t>zahrnuje </a:t>
            </a:r>
            <a:r>
              <a:rPr lang="cs-CZ" sz="1800" dirty="0"/>
              <a:t>pracovníky, zařízení a informační technologie pro sběr, třídění, analyzování a distribuování potřebných, včasných a přesných informací tvůrcům </a:t>
            </a:r>
            <a:r>
              <a:rPr lang="cs-CZ" sz="1800" dirty="0" smtClean="0"/>
              <a:t>manažerských </a:t>
            </a:r>
            <a:r>
              <a:rPr lang="cs-CZ" sz="1800" dirty="0"/>
              <a:t>rozhodnutí. </a:t>
            </a:r>
            <a:endParaRPr lang="cs-CZ" sz="1800" dirty="0" smtClean="0"/>
          </a:p>
          <a:p>
            <a:pPr algn="just"/>
            <a:r>
              <a:rPr lang="cs-CZ" sz="1800" dirty="0" smtClean="0"/>
              <a:t>Smyslem </a:t>
            </a:r>
            <a:r>
              <a:rPr lang="cs-CZ" sz="1800" dirty="0"/>
              <a:t>je posouzení informační potřeby manažerů a poskytnutí potřebných informací. </a:t>
            </a:r>
          </a:p>
          <a:p>
            <a:pPr algn="just"/>
            <a:endParaRPr lang="cs-CZ" sz="1800" dirty="0"/>
          </a:p>
          <a:p>
            <a:pPr algn="just"/>
            <a:r>
              <a:rPr lang="cs-CZ" sz="1800" b="1" i="1" dirty="0"/>
              <a:t>Podmínky efektivního informačního systému:</a:t>
            </a:r>
            <a:endParaRPr lang="cs-CZ" sz="1800" dirty="0"/>
          </a:p>
          <a:p>
            <a:pPr lvl="1" algn="just"/>
            <a:r>
              <a:rPr lang="cs-CZ" sz="1800" dirty="0"/>
              <a:t>vybavenost firmy kvalitní informační </a:t>
            </a:r>
            <a:r>
              <a:rPr lang="cs-CZ" sz="1800" dirty="0" smtClean="0"/>
              <a:t>technologií;</a:t>
            </a:r>
            <a:endParaRPr lang="cs-CZ" sz="1800" dirty="0"/>
          </a:p>
          <a:p>
            <a:pPr lvl="1" algn="just"/>
            <a:r>
              <a:rPr lang="cs-CZ" sz="1800" dirty="0"/>
              <a:t>navržení a vytvoření systému uspokojujícího informační potřeby </a:t>
            </a:r>
            <a:r>
              <a:rPr lang="cs-CZ" sz="1800" dirty="0" smtClean="0"/>
              <a:t>manažerů.</a:t>
            </a:r>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Informační systém podniku</a:t>
            </a:r>
            <a:endParaRPr lang="cs-CZ" dirty="0"/>
          </a:p>
        </p:txBody>
      </p:sp>
    </p:spTree>
    <p:extLst>
      <p:ext uri="{BB962C8B-B14F-4D97-AF65-F5344CB8AC3E}">
        <p14:creationId xmlns:p14="http://schemas.microsoft.com/office/powerpoint/2010/main" val="254769747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smtClean="0"/>
              <a:t>Interní </a:t>
            </a:r>
            <a:r>
              <a:rPr lang="cs-CZ" sz="1800" b="1" dirty="0"/>
              <a:t>informační systém </a:t>
            </a:r>
            <a:r>
              <a:rPr lang="cs-CZ" sz="1800" dirty="0"/>
              <a:t>– získává informace z podnikové evidence a </a:t>
            </a:r>
            <a:r>
              <a:rPr lang="cs-CZ" sz="1800" dirty="0" smtClean="0"/>
              <a:t>statistiky. </a:t>
            </a:r>
            <a:endParaRPr lang="cs-CZ" sz="1800" dirty="0"/>
          </a:p>
          <a:p>
            <a:pPr lvl="0" algn="just"/>
            <a:r>
              <a:rPr lang="cs-CZ" sz="1800" b="1" dirty="0" smtClean="0"/>
              <a:t>Zpravodajský </a:t>
            </a:r>
            <a:r>
              <a:rPr lang="cs-CZ" sz="1800" b="1" dirty="0"/>
              <a:t>systém </a:t>
            </a:r>
            <a:r>
              <a:rPr lang="cs-CZ" sz="1800" dirty="0"/>
              <a:t>– poskytuje informace o každodenním a očekávaném vývoji v okolí </a:t>
            </a:r>
            <a:r>
              <a:rPr lang="cs-CZ" sz="1800" dirty="0" smtClean="0"/>
              <a:t>podniku.</a:t>
            </a:r>
            <a:endParaRPr lang="cs-CZ" sz="1800" dirty="0"/>
          </a:p>
          <a:p>
            <a:pPr lvl="0" algn="just"/>
            <a:r>
              <a:rPr lang="cs-CZ" sz="1800" b="1" dirty="0" smtClean="0"/>
              <a:t>Výzkumný </a:t>
            </a:r>
            <a:r>
              <a:rPr lang="cs-CZ" sz="1800" b="1" dirty="0"/>
              <a:t>systém </a:t>
            </a:r>
            <a:r>
              <a:rPr lang="cs-CZ" sz="1800" dirty="0"/>
              <a:t>– představuje výzkumné studie zaměřené na specifické problémy a příležitosti firmy, realizuje se marketingovými </a:t>
            </a:r>
            <a:r>
              <a:rPr lang="cs-CZ" sz="1800" dirty="0" smtClean="0"/>
              <a:t>výzkumy a výzkumy trhu.</a:t>
            </a:r>
            <a:endParaRPr lang="cs-CZ" sz="1800" dirty="0"/>
          </a:p>
          <a:p>
            <a:pPr algn="just"/>
            <a:r>
              <a:rPr lang="cs-CZ" sz="1800" b="1" dirty="0" smtClean="0"/>
              <a:t>Systém </a:t>
            </a:r>
            <a:r>
              <a:rPr lang="cs-CZ" sz="1800" b="1" dirty="0"/>
              <a:t>na podporu rozhodování </a:t>
            </a:r>
            <a:r>
              <a:rPr lang="cs-CZ" sz="1800" dirty="0"/>
              <a:t>– zahrnuje systémy využívající počítačový hardware a software k poskytování informací v procesu </a:t>
            </a:r>
            <a:r>
              <a:rPr lang="cs-CZ" sz="1800" dirty="0" smtClean="0"/>
              <a:t>manažerského rozhodování.</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Struktura informačního systému podniku</a:t>
            </a:r>
            <a:endParaRPr lang="cs-CZ" dirty="0"/>
          </a:p>
        </p:txBody>
      </p:sp>
    </p:spTree>
    <p:extLst>
      <p:ext uri="{BB962C8B-B14F-4D97-AF65-F5344CB8AC3E}">
        <p14:creationId xmlns:p14="http://schemas.microsoft.com/office/powerpoint/2010/main" val="383162894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Lidské zdroje </a:t>
            </a:r>
            <a:r>
              <a:rPr lang="cs-CZ" sz="1800" dirty="0" smtClean="0"/>
              <a:t>představují </a:t>
            </a:r>
            <a:r>
              <a:rPr lang="cs-CZ" sz="1800" dirty="0"/>
              <a:t>pro podnik často nejcennější a nejdražší zdroj a ten je mnohdy jazýčkem na vahách v rámci konkurenčního boje a rozhoduje tak o konkurenceschopnosti podniku. </a:t>
            </a:r>
            <a:endParaRPr lang="cs-CZ" sz="1800" dirty="0" smtClean="0"/>
          </a:p>
          <a:p>
            <a:pPr lvl="0" algn="just"/>
            <a:endParaRPr lang="cs-CZ" sz="1800" dirty="0" smtClean="0"/>
          </a:p>
          <a:p>
            <a:pPr lvl="0" algn="just"/>
            <a:r>
              <a:rPr lang="cs-CZ" sz="1800" dirty="0" smtClean="0"/>
              <a:t>Zaměřuje </a:t>
            </a:r>
            <a:r>
              <a:rPr lang="cs-CZ" sz="1800" dirty="0"/>
              <a:t>se na jeho získávání, fungování, formování, organizování a propojování jeho činností, výsledky jeho práce, pracovní chování a schopnosti, sociální rozvoj a v neposlední řadě i na vztahy k organizaci, spolupracovníkům a vykonané </a:t>
            </a:r>
            <a:r>
              <a:rPr lang="cs-CZ" sz="1800" dirty="0" smtClean="0"/>
              <a:t>práci.</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Zabezpečení personální</a:t>
            </a:r>
            <a:endParaRPr lang="cs-CZ" dirty="0"/>
          </a:p>
        </p:txBody>
      </p:sp>
    </p:spTree>
    <p:extLst>
      <p:ext uri="{BB962C8B-B14F-4D97-AF65-F5344CB8AC3E}">
        <p14:creationId xmlns:p14="http://schemas.microsoft.com/office/powerpoint/2010/main" val="4161271124"/>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87574"/>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vytváření </a:t>
            </a:r>
            <a:r>
              <a:rPr lang="cs-CZ" sz="1800" dirty="0"/>
              <a:t>dynamického souladu mezi </a:t>
            </a:r>
            <a:r>
              <a:rPr lang="cs-CZ" sz="1800" dirty="0" smtClean="0"/>
              <a:t>počtem </a:t>
            </a:r>
            <a:r>
              <a:rPr lang="cs-CZ" sz="1800" dirty="0"/>
              <a:t>a strukturou </a:t>
            </a:r>
            <a:r>
              <a:rPr lang="cs-CZ" sz="1800" dirty="0" smtClean="0"/>
              <a:t>pracovních míst </a:t>
            </a:r>
            <a:r>
              <a:rPr lang="cs-CZ" sz="1800" dirty="0"/>
              <a:t>v podniku, aby v každém okamžiku bylo místo obsazeno, a aby </a:t>
            </a:r>
            <a:r>
              <a:rPr lang="cs-CZ" sz="1800" dirty="0" smtClean="0"/>
              <a:t>kvalifikace </a:t>
            </a:r>
            <a:r>
              <a:rPr lang="cs-CZ" sz="1800" dirty="0"/>
              <a:t>odpovídala v rámci </a:t>
            </a:r>
            <a:r>
              <a:rPr lang="cs-CZ" sz="1800" dirty="0" smtClean="0"/>
              <a:t>organizační </a:t>
            </a:r>
            <a:r>
              <a:rPr lang="cs-CZ" sz="1800" dirty="0"/>
              <a:t>struktury </a:t>
            </a:r>
            <a:r>
              <a:rPr lang="cs-CZ" sz="1800" dirty="0" smtClean="0"/>
              <a:t>podniku; </a:t>
            </a:r>
            <a:endParaRPr lang="cs-CZ" sz="1800" dirty="0"/>
          </a:p>
          <a:p>
            <a:pPr algn="just"/>
            <a:r>
              <a:rPr lang="cs-CZ" sz="1800" dirty="0" smtClean="0"/>
              <a:t>znalosti </a:t>
            </a:r>
            <a:r>
              <a:rPr lang="cs-CZ" sz="1800" dirty="0"/>
              <a:t>o personálních </a:t>
            </a:r>
            <a:r>
              <a:rPr lang="cs-CZ" sz="1800" dirty="0" smtClean="0"/>
              <a:t>potřebách </a:t>
            </a:r>
            <a:r>
              <a:rPr lang="cs-CZ" sz="1800" dirty="0"/>
              <a:t>podniku, </a:t>
            </a:r>
            <a:r>
              <a:rPr lang="cs-CZ" sz="1800" dirty="0" smtClean="0"/>
              <a:t>vytváření personálního plánu</a:t>
            </a:r>
            <a:r>
              <a:rPr lang="cs-CZ" sz="1800" dirty="0"/>
              <a:t>, </a:t>
            </a:r>
          </a:p>
          <a:p>
            <a:pPr algn="just"/>
            <a:r>
              <a:rPr lang="cs-CZ" sz="1800" dirty="0" smtClean="0"/>
              <a:t>optimální </a:t>
            </a:r>
            <a:r>
              <a:rPr lang="cs-CZ" sz="1800" dirty="0"/>
              <a:t>využívání pracovních </a:t>
            </a:r>
            <a:r>
              <a:rPr lang="cs-CZ" sz="1800" dirty="0" smtClean="0"/>
              <a:t>sil </a:t>
            </a:r>
            <a:r>
              <a:rPr lang="cs-CZ" sz="1800" dirty="0"/>
              <a:t>v podniku, využívání </a:t>
            </a:r>
            <a:r>
              <a:rPr lang="cs-CZ" sz="1800" dirty="0" smtClean="0"/>
              <a:t>kvalifikace</a:t>
            </a:r>
            <a:r>
              <a:rPr lang="cs-CZ" sz="1800" dirty="0"/>
              <a:t>;</a:t>
            </a:r>
          </a:p>
          <a:p>
            <a:pPr algn="just"/>
            <a:r>
              <a:rPr lang="cs-CZ" sz="1800" dirty="0" smtClean="0"/>
              <a:t>výběr </a:t>
            </a:r>
            <a:r>
              <a:rPr lang="cs-CZ" sz="1800" dirty="0"/>
              <a:t>pracovních sil, </a:t>
            </a:r>
            <a:r>
              <a:rPr lang="cs-CZ" sz="1800" dirty="0" smtClean="0"/>
              <a:t>rozmístění pracovníků (</a:t>
            </a:r>
            <a:r>
              <a:rPr lang="cs-CZ" sz="1800" dirty="0"/>
              <a:t>vhodné podmínky), </a:t>
            </a:r>
            <a:r>
              <a:rPr lang="cs-CZ" sz="1800" dirty="0" smtClean="0"/>
              <a:t>pensionování </a:t>
            </a:r>
            <a:r>
              <a:rPr lang="cs-CZ" sz="1800" dirty="0"/>
              <a:t>a </a:t>
            </a:r>
            <a:r>
              <a:rPr lang="cs-CZ" sz="1800" dirty="0" smtClean="0"/>
              <a:t>propouštění pracovníků; </a:t>
            </a:r>
            <a:endParaRPr lang="cs-CZ" sz="1800" dirty="0"/>
          </a:p>
          <a:p>
            <a:pPr algn="just"/>
            <a:r>
              <a:rPr lang="cs-CZ" sz="1800" dirty="0" smtClean="0"/>
              <a:t>orientace </a:t>
            </a:r>
            <a:r>
              <a:rPr lang="cs-CZ" sz="1800" dirty="0"/>
              <a:t>(</a:t>
            </a:r>
            <a:r>
              <a:rPr lang="cs-CZ" sz="1800" dirty="0" smtClean="0"/>
              <a:t>adaptační </a:t>
            </a:r>
            <a:r>
              <a:rPr lang="cs-CZ" sz="1800" dirty="0"/>
              <a:t>aktivita) </a:t>
            </a:r>
            <a:r>
              <a:rPr lang="cs-CZ" sz="1800" dirty="0" smtClean="0"/>
              <a:t>pracovníků; </a:t>
            </a:r>
            <a:endParaRPr lang="cs-CZ" sz="1800" dirty="0"/>
          </a:p>
          <a:p>
            <a:pPr algn="just"/>
            <a:r>
              <a:rPr lang="cs-CZ" sz="1800" dirty="0" smtClean="0"/>
              <a:t>personální </a:t>
            </a:r>
            <a:r>
              <a:rPr lang="cs-CZ" sz="1800" dirty="0"/>
              <a:t>a </a:t>
            </a:r>
            <a:r>
              <a:rPr lang="cs-CZ" sz="1800" dirty="0" smtClean="0"/>
              <a:t>sociální rozvoj pracovníků (</a:t>
            </a:r>
            <a:r>
              <a:rPr lang="cs-CZ" sz="1800" dirty="0"/>
              <a:t>školení, možnost dalšího </a:t>
            </a:r>
            <a:r>
              <a:rPr lang="cs-CZ" sz="1800" dirty="0" smtClean="0"/>
              <a:t>vzdělávání);</a:t>
            </a:r>
            <a:endParaRPr lang="cs-CZ" sz="1800" dirty="0"/>
          </a:p>
          <a:p>
            <a:pPr algn="just"/>
            <a:r>
              <a:rPr lang="cs-CZ" sz="1800" dirty="0" smtClean="0"/>
              <a:t>hodnocení pracovníků.</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Úkoly řízení lidských zdrojů</a:t>
            </a:r>
            <a:endParaRPr lang="cs-CZ" dirty="0"/>
          </a:p>
        </p:txBody>
      </p:sp>
    </p:spTree>
    <p:extLst>
      <p:ext uri="{BB962C8B-B14F-4D97-AF65-F5344CB8AC3E}">
        <p14:creationId xmlns:p14="http://schemas.microsoft.com/office/powerpoint/2010/main" val="151578723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Personální plánování nebo také plánování lidských zdrojů slouží </a:t>
            </a:r>
            <a:r>
              <a:rPr lang="cs-CZ" sz="1800" dirty="0" smtClean="0"/>
              <a:t>k</a:t>
            </a:r>
            <a:r>
              <a:rPr lang="cs-CZ" sz="1800" dirty="0"/>
              <a:t> realizaci podnikových cílů prostřednictvím předvídání budoucího vývoje, stanovením cílů a pozdější realizaci opatření, která vedou k realizaci podnikových úkolů za pomoci adekvátní a vhodné pracovní síly. </a:t>
            </a:r>
          </a:p>
          <a:p>
            <a:pPr algn="just"/>
            <a:r>
              <a:rPr lang="cs-CZ" sz="1800" b="1" dirty="0" smtClean="0"/>
              <a:t>Intuitivní </a:t>
            </a:r>
            <a:r>
              <a:rPr lang="cs-CZ" sz="1800" b="1" dirty="0"/>
              <a:t>metody </a:t>
            </a:r>
            <a:r>
              <a:rPr lang="cs-CZ" sz="1800" dirty="0"/>
              <a:t>jsou předně operativnější a rychlejší. Nepracuje se při nich s tvrdými daty a jejich analýzou. </a:t>
            </a:r>
            <a:endParaRPr lang="cs-CZ" sz="1800" dirty="0" smtClean="0"/>
          </a:p>
          <a:p>
            <a:pPr algn="just"/>
            <a:r>
              <a:rPr lang="cs-CZ" sz="1800" b="1" dirty="0" smtClean="0"/>
              <a:t>Metody </a:t>
            </a:r>
            <a:r>
              <a:rPr lang="cs-CZ" sz="1800" b="1" dirty="0"/>
              <a:t>kvantitativní </a:t>
            </a:r>
            <a:r>
              <a:rPr lang="cs-CZ" sz="1800" dirty="0"/>
              <a:t>zase naopak vyžadují delší přípravu, spočívající ve shromažďování důležitých a potřebných dat.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Plánování lidských zdrojů</a:t>
            </a:r>
            <a:endParaRPr lang="cs-CZ" dirty="0"/>
          </a:p>
        </p:txBody>
      </p:sp>
    </p:spTree>
    <p:extLst>
      <p:ext uri="{BB962C8B-B14F-4D97-AF65-F5344CB8AC3E}">
        <p14:creationId xmlns:p14="http://schemas.microsoft.com/office/powerpoint/2010/main" val="319145471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P</a:t>
            </a:r>
            <a:r>
              <a:rPr lang="cs-CZ" sz="1800" dirty="0" smtClean="0"/>
              <a:t>ro </a:t>
            </a:r>
            <a:r>
              <a:rPr lang="cs-CZ" sz="1800" dirty="0"/>
              <a:t>plánování lidských zdrojů </a:t>
            </a:r>
            <a:r>
              <a:rPr lang="cs-CZ" sz="1800" dirty="0" smtClean="0"/>
              <a:t>se jeví </a:t>
            </a:r>
            <a:r>
              <a:rPr lang="cs-CZ" sz="1800" dirty="0"/>
              <a:t>jako vhodnější metody intuitivní, především pro jejich operativnost, nižší náročnost na podklady a především z důvodu, že intuitivní metody berou v úvahu obtížně kvantifikovatelné nebo zcela nekvantifikovatelné faktory a je tak posuzována všeobecně širší škála těchto faktorů. Také vyhovují více flexibilnímu plánování pracovních sil, protože z hlediska kratší perspektivy bývají více spolehlivé, levnější a snadněji interpretovatelné</a:t>
            </a:r>
            <a:r>
              <a:rPr lang="cs-CZ" sz="1800" dirty="0" smtClean="0"/>
              <a:t>.</a:t>
            </a:r>
          </a:p>
          <a:p>
            <a:pPr marL="0" indent="0" algn="just">
              <a:buNone/>
            </a:pPr>
            <a:endParaRPr lang="cs-CZ" sz="1800" b="1" dirty="0" smtClean="0"/>
          </a:p>
          <a:p>
            <a:pPr marL="0" indent="0" algn="just">
              <a:buNone/>
            </a:pPr>
            <a:r>
              <a:rPr lang="cs-CZ" sz="1800" b="1" dirty="0" smtClean="0"/>
              <a:t>Typy intuitivních metod</a:t>
            </a:r>
          </a:p>
          <a:p>
            <a:pPr algn="just"/>
            <a:r>
              <a:rPr lang="cs-CZ" sz="1800" dirty="0" smtClean="0"/>
              <a:t>Odborné předpovědi</a:t>
            </a:r>
          </a:p>
          <a:p>
            <a:pPr algn="just"/>
            <a:r>
              <a:rPr lang="cs-CZ" sz="1800" dirty="0"/>
              <a:t>Metody skupinového rozhodování (brainstorming</a:t>
            </a:r>
            <a:r>
              <a:rPr lang="cs-CZ" sz="1800" dirty="0" smtClean="0"/>
              <a:t>)</a:t>
            </a:r>
          </a:p>
          <a:p>
            <a:pPr algn="just"/>
            <a:r>
              <a:rPr lang="cs-CZ" sz="1800" dirty="0"/>
              <a:t>Metoda </a:t>
            </a:r>
            <a:r>
              <a:rPr lang="cs-CZ" sz="1800" dirty="0" err="1"/>
              <a:t>delphi</a:t>
            </a:r>
            <a:r>
              <a:rPr lang="cs-CZ" sz="1800" dirty="0"/>
              <a:t> (kaskádová metoda)</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Intuitivní metody plánování lidských zdrojů</a:t>
            </a:r>
            <a:endParaRPr lang="cs-CZ" dirty="0"/>
          </a:p>
        </p:txBody>
      </p:sp>
    </p:spTree>
    <p:extLst>
      <p:ext uri="{BB962C8B-B14F-4D97-AF65-F5344CB8AC3E}">
        <p14:creationId xmlns:p14="http://schemas.microsoft.com/office/powerpoint/2010/main" val="230382408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Jedná se o velmi složité, časově náročné a nepříliš využívané matematicko-analytické metody. Z hlediska malých firem je využití těchto metod velmi nepravděpodobné. Jde například o metody indexování, které jsou využívány zejména v případě určité sezónnosti pracovních úkolů. </a:t>
            </a:r>
            <a:endParaRPr lang="cs-CZ" sz="1800" dirty="0" smtClean="0"/>
          </a:p>
          <a:p>
            <a:pPr algn="just"/>
            <a:endParaRPr lang="cs-CZ" sz="1800" dirty="0"/>
          </a:p>
          <a:p>
            <a:pPr algn="just"/>
            <a:r>
              <a:rPr lang="cs-CZ" sz="1800" dirty="0"/>
              <a:t>U metody extrapolování se na základě určitých projevů v minulosti předpovídá stav, který bude v budoucnosti, nastává zde problém variability prostředí a nelze v mnoha případech z poměrně stabilního růstu určitých hodnot předpovídat, že tato tendence bude pokračovat i nadále.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Kvantitativní metody plánování lidských zdrojů</a:t>
            </a:r>
            <a:endParaRPr lang="cs-CZ" dirty="0"/>
          </a:p>
        </p:txBody>
      </p:sp>
    </p:spTree>
    <p:extLst>
      <p:ext uri="{BB962C8B-B14F-4D97-AF65-F5344CB8AC3E}">
        <p14:creationId xmlns:p14="http://schemas.microsoft.com/office/powerpoint/2010/main" val="956476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Studie Ohio </a:t>
            </a:r>
            <a:r>
              <a:rPr lang="cs-CZ" sz="1800" b="1" dirty="0" err="1"/>
              <a:t>State</a:t>
            </a:r>
            <a:r>
              <a:rPr lang="cs-CZ" sz="1800" b="1" dirty="0"/>
              <a:t> University</a:t>
            </a:r>
            <a:r>
              <a:rPr lang="cs-CZ" sz="1800" dirty="0"/>
              <a:t> identifikovala dvě významné dimenze chování lídrů: „struktura“ (anglicky </a:t>
            </a:r>
            <a:r>
              <a:rPr lang="cs-CZ" sz="1800" dirty="0" err="1"/>
              <a:t>initiating</a:t>
            </a:r>
            <a:r>
              <a:rPr lang="cs-CZ" sz="1800" dirty="0"/>
              <a:t> </a:t>
            </a:r>
            <a:r>
              <a:rPr lang="cs-CZ" sz="1800" dirty="0" err="1"/>
              <a:t>structure</a:t>
            </a:r>
            <a:r>
              <a:rPr lang="cs-CZ" sz="1800" dirty="0"/>
              <a:t>) a „úcta“ (angl. </a:t>
            </a:r>
            <a:r>
              <a:rPr lang="cs-CZ" sz="1800" dirty="0" err="1"/>
              <a:t>consideration</a:t>
            </a:r>
            <a:r>
              <a:rPr lang="cs-CZ" sz="1800" dirty="0"/>
              <a:t>).</a:t>
            </a:r>
          </a:p>
          <a:p>
            <a:pPr lvl="0" algn="just"/>
            <a:r>
              <a:rPr lang="cs-CZ" sz="1800" dirty="0"/>
              <a:t> </a:t>
            </a:r>
            <a:r>
              <a:rPr lang="cs-CZ" sz="1800" b="1" dirty="0"/>
              <a:t>Dimenze struktura </a:t>
            </a:r>
            <a:r>
              <a:rPr lang="cs-CZ" sz="1800" dirty="0"/>
              <a:t>(zaměření na úkol) se vztahuje k roli lídra při dosahování stanovených výkonnostních cílů. Struktura zahrnuje plánování a organizování práce, iniciace a organizace aktivity takovým způsobem, aby byl stanovený cíl včas a správně dosažen.</a:t>
            </a:r>
          </a:p>
          <a:p>
            <a:pPr lvl="0" algn="just"/>
            <a:r>
              <a:rPr lang="cs-CZ" sz="1800" b="1" dirty="0"/>
              <a:t>Dimenze úcta </a:t>
            </a:r>
            <a:r>
              <a:rPr lang="cs-CZ" sz="1800" dirty="0"/>
              <a:t>(zaměření na pracovníky) se vztahuje k míře, v jaké se lídr zaměřuje na budování a udržování vztahů na pracovišti. </a:t>
            </a:r>
          </a:p>
          <a:p>
            <a:pPr lvl="0" algn="just"/>
            <a:r>
              <a:rPr lang="cs-CZ" sz="1800" dirty="0"/>
              <a:t>Pokud dáme tyto dvě dimenze do vzájemné souvislosti, tak vznikne dvoudimenzionální model vedení, který nabízí čtyři typy vedení: vysoká míra úcty/nízká míra struktury; vysoká míra úcty/vysoká míra struktury; nízká míra úcty/nízká míra struktury; nízká míra úcty/vysoká míra struktury.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96744" cy="507703"/>
          </a:xfrm>
        </p:spPr>
        <p:txBody>
          <a:bodyPr/>
          <a:lstStyle/>
          <a:p>
            <a:r>
              <a:rPr lang="cs-CZ" dirty="0"/>
              <a:t>Studie Ohio </a:t>
            </a:r>
            <a:r>
              <a:rPr lang="cs-CZ" dirty="0" err="1"/>
              <a:t>State</a:t>
            </a:r>
            <a:r>
              <a:rPr lang="cs-CZ" dirty="0"/>
              <a:t> University (40. léta 20. století)</a:t>
            </a:r>
          </a:p>
        </p:txBody>
      </p:sp>
    </p:spTree>
    <p:extLst>
      <p:ext uri="{BB962C8B-B14F-4D97-AF65-F5344CB8AC3E}">
        <p14:creationId xmlns:p14="http://schemas.microsoft.com/office/powerpoint/2010/main" val="291380992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Proces získávání lidských zdrojů</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418" y="1059582"/>
            <a:ext cx="7346950"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90587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Z pohledu zaměstnavatele bychom mohli zdroje pracovních sil rozdělit nejobecnějším způsobem na zdroje: </a:t>
            </a:r>
            <a:endParaRPr lang="cs-CZ" sz="1800" dirty="0" smtClean="0"/>
          </a:p>
          <a:p>
            <a:pPr algn="just"/>
            <a:r>
              <a:rPr lang="cs-CZ" sz="1800" b="1" dirty="0" smtClean="0"/>
              <a:t>Interní zdroje</a:t>
            </a:r>
            <a:r>
              <a:rPr lang="cs-CZ" sz="1800" dirty="0" smtClean="0"/>
              <a:t>, </a:t>
            </a:r>
            <a:r>
              <a:rPr lang="cs-CZ" sz="1800" dirty="0"/>
              <a:t>což jsou vlastní zaměstnanci </a:t>
            </a:r>
            <a:r>
              <a:rPr lang="cs-CZ" sz="1800" dirty="0" smtClean="0"/>
              <a:t>firmy; </a:t>
            </a:r>
            <a:endParaRPr lang="cs-CZ" sz="1800" dirty="0"/>
          </a:p>
          <a:p>
            <a:pPr algn="just"/>
            <a:r>
              <a:rPr lang="cs-CZ" sz="1800" b="1" dirty="0" smtClean="0"/>
              <a:t>Zdroje </a:t>
            </a:r>
            <a:r>
              <a:rPr lang="cs-CZ" sz="1800" b="1" dirty="0"/>
              <a:t>externí</a:t>
            </a:r>
            <a:r>
              <a:rPr lang="cs-CZ" sz="1800" dirty="0"/>
              <a:t>, kdy se jedná o všechny ty, kteří nejsou vlastními zaměstnanci firmy a mohou tak působit jak v konkurenčních firmách, tak ve firmách mimo obor. </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Zdroje lidských sil</a:t>
            </a:r>
            <a:endParaRPr lang="cs-CZ" dirty="0"/>
          </a:p>
        </p:txBody>
      </p:sp>
    </p:spTree>
    <p:extLst>
      <p:ext uri="{BB962C8B-B14F-4D97-AF65-F5344CB8AC3E}">
        <p14:creationId xmlns:p14="http://schemas.microsoft.com/office/powerpoint/2010/main" val="3534639817"/>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59532"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Užití vlastních sil při výběru zaměstnanců z externích zdrojů je standardní proces, kdy </a:t>
            </a:r>
            <a:r>
              <a:rPr lang="cs-CZ" sz="1800" dirty="0" smtClean="0"/>
              <a:t>řízení lidských zdrojů </a:t>
            </a:r>
            <a:r>
              <a:rPr lang="cs-CZ" sz="1800" dirty="0"/>
              <a:t>oddělení firmy, popřípadě majitel nebo manažer, podává například inzerát nebo oslovuje potenciální zaměstnance. </a:t>
            </a:r>
            <a:endParaRPr lang="cs-CZ" sz="1800" dirty="0" smtClean="0"/>
          </a:p>
          <a:p>
            <a:pPr algn="just"/>
            <a:endParaRPr lang="cs-CZ" sz="1800" dirty="0" smtClean="0"/>
          </a:p>
          <a:p>
            <a:pPr algn="just"/>
            <a:r>
              <a:rPr lang="cs-CZ" sz="1800" dirty="0" smtClean="0"/>
              <a:t>Při </a:t>
            </a:r>
            <a:r>
              <a:rPr lang="cs-CZ" sz="1800" dirty="0"/>
              <a:t>užití najatých sil, pro obsazení pracovního místa z externích zdrojů, je tento proces zajišťován například najatou firmou</a:t>
            </a:r>
            <a:r>
              <a:rPr lang="cs-CZ" sz="1800" i="1" dirty="0"/>
              <a:t> </a:t>
            </a:r>
            <a:r>
              <a:rPr lang="cs-CZ" sz="1800" dirty="0"/>
              <a:t>typu</a:t>
            </a:r>
            <a:r>
              <a:rPr lang="cs-CZ" sz="1800" i="1" dirty="0"/>
              <a:t> </a:t>
            </a:r>
            <a:r>
              <a:rPr lang="cs-CZ" sz="1800" b="1" dirty="0" err="1"/>
              <a:t>recruitment</a:t>
            </a:r>
            <a:r>
              <a:rPr lang="cs-CZ" sz="1800" i="1" dirty="0"/>
              <a:t> či </a:t>
            </a:r>
            <a:r>
              <a:rPr lang="cs-CZ" sz="1800" b="1" dirty="0" err="1"/>
              <a:t>executive</a:t>
            </a:r>
            <a:r>
              <a:rPr lang="cs-CZ" sz="1800" b="1" dirty="0"/>
              <a:t> </a:t>
            </a:r>
            <a:r>
              <a:rPr lang="cs-CZ" sz="1800" b="1" dirty="0" err="1"/>
              <a:t>search</a:t>
            </a:r>
            <a:r>
              <a:rPr lang="cs-CZ" sz="1800" i="1" dirty="0"/>
              <a:t>,</a:t>
            </a:r>
            <a:r>
              <a:rPr lang="cs-CZ" sz="1800" dirty="0"/>
              <a:t> která vyhledává pro organizaci nejvhodnějšího zaměstnance, odpovídajících kvalit jak psychologických tak odborných.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dirty="0" smtClean="0"/>
              <a:t>Externí zdroje lidských sil</a:t>
            </a:r>
            <a:endParaRPr lang="cs-CZ" dirty="0"/>
          </a:p>
        </p:txBody>
      </p:sp>
    </p:spTree>
    <p:extLst>
      <p:ext uri="{BB962C8B-B14F-4D97-AF65-F5344CB8AC3E}">
        <p14:creationId xmlns:p14="http://schemas.microsoft.com/office/powerpoint/2010/main" val="428096543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Cílem procesu získání lidských zdrojů je získání </a:t>
            </a:r>
            <a:r>
              <a:rPr lang="cs-CZ" sz="1800" dirty="0"/>
              <a:t>s vynaložením co možná nejnižších nákladů potřebné množství odpovídajících pracovníků, </a:t>
            </a:r>
            <a:r>
              <a:rPr lang="cs-CZ" sz="1800" dirty="0" smtClean="0"/>
              <a:t>kteří </a:t>
            </a:r>
            <a:r>
              <a:rPr lang="cs-CZ" sz="1800" dirty="0"/>
              <a:t>jsou žádoucí pro uspokojení podnikové potřeby lidských </a:t>
            </a:r>
            <a:r>
              <a:rPr lang="cs-CZ" sz="1800" dirty="0" smtClean="0"/>
              <a:t>zdrojů.</a:t>
            </a:r>
          </a:p>
          <a:p>
            <a:pPr algn="just"/>
            <a:endParaRPr lang="cs-CZ" sz="1800" dirty="0" smtClean="0"/>
          </a:p>
          <a:p>
            <a:pPr marL="0" indent="0" algn="just">
              <a:buNone/>
            </a:pPr>
            <a:r>
              <a:rPr lang="cs-CZ" sz="1800" b="1" dirty="0" smtClean="0"/>
              <a:t>Metody k přilákání vhodných lidských zdrojů</a:t>
            </a:r>
          </a:p>
          <a:p>
            <a:pPr algn="just"/>
            <a:r>
              <a:rPr lang="cs-CZ" sz="1800" dirty="0" smtClean="0"/>
              <a:t>Inzerování </a:t>
            </a:r>
          </a:p>
          <a:p>
            <a:pPr algn="just"/>
            <a:r>
              <a:rPr lang="cs-CZ" sz="1800" dirty="0" smtClean="0"/>
              <a:t>Užití </a:t>
            </a:r>
            <a:r>
              <a:rPr lang="cs-CZ" sz="1800" dirty="0"/>
              <a:t>agentury specializované na </a:t>
            </a:r>
            <a:r>
              <a:rPr lang="cs-CZ" sz="1800" dirty="0" smtClean="0"/>
              <a:t>inzerování</a:t>
            </a:r>
          </a:p>
          <a:p>
            <a:pPr algn="just"/>
            <a:r>
              <a:rPr lang="cs-CZ" sz="1800" dirty="0" smtClean="0"/>
              <a:t>Spolupráce s úřady práce</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dirty="0" smtClean="0"/>
              <a:t>Přilákání vhodných lidských zdrojů</a:t>
            </a:r>
            <a:endParaRPr lang="cs-CZ" dirty="0"/>
          </a:p>
        </p:txBody>
      </p:sp>
    </p:spTree>
    <p:extLst>
      <p:ext uri="{BB962C8B-B14F-4D97-AF65-F5344CB8AC3E}">
        <p14:creationId xmlns:p14="http://schemas.microsoft.com/office/powerpoint/2010/main" val="257723397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Hlavní cíl výběru zaměstnanců může být také velmi jednoduše definován, jako snaha o výběr nejlepších nebo </a:t>
            </a:r>
            <a:r>
              <a:rPr lang="cs-CZ" sz="1800" dirty="0" smtClean="0"/>
              <a:t>také </a:t>
            </a:r>
            <a:r>
              <a:rPr lang="cs-CZ" sz="1800" dirty="0"/>
              <a:t>nejvhodnějších lidí pro danou práci. Ti, kteří zaměstnance dále vybírají, se tak pokouší předpovědět jejich výkon na konkrétní pracovní pozici. </a:t>
            </a:r>
          </a:p>
          <a:p>
            <a:pPr algn="just"/>
            <a:endParaRPr lang="cs-CZ" sz="1800" dirty="0" smtClean="0"/>
          </a:p>
          <a:p>
            <a:pPr algn="just"/>
            <a:r>
              <a:rPr lang="cs-CZ" sz="1800" b="1" dirty="0" smtClean="0"/>
              <a:t>Kroky při výběru vhodných lidí</a:t>
            </a:r>
            <a:r>
              <a:rPr lang="cs-CZ" sz="1800" dirty="0" smtClean="0"/>
              <a:t>: </a:t>
            </a:r>
            <a:r>
              <a:rPr lang="cs-CZ" sz="1800" dirty="0"/>
              <a:t>Shromažďování v ideálním případě maximálního množství relevantních informací. </a:t>
            </a:r>
            <a:r>
              <a:rPr lang="cs-CZ" sz="1800" dirty="0" smtClean="0"/>
              <a:t>Uspořádání, vyhodnocení a ohodnocení každého </a:t>
            </a:r>
            <a:r>
              <a:rPr lang="cs-CZ" sz="1800" dirty="0"/>
              <a:t>kandidáta </a:t>
            </a:r>
            <a:r>
              <a:rPr lang="cs-CZ" sz="1800" dirty="0" smtClean="0"/>
              <a:t>v</a:t>
            </a:r>
            <a:r>
              <a:rPr lang="cs-CZ" sz="1800" dirty="0"/>
              <a:t> závislosti na předpokládaném výkonu na daném pracovním </a:t>
            </a:r>
            <a:r>
              <a:rPr lang="cs-CZ" sz="1800" dirty="0" smtClean="0"/>
              <a:t>místě. Poskytnutí takové informace uchazečům tak, </a:t>
            </a:r>
            <a:r>
              <a:rPr lang="cs-CZ" sz="1800" dirty="0"/>
              <a:t>aby se na jejich základě mohli rozhodnout, zda přijmou dané pracovní místo</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dirty="0" smtClean="0"/>
              <a:t>Výběr vhodných lidských sil</a:t>
            </a:r>
            <a:endParaRPr lang="cs-CZ" dirty="0"/>
          </a:p>
        </p:txBody>
      </p:sp>
    </p:spTree>
    <p:extLst>
      <p:ext uri="{BB962C8B-B14F-4D97-AF65-F5344CB8AC3E}">
        <p14:creationId xmlns:p14="http://schemas.microsoft.com/office/powerpoint/2010/main" val="350759427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437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Aby bylo možné realizovat jednotlivé řídící </a:t>
            </a:r>
            <a:r>
              <a:rPr lang="cs-CZ" sz="1800" dirty="0"/>
              <a:t>i výkonné funkce, k </a:t>
            </a:r>
            <a:r>
              <a:rPr lang="cs-CZ" sz="1800" dirty="0" smtClean="0"/>
              <a:t>tomu nezbytně potřebujeme zabezpečení prostředky, a to materiálními </a:t>
            </a:r>
            <a:r>
              <a:rPr lang="cs-CZ" sz="1800" dirty="0"/>
              <a:t>a </a:t>
            </a:r>
            <a:r>
              <a:rPr lang="cs-CZ" sz="1800" dirty="0" smtClean="0"/>
              <a:t>finančními.</a:t>
            </a:r>
          </a:p>
          <a:p>
            <a:pPr algn="just"/>
            <a:endParaRPr lang="cs-CZ" sz="1800" dirty="0" smtClean="0"/>
          </a:p>
          <a:p>
            <a:pPr marL="0" indent="0" algn="just">
              <a:buNone/>
            </a:pPr>
            <a:r>
              <a:rPr lang="cs-CZ" sz="1800" dirty="0" smtClean="0"/>
              <a:t>Plnění řídící </a:t>
            </a:r>
            <a:r>
              <a:rPr lang="cs-CZ" sz="1800" dirty="0"/>
              <a:t>funkce (souboru </a:t>
            </a:r>
            <a:r>
              <a:rPr lang="cs-CZ" sz="1800" dirty="0" smtClean="0"/>
              <a:t>činností</a:t>
            </a:r>
            <a:r>
              <a:rPr lang="cs-CZ" sz="1800" dirty="0"/>
              <a:t>) </a:t>
            </a:r>
            <a:r>
              <a:rPr lang="cs-CZ" sz="1800" dirty="0" smtClean="0"/>
              <a:t>zabezpečení prostředky spočívá </a:t>
            </a:r>
            <a:r>
              <a:rPr lang="cs-CZ" sz="1800" dirty="0"/>
              <a:t>v: </a:t>
            </a:r>
          </a:p>
          <a:p>
            <a:pPr algn="just"/>
            <a:r>
              <a:rPr lang="cs-CZ" sz="1800" dirty="0" smtClean="0"/>
              <a:t>zabezpečování </a:t>
            </a:r>
            <a:r>
              <a:rPr lang="cs-CZ" sz="1800" dirty="0"/>
              <a:t>materiálních a </a:t>
            </a:r>
            <a:r>
              <a:rPr lang="cs-CZ" sz="1800" dirty="0" smtClean="0"/>
              <a:t>finančních prostředků; </a:t>
            </a:r>
            <a:endParaRPr lang="cs-CZ" sz="1800" dirty="0"/>
          </a:p>
          <a:p>
            <a:pPr algn="just"/>
            <a:r>
              <a:rPr lang="cs-CZ" sz="1800" dirty="0" smtClean="0"/>
              <a:t>rozhodování </a:t>
            </a:r>
            <a:r>
              <a:rPr lang="cs-CZ" sz="1800" dirty="0"/>
              <a:t>o jejich použití a racionálním </a:t>
            </a:r>
            <a:r>
              <a:rPr lang="cs-CZ" sz="1800" dirty="0" smtClean="0"/>
              <a:t>využívání</a:t>
            </a:r>
            <a:r>
              <a:rPr lang="cs-CZ" sz="1800" dirty="0"/>
              <a:t>;</a:t>
            </a:r>
          </a:p>
          <a:p>
            <a:pPr algn="just"/>
            <a:r>
              <a:rPr lang="cs-CZ" sz="1800" dirty="0" smtClean="0"/>
              <a:t>jejich </a:t>
            </a:r>
            <a:r>
              <a:rPr lang="cs-CZ" sz="1800" dirty="0"/>
              <a:t>udržování a </a:t>
            </a:r>
            <a:r>
              <a:rPr lang="cs-CZ" sz="1800" dirty="0" smtClean="0"/>
              <a:t>ochraně. </a:t>
            </a:r>
            <a:endParaRPr lang="cs-CZ" sz="1800" dirty="0"/>
          </a:p>
          <a:p>
            <a:pPr marL="0" indent="0" algn="just">
              <a:buNone/>
            </a:pPr>
            <a:endParaRPr lang="cs-CZ" sz="1800" dirty="0" smtClean="0"/>
          </a:p>
          <a:p>
            <a:pPr marL="0" indent="0" algn="just">
              <a:buNone/>
            </a:pPr>
            <a:r>
              <a:rPr lang="cs-CZ" sz="1800" dirty="0" smtClean="0"/>
              <a:t>Tato </a:t>
            </a:r>
            <a:r>
              <a:rPr lang="cs-CZ" sz="1800" dirty="0"/>
              <a:t>funkce není mnoha autory považována za funkcí </a:t>
            </a:r>
            <a:r>
              <a:rPr lang="cs-CZ" sz="1800" dirty="0" smtClean="0"/>
              <a:t>řídící</a:t>
            </a:r>
            <a:r>
              <a:rPr lang="cs-CZ" sz="1800" dirty="0"/>
              <a:t>. </a:t>
            </a:r>
            <a:r>
              <a:rPr lang="cs-CZ" sz="1800" dirty="0" smtClean="0"/>
              <a:t>Vycházející ze </a:t>
            </a:r>
            <a:r>
              <a:rPr lang="cs-CZ" sz="1800" dirty="0"/>
              <a:t>struktury </a:t>
            </a:r>
            <a:r>
              <a:rPr lang="cs-CZ" sz="1800" dirty="0" smtClean="0"/>
              <a:t>řídících </a:t>
            </a:r>
            <a:r>
              <a:rPr lang="cs-CZ" sz="1800" dirty="0"/>
              <a:t>funkcí a vzhledem na význam této funkce pro </a:t>
            </a:r>
            <a:r>
              <a:rPr lang="cs-CZ" sz="1800" dirty="0" smtClean="0"/>
              <a:t>činnost podniku </a:t>
            </a:r>
            <a:r>
              <a:rPr lang="cs-CZ" sz="1800" dirty="0"/>
              <a:t>a </a:t>
            </a:r>
            <a:r>
              <a:rPr lang="cs-CZ" sz="1800" dirty="0" smtClean="0"/>
              <a:t>náročnost </a:t>
            </a:r>
            <a:r>
              <a:rPr lang="cs-CZ" sz="1800" dirty="0"/>
              <a:t>její realizace je však </a:t>
            </a:r>
            <a:r>
              <a:rPr lang="cs-CZ" sz="1800" dirty="0" smtClean="0"/>
              <a:t>účelné </a:t>
            </a:r>
            <a:r>
              <a:rPr lang="cs-CZ" sz="1800" dirty="0"/>
              <a:t>zkoumat práci s </a:t>
            </a:r>
            <a:r>
              <a:rPr lang="cs-CZ" sz="1800" dirty="0" smtClean="0"/>
              <a:t>prostředky jako funkci řídící</a:t>
            </a:r>
            <a:r>
              <a:rPr lang="cs-CZ" sz="1800" dirty="0"/>
              <a:t>.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dirty="0" smtClean="0"/>
              <a:t>Materiální zabezpečení I</a:t>
            </a:r>
            <a:endParaRPr lang="cs-CZ" dirty="0"/>
          </a:p>
        </p:txBody>
      </p:sp>
    </p:spTree>
    <p:extLst>
      <p:ext uri="{BB962C8B-B14F-4D97-AF65-F5344CB8AC3E}">
        <p14:creationId xmlns:p14="http://schemas.microsoft.com/office/powerpoint/2010/main" val="55700361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437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Finanční hospodaření </a:t>
            </a:r>
            <a:r>
              <a:rPr lang="cs-CZ" sz="1800" dirty="0"/>
              <a:t>podniku se stará o pohyb </a:t>
            </a:r>
            <a:r>
              <a:rPr lang="cs-CZ" sz="1800" dirty="0" smtClean="0"/>
              <a:t>peněz</a:t>
            </a:r>
            <a:r>
              <a:rPr lang="cs-CZ" sz="1800" dirty="0"/>
              <a:t>, majetku a kapitálu. </a:t>
            </a:r>
          </a:p>
          <a:p>
            <a:pPr algn="just"/>
            <a:r>
              <a:rPr lang="cs-CZ" sz="1800" dirty="0"/>
              <a:t>Jedná se nejen o jejich získávání, ale i o jejich </a:t>
            </a:r>
            <a:r>
              <a:rPr lang="cs-CZ" sz="1800" dirty="0" smtClean="0"/>
              <a:t>rozdělování </a:t>
            </a:r>
            <a:r>
              <a:rPr lang="cs-CZ" sz="1800" dirty="0"/>
              <a:t>a </a:t>
            </a:r>
            <a:r>
              <a:rPr lang="cs-CZ" sz="1800" dirty="0" smtClean="0"/>
              <a:t>efektivní využívání </a:t>
            </a:r>
            <a:r>
              <a:rPr lang="cs-CZ" sz="1800" dirty="0"/>
              <a:t>v rámci </a:t>
            </a:r>
            <a:r>
              <a:rPr lang="cs-CZ" sz="1800" dirty="0" smtClean="0"/>
              <a:t>řídícího </a:t>
            </a:r>
            <a:r>
              <a:rPr lang="cs-CZ" sz="1800" dirty="0"/>
              <a:t>procesu podniku, ale i mimo </a:t>
            </a:r>
            <a:r>
              <a:rPr lang="cs-CZ" sz="1800" dirty="0" smtClean="0"/>
              <a:t>něj </a:t>
            </a:r>
            <a:r>
              <a:rPr lang="cs-CZ" sz="1800" dirty="0"/>
              <a:t>(</a:t>
            </a:r>
            <a:r>
              <a:rPr lang="cs-CZ" sz="1800" dirty="0" smtClean="0"/>
              <a:t>finanční investování</a:t>
            </a:r>
            <a:r>
              <a:rPr lang="cs-CZ" sz="1800" dirty="0"/>
              <a:t>). </a:t>
            </a:r>
          </a:p>
          <a:p>
            <a:pPr algn="just"/>
            <a:r>
              <a:rPr lang="cs-CZ" sz="1800" dirty="0"/>
              <a:t>Za </a:t>
            </a:r>
            <a:r>
              <a:rPr lang="cs-CZ" sz="1800" dirty="0" smtClean="0"/>
              <a:t>finanční prostředky </a:t>
            </a:r>
            <a:r>
              <a:rPr lang="cs-CZ" sz="1800" dirty="0"/>
              <a:t>jsou </a:t>
            </a:r>
            <a:r>
              <a:rPr lang="cs-CZ" sz="1800" dirty="0" smtClean="0"/>
              <a:t>pořízené potřebné </a:t>
            </a:r>
            <a:r>
              <a:rPr lang="cs-CZ" sz="1800" dirty="0"/>
              <a:t>hmotné </a:t>
            </a:r>
            <a:r>
              <a:rPr lang="cs-CZ" sz="1800" dirty="0" smtClean="0"/>
              <a:t>prostředky </a:t>
            </a:r>
            <a:r>
              <a:rPr lang="cs-CZ" sz="1800" dirty="0"/>
              <a:t>(pracovní </a:t>
            </a:r>
            <a:r>
              <a:rPr lang="cs-CZ" sz="1800" dirty="0" smtClean="0"/>
              <a:t>předměty</a:t>
            </a:r>
            <a:r>
              <a:rPr lang="cs-CZ" sz="1800" dirty="0"/>
              <a:t>, </a:t>
            </a:r>
            <a:r>
              <a:rPr lang="cs-CZ" sz="1800" dirty="0" smtClean="0"/>
              <a:t>např. </a:t>
            </a:r>
            <a:r>
              <a:rPr lang="cs-CZ" sz="1800" dirty="0"/>
              <a:t>materiál, suroviny a pracovní </a:t>
            </a:r>
            <a:r>
              <a:rPr lang="cs-CZ" sz="1800" dirty="0" smtClean="0"/>
              <a:t>prostředky např. </a:t>
            </a:r>
            <a:r>
              <a:rPr lang="cs-CZ" sz="1800" dirty="0"/>
              <a:t>stroje </a:t>
            </a:r>
            <a:r>
              <a:rPr lang="cs-CZ" sz="1800" dirty="0" smtClean="0"/>
              <a:t>a zařízení</a:t>
            </a:r>
            <a:r>
              <a:rPr lang="cs-CZ" sz="1800" dirty="0"/>
              <a:t>). </a:t>
            </a:r>
            <a:endParaRPr lang="cs-CZ" sz="1800" dirty="0" smtClean="0"/>
          </a:p>
          <a:p>
            <a:pPr algn="just"/>
            <a:r>
              <a:rPr lang="cs-CZ" sz="1800" dirty="0" smtClean="0"/>
              <a:t>O </a:t>
            </a:r>
            <a:r>
              <a:rPr lang="cs-CZ" sz="1800" dirty="0"/>
              <a:t>jejich racionální využívání, </a:t>
            </a:r>
            <a:r>
              <a:rPr lang="cs-CZ" sz="1800" dirty="0" smtClean="0"/>
              <a:t>stejně jako </a:t>
            </a:r>
            <a:r>
              <a:rPr lang="cs-CZ" sz="1800" dirty="0"/>
              <a:t>o údržbu a ochranu </a:t>
            </a:r>
            <a:r>
              <a:rPr lang="cs-CZ" sz="1800" dirty="0" smtClean="0"/>
              <a:t>strojů, zařízení</a:t>
            </a:r>
            <a:r>
              <a:rPr lang="cs-CZ" sz="1800" dirty="0"/>
              <a:t>, veškerého majetku </a:t>
            </a:r>
            <a:r>
              <a:rPr lang="cs-CZ" sz="1800" dirty="0" smtClean="0"/>
              <a:t>organizace </a:t>
            </a:r>
            <a:r>
              <a:rPr lang="cs-CZ" sz="1800" dirty="0"/>
              <a:t>je nezbytné se v procesu </a:t>
            </a:r>
            <a:r>
              <a:rPr lang="cs-CZ" sz="1800" dirty="0" smtClean="0"/>
              <a:t>řízení starat</a:t>
            </a:r>
            <a:r>
              <a:rPr lang="cs-CZ" sz="1800" dirty="0"/>
              <a:t>. </a:t>
            </a:r>
          </a:p>
          <a:p>
            <a:pPr algn="just"/>
            <a:r>
              <a:rPr lang="cs-CZ" sz="1800" dirty="0" smtClean="0"/>
              <a:t>Plnění </a:t>
            </a:r>
            <a:r>
              <a:rPr lang="cs-CZ" sz="1800" dirty="0"/>
              <a:t>funkce </a:t>
            </a:r>
            <a:r>
              <a:rPr lang="cs-CZ" sz="1800" dirty="0" smtClean="0"/>
              <a:t>zabezpečení prostředky </a:t>
            </a:r>
            <a:r>
              <a:rPr lang="cs-CZ" sz="1800" dirty="0"/>
              <a:t>se realizuje ve </a:t>
            </a:r>
            <a:r>
              <a:rPr lang="cs-CZ" sz="1800" dirty="0" smtClean="0"/>
              <a:t>všech </a:t>
            </a:r>
            <a:r>
              <a:rPr lang="cs-CZ" sz="1800" dirty="0"/>
              <a:t>útvarech podniku, </a:t>
            </a:r>
            <a:r>
              <a:rPr lang="cs-CZ" sz="1800" dirty="0" smtClean="0"/>
              <a:t>ve </a:t>
            </a:r>
            <a:r>
              <a:rPr lang="cs-CZ" sz="1800" dirty="0"/>
              <a:t>všech funkcích </a:t>
            </a:r>
            <a:r>
              <a:rPr lang="cs-CZ" sz="1800" dirty="0" smtClean="0"/>
              <a:t>řídících </a:t>
            </a:r>
            <a:r>
              <a:rPr lang="cs-CZ" sz="1800" dirty="0"/>
              <a:t>i </a:t>
            </a:r>
            <a:r>
              <a:rPr lang="cs-CZ" sz="1800" dirty="0" smtClean="0"/>
              <a:t>výkonných.</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488832" cy="507703"/>
          </a:xfrm>
        </p:spPr>
        <p:txBody>
          <a:bodyPr/>
          <a:lstStyle/>
          <a:p>
            <a:r>
              <a:rPr lang="cs-CZ" dirty="0" smtClean="0"/>
              <a:t>Materiální zabezpečení II</a:t>
            </a:r>
            <a:endParaRPr lang="cs-CZ" dirty="0"/>
          </a:p>
        </p:txBody>
      </p:sp>
    </p:spTree>
    <p:extLst>
      <p:ext uri="{BB962C8B-B14F-4D97-AF65-F5344CB8AC3E}">
        <p14:creationId xmlns:p14="http://schemas.microsoft.com/office/powerpoint/2010/main" val="565985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Management </a:t>
            </a:r>
            <a:r>
              <a:rPr lang="cs-CZ" sz="1800" dirty="0"/>
              <a:t>se zabývá dosahováním výsledků pomocí efektivního získávání, rozdělování, využívání a kontrolování potřebných zdrojů (tj. lidí, finančních prostředků, zařízení, budov a vybavení, informací a znalostí.</a:t>
            </a:r>
          </a:p>
          <a:p>
            <a:pPr algn="just"/>
            <a:endParaRPr lang="cs-CZ" sz="1800" b="1" dirty="0" smtClean="0"/>
          </a:p>
          <a:p>
            <a:pPr algn="just"/>
            <a:r>
              <a:rPr lang="cs-CZ" sz="1800" b="1" dirty="0" err="1" smtClean="0"/>
              <a:t>Leadership</a:t>
            </a:r>
            <a:r>
              <a:rPr lang="cs-CZ" sz="1800" dirty="0" smtClean="0"/>
              <a:t> </a:t>
            </a:r>
            <a:r>
              <a:rPr lang="cs-CZ" sz="1800" dirty="0"/>
              <a:t>se zaměřuje na lidi, jako na nejdůležitější zdroj organizace. Jedná se tedy o proces vytváření a sdělování vize budoucnosti, motivování lidí a získávání jejich oddanosti a angažovanosti. </a:t>
            </a:r>
          </a:p>
          <a:p>
            <a:pPr algn="just"/>
            <a:r>
              <a:rPr lang="cs-CZ" sz="1800" dirty="0" err="1"/>
              <a:t>Leadership</a:t>
            </a:r>
            <a:r>
              <a:rPr lang="cs-CZ" sz="1800" dirty="0"/>
              <a:t>, vedení lidí, znamená poskytovat vedení lidem, získávat lidi pro to, aby následovali své lídry.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Rozdíl mezi managementem a </a:t>
            </a:r>
            <a:r>
              <a:rPr lang="cs-CZ" dirty="0" err="1"/>
              <a:t>leadershipem</a:t>
            </a:r>
            <a:endParaRPr lang="cs-CZ" dirty="0"/>
          </a:p>
        </p:txBody>
      </p:sp>
    </p:spTree>
    <p:extLst>
      <p:ext uri="{BB962C8B-B14F-4D97-AF65-F5344CB8AC3E}">
        <p14:creationId xmlns:p14="http://schemas.microsoft.com/office/powerpoint/2010/main" val="3770025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Ohio </a:t>
            </a:r>
            <a:r>
              <a:rPr lang="cs-CZ" dirty="0" err="1"/>
              <a:t>State</a:t>
            </a:r>
            <a:r>
              <a:rPr lang="cs-CZ" dirty="0"/>
              <a:t> University</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20601" r="388"/>
          <a:stretch/>
        </p:blipFill>
        <p:spPr>
          <a:xfrm>
            <a:off x="467544" y="1051416"/>
            <a:ext cx="8208912" cy="3680574"/>
          </a:xfrm>
          <a:prstGeom prst="rect">
            <a:avLst/>
          </a:prstGeom>
        </p:spPr>
      </p:pic>
    </p:spTree>
    <p:extLst>
      <p:ext uri="{BB962C8B-B14F-4D97-AF65-F5344CB8AC3E}">
        <p14:creationId xmlns:p14="http://schemas.microsoft.com/office/powerpoint/2010/main" val="2270284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Ohio </a:t>
            </a:r>
            <a:r>
              <a:rPr lang="cs-CZ" dirty="0" err="1"/>
              <a:t>State</a:t>
            </a:r>
            <a:r>
              <a:rPr lang="cs-CZ" dirty="0"/>
              <a:t> University</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106" y="483518"/>
            <a:ext cx="5272274" cy="3936497"/>
          </a:xfrm>
          <a:prstGeom prst="rect">
            <a:avLst/>
          </a:prstGeom>
        </p:spPr>
      </p:pic>
      <p:sp>
        <p:nvSpPr>
          <p:cNvPr id="6" name="TextovéPole 5"/>
          <p:cNvSpPr txBox="1"/>
          <p:nvPr/>
        </p:nvSpPr>
        <p:spPr>
          <a:xfrm>
            <a:off x="1199441" y="1084838"/>
            <a:ext cx="461665" cy="2308324"/>
          </a:xfrm>
          <a:prstGeom prst="rect">
            <a:avLst/>
          </a:prstGeom>
          <a:noFill/>
        </p:spPr>
        <p:txBody>
          <a:bodyPr vert="vert270" wrap="square" rtlCol="0">
            <a:spAutoFit/>
          </a:bodyPr>
          <a:lstStyle/>
          <a:p>
            <a:r>
              <a:rPr lang="cs-CZ" dirty="0"/>
              <a:t>Úcta – pracovníci</a:t>
            </a:r>
          </a:p>
        </p:txBody>
      </p:sp>
      <p:sp>
        <p:nvSpPr>
          <p:cNvPr id="7" name="TextovéPole 6"/>
          <p:cNvSpPr txBox="1"/>
          <p:nvPr/>
        </p:nvSpPr>
        <p:spPr>
          <a:xfrm>
            <a:off x="3419872" y="4338715"/>
            <a:ext cx="2304256" cy="369332"/>
          </a:xfrm>
          <a:prstGeom prst="rect">
            <a:avLst/>
          </a:prstGeom>
          <a:noFill/>
        </p:spPr>
        <p:txBody>
          <a:bodyPr wrap="square" rtlCol="0">
            <a:spAutoFit/>
          </a:bodyPr>
          <a:lstStyle/>
          <a:p>
            <a:r>
              <a:rPr lang="cs-CZ" dirty="0"/>
              <a:t>Struktura – úkol </a:t>
            </a:r>
          </a:p>
        </p:txBody>
      </p:sp>
    </p:spTree>
    <p:extLst>
      <p:ext uri="{BB962C8B-B14F-4D97-AF65-F5344CB8AC3E}">
        <p14:creationId xmlns:p14="http://schemas.microsoft.com/office/powerpoint/2010/main" val="2834279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 padesátých letech dvacátého století provedli výzkumníci pracoviště University </a:t>
            </a:r>
            <a:r>
              <a:rPr lang="cs-CZ" sz="1800" dirty="0" err="1"/>
              <a:t>of</a:t>
            </a:r>
            <a:r>
              <a:rPr lang="cs-CZ" sz="1800" dirty="0"/>
              <a:t> Michigan výzkumnou studii: </a:t>
            </a:r>
            <a:r>
              <a:rPr lang="cs-CZ" sz="1800" b="1" dirty="0"/>
              <a:t>Studie University </a:t>
            </a:r>
            <a:r>
              <a:rPr lang="cs-CZ" sz="1800" b="1" dirty="0" err="1"/>
              <a:t>of</a:t>
            </a:r>
            <a:r>
              <a:rPr lang="cs-CZ" sz="1800" b="1" dirty="0"/>
              <a:t> Michigan,</a:t>
            </a:r>
            <a:r>
              <a:rPr lang="cs-CZ" sz="1800" dirty="0"/>
              <a:t> v rámci které identifikovali dvě dimenze chování lídrů, a to orientace na pracovníky a orientaci na práci.</a:t>
            </a:r>
          </a:p>
          <a:p>
            <a:pPr lvl="0" algn="just"/>
            <a:r>
              <a:rPr lang="cs-CZ" sz="1800" b="1" dirty="0"/>
              <a:t>Přístup orientovaný na pracovníky </a:t>
            </a:r>
            <a:r>
              <a:rPr lang="cs-CZ" sz="1800" dirty="0"/>
              <a:t>zdůrazňuje budování vztahů na pracovišti a respektování potřeb pracovníků. Tento přístup je volen tehdy, kdy je úkol nejasně stanoven a jeho vyřešení a výsledky závisí na schopnosti spolupráce jednotlivých členů týmů. </a:t>
            </a:r>
          </a:p>
          <a:p>
            <a:pPr lvl="0" algn="just"/>
            <a:r>
              <a:rPr lang="cs-CZ" sz="1800" b="1" dirty="0"/>
              <a:t>Přístup orientovaný na úkoly </a:t>
            </a:r>
            <a:r>
              <a:rPr lang="cs-CZ" sz="1800" dirty="0"/>
              <a:t>akcentuje především produkci a technické aspekty práce a pracovníci jsou vnímáni pouze jako nástroje k naplnění cílů organizace. Tento přístup je realizován většinou tehdy, kdy je úkol (a potažmo také cíl) jasně daný a dobře strukturovaný.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12768" cy="507703"/>
          </a:xfrm>
        </p:spPr>
        <p:txBody>
          <a:bodyPr/>
          <a:lstStyle/>
          <a:p>
            <a:r>
              <a:rPr lang="cs-CZ" dirty="0"/>
              <a:t>Studie University </a:t>
            </a:r>
            <a:r>
              <a:rPr lang="cs-CZ" dirty="0" err="1"/>
              <a:t>of</a:t>
            </a:r>
            <a:r>
              <a:rPr lang="cs-CZ" dirty="0"/>
              <a:t> Michigan (50. léta 20. století)</a:t>
            </a:r>
          </a:p>
        </p:txBody>
      </p:sp>
    </p:spTree>
    <p:extLst>
      <p:ext uri="{BB962C8B-B14F-4D97-AF65-F5344CB8AC3E}">
        <p14:creationId xmlns:p14="http://schemas.microsoft.com/office/powerpoint/2010/main" val="483054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Studie University </a:t>
            </a:r>
            <a:r>
              <a:rPr lang="cs-CZ" dirty="0" err="1"/>
              <a:t>of</a:t>
            </a:r>
            <a:r>
              <a:rPr lang="cs-CZ" dirty="0"/>
              <a:t> Michigan</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35709"/>
          <a:stretch/>
        </p:blipFill>
        <p:spPr>
          <a:xfrm>
            <a:off x="539552" y="987574"/>
            <a:ext cx="7153275" cy="3239442"/>
          </a:xfrm>
          <a:prstGeom prst="rect">
            <a:avLst/>
          </a:prstGeom>
        </p:spPr>
      </p:pic>
    </p:spTree>
    <p:extLst>
      <p:ext uri="{BB962C8B-B14F-4D97-AF65-F5344CB8AC3E}">
        <p14:creationId xmlns:p14="http://schemas.microsoft.com/office/powerpoint/2010/main" val="3762756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63284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Významnou typologii manažerských stylů vedení lidí prezentuje tzv. </a:t>
            </a:r>
            <a:r>
              <a:rPr lang="cs-CZ" sz="1800" b="1" dirty="0"/>
              <a:t>manažerská mřížka GRID</a:t>
            </a:r>
            <a:r>
              <a:rPr lang="cs-CZ" sz="1800" dirty="0"/>
              <a:t> (v současnosti nazývána také jako vůdcovská mřížka) autorů Roberta J. </a:t>
            </a:r>
            <a:r>
              <a:rPr lang="cs-CZ" sz="1800" dirty="0" err="1"/>
              <a:t>Blakea</a:t>
            </a:r>
            <a:r>
              <a:rPr lang="cs-CZ" sz="1800" dirty="0"/>
              <a:t> a Jane S. </a:t>
            </a:r>
            <a:r>
              <a:rPr lang="cs-CZ" sz="1800" dirty="0" err="1"/>
              <a:t>Mouton</a:t>
            </a:r>
            <a:r>
              <a:rPr lang="cs-CZ" sz="1800" dirty="0"/>
              <a:t> z roku 1964.</a:t>
            </a:r>
          </a:p>
          <a:p>
            <a:pPr lvl="0" algn="just"/>
            <a:r>
              <a:rPr lang="cs-CZ" sz="1800" dirty="0"/>
              <a:t>Podstatou této typologie je členění manažerských stylů podle zaměření manažera na zaměstnance (snaha o uspokojení potřeb pracovníků) a podle zaměření manažera na výkon/produkci (snaha o splnění uložených úkolů a dosažení co nejvyššího pracovního výkonu). </a:t>
            </a:r>
          </a:p>
          <a:p>
            <a:pPr lvl="0" algn="just"/>
            <a:r>
              <a:rPr lang="cs-CZ" sz="1800" dirty="0"/>
              <a:t>Obě veličiny, zaměření na zaměstnance a zaměření na výkon, jsou hodnoceny na škále od 1 do 9.</a:t>
            </a:r>
          </a:p>
          <a:p>
            <a:pPr lvl="0" algn="just"/>
            <a:r>
              <a:rPr lang="cs-CZ" sz="1800" dirty="0"/>
              <a:t>Na základě tohoto hodnocení bylo vymezeno pět manažerských stylů vedení lidí: manažer venkovského klubu, týmový manažer, autoritativní manažer, ochuzený management, střední cesta.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(60. léta 20. století) </a:t>
            </a:r>
          </a:p>
        </p:txBody>
      </p:sp>
    </p:spTree>
    <p:extLst>
      <p:ext uri="{BB962C8B-B14F-4D97-AF65-F5344CB8AC3E}">
        <p14:creationId xmlns:p14="http://schemas.microsoft.com/office/powerpoint/2010/main" val="2539916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a:t>
            </a:r>
          </a:p>
        </p:txBody>
      </p:sp>
      <p:pic>
        <p:nvPicPr>
          <p:cNvPr id="5" name="Obrázek 4" descr="https://publi.cz/books/114/images/pics/6-01.jpg"/>
          <p:cNvPicPr/>
          <p:nvPr/>
        </p:nvPicPr>
        <p:blipFill>
          <a:blip r:embed="rId2">
            <a:extLst>
              <a:ext uri="{28A0092B-C50C-407E-A947-70E740481C1C}">
                <a14:useLocalDpi xmlns:a14="http://schemas.microsoft.com/office/drawing/2010/main" val="0"/>
              </a:ext>
            </a:extLst>
          </a:blip>
          <a:srcRect/>
          <a:stretch>
            <a:fillRect/>
          </a:stretch>
        </p:blipFill>
        <p:spPr bwMode="auto">
          <a:xfrm>
            <a:off x="539552" y="843558"/>
            <a:ext cx="7560840" cy="3744416"/>
          </a:xfrm>
          <a:prstGeom prst="rect">
            <a:avLst/>
          </a:prstGeom>
          <a:noFill/>
          <a:ln>
            <a:noFill/>
          </a:ln>
        </p:spPr>
      </p:pic>
    </p:spTree>
    <p:extLst>
      <p:ext uri="{BB962C8B-B14F-4D97-AF65-F5344CB8AC3E}">
        <p14:creationId xmlns:p14="http://schemas.microsoft.com/office/powerpoint/2010/main" val="1803212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III</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03189"/>
            <a:ext cx="7648085" cy="4296811"/>
          </a:xfrm>
          <a:prstGeom prst="rect">
            <a:avLst/>
          </a:prstGeom>
        </p:spPr>
      </p:pic>
    </p:spTree>
    <p:extLst>
      <p:ext uri="{BB962C8B-B14F-4D97-AF65-F5344CB8AC3E}">
        <p14:creationId xmlns:p14="http://schemas.microsoft.com/office/powerpoint/2010/main" val="3935583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1,9: </a:t>
            </a:r>
            <a:r>
              <a:rPr lang="cs-CZ" sz="1800" i="1" dirty="0"/>
              <a:t>manažer venkovského klubu (vedoucí spolku zahrádkářů</a:t>
            </a:r>
            <a:r>
              <a:rPr lang="cs-CZ" sz="1800" dirty="0"/>
              <a:t>) – manažer se primárně věnuje potřebám pracovníků, často na úkor pracovních výsledků; </a:t>
            </a:r>
          </a:p>
          <a:p>
            <a:pPr lvl="0" algn="just"/>
            <a:r>
              <a:rPr lang="cs-CZ" sz="1800" dirty="0"/>
              <a:t>9,9: </a:t>
            </a:r>
            <a:r>
              <a:rPr lang="cs-CZ" sz="1800" i="1" dirty="0"/>
              <a:t>týmový manažer</a:t>
            </a:r>
            <a:r>
              <a:rPr lang="cs-CZ" sz="1800" dirty="0"/>
              <a:t> – manažer se snaží dosáhnout optimálních výkonů prostřednictvím participaci a budování důvěry a spolupráce s pracovníky;</a:t>
            </a:r>
          </a:p>
          <a:p>
            <a:pPr lvl="0" algn="just"/>
            <a:r>
              <a:rPr lang="cs-CZ" sz="1800" dirty="0"/>
              <a:t>9,1: </a:t>
            </a:r>
            <a:r>
              <a:rPr lang="cs-CZ" sz="1800" i="1" dirty="0"/>
              <a:t>autoritativní manažer</a:t>
            </a:r>
            <a:r>
              <a:rPr lang="cs-CZ" sz="1800" dirty="0"/>
              <a:t> </a:t>
            </a:r>
            <a:r>
              <a:rPr lang="cs-CZ" sz="1800" i="1" dirty="0"/>
              <a:t>(plantážník</a:t>
            </a:r>
            <a:r>
              <a:rPr lang="cs-CZ" sz="1800" dirty="0"/>
              <a:t>) – manažer je primárně zaměřen na pracovní výkon, přičemž věnuje minimální pozornost problémům svých pracovníků;</a:t>
            </a:r>
          </a:p>
          <a:p>
            <a:pPr lvl="0" algn="just"/>
            <a:r>
              <a:rPr lang="cs-CZ" sz="1800" dirty="0"/>
              <a:t>1,1: </a:t>
            </a:r>
            <a:r>
              <a:rPr lang="cs-CZ" sz="1800" i="1" dirty="0"/>
              <a:t>ochuzený management (volný průběh</a:t>
            </a:r>
            <a:r>
              <a:rPr lang="cs-CZ" sz="1800" dirty="0"/>
              <a:t>) – manažer nejen vydává minimální úsilí k odvedení požadovaného výkonu, ale také si nevšímá potřeb pracovníků;</a:t>
            </a:r>
          </a:p>
          <a:p>
            <a:pPr algn="just"/>
            <a:r>
              <a:rPr lang="cs-CZ" sz="1800" dirty="0"/>
              <a:t>5,5: </a:t>
            </a:r>
            <a:r>
              <a:rPr lang="cs-CZ" sz="1800" i="1" dirty="0"/>
              <a:t>střední cesta (organizační člověk</a:t>
            </a:r>
            <a:r>
              <a:rPr lang="cs-CZ" sz="1800" dirty="0"/>
              <a:t>) – manažer se věnuje částečně dosažení požadovaného pracovního výkonu a částečně i potřebám pracovníků, manažer se spokojí s kompromisy než aby usiloval o maximální naplnění jednoho nebo druhého.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Manažerská mřížka GRID </a:t>
            </a:r>
          </a:p>
        </p:txBody>
      </p:sp>
    </p:spTree>
    <p:extLst>
      <p:ext uri="{BB962C8B-B14F-4D97-AF65-F5344CB8AC3E}">
        <p14:creationId xmlns:p14="http://schemas.microsoft.com/office/powerpoint/2010/main" val="2521747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Fiedlerův kontingenční model</a:t>
            </a:r>
            <a:r>
              <a:rPr lang="cs-CZ" sz="1800" dirty="0"/>
              <a:t> předpokládal, že efektivní výkonnost skupiny závisí na adekvátním zvoleném stylu vedení, odpovídající míře kontroly a vlivu na danou situaci. </a:t>
            </a:r>
          </a:p>
          <a:p>
            <a:pPr lvl="0" algn="just"/>
            <a:r>
              <a:rPr lang="cs-CZ" sz="1800" dirty="0"/>
              <a:t>Tento model předpokládá, že určitý styl vedení se stává nejefektivnějším v různých typech situací. </a:t>
            </a:r>
          </a:p>
          <a:p>
            <a:pPr lvl="0" algn="just"/>
            <a:r>
              <a:rPr lang="cs-CZ" sz="1800" dirty="0"/>
              <a:t>V tomto modelu byly určeny klíčové definovat styly vedení a různé typy situací. </a:t>
            </a:r>
          </a:p>
          <a:p>
            <a:pPr lvl="0" algn="just"/>
            <a:r>
              <a:rPr lang="cs-CZ" sz="1800" dirty="0"/>
              <a:t>Z pohledu stylu vedení byly určeny tyto styly vedení: orientace na úkol a orientace na budování vztahů. </a:t>
            </a:r>
          </a:p>
          <a:p>
            <a:pPr lvl="0" algn="just"/>
            <a:r>
              <a:rPr lang="cs-CZ" sz="1800" dirty="0"/>
              <a:t>Na základě rozsáhlých výzkumů byly určeny tyto </a:t>
            </a:r>
            <a:r>
              <a:rPr lang="cs-CZ" sz="1800" b="1" dirty="0"/>
              <a:t>klíčové situační faktory </a:t>
            </a:r>
            <a:r>
              <a:rPr lang="cs-CZ" sz="1800" dirty="0"/>
              <a:t>pro efektivní vedení: vztahy mezi vedoucím a podřízenými (míra důvěry, úcty a respektu); struktura úkolu (míra formalizace a strukturování úkolu); pozice síly (míra vlivu lídra na aktivity).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Fiedlerův kontingenční model (70. léta 20. století) </a:t>
            </a:r>
          </a:p>
        </p:txBody>
      </p:sp>
    </p:spTree>
    <p:extLst>
      <p:ext uri="{BB962C8B-B14F-4D97-AF65-F5344CB8AC3E}">
        <p14:creationId xmlns:p14="http://schemas.microsoft.com/office/powerpoint/2010/main" val="945046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Fiedlerův kontingenční model </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6401"/>
          <a:stretch/>
        </p:blipFill>
        <p:spPr>
          <a:xfrm>
            <a:off x="179512" y="818508"/>
            <a:ext cx="8370283" cy="4120401"/>
          </a:xfrm>
          <a:prstGeom prst="rect">
            <a:avLst/>
          </a:prstGeom>
        </p:spPr>
      </p:pic>
    </p:spTree>
    <p:extLst>
      <p:ext uri="{BB962C8B-B14F-4D97-AF65-F5344CB8AC3E}">
        <p14:creationId xmlns:p14="http://schemas.microsoft.com/office/powerpoint/2010/main" val="189919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9164" y="71040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b="1" dirty="0"/>
              <a:t>Manažer</a:t>
            </a:r>
            <a:r>
              <a:rPr lang="cs-CZ" sz="1700" dirty="0"/>
              <a:t> spravuje – </a:t>
            </a:r>
            <a:r>
              <a:rPr lang="cs-CZ" sz="1700" b="1" dirty="0"/>
              <a:t>lídr</a:t>
            </a:r>
            <a:r>
              <a:rPr lang="cs-CZ" sz="1700" dirty="0"/>
              <a:t> inovuje.</a:t>
            </a:r>
          </a:p>
          <a:p>
            <a:pPr lvl="0" algn="just"/>
            <a:r>
              <a:rPr lang="cs-CZ" sz="1700" b="1" dirty="0"/>
              <a:t>Manažer</a:t>
            </a:r>
            <a:r>
              <a:rPr lang="cs-CZ" sz="1700" dirty="0"/>
              <a:t> je kopie – </a:t>
            </a:r>
            <a:r>
              <a:rPr lang="cs-CZ" sz="1700" b="1" dirty="0"/>
              <a:t>lídr</a:t>
            </a:r>
            <a:r>
              <a:rPr lang="cs-CZ" sz="1700" dirty="0"/>
              <a:t> je originální.</a:t>
            </a:r>
          </a:p>
          <a:p>
            <a:pPr lvl="0" algn="just"/>
            <a:r>
              <a:rPr lang="cs-CZ" sz="1700" b="1" dirty="0"/>
              <a:t>Manažer</a:t>
            </a:r>
            <a:r>
              <a:rPr lang="cs-CZ" sz="1700" dirty="0"/>
              <a:t> udržuje – </a:t>
            </a:r>
            <a:r>
              <a:rPr lang="cs-CZ" sz="1700" b="1" dirty="0"/>
              <a:t>lídr</a:t>
            </a:r>
            <a:r>
              <a:rPr lang="cs-CZ" sz="1700" dirty="0"/>
              <a:t> rozvíjí.</a:t>
            </a:r>
          </a:p>
          <a:p>
            <a:pPr lvl="0" algn="just"/>
            <a:r>
              <a:rPr lang="cs-CZ" sz="1700" b="1" dirty="0"/>
              <a:t>Manažer</a:t>
            </a:r>
            <a:r>
              <a:rPr lang="cs-CZ" sz="1700" dirty="0"/>
              <a:t> se zaměřuje na systémy a struktury – </a:t>
            </a:r>
            <a:r>
              <a:rPr lang="cs-CZ" sz="1700" b="1" dirty="0"/>
              <a:t>lídr</a:t>
            </a:r>
            <a:r>
              <a:rPr lang="cs-CZ" sz="1700" dirty="0"/>
              <a:t> se zaměřuje na lidi.</a:t>
            </a:r>
          </a:p>
          <a:p>
            <a:pPr lvl="0" algn="just"/>
            <a:r>
              <a:rPr lang="cs-CZ" sz="1700" b="1" dirty="0"/>
              <a:t>Manažer</a:t>
            </a:r>
            <a:r>
              <a:rPr lang="cs-CZ" sz="1700" dirty="0"/>
              <a:t> se spoléhá na kontrolu – </a:t>
            </a:r>
            <a:r>
              <a:rPr lang="cs-CZ" sz="1700" b="1" dirty="0"/>
              <a:t>lídr</a:t>
            </a:r>
            <a:r>
              <a:rPr lang="cs-CZ" sz="1700" dirty="0"/>
              <a:t> vyvolává důvěru.</a:t>
            </a:r>
          </a:p>
          <a:p>
            <a:pPr lvl="0" algn="just"/>
            <a:r>
              <a:rPr lang="cs-CZ" sz="1700" b="1" dirty="0"/>
              <a:t>Manažer</a:t>
            </a:r>
            <a:r>
              <a:rPr lang="cs-CZ" sz="1700" dirty="0"/>
              <a:t> má výhled krátkodobý – </a:t>
            </a:r>
            <a:r>
              <a:rPr lang="cs-CZ" sz="1700" b="1" dirty="0"/>
              <a:t>lídr </a:t>
            </a:r>
            <a:r>
              <a:rPr lang="cs-CZ" sz="1700" dirty="0"/>
              <a:t>má perspektivu dlouhodobou.</a:t>
            </a:r>
          </a:p>
          <a:p>
            <a:pPr lvl="0" algn="just"/>
            <a:r>
              <a:rPr lang="cs-CZ" sz="1700" b="1" dirty="0"/>
              <a:t>Manažer</a:t>
            </a:r>
            <a:r>
              <a:rPr lang="cs-CZ" sz="1700" dirty="0"/>
              <a:t> se ptá jak a kdy – </a:t>
            </a:r>
            <a:r>
              <a:rPr lang="cs-CZ" sz="1700" b="1" dirty="0"/>
              <a:t>lídr</a:t>
            </a:r>
            <a:r>
              <a:rPr lang="cs-CZ" sz="1700" dirty="0"/>
              <a:t> se ptá co a proč.</a:t>
            </a:r>
          </a:p>
          <a:p>
            <a:pPr lvl="0" algn="just"/>
            <a:r>
              <a:rPr lang="cs-CZ" sz="1700" b="1" dirty="0"/>
              <a:t>Manažer</a:t>
            </a:r>
            <a:r>
              <a:rPr lang="cs-CZ" sz="1700" dirty="0"/>
              <a:t> má svůj pohled vždy upřen na termíny splnění konkrétních úkolů – </a:t>
            </a:r>
            <a:r>
              <a:rPr lang="cs-CZ" sz="1700" b="1" dirty="0"/>
              <a:t>lídr</a:t>
            </a:r>
            <a:r>
              <a:rPr lang="cs-CZ" sz="1700" dirty="0"/>
              <a:t> na obzor cesty.</a:t>
            </a:r>
          </a:p>
          <a:p>
            <a:pPr lvl="0" algn="just"/>
            <a:r>
              <a:rPr lang="cs-CZ" sz="1700" b="1" dirty="0"/>
              <a:t>Manažer</a:t>
            </a:r>
            <a:r>
              <a:rPr lang="cs-CZ" sz="1700" dirty="0"/>
              <a:t> napodobuje – </a:t>
            </a:r>
            <a:r>
              <a:rPr lang="cs-CZ" sz="1700" b="1" dirty="0"/>
              <a:t>lídr</a:t>
            </a:r>
            <a:r>
              <a:rPr lang="cs-CZ" sz="1700" dirty="0"/>
              <a:t> tvoří.</a:t>
            </a:r>
          </a:p>
          <a:p>
            <a:pPr lvl="0" algn="just"/>
            <a:r>
              <a:rPr lang="cs-CZ" sz="1700" b="1" dirty="0"/>
              <a:t>Manažer</a:t>
            </a:r>
            <a:r>
              <a:rPr lang="cs-CZ" sz="1700" dirty="0"/>
              <a:t> akceptuje status quo – </a:t>
            </a:r>
            <a:r>
              <a:rPr lang="cs-CZ" sz="1700" b="1" dirty="0"/>
              <a:t>lídr</a:t>
            </a:r>
            <a:r>
              <a:rPr lang="cs-CZ" sz="1700" dirty="0"/>
              <a:t> jej zpochybňuje.</a:t>
            </a:r>
          </a:p>
          <a:p>
            <a:pPr lvl="0" algn="just"/>
            <a:r>
              <a:rPr lang="cs-CZ" sz="1700" b="1" dirty="0"/>
              <a:t>Manažer</a:t>
            </a:r>
            <a:r>
              <a:rPr lang="cs-CZ" sz="1700" dirty="0"/>
              <a:t> je klasický dobrý voják – </a:t>
            </a:r>
            <a:r>
              <a:rPr lang="cs-CZ" sz="1700" b="1" dirty="0"/>
              <a:t>lídr</a:t>
            </a:r>
            <a:r>
              <a:rPr lang="cs-CZ" sz="1700" dirty="0"/>
              <a:t> je svébytná osobnost.</a:t>
            </a:r>
          </a:p>
          <a:p>
            <a:pPr algn="just"/>
            <a:r>
              <a:rPr lang="cs-CZ" sz="1700" b="1" dirty="0"/>
              <a:t>Manažer</a:t>
            </a:r>
            <a:r>
              <a:rPr lang="cs-CZ" sz="1700" dirty="0"/>
              <a:t> dělá věci správně – </a:t>
            </a:r>
            <a:r>
              <a:rPr lang="cs-CZ" sz="1700" b="1" dirty="0"/>
              <a:t>lídr</a:t>
            </a:r>
            <a:r>
              <a:rPr lang="cs-CZ" sz="1700" dirty="0"/>
              <a:t> dělá správné věci..</a:t>
            </a:r>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Rozdíly mezi manažerem a lídrem</a:t>
            </a:r>
          </a:p>
        </p:txBody>
      </p:sp>
    </p:spTree>
    <p:extLst>
      <p:ext uri="{BB962C8B-B14F-4D97-AF65-F5344CB8AC3E}">
        <p14:creationId xmlns:p14="http://schemas.microsoft.com/office/powerpoint/2010/main" val="3991359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Ve Fidlerově modelu na základě kombinace situačních faktorů a stylu vedení vzniká osm možných kombinací vedení lidí vedoucí k požadované výkonnosti pracovní skupiny. </a:t>
            </a:r>
          </a:p>
          <a:p>
            <a:pPr lvl="0" algn="just"/>
            <a:r>
              <a:rPr lang="cs-CZ" sz="1800" dirty="0"/>
              <a:t>Všechny výše uvedené faktory určují, jak hodně je situace daného manažera příznivá. </a:t>
            </a:r>
          </a:p>
          <a:p>
            <a:pPr lvl="0" algn="just"/>
            <a:r>
              <a:rPr lang="cs-CZ" sz="1800" dirty="0"/>
              <a:t>Fiedler tvrdí, že nejpříznivější situace se vyznačují dobrými vztahy mezi manažerem a pracovníky, jasně definovanými pracovními úkoly a silnou pravomocí. </a:t>
            </a:r>
          </a:p>
          <a:p>
            <a:pPr lvl="0" algn="just"/>
            <a:r>
              <a:rPr lang="cs-CZ" sz="1800" dirty="0"/>
              <a:t>Pokud jsou vztahy špatné, práce není strukturovaná a manažer nemá dostatečně silnou pravomoc, potom se jedná o nepříznivou situaci.</a:t>
            </a:r>
          </a:p>
          <a:p>
            <a:pPr lvl="0" algn="just"/>
            <a:r>
              <a:rPr lang="cs-CZ" sz="1800" dirty="0"/>
              <a:t>Podle Fiedlerova kontingenčního modelu záleží efektivita manažera na tom, nakolik jeho styl vedení lidí odpovídá pozici, kterou zastává.</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Fiedlerův kontingenční model </a:t>
            </a:r>
          </a:p>
        </p:txBody>
      </p:sp>
    </p:spTree>
    <p:extLst>
      <p:ext uri="{BB962C8B-B14F-4D97-AF65-F5344CB8AC3E}">
        <p14:creationId xmlns:p14="http://schemas.microsoft.com/office/powerpoint/2010/main" val="800354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Hersey</a:t>
            </a:r>
            <a:r>
              <a:rPr lang="cs-CZ" sz="1800" b="1" dirty="0"/>
              <a:t> a </a:t>
            </a:r>
            <a:r>
              <a:rPr lang="cs-CZ" sz="1800" b="1" dirty="0" err="1"/>
              <a:t>Blanchardova</a:t>
            </a:r>
            <a:r>
              <a:rPr lang="cs-CZ" sz="1800" b="1" dirty="0"/>
              <a:t> teorie situačního vedení</a:t>
            </a:r>
            <a:r>
              <a:rPr lang="cs-CZ" sz="1800" dirty="0"/>
              <a:t>, která patří svým charakterem mezi kontingenční přístupy, se zaměřuje na připravenost, popř. zralost, následovníků. </a:t>
            </a:r>
          </a:p>
          <a:p>
            <a:pPr lvl="0" algn="just"/>
            <a:r>
              <a:rPr lang="cs-CZ" sz="1800" dirty="0"/>
              <a:t>Tato teorie klade důraz nejen na lídra, ale také na podřízené pracovníky, konkrétně pak následovníky. Následovníci jsou lidé, kteří akceptují lídra a jsou ochotni jej následovat. </a:t>
            </a:r>
          </a:p>
          <a:p>
            <a:pPr lvl="0" algn="just"/>
            <a:r>
              <a:rPr lang="cs-CZ" sz="1800" dirty="0"/>
              <a:t>Připravenost (zralost) vymezují </a:t>
            </a:r>
            <a:r>
              <a:rPr lang="cs-CZ" sz="1800" dirty="0" err="1"/>
              <a:t>Hersey</a:t>
            </a:r>
            <a:r>
              <a:rPr lang="cs-CZ" sz="1800" dirty="0"/>
              <a:t> a </a:t>
            </a:r>
            <a:r>
              <a:rPr lang="cs-CZ" sz="1800" dirty="0" err="1"/>
              <a:t>Blanchard</a:t>
            </a:r>
            <a:r>
              <a:rPr lang="cs-CZ" sz="1800" dirty="0"/>
              <a:t> jako míru do jaké jsou lidé schopni a ochotni plnit konkrétní úkol. </a:t>
            </a:r>
          </a:p>
          <a:p>
            <a:pPr lvl="0" algn="just"/>
            <a:r>
              <a:rPr lang="cs-CZ" sz="1800" dirty="0"/>
              <a:t>Teorie situačního vedení je založena na předpokladu existence nelineárního vztahu mezi těmito faktory – připravenost následovníků, dimenze orientována na úkol (direktivní přístup, úkolové chování), dimenze orientována na budování vztahů (podpůrný přístup, vztahové chování).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992888" cy="507703"/>
          </a:xfrm>
        </p:spPr>
        <p:txBody>
          <a:bodyPr/>
          <a:lstStyle/>
          <a:p>
            <a:r>
              <a:rPr lang="cs-CZ" sz="2000" dirty="0" err="1"/>
              <a:t>Hersey</a:t>
            </a:r>
            <a:r>
              <a:rPr lang="cs-CZ" sz="2000" dirty="0"/>
              <a:t> a </a:t>
            </a:r>
            <a:r>
              <a:rPr lang="cs-CZ" sz="2000" dirty="0" err="1"/>
              <a:t>Blanchardova</a:t>
            </a:r>
            <a:r>
              <a:rPr lang="cs-CZ" sz="2000" dirty="0"/>
              <a:t> teorie situačního vedení (70. léta 20. století) </a:t>
            </a:r>
          </a:p>
        </p:txBody>
      </p:sp>
    </p:spTree>
    <p:extLst>
      <p:ext uri="{BB962C8B-B14F-4D97-AF65-F5344CB8AC3E}">
        <p14:creationId xmlns:p14="http://schemas.microsoft.com/office/powerpoint/2010/main" val="4280172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Chování orientované na úkol a na budování vztahů </a:t>
            </a:r>
            <a:r>
              <a:rPr lang="cs-CZ" sz="1800" dirty="0"/>
              <a:t>představují styly vedení, které si autoři tohoto modelu půjčili od předchozích teorií. </a:t>
            </a:r>
          </a:p>
          <a:p>
            <a:pPr lvl="0" algn="just"/>
            <a:r>
              <a:rPr lang="cs-CZ" sz="1800" b="1" dirty="0"/>
              <a:t>Chování orientované na úkol</a:t>
            </a:r>
            <a:r>
              <a:rPr lang="cs-CZ" sz="1800" dirty="0"/>
              <a:t>, nebo také direktivní přístup, znamená, že pracovníkovi manažera poskytne potřebné instrukce, řekne mu, co přesně a jakým způsobem má dělat. </a:t>
            </a:r>
          </a:p>
          <a:p>
            <a:pPr lvl="0" algn="just"/>
            <a:r>
              <a:rPr lang="cs-CZ" sz="1800" dirty="0"/>
              <a:t>Zatímco chování orientované na budování vztahů, podpůrný přístup, je zaměřené na povzbuzování pracovníka a poskytnutí osobní podpory potřebné ke splnění úkolu. </a:t>
            </a:r>
          </a:p>
          <a:p>
            <a:pPr lvl="0" algn="just"/>
            <a:r>
              <a:rPr lang="cs-CZ" sz="1800" dirty="0"/>
              <a:t>Kombinací těchto tří faktorů vzniká třídimenzionální model efektivního vedení a jsou vymezeny čtyři styly vedení.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spTree>
    <p:extLst>
      <p:ext uri="{BB962C8B-B14F-4D97-AF65-F5344CB8AC3E}">
        <p14:creationId xmlns:p14="http://schemas.microsoft.com/office/powerpoint/2010/main" val="3512553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pic>
        <p:nvPicPr>
          <p:cNvPr id="11" name="Obrázek 10" descr="The Gunter Group - SITUATIONAL LEADERSHIP"/>
          <p:cNvPicPr/>
          <p:nvPr/>
        </p:nvPicPr>
        <p:blipFill rotWithShape="1">
          <a:blip r:embed="rId2">
            <a:extLst>
              <a:ext uri="{28A0092B-C50C-407E-A947-70E740481C1C}">
                <a14:useLocalDpi xmlns:a14="http://schemas.microsoft.com/office/drawing/2010/main" val="0"/>
              </a:ext>
            </a:extLst>
          </a:blip>
          <a:srcRect t="13583" b="10524"/>
          <a:stretch/>
        </p:blipFill>
        <p:spPr bwMode="auto">
          <a:xfrm>
            <a:off x="971600" y="737370"/>
            <a:ext cx="6336704" cy="39604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0885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jestliže je pracovník je ochotný a schopný plnit konkrétní úkol, potom lídr jej nechává samotného a převádí na něj odpovědnost za splnění úkolu, lídr pracovníka pouze kontroluje a komentuje jeho práci proto, aby pracovník měl pocit docenění;</a:t>
            </a:r>
          </a:p>
          <a:p>
            <a:pPr lvl="0" algn="just"/>
            <a:r>
              <a:rPr lang="cs-CZ" sz="1800" dirty="0"/>
              <a:t>jestliže je pracovník není ochotný ani schopný konkrétní úkol plnit, potom lídr pracovníka vede krok za krokem, definuje jeho roli a přesně určuje co má a jakým způsobem dělat, přičemž se lídr snaží budovat s pracovníkem určité vztahy;</a:t>
            </a:r>
          </a:p>
          <a:p>
            <a:pPr lvl="0" algn="just"/>
            <a:r>
              <a:rPr lang="cs-CZ" sz="1800" dirty="0"/>
              <a:t>jestliže je pracovník neschopen a zároveň ochoten konkrétní úkol splnit, potom je potřeba, aby lídr poskytl přesné instrukce a vedení, ale zároveň pracovníka v maximální míře podporoval;</a:t>
            </a:r>
          </a:p>
          <a:p>
            <a:pPr algn="just"/>
            <a:r>
              <a:rPr lang="cs-CZ" sz="1800" dirty="0"/>
              <a:t>jestliže je pracovníka schopen úkol splnit, ale není to ochotný vykonat z důvodu chybějící motivace, potom lídr musí s pracovníkem pracovat, podporovat jej a komunikovat s ním.</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err="1"/>
              <a:t>Hersey</a:t>
            </a:r>
            <a:r>
              <a:rPr lang="cs-CZ" dirty="0"/>
              <a:t> a </a:t>
            </a:r>
            <a:r>
              <a:rPr lang="cs-CZ" dirty="0" err="1"/>
              <a:t>Blanchardova</a:t>
            </a:r>
            <a:r>
              <a:rPr lang="cs-CZ" dirty="0"/>
              <a:t> teorie situačního vedení </a:t>
            </a:r>
          </a:p>
        </p:txBody>
      </p:sp>
    </p:spTree>
    <p:extLst>
      <p:ext uri="{BB962C8B-B14F-4D97-AF65-F5344CB8AC3E}">
        <p14:creationId xmlns:p14="http://schemas.microsoft.com/office/powerpoint/2010/main" val="1598837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Teorie cesta-cíl, jejímž autorem je Robert House, je založena na předpokladu, že lídr své pracovníky při naplňování jejich cílů řídí nebo podporuje. V podstatě vychází z motivační teorie očekávání. </a:t>
            </a:r>
          </a:p>
          <a:p>
            <a:pPr algn="just"/>
            <a:r>
              <a:rPr lang="cs-CZ" sz="1800" dirty="0"/>
              <a:t>Pojem cesta-cíl je odvozen z přesvědčení, že efektivní vedení odstraňuje překážky a nástrahy tak že, pracovníci mají jasnější cestu k naplňování stanovených cílů.</a:t>
            </a:r>
          </a:p>
          <a:p>
            <a:pPr marL="0" indent="0" algn="just">
              <a:buNone/>
            </a:pPr>
            <a:r>
              <a:rPr lang="cs-CZ" sz="1800" dirty="0"/>
              <a:t>House identifikoval čtyři typy lídrů:</a:t>
            </a:r>
          </a:p>
          <a:p>
            <a:pPr lvl="0" algn="just"/>
            <a:r>
              <a:rPr lang="cs-CZ" sz="1800" b="1" dirty="0"/>
              <a:t>direktivní lídr </a:t>
            </a:r>
            <a:r>
              <a:rPr lang="cs-CZ" sz="1800" dirty="0"/>
              <a:t>– lídr přesně specifikuje úkoly a způsoby jejich dosažení;</a:t>
            </a:r>
          </a:p>
          <a:p>
            <a:pPr lvl="0" algn="just"/>
            <a:r>
              <a:rPr lang="cs-CZ" sz="1800" b="1" dirty="0"/>
              <a:t>podporující lídr </a:t>
            </a:r>
            <a:r>
              <a:rPr lang="cs-CZ" sz="1800" dirty="0"/>
              <a:t>– zaměřuje se na potřeby pracovníků a je přátelský;</a:t>
            </a:r>
          </a:p>
          <a:p>
            <a:pPr lvl="0" algn="just"/>
            <a:r>
              <a:rPr lang="cs-CZ" sz="1800" b="1" dirty="0"/>
              <a:t>participativní lídr </a:t>
            </a:r>
            <a:r>
              <a:rPr lang="cs-CZ" sz="1800" dirty="0"/>
              <a:t>– konzultuje se členy týmu své názory a respektuje jejich názory při rozhodování;</a:t>
            </a:r>
          </a:p>
          <a:p>
            <a:pPr algn="just"/>
            <a:r>
              <a:rPr lang="cs-CZ" sz="1800" b="1" dirty="0"/>
              <a:t>lídr orientovaný na úspěch </a:t>
            </a:r>
            <a:r>
              <a:rPr lang="cs-CZ" sz="1800" dirty="0"/>
              <a:t>– nastavuje cíle a očekává, že zaměstnanci je splní na nejvyšší možné úrovni.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vedení cesta – cíl (70. léta 20. století)</a:t>
            </a:r>
          </a:p>
        </p:txBody>
      </p:sp>
    </p:spTree>
    <p:extLst>
      <p:ext uri="{BB962C8B-B14F-4D97-AF65-F5344CB8AC3E}">
        <p14:creationId xmlns:p14="http://schemas.microsoft.com/office/powerpoint/2010/main" val="377494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vedení – cíl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771550"/>
            <a:ext cx="4238625" cy="3960440"/>
          </a:xfrm>
          <a:prstGeom prst="rect">
            <a:avLst/>
          </a:prstGeom>
        </p:spPr>
      </p:pic>
    </p:spTree>
    <p:extLst>
      <p:ext uri="{BB962C8B-B14F-4D97-AF65-F5344CB8AC3E}">
        <p14:creationId xmlns:p14="http://schemas.microsoft.com/office/powerpoint/2010/main" val="560687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vedení – cíl </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t="12200" b="5201"/>
          <a:stretch/>
        </p:blipFill>
        <p:spPr>
          <a:xfrm>
            <a:off x="1115616" y="791050"/>
            <a:ext cx="6309320" cy="3908569"/>
          </a:xfrm>
          <a:prstGeom prst="rect">
            <a:avLst/>
          </a:prstGeom>
        </p:spPr>
      </p:pic>
    </p:spTree>
    <p:extLst>
      <p:ext uri="{BB962C8B-B14F-4D97-AF65-F5344CB8AC3E}">
        <p14:creationId xmlns:p14="http://schemas.microsoft.com/office/powerpoint/2010/main" val="2648475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House ve své teorii předpokládá, že chování lídrů ovlivňují dvě skupiny situačních faktorů, a to faktory prostředí a faktory podřízených. </a:t>
            </a:r>
          </a:p>
          <a:p>
            <a:pPr algn="just"/>
            <a:r>
              <a:rPr lang="cs-CZ" sz="1800" b="1" dirty="0"/>
              <a:t>Faktory prostředí </a:t>
            </a:r>
            <a:r>
              <a:rPr lang="cs-CZ" sz="1800" dirty="0"/>
              <a:t>se zahrnují faktory mimo kontrolu pracovníků, jako je pracovní skupina, strukturování úkolu, systém formálních autorit, pracovní skupina. Faktory prostředí determinují typ chování lídra, jestliže mají podřízení dosáhnout maximálně možných výsledků. </a:t>
            </a:r>
          </a:p>
          <a:p>
            <a:pPr algn="just"/>
            <a:r>
              <a:rPr lang="cs-CZ" sz="1800" b="1" dirty="0"/>
              <a:t>Faktory podřízených </a:t>
            </a:r>
            <a:r>
              <a:rPr lang="cs-CZ" sz="1800" dirty="0"/>
              <a:t>představují osobní charakteristiky samotných podřízených, jako je těžiště kontroly, zkušenosti, očekávané schopnosti. Osobní charakteristiky podřízených determinují jak je prostředí a chování lídra interpretováno. </a:t>
            </a:r>
          </a:p>
          <a:p>
            <a:pPr algn="just"/>
            <a:r>
              <a:rPr lang="cs-CZ" sz="1800" dirty="0"/>
              <a:t>Teorie předpokládá, že chování lídra, z pohledu dosahování cílů a výkonů, nebude účinné, pokud nebude slučitelné s prostředím nebo charakteristikami podřízených.</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Teorie vedení cesta-cíl </a:t>
            </a:r>
          </a:p>
        </p:txBody>
      </p:sp>
    </p:spTree>
    <p:extLst>
      <p:ext uri="{BB962C8B-B14F-4D97-AF65-F5344CB8AC3E}">
        <p14:creationId xmlns:p14="http://schemas.microsoft.com/office/powerpoint/2010/main" val="756002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Definují faktory, které podle nich zásadním způsobem ovlivňují volbu vhodného stylu rozhodování manažera. Těmito faktory jsou </a:t>
            </a:r>
            <a:r>
              <a:rPr lang="cs-CZ" sz="1800" b="1" dirty="0"/>
              <a:t>kvalita vlastního rozhodování </a:t>
            </a:r>
            <a:r>
              <a:rPr lang="cs-CZ" sz="1800" dirty="0"/>
              <a:t>a </a:t>
            </a:r>
            <a:r>
              <a:rPr lang="cs-CZ" sz="1800" b="1" dirty="0"/>
              <a:t>akceptovatelnost rozhodnutí </a:t>
            </a:r>
            <a:r>
              <a:rPr lang="cs-CZ" sz="1800" dirty="0"/>
              <a:t>(tj. ochota podřízených realizovat dané manažerské rozhodnutí).</a:t>
            </a:r>
          </a:p>
          <a:p>
            <a:pPr algn="just"/>
            <a:r>
              <a:rPr lang="cs-CZ" sz="1800" dirty="0"/>
              <a:t>Podstatou modelu pro řešení problémů skupin a jejich vedení je provedení situační analýzy problému, který se vyskytl a má se řešit pro danou skupinu zaměstnanců. Situační analýza daného problému - můžeme popsat pomocí sedmi charakteristik: </a:t>
            </a:r>
          </a:p>
          <a:p>
            <a:pPr algn="just">
              <a:spcBef>
                <a:spcPts val="0"/>
              </a:spcBef>
            </a:pPr>
            <a:r>
              <a:rPr lang="cs-CZ" sz="1600" dirty="0"/>
              <a:t>požadavek kvality řešení, </a:t>
            </a:r>
          </a:p>
          <a:p>
            <a:pPr algn="just">
              <a:spcBef>
                <a:spcPts val="0"/>
              </a:spcBef>
            </a:pPr>
            <a:r>
              <a:rPr lang="cs-CZ" sz="1600" dirty="0"/>
              <a:t>dostatek informací k řešení, </a:t>
            </a:r>
          </a:p>
          <a:p>
            <a:pPr algn="just">
              <a:spcBef>
                <a:spcPts val="0"/>
              </a:spcBef>
            </a:pPr>
            <a:r>
              <a:rPr lang="cs-CZ" sz="1600" dirty="0"/>
              <a:t>strukturovanost problému, </a:t>
            </a:r>
          </a:p>
          <a:p>
            <a:pPr algn="just">
              <a:spcBef>
                <a:spcPts val="0"/>
              </a:spcBef>
            </a:pPr>
            <a:r>
              <a:rPr lang="cs-CZ" sz="1600" dirty="0"/>
              <a:t>význam akceptovatelnosti zaměstnanců pro realizaci rozhodnutí, </a:t>
            </a:r>
          </a:p>
          <a:p>
            <a:pPr algn="just">
              <a:spcBef>
                <a:spcPts val="0"/>
              </a:spcBef>
            </a:pPr>
            <a:r>
              <a:rPr lang="cs-CZ" sz="1600" dirty="0"/>
              <a:t>akceptovatelnost pro spolupracovníky</a:t>
            </a:r>
          </a:p>
          <a:p>
            <a:pPr algn="just">
              <a:spcBef>
                <a:spcPts val="0"/>
              </a:spcBef>
            </a:pPr>
            <a:r>
              <a:rPr lang="cs-CZ" sz="1600" dirty="0"/>
              <a:t>cílová orientace spolupracovníků, </a:t>
            </a:r>
          </a:p>
          <a:p>
            <a:pPr algn="just">
              <a:spcBef>
                <a:spcPts val="0"/>
              </a:spcBef>
            </a:pPr>
            <a:r>
              <a:rPr lang="cs-CZ" sz="1600" dirty="0"/>
              <a:t>pravděpodobnost vzniku konfliktů mezi spolupracovníky.</a:t>
            </a:r>
          </a:p>
          <a:p>
            <a:pPr algn="just">
              <a:spcBef>
                <a:spcPts val="0"/>
              </a:spcBef>
            </a:pPr>
            <a:r>
              <a:rPr lang="cs-CZ" sz="1800" dirty="0"/>
              <a:t> </a:t>
            </a:r>
            <a:br>
              <a:rPr lang="cs-CZ" sz="1800" dirty="0"/>
            </a:br>
            <a:r>
              <a:rPr lang="cs-CZ" sz="1800" dirty="0"/>
              <a:t>Těchto sedm pravidel dává vedoucímu dostatečnou možnost analyzovat daný problém</a:t>
            </a:r>
            <a:br>
              <a:rPr lang="cs-CZ" sz="1800" dirty="0"/>
            </a:br>
            <a:r>
              <a:rPr lang="cs-CZ" sz="1800" dirty="0"/>
              <a:t>tak, aby bylo možné odvodit vhodný vůdčí styl.</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920880" cy="507703"/>
          </a:xfrm>
        </p:spPr>
        <p:txBody>
          <a:bodyPr/>
          <a:lstStyle/>
          <a:p>
            <a:r>
              <a:rPr lang="cs-CZ" dirty="0"/>
              <a:t>Styly vedení podle </a:t>
            </a:r>
            <a:r>
              <a:rPr lang="cs-CZ" dirty="0" err="1"/>
              <a:t>Vroom</a:t>
            </a:r>
            <a:r>
              <a:rPr lang="cs-CZ" dirty="0"/>
              <a:t>, </a:t>
            </a:r>
            <a:r>
              <a:rPr lang="cs-CZ" dirty="0" err="1"/>
              <a:t>Yettona</a:t>
            </a:r>
            <a:r>
              <a:rPr lang="cs-CZ" dirty="0"/>
              <a:t> a Jaga (80. léta 20. století)</a:t>
            </a:r>
          </a:p>
        </p:txBody>
      </p:sp>
    </p:spTree>
    <p:extLst>
      <p:ext uri="{BB962C8B-B14F-4D97-AF65-F5344CB8AC3E}">
        <p14:creationId xmlns:p14="http://schemas.microsoft.com/office/powerpoint/2010/main" val="47101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68752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err="1"/>
              <a:t>Leadership</a:t>
            </a:r>
            <a:r>
              <a:rPr lang="cs-CZ" sz="1800" dirty="0"/>
              <a:t> je především spojen s motivováním a inspirováním lidí k tomu, aby vynaložili své dovednosti a schopnosti k dosažení stanovených cílů. </a:t>
            </a:r>
          </a:p>
          <a:p>
            <a:pPr algn="just"/>
            <a:r>
              <a:rPr lang="cs-CZ" sz="1800" dirty="0"/>
              <a:t>Na rozdíl od manažera se lídr snaží získat srdce lidí, aby se práce lidem stala srdeční záležitostí a nejen pracovní povinností. </a:t>
            </a:r>
          </a:p>
          <a:p>
            <a:pPr algn="just"/>
            <a:r>
              <a:rPr lang="cs-CZ" sz="1800" dirty="0" err="1"/>
              <a:t>Hersey</a:t>
            </a:r>
            <a:r>
              <a:rPr lang="cs-CZ" sz="1800" dirty="0"/>
              <a:t> a </a:t>
            </a:r>
            <a:r>
              <a:rPr lang="cs-CZ" sz="1800" dirty="0" err="1"/>
              <a:t>Blanchard</a:t>
            </a:r>
            <a:r>
              <a:rPr lang="cs-CZ" sz="1800" dirty="0"/>
              <a:t> (1993) se domnívají, že obecně nejužívanější definicí vůdcovství je ta, která charakterizuje </a:t>
            </a:r>
            <a:r>
              <a:rPr lang="cs-CZ" sz="1800" dirty="0" err="1"/>
              <a:t>leadership</a:t>
            </a:r>
            <a:r>
              <a:rPr lang="cs-CZ" sz="1800" dirty="0"/>
              <a:t> jako proces ovlivňování činnosti individua či skupiny ve snaze dosáhnout cílů v určitém situačním kontextu.</a:t>
            </a:r>
          </a:p>
          <a:p>
            <a:pPr algn="just"/>
            <a:r>
              <a:rPr lang="cs-CZ" sz="1800" dirty="0" smtClean="0"/>
              <a:t>Matematicky </a:t>
            </a:r>
            <a:r>
              <a:rPr lang="cs-CZ" sz="1800" dirty="0"/>
              <a:t>můžeme vyjádřit teorii vůdcovství (V) jako funkci tří základních proměnných lídr (L), jedinec či skupina (J), situační faktory (S) následovně: V = f (L, J ,S). </a:t>
            </a:r>
          </a:p>
          <a:p>
            <a:pPr algn="just"/>
            <a:r>
              <a:rPr lang="cs-CZ" sz="1800" dirty="0"/>
              <a:t>Vůdcovství je v moderní společnosti chápáno jako konsensuální, ve shodě se zájmy společnosti, nikoliv prosazované formou násilí a hrozeb.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Leadership</a:t>
            </a:r>
            <a:r>
              <a:rPr lang="cs-CZ" dirty="0"/>
              <a:t> </a:t>
            </a:r>
          </a:p>
        </p:txBody>
      </p:sp>
    </p:spTree>
    <p:extLst>
      <p:ext uri="{BB962C8B-B14F-4D97-AF65-F5344CB8AC3E}">
        <p14:creationId xmlns:p14="http://schemas.microsoft.com/office/powerpoint/2010/main" val="493082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21557"/>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Těchto sedm charakteristik dává vedoucímu dostatečnou možnost analyzovat daný problém tak, aby bylo možné odvodit vhodný vůdčí styl.</a:t>
            </a:r>
          </a:p>
          <a:p>
            <a:pPr algn="just"/>
            <a:r>
              <a:rPr lang="cs-CZ" sz="1800" dirty="0"/>
              <a:t>Jako nástroj pro volbu tohoto stylu slouží</a:t>
            </a:r>
            <a:br>
              <a:rPr lang="cs-CZ" sz="1800" dirty="0"/>
            </a:br>
            <a:r>
              <a:rPr lang="cs-CZ" sz="1800" dirty="0"/>
              <a:t>rozhodovací strom, jehož jednotlivé uzly zobrazují výše uvedené charakteristiky.</a:t>
            </a:r>
          </a:p>
          <a:p>
            <a:pPr marL="0" indent="0" algn="just">
              <a:buNone/>
            </a:pPr>
            <a:endParaRPr lang="cs-CZ" sz="1800" dirty="0"/>
          </a:p>
          <a:p>
            <a:pPr algn="just"/>
            <a:r>
              <a:rPr lang="cs-CZ" sz="1800" b="1" dirty="0"/>
              <a:t>AI autokratický styl </a:t>
            </a:r>
            <a:r>
              <a:rPr lang="cs-CZ" sz="1800" dirty="0"/>
              <a:t>– manažer řeší problém sám na základě vlastních informací</a:t>
            </a:r>
          </a:p>
          <a:p>
            <a:pPr algn="just"/>
            <a:r>
              <a:rPr lang="cs-CZ" sz="1800" b="1" dirty="0"/>
              <a:t>AII autokratický styl </a:t>
            </a:r>
            <a:r>
              <a:rPr lang="cs-CZ" sz="1800" dirty="0"/>
              <a:t>– manažer rozhoduje sám na základě informací od zaměstnanců</a:t>
            </a:r>
          </a:p>
          <a:p>
            <a:pPr algn="just"/>
            <a:r>
              <a:rPr lang="cs-CZ" sz="1800" b="1" dirty="0"/>
              <a:t>CI konzultativní styl </a:t>
            </a:r>
            <a:r>
              <a:rPr lang="cs-CZ" sz="1800" dirty="0"/>
              <a:t>– individuální konzultace</a:t>
            </a:r>
          </a:p>
          <a:p>
            <a:pPr algn="just"/>
            <a:r>
              <a:rPr lang="cs-CZ" sz="1800" b="1" dirty="0"/>
              <a:t>CII konzultativní styl </a:t>
            </a:r>
            <a:r>
              <a:rPr lang="cs-CZ" sz="1800" dirty="0"/>
              <a:t>– svolání porady celého kolektivu </a:t>
            </a:r>
          </a:p>
          <a:p>
            <a:pPr algn="just"/>
            <a:r>
              <a:rPr lang="cs-CZ" sz="1800" b="1" dirty="0"/>
              <a:t>GII skupinový styl rozhodování </a:t>
            </a:r>
            <a:r>
              <a:rPr lang="cs-CZ" sz="1800" dirty="0"/>
              <a:t>– společné řešení </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7272808" cy="507703"/>
          </a:xfrm>
        </p:spPr>
        <p:txBody>
          <a:bodyPr/>
          <a:lstStyle/>
          <a:p>
            <a:r>
              <a:rPr lang="cs-CZ" dirty="0"/>
              <a:t>Styly vedení podle </a:t>
            </a:r>
            <a:r>
              <a:rPr lang="cs-CZ" dirty="0" err="1"/>
              <a:t>Vrooma</a:t>
            </a:r>
            <a:r>
              <a:rPr lang="cs-CZ" dirty="0"/>
              <a:t>, </a:t>
            </a:r>
            <a:r>
              <a:rPr lang="cs-CZ" dirty="0" err="1"/>
              <a:t>Yettona</a:t>
            </a:r>
            <a:r>
              <a:rPr lang="cs-CZ" dirty="0"/>
              <a:t> a Jaga</a:t>
            </a:r>
          </a:p>
        </p:txBody>
      </p:sp>
    </p:spTree>
    <p:extLst>
      <p:ext uri="{BB962C8B-B14F-4D97-AF65-F5344CB8AC3E}">
        <p14:creationId xmlns:p14="http://schemas.microsoft.com/office/powerpoint/2010/main" val="2640622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984776" cy="507703"/>
          </a:xfrm>
        </p:spPr>
        <p:txBody>
          <a:bodyPr/>
          <a:lstStyle/>
          <a:p>
            <a:r>
              <a:rPr lang="cs-CZ" dirty="0"/>
              <a:t>Styly vedení podle </a:t>
            </a:r>
            <a:r>
              <a:rPr lang="cs-CZ" dirty="0" err="1"/>
              <a:t>Vrooma</a:t>
            </a:r>
            <a:r>
              <a:rPr lang="cs-CZ" dirty="0"/>
              <a:t>, </a:t>
            </a:r>
            <a:r>
              <a:rPr lang="cs-CZ" dirty="0" err="1"/>
              <a:t>Yettona</a:t>
            </a:r>
            <a:r>
              <a:rPr lang="cs-CZ" dirty="0"/>
              <a:t> a Jaga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596" y="702153"/>
            <a:ext cx="5934808" cy="4173854"/>
          </a:xfrm>
          <a:prstGeom prst="rect">
            <a:avLst/>
          </a:prstGeom>
        </p:spPr>
      </p:pic>
    </p:spTree>
    <p:extLst>
      <p:ext uri="{BB962C8B-B14F-4D97-AF65-F5344CB8AC3E}">
        <p14:creationId xmlns:p14="http://schemas.microsoft.com/office/powerpoint/2010/main" val="1224869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Model komplexního vedení (90. léta 20. století)</a:t>
            </a:r>
          </a:p>
        </p:txBody>
      </p:sp>
      <p:pic>
        <p:nvPicPr>
          <p:cNvPr id="6" name="Obrázek 5" descr="Transacting Business and Transforming Communities: The Mission Statements  of Community Foundations Around the Globe - Margaret F. Sloan, 202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43558"/>
            <a:ext cx="6579567" cy="3783048"/>
          </a:xfrm>
          <a:prstGeom prst="rect">
            <a:avLst/>
          </a:prstGeom>
          <a:noFill/>
          <a:ln>
            <a:noFill/>
          </a:ln>
        </p:spPr>
      </p:pic>
    </p:spTree>
    <p:extLst>
      <p:ext uri="{BB962C8B-B14F-4D97-AF65-F5344CB8AC3E}">
        <p14:creationId xmlns:p14="http://schemas.microsoft.com/office/powerpoint/2010/main" val="304108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Model komplexního vedení</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30494"/>
            <a:ext cx="6734989" cy="4181018"/>
          </a:xfrm>
          <a:prstGeom prst="rect">
            <a:avLst/>
          </a:prstGeom>
        </p:spPr>
      </p:pic>
    </p:spTree>
    <p:extLst>
      <p:ext uri="{BB962C8B-B14F-4D97-AF65-F5344CB8AC3E}">
        <p14:creationId xmlns:p14="http://schemas.microsoft.com/office/powerpoint/2010/main" val="1949964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Transakční vedení</a:t>
            </a:r>
            <a:r>
              <a:rPr lang="cs-CZ" sz="1800" dirty="0"/>
              <a:t> je založeno na poskytování určitých odměn (peníze, práce, jistota) za ochotu vyhovět a práci vykonat. </a:t>
            </a:r>
          </a:p>
          <a:p>
            <a:pPr algn="just"/>
            <a:r>
              <a:rPr lang="cs-CZ" sz="1800" dirty="0"/>
              <a:t>Z tohoto pohledu se transakční lídři podobají spíše manažerům než lídrům. </a:t>
            </a:r>
          </a:p>
          <a:p>
            <a:pPr algn="just"/>
            <a:r>
              <a:rPr lang="cs-CZ" sz="1800" dirty="0"/>
              <a:t>Projevy transakčního vedení lidí jsou podněcovány pouze potřebami a preferencemi lidí, čímž tato podoba vedení lidí nekriticky reaguje na naše potřeby a preference a vychází z nerozvinutého mravního cítění.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Transakční vedení</a:t>
            </a:r>
          </a:p>
        </p:txBody>
      </p:sp>
    </p:spTree>
    <p:extLst>
      <p:ext uri="{BB962C8B-B14F-4D97-AF65-F5344CB8AC3E}">
        <p14:creationId xmlns:p14="http://schemas.microsoft.com/office/powerpoint/2010/main" val="3721703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Transformační vedení</a:t>
            </a:r>
            <a:r>
              <a:rPr lang="cs-CZ" sz="1800" dirty="0"/>
              <a:t> je založeno na schopnosti využít sílu osobnosti vedoucího pracovníka a tím dosáhnout významných změn v chování spolupracovníků tak, aby bylo dosaženo uskutečnění vizí a naplnění cílů lídra. </a:t>
            </a:r>
          </a:p>
          <a:p>
            <a:pPr algn="just"/>
            <a:r>
              <a:rPr lang="cs-CZ" sz="1800" dirty="0"/>
              <a:t>Míra v jaké jsou lídři transformační, se měří jejich vlivem na jejich stoupence, ve smyslu míry důvěry, obdivu, věrnosti a úcty stoupenců k lídrovi, stejně jako míry, v jaké jsou stoupenci ochotni pracovat usilovněji, než se původně očekávalo. </a:t>
            </a:r>
          </a:p>
          <a:p>
            <a:pPr algn="just"/>
            <a:r>
              <a:rPr lang="cs-CZ" sz="1800" dirty="0"/>
              <a:t>K tomu dochází, protože lídr transformuje a stimuluje prostřednictvím inspirující mise a vize, kterým poskytuje identitu.</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Transformační vedení</a:t>
            </a:r>
          </a:p>
        </p:txBody>
      </p:sp>
    </p:spTree>
    <p:extLst>
      <p:ext uri="{BB962C8B-B14F-4D97-AF65-F5344CB8AC3E}">
        <p14:creationId xmlns:p14="http://schemas.microsoft.com/office/powerpoint/2010/main" val="1314991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Charismatické vedení lidí</a:t>
            </a:r>
            <a:r>
              <a:rPr lang="cs-CZ" sz="1800" dirty="0"/>
              <a:t> je založeno na osobnosti, na vlastnostech a charismatu, lídra umožňující ostatní přesvědčit k následování. </a:t>
            </a:r>
          </a:p>
          <a:p>
            <a:pPr algn="just"/>
            <a:r>
              <a:rPr lang="cs-CZ" sz="1800" dirty="0"/>
              <a:t>Charismatičtí lídři se odlišují od běžných lidí tím, že jsou obdařeni výjimečnými vlastnostmi, které jejich stoupence inspirují. Charismatičtí lídři pracují se zaměstnanci tak, že vytvářejí inspirující představu budoucnosti. Tímto jsou podobni transformačním lídrům. </a:t>
            </a:r>
          </a:p>
          <a:p>
            <a:pPr marL="0" indent="0" algn="just">
              <a:buNone/>
            </a:pPr>
            <a:r>
              <a:rPr lang="cs-CZ" sz="1800" dirty="0"/>
              <a:t>Základní osobnostní charakteristiky charismatického lídra jsou:</a:t>
            </a:r>
          </a:p>
          <a:p>
            <a:pPr lvl="0" algn="just"/>
            <a:r>
              <a:rPr lang="cs-CZ" sz="1800" dirty="0"/>
              <a:t>má vizi;</a:t>
            </a:r>
          </a:p>
          <a:p>
            <a:pPr lvl="0" algn="just"/>
            <a:r>
              <a:rPr lang="cs-CZ" sz="1800" dirty="0"/>
              <a:t>je schopen svoji vizi vysvětlit;</a:t>
            </a:r>
          </a:p>
          <a:p>
            <a:pPr lvl="0" algn="just"/>
            <a:r>
              <a:rPr lang="cs-CZ" sz="1800" dirty="0"/>
              <a:t>je ochoten riskovat pro naplnění své vize;</a:t>
            </a:r>
          </a:p>
          <a:p>
            <a:pPr lvl="0" algn="just"/>
            <a:r>
              <a:rPr lang="cs-CZ" sz="1800" dirty="0"/>
              <a:t>je citlivý jak k životnímu prostředí a potřebám svých spolupracovníků;</a:t>
            </a:r>
          </a:p>
          <a:p>
            <a:pPr lvl="0" algn="just"/>
            <a:r>
              <a:rPr lang="cs-CZ" sz="1800" dirty="0"/>
              <a:t>jeho chování není zcela běžné.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Charismatické vedení</a:t>
            </a:r>
          </a:p>
        </p:txBody>
      </p:sp>
    </p:spTree>
    <p:extLst>
      <p:ext uri="{BB962C8B-B14F-4D97-AF65-F5344CB8AC3E}">
        <p14:creationId xmlns:p14="http://schemas.microsoft.com/office/powerpoint/2010/main" val="1567184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Vizionářské vedení lidí</a:t>
            </a:r>
            <a:r>
              <a:rPr lang="cs-CZ" sz="1800" dirty="0"/>
              <a:t> je inspirováno jasnou vizí, jasným cílem, vzrušující budoucnosti, která je pro spolupracovníky lákavá. </a:t>
            </a:r>
          </a:p>
          <a:p>
            <a:pPr algn="just"/>
            <a:r>
              <a:rPr lang="cs-CZ" sz="1800" dirty="0"/>
              <a:t>Vizionářské vedení je založeno na poskytnutí pocitu účelnosti a smysluplnosti práce a života nabídkou vzrušující vize. Přičemž vizi můžeme chápat jako cíl, který je lákavý. </a:t>
            </a:r>
          </a:p>
          <a:p>
            <a:pPr algn="just"/>
            <a:r>
              <a:rPr lang="cs-CZ" sz="1800" dirty="0"/>
              <a:t>Vizionářští lídři jsou schopni vytvořit a vysvětlit realistickou, důvěryhodnou a atraktivní vizi budoucnosti, která zlepší současnou situaci.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Vizionářské vedení</a:t>
            </a:r>
          </a:p>
        </p:txBody>
      </p:sp>
    </p:spTree>
    <p:extLst>
      <p:ext uri="{BB962C8B-B14F-4D97-AF65-F5344CB8AC3E}">
        <p14:creationId xmlns:p14="http://schemas.microsoft.com/office/powerpoint/2010/main" val="1549025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Autentické vedení lidí</a:t>
            </a:r>
            <a:r>
              <a:rPr lang="cs-CZ" sz="1800" dirty="0"/>
              <a:t> je založeno na pozitivní morální perspektivě, která se vyznačuje vysokými etickými standardy usměrňující rozhodování a chování lidí.</a:t>
            </a:r>
          </a:p>
          <a:p>
            <a:pPr algn="just"/>
            <a:r>
              <a:rPr lang="cs-CZ" sz="1800" dirty="0" err="1"/>
              <a:t>Autentiční</a:t>
            </a:r>
            <a:r>
              <a:rPr lang="cs-CZ" sz="1800" dirty="0"/>
              <a:t> lídři se snaží jednat v souladu s osobními hodnotami a přesvědčením takovým způsobem, aby získali respekt a důvěru spolupracovníků. </a:t>
            </a:r>
          </a:p>
          <a:p>
            <a:pPr algn="just"/>
            <a:r>
              <a:rPr lang="cs-CZ" sz="1800" dirty="0"/>
              <a:t>Tento respekt se vytváří také podporováním rozmanitých názorů a vytvářením sítí vztahů založených na spolupráci.</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Autentické vedení</a:t>
            </a:r>
          </a:p>
        </p:txBody>
      </p:sp>
    </p:spTree>
    <p:extLst>
      <p:ext uri="{BB962C8B-B14F-4D97-AF65-F5344CB8AC3E}">
        <p14:creationId xmlns:p14="http://schemas.microsoft.com/office/powerpoint/2010/main" val="2764752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Vedení služebníka</a:t>
            </a:r>
          </a:p>
          <a:p>
            <a:pPr algn="just"/>
            <a:r>
              <a:rPr lang="cs-CZ" sz="1800" dirty="0"/>
              <a:t>Filozofie vedení, ve které je cílem vůdce sloužit.</a:t>
            </a:r>
          </a:p>
          <a:p>
            <a:pPr algn="just"/>
            <a:r>
              <a:rPr lang="cs-CZ" sz="1800" dirty="0"/>
              <a:t>Vedoucí služebník sdílí moc, staví potřeby zaměstnanců na první místo a pomáhá lidem rozvíjet se a podávat co nejlepší výkony.</a:t>
            </a:r>
          </a:p>
          <a:p>
            <a:pPr algn="just"/>
            <a:r>
              <a:rPr lang="cs-CZ" sz="1800" dirty="0"/>
              <a:t>Zakladatel Robert K. </a:t>
            </a:r>
            <a:r>
              <a:rPr lang="cs-CZ" sz="1800" dirty="0" err="1"/>
              <a:t>Greenleaf</a:t>
            </a:r>
            <a:r>
              <a:rPr lang="cs-CZ" sz="1800" dirty="0"/>
              <a:t>, říká, že </a:t>
            </a:r>
            <a:r>
              <a:rPr lang="cs-CZ" sz="1800" dirty="0" err="1"/>
              <a:t>Servant</a:t>
            </a:r>
            <a:r>
              <a:rPr lang="cs-CZ" sz="1800" dirty="0"/>
              <a:t> Leader by se měl zaměřit na to, "</a:t>
            </a:r>
            <a:r>
              <a:rPr lang="cs-CZ" sz="1800" b="1" dirty="0"/>
              <a:t>zda ti, kterým slouží, rostou jako osobnosti? Stávají se při službě zdravějšími, moudřejšími, svobodnějšími, samostatnějšími a mají větší šanci stát se sami služebníky?</a:t>
            </a:r>
          </a:p>
          <a:p>
            <a:pPr algn="just"/>
            <a:r>
              <a:rPr lang="cs-CZ" sz="1800" dirty="0"/>
              <a:t>Služebník se zaměřuje především na růst a blaho lidí a společenství, do kterých patří. Zatímco tradiční vedení obvykle zahrnuje hromadění a uplatňování moci člověkem na "vrcholu pyramidy", služebné vedení je jiné. </a:t>
            </a:r>
            <a:r>
              <a:rPr lang="cs-CZ" sz="1800" dirty="0" err="1"/>
              <a:t>Servant</a:t>
            </a:r>
            <a:r>
              <a:rPr lang="cs-CZ" sz="1800" dirty="0"/>
              <a:t> leader se dělí o moc, staví potřeby druhých na první místo a pomáhá lidem rozvíjet se a dosahovat co nejvyšších výkonů.</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181872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a </a:t>
            </a:r>
            <a:r>
              <a:rPr lang="cs-CZ" dirty="0" err="1"/>
              <a:t>leadership</a:t>
            </a:r>
            <a:endParaRPr lang="cs-CZ" dirty="0"/>
          </a:p>
        </p:txBody>
      </p:sp>
      <p:pic>
        <p:nvPicPr>
          <p:cNvPr id="6" name="Obrázek 5" descr="https://peritumagri.com/stride/pluginfile.php/4921/mod_page/content/4/12.%20Leadership-skills1.jpg?time=1670492089356"/>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11566"/>
            <a:ext cx="5112568" cy="3776316"/>
          </a:xfrm>
          <a:prstGeom prst="rect">
            <a:avLst/>
          </a:prstGeom>
          <a:noFill/>
          <a:ln>
            <a:noFill/>
          </a:ln>
        </p:spPr>
      </p:pic>
    </p:spTree>
    <p:extLst>
      <p:ext uri="{BB962C8B-B14F-4D97-AF65-F5344CB8AC3E}">
        <p14:creationId xmlns:p14="http://schemas.microsoft.com/office/powerpoint/2010/main" val="961740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843558"/>
            <a:ext cx="5688632" cy="3785526"/>
          </a:xfrm>
          <a:prstGeom prst="rect">
            <a:avLst/>
          </a:prstGeom>
        </p:spPr>
      </p:pic>
    </p:spTree>
    <p:extLst>
      <p:ext uri="{BB962C8B-B14F-4D97-AF65-F5344CB8AC3E}">
        <p14:creationId xmlns:p14="http://schemas.microsoft.com/office/powerpoint/2010/main" val="3853924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843558"/>
            <a:ext cx="5256584" cy="3720952"/>
          </a:xfrm>
          <a:prstGeom prst="rect">
            <a:avLst/>
          </a:prstGeom>
        </p:spPr>
      </p:pic>
    </p:spTree>
    <p:extLst>
      <p:ext uri="{BB962C8B-B14F-4D97-AF65-F5344CB8AC3E}">
        <p14:creationId xmlns:p14="http://schemas.microsoft.com/office/powerpoint/2010/main" val="539414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771549"/>
            <a:ext cx="6328770" cy="3960441"/>
          </a:xfrm>
          <a:prstGeom prst="rect">
            <a:avLst/>
          </a:prstGeom>
        </p:spPr>
      </p:pic>
    </p:spTree>
    <p:extLst>
      <p:ext uri="{BB962C8B-B14F-4D97-AF65-F5344CB8AC3E}">
        <p14:creationId xmlns:p14="http://schemas.microsoft.com/office/powerpoint/2010/main" val="26315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 organizační struktura</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9201" b="15000"/>
          <a:stretch/>
        </p:blipFill>
        <p:spPr>
          <a:xfrm>
            <a:off x="755576" y="987574"/>
            <a:ext cx="6858000" cy="3384376"/>
          </a:xfrm>
          <a:prstGeom prst="rect">
            <a:avLst/>
          </a:prstGeom>
        </p:spPr>
      </p:pic>
    </p:spTree>
    <p:extLst>
      <p:ext uri="{BB962C8B-B14F-4D97-AF65-F5344CB8AC3E}">
        <p14:creationId xmlns:p14="http://schemas.microsoft.com/office/powerpoint/2010/main" val="78995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Servant</a:t>
            </a:r>
            <a:r>
              <a:rPr lang="cs-CZ" dirty="0"/>
              <a:t> </a:t>
            </a:r>
            <a:r>
              <a:rPr lang="cs-CZ" dirty="0" err="1"/>
              <a:t>leadership</a:t>
            </a:r>
            <a:r>
              <a:rPr lang="cs-CZ" dirty="0"/>
              <a:t> – 10 charakteristik</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7012" b="20600"/>
          <a:stretch/>
        </p:blipFill>
        <p:spPr>
          <a:xfrm>
            <a:off x="242756" y="1131590"/>
            <a:ext cx="8412795" cy="2952328"/>
          </a:xfrm>
          <a:prstGeom prst="rect">
            <a:avLst/>
          </a:prstGeom>
        </p:spPr>
      </p:pic>
    </p:spTree>
    <p:extLst>
      <p:ext uri="{BB962C8B-B14F-4D97-AF65-F5344CB8AC3E}">
        <p14:creationId xmlns:p14="http://schemas.microsoft.com/office/powerpoint/2010/main" val="2839296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99288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dirty="0"/>
              <a:t>Daniel </a:t>
            </a:r>
            <a:r>
              <a:rPr lang="cs-CZ" sz="1700" dirty="0" err="1"/>
              <a:t>Goleman</a:t>
            </a:r>
            <a:r>
              <a:rPr lang="cs-CZ" sz="1700" dirty="0"/>
              <a:t> tvůrce myšlenky </a:t>
            </a:r>
            <a:r>
              <a:rPr lang="cs-CZ" sz="1700" dirty="0" err="1"/>
              <a:t>resonant</a:t>
            </a:r>
            <a:r>
              <a:rPr lang="cs-CZ" sz="1700" dirty="0"/>
              <a:t> </a:t>
            </a:r>
            <a:r>
              <a:rPr lang="cs-CZ" sz="1700" dirty="0" err="1"/>
              <a:t>leadershipu</a:t>
            </a:r>
            <a:r>
              <a:rPr lang="cs-CZ" sz="1700" dirty="0"/>
              <a:t>.</a:t>
            </a:r>
          </a:p>
          <a:p>
            <a:pPr algn="just"/>
            <a:r>
              <a:rPr lang="cs-CZ" sz="1700" dirty="0"/>
              <a:t>Vedoucí pracovníci mohou vysílat buď pozitivní, nebo negativní vlny, které se odrážejí v celém podniku a ovlivňují ostatní. Rezonanční lídři inspirují ostatní prostřednictvím konzistentních, pozitivních vztahů a emocí. </a:t>
            </a:r>
          </a:p>
          <a:p>
            <a:pPr algn="just"/>
            <a:r>
              <a:rPr lang="cs-CZ" sz="1700" dirty="0"/>
              <a:t>Rezonující lídři si uvědomují, že jejich jednání má schopnost ovlivnit ostatní, a využívají </a:t>
            </a:r>
            <a:r>
              <a:rPr lang="cs-CZ" sz="1700" b="1" dirty="0"/>
              <a:t>emoční inteligenci </a:t>
            </a:r>
            <a:r>
              <a:rPr lang="cs-CZ" sz="1700" dirty="0"/>
              <a:t>k vedení a pomoci ostatním. Emoční inteligenci lze chápat jako schopnost zvládání emocí a umění vcítit se do emocí ostatních jedinců.</a:t>
            </a:r>
          </a:p>
          <a:p>
            <a:pPr algn="just"/>
            <a:r>
              <a:rPr lang="cs-CZ" sz="1700" dirty="0"/>
              <a:t>Vedoucí pracovníci mohou ovlivnit emocionální stav lidí ve svém okolí. Například budou působit pozitivně, když všechny naladí na stejnou optimistickou vlnu. Nebo naopak vytvoří disonanci, kdy jejich negativita začne ovlivňovat ostatní.</a:t>
            </a:r>
          </a:p>
          <a:p>
            <a:pPr algn="just"/>
            <a:r>
              <a:rPr lang="cs-CZ" sz="1700" dirty="0"/>
              <a:t>Rezonanční vedení umožňuje vedoucím pracovníkům toto prostředí vytvářet a podporovat. Tím, že se soustředí na to, jak a proč jednají, vysílají svou vlnovou délku, která rezonuje v celé společnosti, zabrnká na strunu lidí a sjednotí je za společným cílem.</a:t>
            </a:r>
          </a:p>
          <a:p>
            <a:pPr algn="just"/>
            <a:endParaRPr lang="cs-CZ" sz="1700" dirty="0"/>
          </a:p>
          <a:p>
            <a:pPr algn="just"/>
            <a:endParaRPr lang="cs-CZ" sz="1700" dirty="0"/>
          </a:p>
          <a:p>
            <a:pPr algn="just"/>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880393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733166"/>
            <a:ext cx="7128792" cy="3998824"/>
          </a:xfrm>
          <a:prstGeom prst="rect">
            <a:avLst/>
          </a:prstGeom>
        </p:spPr>
      </p:pic>
    </p:spTree>
    <p:extLst>
      <p:ext uri="{BB962C8B-B14F-4D97-AF65-F5344CB8AC3E}">
        <p14:creationId xmlns:p14="http://schemas.microsoft.com/office/powerpoint/2010/main" val="27871603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703189"/>
            <a:ext cx="784887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Vizionář</a:t>
            </a:r>
            <a:r>
              <a:rPr lang="cs-CZ" sz="1800" dirty="0"/>
              <a:t>: Vizionářští lídři vidí celkový obraz toho, kam společnost směřuje, a sdílejí ho se svými lidmi, čímž je inspirují ke společné práci na dosažení skupinových cílů. V tomto modelu každý chápe hodnotu a význam své práce.</a:t>
            </a:r>
          </a:p>
          <a:p>
            <a:pPr algn="just"/>
            <a:r>
              <a:rPr lang="cs-CZ" sz="1800" b="1" dirty="0"/>
              <a:t>Koučování:</a:t>
            </a:r>
            <a:r>
              <a:rPr lang="cs-CZ" sz="1800" dirty="0"/>
              <a:t> Ten se zaměřuje na osobní rozvoj zaměstnanců a vyžaduje, aby vedoucí pracovníci projevovali skutečný zájem o jednotlivce, což buduje vazby, zvyšuje důvěru a vede k vyšší úrovni motivace.</a:t>
            </a:r>
          </a:p>
          <a:p>
            <a:pPr algn="just"/>
            <a:r>
              <a:rPr lang="cs-CZ" sz="1800" b="1" dirty="0"/>
              <a:t>Afiliativní:</a:t>
            </a:r>
            <a:r>
              <a:rPr lang="cs-CZ" sz="1800" dirty="0"/>
              <a:t> Jde o vytváření vazeb mezi zaměstnanci, což posiluje vztahy a zvyšuje spolupráci. Zaměstnanci se budou cítit oceněni, pokud vedoucí pracovníci v těchto situacích projeví skutečnou empatii.</a:t>
            </a:r>
          </a:p>
          <a:p>
            <a:pPr algn="just"/>
            <a:r>
              <a:rPr lang="cs-CZ" sz="1800" b="1" dirty="0"/>
              <a:t>Demokratické:</a:t>
            </a:r>
            <a:r>
              <a:rPr lang="cs-CZ" sz="1800" dirty="0"/>
              <a:t> Vedoucí, kteří používají tento styl vedení, se otevřeně ptají zaměstnanců na jejich názory nebo je zvou do rozhodovacího procesu.</a:t>
            </a:r>
          </a:p>
          <a:p>
            <a:pPr algn="just"/>
            <a:endParaRPr lang="cs-CZ" sz="1800" dirty="0"/>
          </a:p>
          <a:p>
            <a:pPr algn="just"/>
            <a:endParaRPr lang="cs-CZ" sz="1800" dirty="0"/>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r>
              <a:rPr lang="cs-CZ" dirty="0"/>
              <a:t> (70. léta 20. století)</a:t>
            </a:r>
          </a:p>
        </p:txBody>
      </p:sp>
    </p:spTree>
    <p:extLst>
      <p:ext uri="{BB962C8B-B14F-4D97-AF65-F5344CB8AC3E}">
        <p14:creationId xmlns:p14="http://schemas.microsoft.com/office/powerpoint/2010/main" val="1297146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Resonant</a:t>
            </a:r>
            <a:r>
              <a:rPr lang="cs-CZ" dirty="0"/>
              <a:t> </a:t>
            </a:r>
            <a:r>
              <a:rPr lang="cs-CZ" dirty="0" err="1"/>
              <a:t>leadership</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741963"/>
            <a:ext cx="4268141" cy="3982837"/>
          </a:xfrm>
          <a:prstGeom prst="rect">
            <a:avLst/>
          </a:prstGeom>
        </p:spPr>
      </p:pic>
    </p:spTree>
    <p:extLst>
      <p:ext uri="{BB962C8B-B14F-4D97-AF65-F5344CB8AC3E}">
        <p14:creationId xmlns:p14="http://schemas.microsoft.com/office/powerpoint/2010/main" val="3300864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624736" cy="507703"/>
          </a:xfrm>
        </p:spPr>
        <p:txBody>
          <a:bodyPr/>
          <a:lstStyle/>
          <a:p>
            <a:r>
              <a:rPr lang="cs-CZ" dirty="0"/>
              <a:t>Teorie </a:t>
            </a:r>
            <a:r>
              <a:rPr lang="cs-CZ" dirty="0" err="1"/>
              <a:t>leadershipu</a:t>
            </a:r>
            <a:endParaRPr lang="cs-CZ" dirty="0"/>
          </a:p>
        </p:txBody>
      </p:sp>
      <p:pic>
        <p:nvPicPr>
          <p:cNvPr id="5" name="Obrázek 4"/>
          <p:cNvPicPr/>
          <p:nvPr/>
        </p:nvPicPr>
        <p:blipFill rotWithShape="1">
          <a:blip r:embed="rId2"/>
          <a:srcRect l="18960" t="30178" r="28571" b="18087"/>
          <a:stretch/>
        </p:blipFill>
        <p:spPr bwMode="auto">
          <a:xfrm>
            <a:off x="467544" y="771550"/>
            <a:ext cx="7128792" cy="3960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986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60840"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smtClean="0"/>
              <a:t>Lídři </a:t>
            </a:r>
            <a:r>
              <a:rPr lang="cs-CZ" sz="1800" dirty="0"/>
              <a:t>se dostávají v organizaci do tří základních rolí, a to:</a:t>
            </a:r>
          </a:p>
          <a:p>
            <a:pPr lvl="0" algn="just"/>
            <a:r>
              <a:rPr lang="cs-CZ" sz="1800" b="1" dirty="0"/>
              <a:t>definují úkoly</a:t>
            </a:r>
            <a:r>
              <a:rPr lang="cs-CZ" sz="1800" dirty="0"/>
              <a:t> – stanovují lidem, co se od nich očekává – naplňují tak potřeby úkolu, tj. udělat práci;</a:t>
            </a:r>
          </a:p>
          <a:p>
            <a:pPr lvl="0" algn="just"/>
            <a:r>
              <a:rPr lang="cs-CZ" sz="1800" b="1" dirty="0"/>
              <a:t>zajišťují plnění úkolů</a:t>
            </a:r>
            <a:r>
              <a:rPr lang="cs-CZ" sz="1800" dirty="0"/>
              <a:t> – zajišťují tak naplnění účelu, existence skupiny – naplňují individuální potřeby, tj. dochází ke sladění potřeb jedince s potřebami skupiny;</a:t>
            </a:r>
          </a:p>
          <a:p>
            <a:pPr algn="just"/>
            <a:r>
              <a:rPr lang="cs-CZ" sz="1800" b="1" dirty="0"/>
              <a:t>udržují efektivní vztahy</a:t>
            </a:r>
            <a:r>
              <a:rPr lang="cs-CZ" sz="1800" dirty="0"/>
              <a:t> – udržují takové vztahy, které přispívají ke splnění úkolu – naplňují tak potřeby skupiny, tzn. vytvářet a udržovat týmového ducha.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Role lídra</a:t>
            </a:r>
          </a:p>
        </p:txBody>
      </p:sp>
    </p:spTree>
    <p:extLst>
      <p:ext uri="{BB962C8B-B14F-4D97-AF65-F5344CB8AC3E}">
        <p14:creationId xmlns:p14="http://schemas.microsoft.com/office/powerpoint/2010/main" val="18088117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Moderní styly vedení a motivace</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smtClean="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093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Z pohledu stylu řízení je koučování osobní přístup realizovaný při výkonu práce a používaný manažery k rozvoji dovedností a schopností pracovníků.  </a:t>
            </a:r>
            <a:endParaRPr lang="cs-CZ" sz="1800" dirty="0" smtClean="0"/>
          </a:p>
          <a:p>
            <a:pPr algn="just"/>
            <a:r>
              <a:rPr lang="cs-CZ" sz="1800" dirty="0" smtClean="0"/>
              <a:t>Řízení </a:t>
            </a:r>
            <a:r>
              <a:rPr lang="cs-CZ" sz="1800" dirty="0"/>
              <a:t>lidí formou koučování není založeno na přímých příkazech a rozkazech, ale spíše na přístupech podporujících důvěru, posilující spolupráci při řešení problému</a:t>
            </a:r>
            <a:r>
              <a:rPr lang="cs-CZ" sz="1800" dirty="0" smtClean="0"/>
              <a:t>.</a:t>
            </a:r>
          </a:p>
          <a:p>
            <a:pPr algn="just"/>
            <a:r>
              <a:rPr lang="cs-CZ" sz="1800" dirty="0"/>
              <a:t>Koučování, jak už napovídá samotný pojem, je manažerský přístup převzatý z oblasti sportu. </a:t>
            </a:r>
            <a:endParaRPr lang="cs-CZ" sz="1800" dirty="0" smtClean="0"/>
          </a:p>
          <a:p>
            <a:pPr algn="just"/>
            <a:r>
              <a:rPr lang="cs-CZ" sz="1800" dirty="0" smtClean="0"/>
              <a:t>Koučování </a:t>
            </a:r>
            <a:r>
              <a:rPr lang="cs-CZ" sz="1800" dirty="0"/>
              <a:t>může být chápáno buď jako forma poradenství nebo určitý styl </a:t>
            </a:r>
            <a:r>
              <a:rPr lang="cs-CZ" sz="1800" dirty="0" smtClean="0"/>
              <a:t>řízení.</a:t>
            </a:r>
          </a:p>
          <a:p>
            <a:pPr algn="just"/>
            <a:r>
              <a:rPr lang="cs-CZ" sz="1800" dirty="0"/>
              <a:t>Potřeba koučování </a:t>
            </a:r>
            <a:r>
              <a:rPr lang="cs-CZ" sz="1800" dirty="0" smtClean="0"/>
              <a:t>vyplývá </a:t>
            </a:r>
            <a:r>
              <a:rPr lang="cs-CZ" sz="1800" dirty="0"/>
              <a:t>z formálního nebo neformálního zkoumání pracovního výkonu, ale i běžných každodenních </a:t>
            </a:r>
            <a:r>
              <a:rPr lang="cs-CZ" sz="1800" dirty="0" smtClean="0"/>
              <a:t>aktivit.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Koučování</a:t>
            </a:r>
            <a:endParaRPr lang="cs-CZ" dirty="0"/>
          </a:p>
        </p:txBody>
      </p:sp>
    </p:spTree>
    <p:extLst>
      <p:ext uri="{BB962C8B-B14F-4D97-AF65-F5344CB8AC3E}">
        <p14:creationId xmlns:p14="http://schemas.microsoft.com/office/powerpoint/2010/main" val="22206489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pomoci lidem, aby si uvědomili, jak pracují, kde je třeba se zlepšit a co se potřebují naučit</a:t>
            </a:r>
            <a:r>
              <a:rPr lang="cs-CZ" sz="1800" dirty="0" smtClean="0"/>
              <a:t>;</a:t>
            </a:r>
          </a:p>
          <a:p>
            <a:pPr lvl="0" algn="just"/>
            <a:endParaRPr lang="cs-CZ" sz="1800" dirty="0"/>
          </a:p>
          <a:p>
            <a:pPr lvl="0" algn="just"/>
            <a:r>
              <a:rPr lang="cs-CZ" sz="1800" dirty="0"/>
              <a:t>uvést řízené delegování do praxe</a:t>
            </a:r>
            <a:r>
              <a:rPr lang="cs-CZ" sz="1800" dirty="0" smtClean="0"/>
              <a:t>;</a:t>
            </a:r>
          </a:p>
          <a:p>
            <a:pPr lvl="0" algn="just"/>
            <a:endParaRPr lang="cs-CZ" sz="1800" dirty="0"/>
          </a:p>
          <a:p>
            <a:pPr lvl="0" algn="just"/>
            <a:r>
              <a:rPr lang="cs-CZ" sz="1800" dirty="0"/>
              <a:t>umožnit manažerům a pracovníkům využít jakékoliv vzniklé situace jako příležitosti k učení a vzdělávání</a:t>
            </a:r>
            <a:r>
              <a:rPr lang="cs-CZ" sz="1800" dirty="0" smtClean="0"/>
              <a:t>;</a:t>
            </a:r>
          </a:p>
          <a:p>
            <a:pPr lvl="0" algn="just"/>
            <a:endParaRPr lang="cs-CZ" sz="1800" dirty="0"/>
          </a:p>
          <a:p>
            <a:pPr lvl="0" algn="just"/>
            <a:r>
              <a:rPr lang="cs-CZ" sz="1800" dirty="0"/>
              <a:t>umožnit v případě potřeby poskytování vedení v tom, jak vykonávat konkrétní úkoly a tím pomáhat lidem. </a:t>
            </a:r>
          </a:p>
          <a:p>
            <a:pPr algn="just"/>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Cíle koučování</a:t>
            </a:r>
            <a:endParaRPr lang="cs-CZ" dirty="0"/>
          </a:p>
        </p:txBody>
      </p:sp>
    </p:spTree>
    <p:extLst>
      <p:ext uri="{BB962C8B-B14F-4D97-AF65-F5344CB8AC3E}">
        <p14:creationId xmlns:p14="http://schemas.microsoft.com/office/powerpoint/2010/main" val="1891906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700" dirty="0"/>
              <a:t>koučování je forma vedení rozhovoru mezi koučem a koučovaným, přičemž kouč koučovaného vede a pomáhá, jej jeho průvodcem a klade mu otázky;</a:t>
            </a:r>
          </a:p>
          <a:p>
            <a:pPr lvl="0" algn="just"/>
            <a:r>
              <a:rPr lang="cs-CZ" sz="1700" dirty="0"/>
              <a:t>koučování je výraznou motivací spolupracovníků;</a:t>
            </a:r>
          </a:p>
          <a:p>
            <a:pPr lvl="0" algn="just"/>
            <a:r>
              <a:rPr lang="cs-CZ" sz="1700" dirty="0"/>
              <a:t>koučovaný vytváří své vlastní řešení, zvažuje své možnosti, posuzuje reálné zdroje a termíny ze svého pohledu a díky tomu také přebírá odpovědnost za úkoly a cíle;</a:t>
            </a:r>
          </a:p>
          <a:p>
            <a:pPr lvl="0" algn="just"/>
            <a:r>
              <a:rPr lang="cs-CZ" sz="1700" dirty="0"/>
              <a:t>koučování vede k rozvoji kompetencí, k samostatnosti, hledá různé možnosti a zdroje;</a:t>
            </a:r>
          </a:p>
          <a:p>
            <a:pPr lvl="0" algn="just"/>
            <a:r>
              <a:rPr lang="cs-CZ" sz="1700" dirty="0"/>
              <a:t>koučování vytváří otevřený vztah mezi koučem a koučovaným, a to díky časovému prostoru, naslouchání, podpoře a akceptování názorů;</a:t>
            </a:r>
          </a:p>
          <a:p>
            <a:pPr lvl="0" algn="just"/>
            <a:r>
              <a:rPr lang="cs-CZ" sz="1700" dirty="0"/>
              <a:t>koučování podporuje kreativitu, iniciativu a konstruktivní postoj k cílům, změnám a konfliktům;</a:t>
            </a:r>
          </a:p>
          <a:p>
            <a:pPr algn="just"/>
            <a:r>
              <a:rPr lang="cs-CZ" sz="1700" dirty="0"/>
              <a:t>koučování pracuje s jedinečností každého člověka, plně respektuje motivaci, schopnosti a zkušenosti koučovaného</a:t>
            </a:r>
            <a:r>
              <a:rPr lang="cs-CZ" sz="1700" dirty="0" smtClean="0"/>
              <a:t>.</a:t>
            </a:r>
            <a:endParaRPr lang="cs-CZ" sz="1700" dirty="0"/>
          </a:p>
          <a:p>
            <a:pPr algn="just"/>
            <a:endParaRPr lang="cs-CZ" sz="17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Charakteristiky koučování I</a:t>
            </a:r>
            <a:endParaRPr lang="cs-CZ" dirty="0"/>
          </a:p>
        </p:txBody>
      </p:sp>
    </p:spTree>
    <p:extLst>
      <p:ext uri="{BB962C8B-B14F-4D97-AF65-F5344CB8AC3E}">
        <p14:creationId xmlns:p14="http://schemas.microsoft.com/office/powerpoint/2010/main" val="40634185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2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Z </a:t>
            </a:r>
            <a:r>
              <a:rPr lang="cs-CZ" sz="1800" dirty="0" smtClean="0"/>
              <a:t>uvedených charakteristik vyplývá</a:t>
            </a:r>
            <a:r>
              <a:rPr lang="cs-CZ" sz="1800" dirty="0"/>
              <a:t>, že podstatou koučování je vztah mezi dvěma rovnocennými partnery, který je založen na vzájemné důvěře, otevřenosti a upřímnosti. </a:t>
            </a:r>
            <a:endParaRPr lang="cs-CZ" sz="1800" dirty="0" smtClean="0"/>
          </a:p>
          <a:p>
            <a:pPr lvl="0" algn="just"/>
            <a:r>
              <a:rPr lang="cs-CZ" sz="1800" dirty="0" smtClean="0"/>
              <a:t>Základní </a:t>
            </a:r>
            <a:r>
              <a:rPr lang="cs-CZ" sz="1800" dirty="0"/>
              <a:t>metodou kouče je kladení otázek s cílem dovést koučovaného, aby si na ně dovedl sám odpovědět a dovedl naplnit stanovený cíl. Pořadí otázek, které kouč klade, se postupně zaměřuje na čtyři odlišné oblasti: </a:t>
            </a:r>
            <a:r>
              <a:rPr lang="cs-CZ" sz="1800" dirty="0" err="1"/>
              <a:t>Goals</a:t>
            </a:r>
            <a:r>
              <a:rPr lang="cs-CZ" sz="1800" dirty="0"/>
              <a:t> – Reality – </a:t>
            </a:r>
            <a:r>
              <a:rPr lang="cs-CZ" sz="1800" dirty="0" err="1"/>
              <a:t>Options</a:t>
            </a:r>
            <a:r>
              <a:rPr lang="cs-CZ" sz="1800" dirty="0"/>
              <a:t> – </a:t>
            </a:r>
            <a:r>
              <a:rPr lang="cs-CZ" sz="1800" dirty="0" err="1" smtClean="0"/>
              <a:t>Will</a:t>
            </a:r>
            <a:r>
              <a:rPr lang="cs-CZ" sz="1800" dirty="0" smtClean="0"/>
              <a:t>. </a:t>
            </a:r>
          </a:p>
          <a:p>
            <a:pPr lvl="0" algn="just"/>
            <a:r>
              <a:rPr lang="cs-CZ" sz="1800" dirty="0" smtClean="0"/>
              <a:t>Klíčovou </a:t>
            </a:r>
            <a:r>
              <a:rPr lang="cs-CZ" sz="1800" dirty="0"/>
              <a:t>osobu je </a:t>
            </a:r>
            <a:r>
              <a:rPr lang="cs-CZ" sz="1800" dirty="0" err="1"/>
              <a:t>kauč</a:t>
            </a:r>
            <a:r>
              <a:rPr lang="cs-CZ" sz="1800" dirty="0"/>
              <a:t>, </a:t>
            </a:r>
            <a:r>
              <a:rPr lang="cs-CZ" sz="1800" dirty="0" smtClean="0"/>
              <a:t>který </a:t>
            </a:r>
            <a:r>
              <a:rPr lang="cs-CZ" sz="1800" dirty="0"/>
              <a:t>by měl osobou se sebedůvěrou a pozitivním postojem k lidem, měl mít silné vnitřní hnutí pomáhat druhým k úspěchu, schopnost sebeovládání, vůli neustále se učit, ochotu zůstávat postupně více v pozadí a přenechávat hlavní roli koučovanému a další.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Charakteristiky koučování II</a:t>
            </a:r>
            <a:endParaRPr lang="cs-CZ" dirty="0"/>
          </a:p>
        </p:txBody>
      </p:sp>
    </p:spTree>
    <p:extLst>
      <p:ext uri="{BB962C8B-B14F-4D97-AF65-F5344CB8AC3E}">
        <p14:creationId xmlns:p14="http://schemas.microsoft.com/office/powerpoint/2010/main" val="35996911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2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identifikace oblasti znalostí, dovedností a schopností, které je potřeba posílit ke splnění konkrétního úkolu;</a:t>
            </a:r>
          </a:p>
          <a:p>
            <a:pPr lvl="0" algn="just"/>
            <a:r>
              <a:rPr lang="cs-CZ" sz="1800" dirty="0"/>
              <a:t>zabezpečit, aby daná osoba chápala a akceptovala potřebu se učit;</a:t>
            </a:r>
          </a:p>
          <a:p>
            <a:pPr lvl="0" algn="just"/>
            <a:r>
              <a:rPr lang="cs-CZ" sz="1800" dirty="0"/>
              <a:t>diskuse s danou osobou o nejlepším způsobu učení se a spolupráci;</a:t>
            </a:r>
          </a:p>
          <a:p>
            <a:pPr lvl="0" algn="just"/>
            <a:r>
              <a:rPr lang="cs-CZ" sz="1800" dirty="0"/>
              <a:t>požádat danou osobu, aby vypracovala to, jak chce řídit své vzdělávání a zjistila, v čem bude potřebovat pomoc od kouče;</a:t>
            </a:r>
          </a:p>
          <a:p>
            <a:pPr lvl="0" algn="just"/>
            <a:r>
              <a:rPr lang="cs-CZ" sz="1800" dirty="0"/>
              <a:t>zabezpečovat podle potřeby konkrétní vedení;</a:t>
            </a:r>
          </a:p>
          <a:p>
            <a:pPr algn="just"/>
            <a:r>
              <a:rPr lang="cs-CZ" sz="1800" dirty="0"/>
              <a:t>dohoda o sledování a posuzování pokroku v učení dané osoby</a:t>
            </a:r>
            <a:r>
              <a:rPr lang="cs-CZ" sz="1800" dirty="0" smtClean="0"/>
              <a: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Etapy koučování </a:t>
            </a:r>
            <a:endParaRPr lang="cs-CZ" dirty="0"/>
          </a:p>
        </p:txBody>
      </p:sp>
    </p:spTree>
    <p:extLst>
      <p:ext uri="{BB962C8B-B14F-4D97-AF65-F5344CB8AC3E}">
        <p14:creationId xmlns:p14="http://schemas.microsoft.com/office/powerpoint/2010/main" val="39594728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81526"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Mentorování je proces založený na využívání speciálně vybraných a vyškolených jedinců-mentorů, kteří pomáhají přiděleným osobám při jejich vzdělávání a rozvoji tím, že poskytují odborné vedení, praktické rady a trvalou podporu</a:t>
            </a:r>
            <a:r>
              <a:rPr lang="cs-CZ" sz="1800" dirty="0" smtClean="0"/>
              <a:t>.</a:t>
            </a:r>
          </a:p>
          <a:p>
            <a:pPr algn="just"/>
            <a:r>
              <a:rPr lang="cs-CZ" sz="1800" dirty="0" smtClean="0"/>
              <a:t>Mentorování </a:t>
            </a:r>
            <a:r>
              <a:rPr lang="cs-CZ" sz="1800" dirty="0"/>
              <a:t>může hrát důležitou roli v rozvoji lídrů a manažerů. </a:t>
            </a:r>
          </a:p>
          <a:p>
            <a:pPr algn="just"/>
            <a:r>
              <a:rPr lang="cs-CZ" sz="1800" dirty="0" err="1"/>
              <a:t>Mentoring</a:t>
            </a:r>
            <a:r>
              <a:rPr lang="cs-CZ" sz="1800" dirty="0"/>
              <a:t> je vztah mentora (zkušenější a starší), který pomáhá svému svěřenci rozvíjet jeho osobnost, dovednosti, orientovat se v dané </a:t>
            </a:r>
            <a:r>
              <a:rPr lang="cs-CZ" sz="1800" dirty="0" smtClean="0"/>
              <a:t>problematice. </a:t>
            </a:r>
          </a:p>
          <a:p>
            <a:pPr algn="just"/>
            <a:r>
              <a:rPr lang="cs-CZ" sz="1800" dirty="0" smtClean="0"/>
              <a:t>Mentor </a:t>
            </a:r>
            <a:r>
              <a:rPr lang="cs-CZ" sz="1800" dirty="0"/>
              <a:t>předává své poznatky, zkušenosti formou rad, diskuse a poskytování zpětné vazby. </a:t>
            </a:r>
            <a:endParaRPr lang="cs-CZ" sz="1800" dirty="0" smtClean="0"/>
          </a:p>
          <a:p>
            <a:pPr algn="just"/>
            <a:r>
              <a:rPr lang="cs-CZ" sz="1800" dirty="0" smtClean="0"/>
              <a:t>Mentor navozuje </a:t>
            </a:r>
            <a:r>
              <a:rPr lang="cs-CZ" sz="1800" dirty="0"/>
              <a:t>dilemata a příklady řešení. Svěřenec může pozorovat mentora při činnosti a vyvolávat </a:t>
            </a:r>
            <a:r>
              <a:rPr lang="cs-CZ" sz="1800"/>
              <a:t>diskusi</a:t>
            </a:r>
            <a:r>
              <a:rPr lang="cs-CZ" sz="1800" smtClean="0"/>
              <a:t>.</a:t>
            </a:r>
            <a:endParaRPr lang="cs-CZ" sz="18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Mentorování</a:t>
            </a:r>
            <a:endParaRPr lang="cs-CZ" dirty="0"/>
          </a:p>
        </p:txBody>
      </p:sp>
    </p:spTree>
    <p:extLst>
      <p:ext uri="{BB962C8B-B14F-4D97-AF65-F5344CB8AC3E}">
        <p14:creationId xmlns:p14="http://schemas.microsoft.com/office/powerpoint/2010/main" val="10341510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dirty="0"/>
              <a:t>Při výběru vhodného stylu vedení je potřeba si uvědomit několik základních zásad:</a:t>
            </a:r>
          </a:p>
          <a:p>
            <a:pPr lvl="0" algn="just"/>
            <a:r>
              <a:rPr lang="cs-CZ" sz="1800" dirty="0"/>
              <a:t>žádný styl vedení není univerzálně vhodný pro každou situaci;</a:t>
            </a:r>
          </a:p>
          <a:p>
            <a:pPr lvl="0" algn="just"/>
            <a:r>
              <a:rPr lang="cs-CZ" sz="1800" dirty="0"/>
              <a:t>žádný styl vedení není sám o sobě lepší než ostatní;</a:t>
            </a:r>
          </a:p>
          <a:p>
            <a:pPr lvl="0" algn="just"/>
            <a:r>
              <a:rPr lang="cs-CZ" sz="1800" dirty="0"/>
              <a:t>použití konkrétního stylu vedení závisí na povaze řešeného úkolu, složení pracovního týmu a oboru činnosti organizace;</a:t>
            </a:r>
          </a:p>
          <a:p>
            <a:pPr lvl="0" algn="just"/>
            <a:r>
              <a:rPr lang="cs-CZ" sz="1800" dirty="0"/>
              <a:t>každá situace může být analyzována tak důkladně, aby pro její řešení byl vybrán optimální styl;</a:t>
            </a:r>
          </a:p>
          <a:p>
            <a:pPr algn="just"/>
            <a:r>
              <a:rPr lang="cs-CZ" sz="1800" dirty="0"/>
              <a:t>efektivní </a:t>
            </a:r>
            <a:r>
              <a:rPr lang="cs-CZ" sz="1800" dirty="0" err="1"/>
              <a:t>leadership</a:t>
            </a:r>
            <a:r>
              <a:rPr lang="cs-CZ" sz="1800" dirty="0"/>
              <a:t> znamená být schopen posoudit, jaký styl vedení je pro danou situaci optimální a přijmout jej, i když osobně preferujeme jiný styl vedení</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Zásady volby stylu vedení</a:t>
            </a:r>
            <a:endParaRPr lang="cs-CZ" dirty="0"/>
          </a:p>
        </p:txBody>
      </p:sp>
    </p:spTree>
    <p:extLst>
      <p:ext uri="{BB962C8B-B14F-4D97-AF65-F5344CB8AC3E}">
        <p14:creationId xmlns:p14="http://schemas.microsoft.com/office/powerpoint/2010/main" val="18880530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Motivace představuje určité povzbuzení člověka do aktivity, které dělat odmítá nebo se mu do nich nechce. </a:t>
            </a:r>
            <a:endParaRPr lang="cs-CZ" sz="1800" dirty="0" smtClean="0"/>
          </a:p>
          <a:p>
            <a:pPr lvl="0" algn="just"/>
            <a:r>
              <a:rPr lang="cs-CZ" sz="1800" dirty="0" smtClean="0"/>
              <a:t>Motivace </a:t>
            </a:r>
            <a:r>
              <a:rPr lang="cs-CZ" sz="1800" dirty="0"/>
              <a:t>je nezbytným nástrojem každého vedoucího pracovníka v každé organizaci</a:t>
            </a:r>
            <a:r>
              <a:rPr lang="cs-CZ" sz="1800" dirty="0" smtClean="0"/>
              <a:t>.</a:t>
            </a:r>
          </a:p>
          <a:p>
            <a:pPr lvl="0" algn="just"/>
            <a:r>
              <a:rPr lang="cs-CZ" sz="1800" dirty="0"/>
              <a:t>Motivace se týká faktorů, které ovlivňují lidi, aby se chovali určitým způsobem. </a:t>
            </a:r>
            <a:endParaRPr lang="cs-CZ" sz="1800" dirty="0" smtClean="0"/>
          </a:p>
          <a:p>
            <a:pPr lvl="0" algn="just"/>
            <a:r>
              <a:rPr lang="cs-CZ" sz="1800" dirty="0" smtClean="0"/>
              <a:t>Motivaci </a:t>
            </a:r>
            <a:r>
              <a:rPr lang="cs-CZ" sz="1800" dirty="0"/>
              <a:t>lze charakterizovat jako cílově orientované </a:t>
            </a:r>
            <a:r>
              <a:rPr lang="cs-CZ" sz="1800" dirty="0" smtClean="0"/>
              <a:t>chování.</a:t>
            </a:r>
          </a:p>
          <a:p>
            <a:pPr lvl="0" algn="just"/>
            <a:r>
              <a:rPr lang="cs-CZ" sz="1800" dirty="0"/>
              <a:t>M</a:t>
            </a:r>
            <a:r>
              <a:rPr lang="cs-CZ" sz="1800" dirty="0" smtClean="0"/>
              <a:t>otivování </a:t>
            </a:r>
            <a:r>
              <a:rPr lang="cs-CZ" sz="1800" dirty="0"/>
              <a:t>není inspirování, ale spíše budování trvalého vztahu. </a:t>
            </a:r>
            <a:endParaRPr lang="cs-CZ" sz="1800" dirty="0" smtClean="0"/>
          </a:p>
          <a:p>
            <a:pPr lvl="0" algn="just"/>
            <a:r>
              <a:rPr lang="cs-CZ" sz="1800" dirty="0" smtClean="0"/>
              <a:t>Z tohoto důvodu motivování </a:t>
            </a:r>
            <a:r>
              <a:rPr lang="cs-CZ" sz="1800" dirty="0"/>
              <a:t>vyžaduje více času a investic a dlouhodobě přináší vyšší dividendy.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Motivace I</a:t>
            </a:r>
            <a:endParaRPr lang="cs-CZ" dirty="0"/>
          </a:p>
        </p:txBody>
      </p:sp>
    </p:spTree>
    <p:extLst>
      <p:ext uri="{BB962C8B-B14F-4D97-AF65-F5344CB8AC3E}">
        <p14:creationId xmlns:p14="http://schemas.microsoft.com/office/powerpoint/2010/main" val="19771106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Motivace má tři </a:t>
            </a:r>
            <a:r>
              <a:rPr lang="cs-CZ" sz="1800" dirty="0"/>
              <a:t>složky, a to směr (co se nějaká osoba pokouší udělat) – úsilí (s jakou pílí se o to pokouší) – vytrvalost (jak dlouho se o to pokouší). </a:t>
            </a:r>
            <a:endParaRPr lang="cs-CZ" sz="1800" dirty="0" smtClean="0"/>
          </a:p>
          <a:p>
            <a:pPr algn="just"/>
            <a:r>
              <a:rPr lang="cs-CZ" sz="1800" dirty="0" smtClean="0"/>
              <a:t>Pro </a:t>
            </a:r>
            <a:r>
              <a:rPr lang="cs-CZ" sz="1800" dirty="0"/>
              <a:t>úspěšné řízení a vedení lidí v organizacích je potřeba poznat a pochopit faktory ovlivňující chování lidí při práci. </a:t>
            </a:r>
            <a:endParaRPr lang="cs-CZ" sz="1800" dirty="0" smtClean="0"/>
          </a:p>
          <a:p>
            <a:pPr algn="just"/>
            <a:r>
              <a:rPr lang="cs-CZ" sz="1800" dirty="0" smtClean="0"/>
              <a:t>Mezi </a:t>
            </a:r>
            <a:r>
              <a:rPr lang="cs-CZ" sz="1800" dirty="0"/>
              <a:t>tyto </a:t>
            </a:r>
            <a:r>
              <a:rPr lang="cs-CZ" sz="1800" dirty="0" smtClean="0"/>
              <a:t>faktory patří </a:t>
            </a:r>
            <a:r>
              <a:rPr lang="cs-CZ" sz="1800" dirty="0"/>
              <a:t>jednak osobností charakteristiky jedinců (jako je například inteligence, schopnosti, postoje, emoce apod.), ale také faktory specifické povahy jako je motivace, oddanost nebo angažovanost </a:t>
            </a:r>
            <a:endParaRPr lang="cs-CZ" sz="1800" dirty="0" smtClean="0"/>
          </a:p>
          <a:p>
            <a:pPr algn="just"/>
            <a:r>
              <a:rPr lang="cs-CZ" sz="1800" dirty="0" smtClean="0"/>
              <a:t>Motivace </a:t>
            </a:r>
            <a:r>
              <a:rPr lang="cs-CZ" sz="1800" dirty="0"/>
              <a:t>může být chápána jako síla, která ovlivňuje lidi, aby se chovali určitým způsobem. </a:t>
            </a:r>
          </a:p>
          <a:p>
            <a:pPr lvl="0" algn="just"/>
            <a:r>
              <a:rPr lang="cs-CZ" sz="1800" dirty="0"/>
              <a:t>Oddanost představuje sílu, s jakou se lidé identifikují s organizací a s jakou se zapojují do organizace.  </a:t>
            </a:r>
          </a:p>
          <a:p>
            <a:pPr algn="just"/>
            <a:r>
              <a:rPr lang="cs-CZ" sz="1800" dirty="0"/>
              <a:t>Angažovanost je stav, ve kterém jsou lidé oddáni své práci a organizaci a jsou motivovaní k dosahování vysoké úrovně výkonu.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Motivace II</a:t>
            </a:r>
            <a:endParaRPr lang="cs-CZ" dirty="0"/>
          </a:p>
        </p:txBody>
      </p:sp>
    </p:spTree>
    <p:extLst>
      <p:ext uri="{BB962C8B-B14F-4D97-AF65-F5344CB8AC3E}">
        <p14:creationId xmlns:p14="http://schemas.microsoft.com/office/powerpoint/2010/main" val="1342611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704856"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Při </a:t>
            </a:r>
            <a:r>
              <a:rPr lang="cs-CZ" sz="1800" dirty="0"/>
              <a:t>získání manažerské funkce získává vedoucí pracovník tzv. </a:t>
            </a:r>
            <a:r>
              <a:rPr lang="cs-CZ" sz="1800" b="1" dirty="0"/>
              <a:t>formální (oficiální, poziční) </a:t>
            </a:r>
            <a:r>
              <a:rPr lang="cs-CZ" sz="1800" b="1" dirty="0" err="1"/>
              <a:t>lídrovství</a:t>
            </a:r>
            <a:r>
              <a:rPr lang="cs-CZ" sz="1800" dirty="0"/>
              <a:t>, stává se lídrem na základě svého postavení vycházející z jeho moci, pravomocí a kompetencí. </a:t>
            </a:r>
          </a:p>
          <a:p>
            <a:pPr algn="just"/>
            <a:r>
              <a:rPr lang="cs-CZ" sz="1800" dirty="0"/>
              <a:t>V tomto případě se jedná o formální lídry, kteří využívají své autoritářské pozice a celé jejich vedení se přeměňuje na tvrdé řízení než na tvůrčí vedení lidí. </a:t>
            </a:r>
            <a:endParaRPr lang="cs-CZ" sz="1800" dirty="0" smtClean="0"/>
          </a:p>
          <a:p>
            <a:pPr algn="just"/>
            <a:endParaRPr lang="cs-CZ" sz="1800" dirty="0" smtClean="0"/>
          </a:p>
          <a:p>
            <a:pPr algn="just"/>
            <a:r>
              <a:rPr lang="cs-CZ" sz="1800" b="1" dirty="0"/>
              <a:t>Neformální lídři </a:t>
            </a:r>
            <a:r>
              <a:rPr lang="cs-CZ" sz="1800" dirty="0"/>
              <a:t>představuje takové manažery, kteří jsou skutečně lídři a stojí v čele své skupiny na základě své osobnosti a ne svého titulu nebo moci. </a:t>
            </a:r>
          </a:p>
          <a:p>
            <a:pPr algn="just"/>
            <a:r>
              <a:rPr lang="cs-CZ" sz="1800" dirty="0" smtClean="0"/>
              <a:t>Přenechávají </a:t>
            </a:r>
            <a:r>
              <a:rPr lang="cs-CZ" sz="1800" dirty="0"/>
              <a:t>jim prostor a odpovědnost za svěřené úkoly a tak se je snaží, mimo jiné, něčemu naučit.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Formální </a:t>
            </a:r>
            <a:r>
              <a:rPr lang="cs-CZ" dirty="0" smtClean="0"/>
              <a:t>– neformální </a:t>
            </a:r>
            <a:r>
              <a:rPr lang="cs-CZ" dirty="0" err="1" smtClean="0"/>
              <a:t>lídrovství</a:t>
            </a:r>
            <a:endParaRPr lang="cs-CZ" dirty="0"/>
          </a:p>
        </p:txBody>
      </p:sp>
    </p:spTree>
    <p:extLst>
      <p:ext uri="{BB962C8B-B14F-4D97-AF65-F5344CB8AC3E}">
        <p14:creationId xmlns:p14="http://schemas.microsoft.com/office/powerpoint/2010/main" val="26794862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Teorie motivace zkoumá proces motivování, proces utváření motivací. </a:t>
            </a:r>
            <a:endParaRPr lang="cs-CZ" sz="1800" dirty="0" smtClean="0"/>
          </a:p>
          <a:p>
            <a:pPr algn="just"/>
            <a:r>
              <a:rPr lang="cs-CZ" sz="1800" dirty="0" smtClean="0"/>
              <a:t>Vysvětluje</a:t>
            </a:r>
            <a:r>
              <a:rPr lang="cs-CZ" sz="1800" dirty="0"/>
              <a:t>, proč se lidé při práci určitým způsobem chovají  a proč vyvíjejí určité úsilí v konkrétním směru</a:t>
            </a:r>
            <a:r>
              <a:rPr lang="cs-CZ" sz="1800" dirty="0" smtClean="0"/>
              <a:t>.</a:t>
            </a:r>
          </a:p>
          <a:p>
            <a:pPr algn="just"/>
            <a:r>
              <a:rPr lang="cs-CZ" sz="1800" dirty="0"/>
              <a:t>Motivační teorie se, mimo jiné zabývají tím, co mohou organizace udělat pro povzbuzování lidí, aby uplatnili své schopnosti a vyvinuli úsilí způsobem, který podpoří naplnění cílů organizace a uspokojí vlastní potřeby </a:t>
            </a:r>
            <a:r>
              <a:rPr lang="cs-CZ" sz="1800" dirty="0" smtClean="0"/>
              <a:t>zaměstnanců. </a:t>
            </a:r>
          </a:p>
          <a:p>
            <a:pPr algn="just"/>
            <a:r>
              <a:rPr lang="cs-CZ" sz="1800" dirty="0"/>
              <a:t>Motivační teorie rozděluje Armstrong </a:t>
            </a:r>
            <a:r>
              <a:rPr lang="cs-CZ" sz="1800" dirty="0" smtClean="0"/>
              <a:t>do </a:t>
            </a:r>
            <a:r>
              <a:rPr lang="cs-CZ" sz="1800" dirty="0"/>
              <a:t>tří základních skupin, a to podle jejich </a:t>
            </a:r>
            <a:r>
              <a:rPr lang="cs-CZ" sz="1800" dirty="0" smtClean="0"/>
              <a:t>zaměření na: teorie </a:t>
            </a:r>
            <a:r>
              <a:rPr lang="cs-CZ" sz="1800" dirty="0" err="1" smtClean="0"/>
              <a:t>instrumentality</a:t>
            </a:r>
            <a:r>
              <a:rPr lang="cs-CZ" sz="1800" dirty="0" smtClean="0"/>
              <a:t>, teorie zaměřené na obsah, teorie zaměřené na proces.</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Motivační teorie</a:t>
            </a:r>
            <a:endParaRPr lang="cs-CZ" dirty="0"/>
          </a:p>
        </p:txBody>
      </p:sp>
    </p:spTree>
    <p:extLst>
      <p:ext uri="{BB962C8B-B14F-4D97-AF65-F5344CB8AC3E}">
        <p14:creationId xmlns:p14="http://schemas.microsoft.com/office/powerpoint/2010/main" val="26803226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a:t>Teorie </a:t>
            </a:r>
            <a:r>
              <a:rPr lang="cs-CZ" sz="1800" b="1" dirty="0" err="1"/>
              <a:t>instrumentality</a:t>
            </a:r>
            <a:r>
              <a:rPr lang="cs-CZ" sz="1800" dirty="0"/>
              <a:t> – tvrdí, že odměny nebo tresty slouží jako prostředek (nástroj) k zabezpečení žádoucího chování a jednání lidí. Do této kategorie patří třeba teorie Taylorismu</a:t>
            </a:r>
            <a:r>
              <a:rPr lang="cs-CZ" sz="1800" dirty="0" smtClean="0"/>
              <a:t>.</a:t>
            </a:r>
          </a:p>
          <a:p>
            <a:pPr lvl="0" algn="just"/>
            <a:endParaRPr lang="cs-CZ" sz="1800" dirty="0"/>
          </a:p>
          <a:p>
            <a:pPr lvl="0" algn="just"/>
            <a:r>
              <a:rPr lang="cs-CZ" sz="1800" b="1" dirty="0"/>
              <a:t>Teorie zaměřené na obsah</a:t>
            </a:r>
            <a:r>
              <a:rPr lang="cs-CZ" sz="1800" dirty="0"/>
              <a:t> – tvrdí, že motivace se týká aktivit za účelem uspokojení potřeb a identifikace hlavních potřeb ovlivňujících chování. Do této oblasti patří </a:t>
            </a:r>
            <a:r>
              <a:rPr lang="cs-CZ" sz="1800" dirty="0" err="1"/>
              <a:t>Maslowova</a:t>
            </a:r>
            <a:r>
              <a:rPr lang="cs-CZ" sz="1800" dirty="0"/>
              <a:t> pyramida potřeb, </a:t>
            </a:r>
            <a:r>
              <a:rPr lang="cs-CZ" sz="1800" dirty="0" err="1"/>
              <a:t>Herzbergova</a:t>
            </a:r>
            <a:r>
              <a:rPr lang="cs-CZ" sz="1800" dirty="0"/>
              <a:t> </a:t>
            </a:r>
            <a:r>
              <a:rPr lang="cs-CZ" sz="1800" dirty="0" err="1"/>
              <a:t>dvoufaktorová</a:t>
            </a:r>
            <a:r>
              <a:rPr lang="cs-CZ" sz="1800" dirty="0"/>
              <a:t> teorie motivace, Teorie ERG C. </a:t>
            </a:r>
            <a:r>
              <a:rPr lang="cs-CZ" sz="1800" dirty="0" err="1"/>
              <a:t>Alderfera</a:t>
            </a:r>
            <a:r>
              <a:rPr lang="cs-CZ" sz="1800" dirty="0"/>
              <a:t>, Teorie potřeb </a:t>
            </a:r>
            <a:r>
              <a:rPr lang="cs-CZ" sz="1800" dirty="0" err="1"/>
              <a:t>McClellanda</a:t>
            </a:r>
            <a:r>
              <a:rPr lang="cs-CZ" sz="1800" dirty="0" smtClean="0"/>
              <a:t>.</a:t>
            </a:r>
          </a:p>
          <a:p>
            <a:pPr lvl="0" algn="just"/>
            <a:endParaRPr lang="cs-CZ" sz="1800" dirty="0"/>
          </a:p>
          <a:p>
            <a:pPr algn="just"/>
            <a:r>
              <a:rPr lang="cs-CZ" sz="1800" b="1" dirty="0"/>
              <a:t>Teorie zaměřené na proces</a:t>
            </a:r>
            <a:r>
              <a:rPr lang="cs-CZ" sz="1800" dirty="0"/>
              <a:t> – zaměřují se na psychologického procesy ovlivňující motivaci a související s očekáváními, cíli a vnímáním spravedlnosti. Do této kategorie patří Expektační teorie, Teorie cíle, Teorie spravedlnosti J. S. Adamse</a:t>
            </a:r>
            <a:r>
              <a:rPr lang="cs-CZ" sz="1800" dirty="0" smtClean="0"/>
              <a:t>.</a:t>
            </a:r>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Rozdělení motivačních teorií</a:t>
            </a:r>
            <a:endParaRPr lang="cs-CZ" dirty="0"/>
          </a:p>
        </p:txBody>
      </p:sp>
    </p:spTree>
    <p:extLst>
      <p:ext uri="{BB962C8B-B14F-4D97-AF65-F5344CB8AC3E}">
        <p14:creationId xmlns:p14="http://schemas.microsoft.com/office/powerpoint/2010/main" val="31138347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b="1" dirty="0" err="1"/>
              <a:t>Maslowova</a:t>
            </a:r>
            <a:r>
              <a:rPr lang="cs-CZ" sz="1800" b="1" dirty="0"/>
              <a:t> pyramida potřeba</a:t>
            </a:r>
            <a:r>
              <a:rPr lang="cs-CZ" sz="1800" dirty="0"/>
              <a:t>, kterou sestavil v roce 1943 americký psycholog Abraham </a:t>
            </a:r>
            <a:r>
              <a:rPr lang="cs-CZ" sz="1800" dirty="0" err="1"/>
              <a:t>Maslow</a:t>
            </a:r>
            <a:r>
              <a:rPr lang="cs-CZ" sz="1800" dirty="0"/>
              <a:t>, je teorie o hierarchii lidských potřeb využitelná při motivaci lidí v organizaci. </a:t>
            </a:r>
            <a:r>
              <a:rPr lang="cs-CZ" sz="1800" dirty="0" smtClean="0"/>
              <a:t>Teorie </a:t>
            </a:r>
            <a:r>
              <a:rPr lang="cs-CZ" sz="1800" dirty="0"/>
              <a:t>říká, že každý člověk přirozeně nejprve uspokojuje nižší potřeby, potřeby s nižší hodnotou, aby mohl dosáhnout svého potenciálu v oblasti vyšších potřeb, potřeb s vyšší hodnotou.</a:t>
            </a:r>
          </a:p>
          <a:p>
            <a:pPr marL="0" lvl="0" indent="0" algn="just">
              <a:buNone/>
            </a:pPr>
            <a:r>
              <a:rPr lang="cs-CZ" sz="1800" dirty="0" smtClean="0"/>
              <a:t>Podle </a:t>
            </a:r>
            <a:r>
              <a:rPr lang="cs-CZ" sz="1800" dirty="0"/>
              <a:t>této teorie tvoří lidské potřeby hierarchickou strukturu, pyramidu, která má základy postavené na potřebách, které jsou rozděleny do těchto </a:t>
            </a:r>
            <a:r>
              <a:rPr lang="cs-CZ" sz="1800" dirty="0" smtClean="0"/>
              <a:t>stupňů: </a:t>
            </a:r>
          </a:p>
          <a:p>
            <a:pPr lvl="0" algn="just"/>
            <a:r>
              <a:rPr lang="cs-CZ" sz="1800" dirty="0" smtClean="0"/>
              <a:t>fyziologické potřeby</a:t>
            </a:r>
            <a:r>
              <a:rPr lang="cs-CZ" sz="1800" dirty="0"/>
              <a:t>;</a:t>
            </a:r>
            <a:endParaRPr lang="cs-CZ" sz="1800" dirty="0" smtClean="0"/>
          </a:p>
          <a:p>
            <a:pPr lvl="0" algn="just"/>
            <a:r>
              <a:rPr lang="cs-CZ" sz="1800" dirty="0" smtClean="0"/>
              <a:t>potřebí </a:t>
            </a:r>
            <a:r>
              <a:rPr lang="cs-CZ" sz="1800" dirty="0"/>
              <a:t>bezpečí a </a:t>
            </a:r>
            <a:r>
              <a:rPr lang="cs-CZ" sz="1800" dirty="0" smtClean="0"/>
              <a:t>jistoty; </a:t>
            </a:r>
          </a:p>
          <a:p>
            <a:pPr lvl="0" algn="just"/>
            <a:r>
              <a:rPr lang="cs-CZ" sz="1800" dirty="0" smtClean="0"/>
              <a:t>potřeba </a:t>
            </a:r>
            <a:r>
              <a:rPr lang="cs-CZ" sz="1800" dirty="0"/>
              <a:t>lásky a </a:t>
            </a:r>
            <a:r>
              <a:rPr lang="cs-CZ" sz="1800" dirty="0" smtClean="0"/>
              <a:t>sounáležitosti; </a:t>
            </a:r>
          </a:p>
          <a:p>
            <a:pPr lvl="0" algn="just"/>
            <a:r>
              <a:rPr lang="cs-CZ" sz="1800" dirty="0" smtClean="0"/>
              <a:t>potřeba </a:t>
            </a:r>
            <a:r>
              <a:rPr lang="cs-CZ" sz="1800" dirty="0"/>
              <a:t>uznání a </a:t>
            </a:r>
            <a:r>
              <a:rPr lang="cs-CZ" sz="1800" dirty="0" smtClean="0"/>
              <a:t>úcty</a:t>
            </a:r>
            <a:r>
              <a:rPr lang="cs-CZ" sz="1800" dirty="0"/>
              <a:t>;</a:t>
            </a:r>
            <a:endParaRPr lang="cs-CZ" sz="1800" dirty="0" smtClean="0"/>
          </a:p>
          <a:p>
            <a:pPr lvl="0" algn="just"/>
            <a:r>
              <a:rPr lang="cs-CZ" sz="1800" dirty="0" smtClean="0"/>
              <a:t>potřeba </a:t>
            </a:r>
            <a:r>
              <a:rPr lang="cs-CZ" sz="1800" dirty="0"/>
              <a:t>seberealizace.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Maslowova</a:t>
            </a:r>
            <a:r>
              <a:rPr lang="cs-CZ" dirty="0" smtClean="0"/>
              <a:t> pyramida potřeb</a:t>
            </a:r>
            <a:endParaRPr lang="cs-CZ" dirty="0"/>
          </a:p>
        </p:txBody>
      </p:sp>
    </p:spTree>
    <p:extLst>
      <p:ext uri="{BB962C8B-B14F-4D97-AF65-F5344CB8AC3E}">
        <p14:creationId xmlns:p14="http://schemas.microsoft.com/office/powerpoint/2010/main" val="14202535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Maslowova</a:t>
            </a:r>
            <a:r>
              <a:rPr lang="cs-CZ" dirty="0" smtClean="0"/>
              <a:t> pyramida potřeb</a:t>
            </a:r>
            <a:endParaRPr lang="cs-CZ" dirty="0"/>
          </a:p>
        </p:txBody>
      </p:sp>
      <p:pic>
        <p:nvPicPr>
          <p:cNvPr id="4" name="Obrázek 3"/>
          <p:cNvPicPr>
            <a:picLocks noChangeAspect="1"/>
          </p:cNvPicPr>
          <p:nvPr/>
        </p:nvPicPr>
        <p:blipFill>
          <a:blip r:embed="rId2"/>
          <a:stretch>
            <a:fillRect/>
          </a:stretch>
        </p:blipFill>
        <p:spPr>
          <a:xfrm>
            <a:off x="971600" y="843558"/>
            <a:ext cx="5928320" cy="3519940"/>
          </a:xfrm>
          <a:prstGeom prst="rect">
            <a:avLst/>
          </a:prstGeom>
        </p:spPr>
      </p:pic>
    </p:spTree>
    <p:extLst>
      <p:ext uri="{BB962C8B-B14F-4D97-AF65-F5344CB8AC3E}">
        <p14:creationId xmlns:p14="http://schemas.microsoft.com/office/powerpoint/2010/main" val="24500568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smtClean="0"/>
              <a:t>Teorie </a:t>
            </a:r>
            <a:r>
              <a:rPr lang="cs-CZ" sz="1800" dirty="0"/>
              <a:t>tří kategorií </a:t>
            </a:r>
            <a:r>
              <a:rPr lang="cs-CZ" sz="1800" dirty="0" smtClean="0"/>
              <a:t>potřeb, </a:t>
            </a:r>
            <a:r>
              <a:rPr lang="cs-CZ" sz="1800" b="1" dirty="0" smtClean="0"/>
              <a:t>Teorie </a:t>
            </a:r>
            <a:r>
              <a:rPr lang="cs-CZ" sz="1800" b="1" dirty="0"/>
              <a:t>ERG C. </a:t>
            </a:r>
            <a:r>
              <a:rPr lang="cs-CZ" sz="1800" b="1" dirty="0" err="1"/>
              <a:t>Alderfera</a:t>
            </a:r>
            <a:r>
              <a:rPr lang="cs-CZ" sz="1800" dirty="0" smtClean="0"/>
              <a:t>,, </a:t>
            </a:r>
            <a:r>
              <a:rPr lang="cs-CZ" sz="1800" dirty="0"/>
              <a:t>jejímž autorem byl </a:t>
            </a:r>
            <a:r>
              <a:rPr lang="cs-CZ" sz="1800" dirty="0" err="1"/>
              <a:t>Clayton</a:t>
            </a:r>
            <a:r>
              <a:rPr lang="cs-CZ" sz="1800" dirty="0"/>
              <a:t> P. </a:t>
            </a:r>
            <a:r>
              <a:rPr lang="cs-CZ" sz="1800" dirty="0" err="1"/>
              <a:t>Alderfer</a:t>
            </a:r>
            <a:r>
              <a:rPr lang="cs-CZ" sz="1800" dirty="0"/>
              <a:t> v roce 1972, a která navazuje na práci A. </a:t>
            </a:r>
            <a:r>
              <a:rPr lang="cs-CZ" sz="1800" dirty="0" err="1"/>
              <a:t>Maslowa</a:t>
            </a:r>
            <a:r>
              <a:rPr lang="cs-CZ" sz="1800" dirty="0"/>
              <a:t>, rozděluje lidské potřeby do tří hierarchických skupin. </a:t>
            </a:r>
            <a:endParaRPr lang="cs-CZ" sz="1800" dirty="0" smtClean="0"/>
          </a:p>
          <a:p>
            <a:pPr marL="0" lvl="0" indent="0" algn="just">
              <a:buNone/>
            </a:pPr>
            <a:r>
              <a:rPr lang="cs-CZ" sz="1800" dirty="0" smtClean="0"/>
              <a:t>Jedná </a:t>
            </a:r>
            <a:r>
              <a:rPr lang="cs-CZ" sz="1800" dirty="0"/>
              <a:t>se o tyto potřeby: </a:t>
            </a:r>
            <a:endParaRPr lang="cs-CZ" sz="1800" dirty="0" smtClean="0"/>
          </a:p>
          <a:p>
            <a:pPr lvl="0" algn="just"/>
            <a:r>
              <a:rPr lang="cs-CZ" sz="1800" dirty="0" smtClean="0"/>
              <a:t>potřeby </a:t>
            </a:r>
            <a:r>
              <a:rPr lang="cs-CZ" sz="1800" dirty="0"/>
              <a:t>zajištění existence; </a:t>
            </a:r>
            <a:endParaRPr lang="cs-CZ" sz="1800" dirty="0" smtClean="0"/>
          </a:p>
          <a:p>
            <a:pPr lvl="0" algn="just"/>
            <a:r>
              <a:rPr lang="cs-CZ" sz="1800" dirty="0" smtClean="0"/>
              <a:t>potřeby </a:t>
            </a:r>
            <a:r>
              <a:rPr lang="cs-CZ" sz="1800" dirty="0"/>
              <a:t>zajištění sociálních vztahů k pracovnímu okolí; </a:t>
            </a:r>
            <a:endParaRPr lang="cs-CZ" sz="1800" dirty="0" smtClean="0"/>
          </a:p>
          <a:p>
            <a:pPr lvl="0" algn="just"/>
            <a:r>
              <a:rPr lang="cs-CZ" sz="1800" dirty="0" smtClean="0"/>
              <a:t>potřeby </a:t>
            </a:r>
            <a:r>
              <a:rPr lang="cs-CZ" sz="1800" dirty="0"/>
              <a:t>zajištění dalšího osobního, resp. profesního a kvalifikačního rozvoje. </a:t>
            </a:r>
            <a:endParaRPr lang="cs-CZ" sz="1800" dirty="0" smtClean="0"/>
          </a:p>
          <a:p>
            <a:pPr lvl="0" algn="just"/>
            <a:r>
              <a:rPr lang="cs-CZ" sz="1800" dirty="0" smtClean="0"/>
              <a:t>Podobně </a:t>
            </a:r>
            <a:r>
              <a:rPr lang="cs-CZ" sz="1800" dirty="0"/>
              <a:t>jako u </a:t>
            </a:r>
            <a:r>
              <a:rPr lang="cs-CZ" sz="1800" dirty="0" err="1"/>
              <a:t>Maslowa</a:t>
            </a:r>
            <a:r>
              <a:rPr lang="cs-CZ" sz="1800" dirty="0"/>
              <a:t> se vychází z toho, že potřeba uspokojení vyšších potřeb se dostavuje až poté, co jsou uspokojeny potřeby nižší. </a:t>
            </a:r>
            <a:r>
              <a:rPr lang="cs-CZ" sz="1800" dirty="0" smtClean="0"/>
              <a:t>Oproti </a:t>
            </a:r>
            <a:r>
              <a:rPr lang="cs-CZ" sz="1800" dirty="0" err="1"/>
              <a:t>Maslowově</a:t>
            </a:r>
            <a:r>
              <a:rPr lang="cs-CZ" sz="1800" dirty="0"/>
              <a:t> teorie, ale </a:t>
            </a:r>
            <a:r>
              <a:rPr lang="cs-CZ" sz="1800" dirty="0" err="1"/>
              <a:t>Alderferova</a:t>
            </a:r>
            <a:r>
              <a:rPr lang="cs-CZ" sz="1800" dirty="0"/>
              <a:t> teorie předpokládá určitou substituci: když jedna z těchto skupin není dostatečně uspokojována, tak to může zvyšovat naléhavost druhé.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tří kategorií potřeb</a:t>
            </a:r>
            <a:endParaRPr lang="cs-CZ" dirty="0"/>
          </a:p>
        </p:txBody>
      </p:sp>
    </p:spTree>
    <p:extLst>
      <p:ext uri="{BB962C8B-B14F-4D97-AF65-F5344CB8AC3E}">
        <p14:creationId xmlns:p14="http://schemas.microsoft.com/office/powerpoint/2010/main" val="8137302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smtClean="0"/>
              <a:t>Teorie </a:t>
            </a:r>
            <a:r>
              <a:rPr lang="cs-CZ" sz="1800" b="1" dirty="0"/>
              <a:t>potřeb </a:t>
            </a:r>
            <a:r>
              <a:rPr lang="cs-CZ" sz="1800" b="1" dirty="0" err="1"/>
              <a:t>McClellanda</a:t>
            </a:r>
            <a:r>
              <a:rPr lang="cs-CZ" sz="1800" dirty="0"/>
              <a:t> byla ovlivněna teorií A. </a:t>
            </a:r>
            <a:r>
              <a:rPr lang="cs-CZ" sz="1800" dirty="0" err="1"/>
              <a:t>Maslowova</a:t>
            </a:r>
            <a:r>
              <a:rPr lang="cs-CZ" sz="1800" dirty="0"/>
              <a:t>. </a:t>
            </a:r>
            <a:r>
              <a:rPr lang="cs-CZ" sz="1800" dirty="0" err="1"/>
              <a:t>McClellandovi</a:t>
            </a:r>
            <a:r>
              <a:rPr lang="cs-CZ" sz="1800" dirty="0"/>
              <a:t> se podařilo identifikovat tři základní kategorie potřeb: </a:t>
            </a:r>
            <a:endParaRPr lang="cs-CZ" sz="1800" dirty="0" smtClean="0"/>
          </a:p>
          <a:p>
            <a:pPr algn="just"/>
            <a:r>
              <a:rPr lang="cs-CZ" sz="1800" dirty="0" smtClean="0"/>
              <a:t>potřeba </a:t>
            </a:r>
            <a:r>
              <a:rPr lang="cs-CZ" sz="1800" dirty="0"/>
              <a:t>moci, </a:t>
            </a:r>
            <a:endParaRPr lang="cs-CZ" sz="1800" dirty="0" smtClean="0"/>
          </a:p>
          <a:p>
            <a:pPr algn="just"/>
            <a:r>
              <a:rPr lang="cs-CZ" sz="1800" dirty="0" smtClean="0"/>
              <a:t>potřeba výkonu, </a:t>
            </a:r>
          </a:p>
          <a:p>
            <a:pPr algn="just"/>
            <a:r>
              <a:rPr lang="cs-CZ" sz="1800" dirty="0" smtClean="0"/>
              <a:t>potřeba </a:t>
            </a:r>
            <a:r>
              <a:rPr lang="cs-CZ" sz="1800" dirty="0"/>
              <a:t>vztahů. </a:t>
            </a:r>
            <a:endParaRPr lang="cs-CZ" sz="1800" dirty="0" smtClean="0"/>
          </a:p>
          <a:p>
            <a:pPr algn="just"/>
            <a:endParaRPr lang="cs-CZ" sz="1800" dirty="0" smtClean="0"/>
          </a:p>
          <a:p>
            <a:pPr algn="just"/>
            <a:r>
              <a:rPr lang="cs-CZ" sz="1800" dirty="0" smtClean="0"/>
              <a:t>Motivované </a:t>
            </a:r>
            <a:r>
              <a:rPr lang="cs-CZ" sz="1800" dirty="0"/>
              <a:t>chování jedinců je důsledkem jedné nebo důsledkem kombinace všech těchto tří typů potřeb. </a:t>
            </a:r>
            <a:endParaRPr lang="cs-CZ" sz="1800" dirty="0" smtClean="0"/>
          </a:p>
          <a:p>
            <a:pPr algn="just"/>
            <a:r>
              <a:rPr lang="cs-CZ" sz="1800" dirty="0" smtClean="0"/>
              <a:t>Podle </a:t>
            </a:r>
            <a:r>
              <a:rPr lang="cs-CZ" sz="1800" dirty="0" err="1"/>
              <a:t>Tureckiové</a:t>
            </a:r>
            <a:r>
              <a:rPr lang="cs-CZ" sz="1800" dirty="0"/>
              <a:t> (2007) byla tato teorie od počátku navržena tak, aby umožnila poznání preference potřeb u zaměstnanců na manažerských pozicích. </a:t>
            </a:r>
            <a:r>
              <a:rPr lang="cs-CZ" sz="1800" dirty="0" err="1"/>
              <a:t>McClellandova</a:t>
            </a:r>
            <a:r>
              <a:rPr lang="cs-CZ" sz="1800" dirty="0"/>
              <a:t> teorie předpokládá, že uspokojování potřeb je podmíněno situačními vlivy. </a:t>
            </a:r>
          </a:p>
          <a:p>
            <a:pPr lvl="0"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potřeb </a:t>
            </a:r>
            <a:r>
              <a:rPr lang="cs-CZ" dirty="0" err="1" smtClean="0"/>
              <a:t>McClellanda</a:t>
            </a:r>
            <a:endParaRPr lang="cs-CZ" dirty="0"/>
          </a:p>
        </p:txBody>
      </p:sp>
    </p:spTree>
    <p:extLst>
      <p:ext uri="{BB962C8B-B14F-4D97-AF65-F5344CB8AC3E}">
        <p14:creationId xmlns:p14="http://schemas.microsoft.com/office/powerpoint/2010/main" val="34742189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56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err="1"/>
              <a:t>Herzbergova</a:t>
            </a:r>
            <a:r>
              <a:rPr lang="cs-CZ" sz="1800" b="1" dirty="0"/>
              <a:t> </a:t>
            </a:r>
            <a:r>
              <a:rPr lang="cs-CZ" sz="1800" b="1" dirty="0" err="1"/>
              <a:t>dvoufaktorová</a:t>
            </a:r>
            <a:r>
              <a:rPr lang="cs-CZ" sz="1800" b="1" dirty="0"/>
              <a:t> teorie motivace</a:t>
            </a:r>
            <a:r>
              <a:rPr lang="cs-CZ" sz="1800" dirty="0"/>
              <a:t> Frederika </a:t>
            </a:r>
            <a:r>
              <a:rPr lang="cs-CZ" sz="1800" dirty="0" err="1"/>
              <a:t>Herzberga</a:t>
            </a:r>
            <a:r>
              <a:rPr lang="cs-CZ" sz="1800" dirty="0"/>
              <a:t> z roku 1959 říká, že pro zaměstnance jsou zdrojem spokojenosti a motivace dva základní faktory – hygienické faktory a motivátory. </a:t>
            </a:r>
            <a:endParaRPr lang="cs-CZ" sz="1800" dirty="0" smtClean="0"/>
          </a:p>
          <a:p>
            <a:pPr algn="just"/>
            <a:r>
              <a:rPr lang="cs-CZ" sz="1800" dirty="0" smtClean="0"/>
              <a:t>Hygienické </a:t>
            </a:r>
            <a:r>
              <a:rPr lang="cs-CZ" sz="1800" dirty="0"/>
              <a:t>faktory (</a:t>
            </a:r>
            <a:r>
              <a:rPr lang="cs-CZ" sz="1800" dirty="0" err="1"/>
              <a:t>neuspokojovatele</a:t>
            </a:r>
            <a:r>
              <a:rPr lang="cs-CZ" sz="1800" dirty="0"/>
              <a:t>) zahrnuje faktory, jako jsou pracovní podmínky, mezilidské vztahy, platové podmínky, jistota zaměstnání a další.  Nenaplnění těchto faktorů může vyvolat pracovní nespokojenost, přičemž ale jejich naplnění nevyvolá pocit spokojenosti nebo zloby. Pracovník tyto faktory bere jako samozřejmé a účinek z jejich naplnění rychle vyprchá, účinek je krátkodobý. </a:t>
            </a:r>
            <a:endParaRPr lang="cs-CZ" sz="1800" dirty="0" smtClean="0"/>
          </a:p>
          <a:p>
            <a:pPr algn="just"/>
            <a:r>
              <a:rPr lang="cs-CZ" sz="1800" dirty="0" smtClean="0"/>
              <a:t>Motivátory </a:t>
            </a:r>
            <a:r>
              <a:rPr lang="cs-CZ" sz="1800" dirty="0"/>
              <a:t>(</a:t>
            </a:r>
            <a:r>
              <a:rPr lang="cs-CZ" sz="1800" dirty="0" err="1"/>
              <a:t>uspokojovatele</a:t>
            </a:r>
            <a:r>
              <a:rPr lang="cs-CZ" sz="1800" dirty="0"/>
              <a:t>, </a:t>
            </a:r>
            <a:r>
              <a:rPr lang="cs-CZ" sz="1800" dirty="0" smtClean="0"/>
              <a:t>motivátory) </a:t>
            </a:r>
            <a:r>
              <a:rPr lang="cs-CZ" sz="1800" dirty="0" err="1" smtClean="0"/>
              <a:t>zahnrují</a:t>
            </a:r>
            <a:r>
              <a:rPr lang="cs-CZ" sz="1800" dirty="0" smtClean="0"/>
              <a:t> například </a:t>
            </a:r>
            <a:r>
              <a:rPr lang="cs-CZ" sz="1800" dirty="0"/>
              <a:t>úspěch, uznání, profesní růst nebo odpovědnost, vzbuzují motivaci a spokojenost pracovníků. Naplněním motivačních faktorů je tudíž nezbytnou podmínkou pro motivaci k vyšším pracovním výkonům a jejich účinek na motivace je dlouhodobý</a:t>
            </a:r>
            <a:r>
              <a:rPr lang="cs-CZ" sz="1800" dirty="0" smtClean="0"/>
              <a:t>.</a:t>
            </a:r>
            <a:endParaRPr lang="cs-CZ" sz="1800" dirty="0"/>
          </a:p>
          <a:p>
            <a:pPr lvl="0"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smtClean="0"/>
              <a:t>Herzbergova</a:t>
            </a:r>
            <a:r>
              <a:rPr lang="cs-CZ" dirty="0" smtClean="0"/>
              <a:t> </a:t>
            </a:r>
            <a:r>
              <a:rPr lang="cs-CZ" dirty="0" err="1" smtClean="0"/>
              <a:t>dvoufaktorová</a:t>
            </a:r>
            <a:r>
              <a:rPr lang="cs-CZ" dirty="0" smtClean="0"/>
              <a:t> teorie motivace</a:t>
            </a:r>
            <a:endParaRPr lang="cs-CZ" dirty="0"/>
          </a:p>
        </p:txBody>
      </p:sp>
    </p:spTree>
    <p:extLst>
      <p:ext uri="{BB962C8B-B14F-4D97-AF65-F5344CB8AC3E}">
        <p14:creationId xmlns:p14="http://schemas.microsoft.com/office/powerpoint/2010/main" val="35257070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356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Expektační teorie</a:t>
            </a:r>
            <a:r>
              <a:rPr lang="cs-CZ" sz="1800" dirty="0"/>
              <a:t>, teorie očekávání, jejímž autorem je Victor H. </a:t>
            </a:r>
            <a:r>
              <a:rPr lang="cs-CZ" sz="1800" dirty="0" err="1"/>
              <a:t>Vroom</a:t>
            </a:r>
            <a:r>
              <a:rPr lang="cs-CZ" sz="1800" dirty="0"/>
              <a:t>, byla publikována v roce 1964. </a:t>
            </a:r>
            <a:endParaRPr lang="cs-CZ" sz="1800" dirty="0" smtClean="0"/>
          </a:p>
          <a:p>
            <a:pPr algn="just"/>
            <a:r>
              <a:rPr lang="cs-CZ" sz="1800" dirty="0" smtClean="0"/>
              <a:t>Základem </a:t>
            </a:r>
            <a:r>
              <a:rPr lang="cs-CZ" sz="1800" dirty="0"/>
              <a:t>této teorie je triáda VIE: valence – instrumentalista – </a:t>
            </a:r>
            <a:r>
              <a:rPr lang="cs-CZ" sz="1800" dirty="0" err="1"/>
              <a:t>expektance</a:t>
            </a:r>
            <a:r>
              <a:rPr lang="cs-CZ" sz="1800" dirty="0"/>
              <a:t>, která je považována za základ lidské motivace k dosahování cílů. </a:t>
            </a:r>
            <a:endParaRPr lang="cs-CZ" sz="1800" dirty="0" smtClean="0"/>
          </a:p>
          <a:p>
            <a:pPr algn="just"/>
            <a:r>
              <a:rPr lang="cs-CZ" sz="1800" b="1" dirty="0" smtClean="0"/>
              <a:t>Valence</a:t>
            </a:r>
            <a:r>
              <a:rPr lang="cs-CZ" sz="1800" dirty="0" smtClean="0"/>
              <a:t> </a:t>
            </a:r>
            <a:r>
              <a:rPr lang="cs-CZ" sz="1800" dirty="0"/>
              <a:t>představuje subjektivní hodnotu a atraktivitu cíle, kterého se člověk snaží dosáhnout. </a:t>
            </a:r>
            <a:endParaRPr lang="cs-CZ" sz="1800" dirty="0" smtClean="0"/>
          </a:p>
          <a:p>
            <a:pPr algn="just"/>
            <a:r>
              <a:rPr lang="cs-CZ" sz="1800" b="1" dirty="0" err="1" smtClean="0"/>
              <a:t>Instrumentalita</a:t>
            </a:r>
            <a:r>
              <a:rPr lang="cs-CZ" sz="1800" dirty="0" smtClean="0"/>
              <a:t> </a:t>
            </a:r>
            <a:r>
              <a:rPr lang="cs-CZ" sz="1800" dirty="0"/>
              <a:t>je obsažena v očekávání, že dosažení cíle bude doprovázeno adekvátní odměnou. </a:t>
            </a:r>
            <a:endParaRPr lang="cs-CZ" sz="1800" dirty="0" smtClean="0"/>
          </a:p>
          <a:p>
            <a:pPr algn="just"/>
            <a:r>
              <a:rPr lang="cs-CZ" sz="1800" b="1" dirty="0" err="1" smtClean="0"/>
              <a:t>Expektance</a:t>
            </a:r>
            <a:r>
              <a:rPr lang="cs-CZ" sz="1800" dirty="0" smtClean="0"/>
              <a:t> </a:t>
            </a:r>
            <a:r>
              <a:rPr lang="cs-CZ" sz="1800" dirty="0"/>
              <a:t>je očekávání založené na předchozích zkušenostech, že se podaří dosáhnout stanoveného cíle. </a:t>
            </a:r>
            <a:endParaRPr lang="cs-CZ" sz="1800" dirty="0" smtClean="0"/>
          </a:p>
          <a:p>
            <a:pPr algn="just"/>
            <a:r>
              <a:rPr lang="cs-CZ" sz="1800" dirty="0" smtClean="0"/>
              <a:t>Valence </a:t>
            </a:r>
            <a:r>
              <a:rPr lang="cs-CZ" sz="1800" dirty="0"/>
              <a:t>zastupuje hodnotu, instrumentalista přesvědčení, že pokud uděláme jednu věc, tak to povede k jiné, a </a:t>
            </a:r>
            <a:r>
              <a:rPr lang="cs-CZ" sz="1800" dirty="0" err="1"/>
              <a:t>expektance</a:t>
            </a:r>
            <a:r>
              <a:rPr lang="cs-CZ" sz="1800" dirty="0"/>
              <a:t> je pravděpodobnost, že úsilí povede k určitému výsledku. </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Expektační teorie motivace</a:t>
            </a:r>
            <a:endParaRPr lang="cs-CZ" dirty="0"/>
          </a:p>
        </p:txBody>
      </p:sp>
    </p:spTree>
    <p:extLst>
      <p:ext uri="{BB962C8B-B14F-4D97-AF65-F5344CB8AC3E}">
        <p14:creationId xmlns:p14="http://schemas.microsoft.com/office/powerpoint/2010/main" val="19994524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42971" y="987574"/>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Teorie cíle</a:t>
            </a:r>
            <a:r>
              <a:rPr lang="cs-CZ" sz="1800" dirty="0"/>
              <a:t>, zformulována </a:t>
            </a:r>
            <a:r>
              <a:rPr lang="cs-CZ" sz="1800" dirty="0" err="1"/>
              <a:t>Lathamem</a:t>
            </a:r>
            <a:r>
              <a:rPr lang="cs-CZ" sz="1800" dirty="0"/>
              <a:t> a Lockem v roce 1979 konstatuje, že motivace a výkon jsou vyšší, jestliže byly jednotlivcům stanoveny specifické cíle, které jsou náročné a zároveň přijatelné, a existuje-li zpětná vazba na </a:t>
            </a:r>
            <a:r>
              <a:rPr lang="cs-CZ" sz="1800" dirty="0" smtClean="0"/>
              <a:t>výkon. </a:t>
            </a:r>
          </a:p>
          <a:p>
            <a:pPr algn="just"/>
            <a:r>
              <a:rPr lang="cs-CZ" sz="1800" dirty="0" smtClean="0"/>
              <a:t>Klíčová </a:t>
            </a:r>
            <a:r>
              <a:rPr lang="cs-CZ" sz="1800" dirty="0"/>
              <a:t>podle této teorie  je participace jedinců na stanovování cílů. </a:t>
            </a:r>
            <a:endParaRPr lang="cs-CZ" sz="1800" dirty="0" smtClean="0"/>
          </a:p>
          <a:p>
            <a:pPr algn="just"/>
            <a:r>
              <a:rPr lang="cs-CZ" sz="1800" dirty="0" smtClean="0"/>
              <a:t>Přičemž </a:t>
            </a:r>
            <a:r>
              <a:rPr lang="cs-CZ" sz="1800" dirty="0"/>
              <a:t>náročnost cílů musí být projednána a odsouhlasena a jejich plnění musí být podporováno vedením a radou. </a:t>
            </a:r>
            <a:endParaRPr lang="cs-CZ" sz="1800" dirty="0" smtClean="0"/>
          </a:p>
          <a:p>
            <a:pPr algn="just"/>
            <a:r>
              <a:rPr lang="cs-CZ" sz="1800" dirty="0" smtClean="0"/>
              <a:t>Životně </a:t>
            </a:r>
            <a:r>
              <a:rPr lang="cs-CZ" sz="1800" dirty="0"/>
              <a:t>důležitou roli pro udržení motivace a dosahování stále vyšších cílů, podle této teorie, je poskytování zpětné vazby zaměstnancům</a:t>
            </a:r>
            <a:r>
              <a:rPr lang="cs-CZ" sz="18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cíle</a:t>
            </a:r>
            <a:endParaRPr lang="cs-CZ" dirty="0"/>
          </a:p>
        </p:txBody>
      </p:sp>
    </p:spTree>
    <p:extLst>
      <p:ext uri="{BB962C8B-B14F-4D97-AF65-F5344CB8AC3E}">
        <p14:creationId xmlns:p14="http://schemas.microsoft.com/office/powerpoint/2010/main" val="42869374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700" b="1" dirty="0"/>
              <a:t>Teorie spravedlnosti</a:t>
            </a:r>
            <a:r>
              <a:rPr lang="cs-CZ" sz="1700" dirty="0"/>
              <a:t> </a:t>
            </a:r>
            <a:r>
              <a:rPr lang="cs-CZ" sz="1700" b="1" dirty="0"/>
              <a:t>J. S. Adamse</a:t>
            </a:r>
            <a:r>
              <a:rPr lang="cs-CZ" sz="1700" dirty="0"/>
              <a:t> je založena na principu sociálního srovnání. </a:t>
            </a:r>
            <a:endParaRPr lang="cs-CZ" sz="1700" dirty="0" smtClean="0"/>
          </a:p>
          <a:p>
            <a:pPr algn="just"/>
            <a:r>
              <a:rPr lang="cs-CZ" sz="1700" dirty="0" smtClean="0"/>
              <a:t>Teorie </a:t>
            </a:r>
            <a:r>
              <a:rPr lang="cs-CZ" sz="1700" dirty="0"/>
              <a:t>se zabývá tím, jak lidé vnímají způsob, jak se s nimi v porovnání s jinými lidmi zachází. </a:t>
            </a:r>
            <a:r>
              <a:rPr lang="cs-CZ" sz="1700" dirty="0" smtClean="0"/>
              <a:t>Přičemž </a:t>
            </a:r>
            <a:r>
              <a:rPr lang="cs-CZ" sz="1700" dirty="0"/>
              <a:t>spravedlivé zacházení podle této teorie </a:t>
            </a:r>
            <a:r>
              <a:rPr lang="cs-CZ" sz="1700" dirty="0" smtClean="0"/>
              <a:t>znamená</a:t>
            </a:r>
            <a:r>
              <a:rPr lang="cs-CZ" sz="1700" dirty="0"/>
              <a:t>, že je s člověkem jednáno stejně jako s jinou skupinou lidí nebo jako s odpovídající jinou osobou. </a:t>
            </a:r>
            <a:r>
              <a:rPr lang="cs-CZ" sz="1700" dirty="0" smtClean="0"/>
              <a:t>Spravedlnost </a:t>
            </a:r>
            <a:r>
              <a:rPr lang="cs-CZ" sz="1700" dirty="0"/>
              <a:t>se týká pocitů a vnímání z porovnání. </a:t>
            </a:r>
            <a:r>
              <a:rPr lang="cs-CZ" sz="1700" i="1" dirty="0" smtClean="0"/>
              <a:t>Teorie </a:t>
            </a:r>
            <a:r>
              <a:rPr lang="cs-CZ" sz="1700" i="1" dirty="0"/>
              <a:t>spravedlnosti </a:t>
            </a:r>
            <a:r>
              <a:rPr lang="cs-CZ" sz="1700" dirty="0"/>
              <a:t>vychází z předpokladu, že lidé budou lépe motivováni, jestliže se s nimi bude zacházet spravedlivě, a demotivováni, jestliže to bude naopak. </a:t>
            </a:r>
            <a:endParaRPr lang="cs-CZ" sz="1700" dirty="0" smtClean="0"/>
          </a:p>
          <a:p>
            <a:pPr algn="just"/>
            <a:r>
              <a:rPr lang="cs-CZ" sz="1700" dirty="0" smtClean="0"/>
              <a:t>Jak </a:t>
            </a:r>
            <a:r>
              <a:rPr lang="cs-CZ" sz="1700" dirty="0"/>
              <a:t>uvádí Adams ve své </a:t>
            </a:r>
            <a:r>
              <a:rPr lang="cs-CZ" sz="1700" dirty="0" smtClean="0"/>
              <a:t>teorii, </a:t>
            </a:r>
            <a:r>
              <a:rPr lang="cs-CZ" sz="1700" dirty="0"/>
              <a:t>existují dvě formy spravedlnosti, a to distributivní spravedlnost a procedurální spravedlnost. </a:t>
            </a:r>
            <a:endParaRPr lang="cs-CZ" sz="1700" dirty="0" smtClean="0"/>
          </a:p>
          <a:p>
            <a:pPr algn="just"/>
            <a:r>
              <a:rPr lang="cs-CZ" sz="1700" dirty="0" smtClean="0"/>
              <a:t>Distributivní </a:t>
            </a:r>
            <a:r>
              <a:rPr lang="cs-CZ" sz="1700" dirty="0"/>
              <a:t>spravedlnost se týká toho, jak lidé cítí, že jsou odměňováni podle svého přínosu a v porovnání s ostatními. </a:t>
            </a:r>
            <a:endParaRPr lang="cs-CZ" sz="1700" dirty="0" smtClean="0"/>
          </a:p>
          <a:p>
            <a:pPr algn="just"/>
            <a:r>
              <a:rPr lang="cs-CZ" sz="1700" dirty="0" smtClean="0"/>
              <a:t>Procedurální </a:t>
            </a:r>
            <a:r>
              <a:rPr lang="cs-CZ" sz="1700" dirty="0"/>
              <a:t>spravedlnost se týká toho, jak pracovníci vnímají spravedlnost postupů používaných organizací v takových oblastech jako je hodnocení pracovníků, povyšování a disciplinární záležitosti</a:t>
            </a:r>
            <a:r>
              <a:rPr lang="cs-CZ" sz="17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Teorie spravedlnosti</a:t>
            </a:r>
            <a:endParaRPr lang="cs-CZ" dirty="0"/>
          </a:p>
        </p:txBody>
      </p:sp>
    </p:spTree>
    <p:extLst>
      <p:ext uri="{BB962C8B-B14F-4D97-AF65-F5344CB8AC3E}">
        <p14:creationId xmlns:p14="http://schemas.microsoft.com/office/powerpoint/2010/main" val="3386988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Teorie velkého člověka a teorie rysů </a:t>
            </a:r>
            <a:r>
              <a:rPr lang="cs-CZ" sz="1800" dirty="0"/>
              <a:t>– vůdcem se člověk stává narozením</a:t>
            </a:r>
          </a:p>
          <a:p>
            <a:pPr algn="just"/>
            <a:r>
              <a:rPr lang="cs-CZ" sz="1800" b="1" dirty="0"/>
              <a:t>Behaviorální teorie </a:t>
            </a:r>
            <a:r>
              <a:rPr lang="cs-CZ" sz="1800" dirty="0"/>
              <a:t>– vůdcem se stáváme učením a pozorováním</a:t>
            </a:r>
          </a:p>
          <a:p>
            <a:pPr algn="just"/>
            <a:r>
              <a:rPr lang="cs-CZ" sz="1800" b="1" dirty="0"/>
              <a:t>Teorie situačního/</a:t>
            </a:r>
            <a:r>
              <a:rPr lang="cs-CZ" sz="1800" b="1" dirty="0" err="1"/>
              <a:t>kontigenčního</a:t>
            </a:r>
            <a:r>
              <a:rPr lang="cs-CZ" sz="1800" b="1" dirty="0"/>
              <a:t> vedení </a:t>
            </a:r>
            <a:r>
              <a:rPr lang="cs-CZ" sz="1800" dirty="0"/>
              <a:t>– vedení je ovlivněno, mimo jiné, faktory prostředí a situace</a:t>
            </a:r>
          </a:p>
          <a:p>
            <a:pPr algn="just"/>
            <a:r>
              <a:rPr lang="cs-CZ" sz="1800" b="1" dirty="0"/>
              <a:t>Transakční a transformační vedení </a:t>
            </a:r>
            <a:r>
              <a:rPr lang="cs-CZ" sz="1800" dirty="0"/>
              <a:t>– teorie se zaměřují na odměnu a trest za dosažení cílů</a:t>
            </a:r>
          </a:p>
          <a:p>
            <a:pPr marL="0" indent="0" algn="just">
              <a:buNone/>
            </a:pPr>
            <a:endParaRPr lang="cs-CZ" sz="1800" dirty="0"/>
          </a:p>
          <a:p>
            <a:pPr algn="just"/>
            <a:r>
              <a:rPr lang="cs-CZ" sz="1800" dirty="0"/>
              <a:t>Model komplexního vedení </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Kategorie teorií vůdcovství</a:t>
            </a:r>
          </a:p>
        </p:txBody>
      </p:sp>
    </p:spTree>
    <p:extLst>
      <p:ext uri="{BB962C8B-B14F-4D97-AF65-F5344CB8AC3E}">
        <p14:creationId xmlns:p14="http://schemas.microsoft.com/office/powerpoint/2010/main" val="18422812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Motivační systém organizace je chápán jako soubor opatření, pravidel a postupů, které mají za cíl podpořit pozitivní pracovní motivaci </a:t>
            </a:r>
            <a:r>
              <a:rPr lang="cs-CZ" sz="1800" dirty="0" smtClean="0"/>
              <a:t>zaměstnanců.</a:t>
            </a:r>
          </a:p>
          <a:p>
            <a:pPr algn="just"/>
            <a:r>
              <a:rPr lang="cs-CZ" sz="1800" dirty="0" smtClean="0"/>
              <a:t>Motivační </a:t>
            </a:r>
            <a:r>
              <a:rPr lang="cs-CZ" sz="1800" dirty="0"/>
              <a:t>systém organizace </a:t>
            </a:r>
            <a:r>
              <a:rPr lang="cs-CZ" sz="1800" dirty="0" smtClean="0"/>
              <a:t>je chápán jako </a:t>
            </a:r>
            <a:r>
              <a:rPr lang="cs-CZ" sz="1800" dirty="0"/>
              <a:t>dynamický systém motivačních nástrojů, které odpovídají nejrůznějším potřebám zaměstnanců a jehož hlavním úkolem je měnit zavedené vztahy, zvyky a postoje k pracovní aktivitě. </a:t>
            </a:r>
            <a:endParaRPr lang="cs-CZ" sz="1800" dirty="0" smtClean="0"/>
          </a:p>
          <a:p>
            <a:pPr algn="just"/>
            <a:r>
              <a:rPr lang="cs-CZ" sz="1800" dirty="0"/>
              <a:t>Motivování a stimulování zaměstnanců je podstatou každého motivačního systému organizací</a:t>
            </a:r>
            <a:r>
              <a:rPr lang="cs-CZ" sz="1800" dirty="0" smtClean="0"/>
              <a:t>. Motivace </a:t>
            </a:r>
            <a:r>
              <a:rPr lang="cs-CZ" sz="1800" dirty="0"/>
              <a:t>zaměstnanců v organizacích může mít pozitivní formu i negativní formu. V souvislosti s motivačními systémy v převážné míře hovoříme o pozitivních formách </a:t>
            </a:r>
            <a:r>
              <a:rPr lang="cs-CZ" sz="1800" dirty="0" smtClean="0"/>
              <a:t>stimulace.</a:t>
            </a:r>
          </a:p>
          <a:p>
            <a:pPr algn="just"/>
            <a:r>
              <a:rPr lang="cs-CZ" sz="1800" dirty="0" smtClean="0"/>
              <a:t>Motivační </a:t>
            </a:r>
            <a:r>
              <a:rPr lang="cs-CZ" sz="1800" dirty="0"/>
              <a:t>systém </a:t>
            </a:r>
            <a:r>
              <a:rPr lang="cs-CZ" sz="1800" dirty="0" smtClean="0"/>
              <a:t>můžeme specifikovat jako </a:t>
            </a:r>
            <a:r>
              <a:rPr lang="cs-CZ" sz="1800" dirty="0"/>
              <a:t>souhrn tří základních oblastí personálních činností: hodnocení zaměstnanců; odměňování zaměstnanců; vzdělávání a rozvoj </a:t>
            </a:r>
            <a:r>
              <a:rPr lang="cs-CZ" sz="1800" dirty="0" smtClean="0"/>
              <a:t>zaměstnanců.</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Motivační systémy</a:t>
            </a:r>
            <a:endParaRPr lang="cs-CZ" dirty="0"/>
          </a:p>
        </p:txBody>
      </p:sp>
    </p:spTree>
    <p:extLst>
      <p:ext uri="{BB962C8B-B14F-4D97-AF65-F5344CB8AC3E}">
        <p14:creationId xmlns:p14="http://schemas.microsoft.com/office/powerpoint/2010/main" val="26627164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smtClean="0"/>
              <a:t>Motivaci </a:t>
            </a:r>
            <a:r>
              <a:rPr lang="cs-CZ" sz="1800" dirty="0"/>
              <a:t>k pracovnímu jednání chápat jako vyjádření jednotlivce k přístupu k práci a jeho ochotu pracovat vycházející z jeho vnitřních pohnutek, motivů. </a:t>
            </a:r>
            <a:endParaRPr lang="cs-CZ" sz="1800" dirty="0" smtClean="0"/>
          </a:p>
          <a:p>
            <a:pPr algn="just"/>
            <a:r>
              <a:rPr lang="cs-CZ" sz="1800" dirty="0" smtClean="0"/>
              <a:t>Motivace </a:t>
            </a:r>
            <a:r>
              <a:rPr lang="cs-CZ" sz="1800" dirty="0"/>
              <a:t>je založena na aktivizačních faktorech, které mohou být vnitřní nebo vnější povahy, a podle charakteru aktivizačního faktoru </a:t>
            </a:r>
            <a:r>
              <a:rPr lang="cs-CZ" sz="1800" dirty="0" smtClean="0"/>
              <a:t>rozlišujeme </a:t>
            </a:r>
            <a:r>
              <a:rPr lang="cs-CZ" sz="1800" dirty="0"/>
              <a:t>dva typy motivací, a to vnitřní motivace a vnější motivace. </a:t>
            </a:r>
            <a:endParaRPr lang="cs-CZ" sz="1800" dirty="0" smtClean="0"/>
          </a:p>
          <a:p>
            <a:pPr algn="just"/>
            <a:r>
              <a:rPr lang="cs-CZ" sz="1800" b="1" dirty="0" smtClean="0"/>
              <a:t>Vnitřní </a:t>
            </a:r>
            <a:r>
              <a:rPr lang="cs-CZ" sz="1800" b="1" dirty="0"/>
              <a:t>motivace</a:t>
            </a:r>
            <a:r>
              <a:rPr lang="cs-CZ" sz="1800" dirty="0"/>
              <a:t> je založena na vnitřních aktivizačních faktorech – motivech (vnitřní motivátory), což jsou vnitřní (intrapsychické) pohnutky podněcující jednání člověka k něčemu. </a:t>
            </a:r>
            <a:endParaRPr lang="cs-CZ" sz="1800" dirty="0" smtClean="0"/>
          </a:p>
          <a:p>
            <a:pPr algn="just"/>
            <a:r>
              <a:rPr lang="cs-CZ" sz="1800" dirty="0" smtClean="0"/>
              <a:t>Vnitřní </a:t>
            </a:r>
            <a:r>
              <a:rPr lang="cs-CZ" sz="1800" dirty="0"/>
              <a:t>motivy zahrnují potřebu činnosti, potřebu sociálních vztahů, touhu po moci, touhu po výkonu, potřebu seberealizace. </a:t>
            </a:r>
            <a:endParaRPr lang="cs-CZ" sz="1800" dirty="0" smtClean="0"/>
          </a:p>
          <a:p>
            <a:pPr algn="just"/>
            <a:r>
              <a:rPr lang="cs-CZ" sz="1800" dirty="0" smtClean="0"/>
              <a:t>V</a:t>
            </a:r>
            <a:r>
              <a:rPr lang="cs-CZ" sz="1800" dirty="0"/>
              <a:t> případě pracovní motivace založené převážně na vnitřních motivech, je pracovní výkon sám o sobě zdrojem uspokojení</a:t>
            </a:r>
            <a:r>
              <a:rPr lang="cs-CZ" sz="1800" dirty="0" smtClean="0"/>
              <a:t>.</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Vnitřní motivace</a:t>
            </a:r>
            <a:endParaRPr lang="cs-CZ" dirty="0"/>
          </a:p>
        </p:txBody>
      </p:sp>
    </p:spTree>
    <p:extLst>
      <p:ext uri="{BB962C8B-B14F-4D97-AF65-F5344CB8AC3E}">
        <p14:creationId xmlns:p14="http://schemas.microsoft.com/office/powerpoint/2010/main" val="16563194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Vnější motivace</a:t>
            </a:r>
            <a:r>
              <a:rPr lang="cs-CZ" sz="1800" dirty="0"/>
              <a:t> je založena na vnějších aktivizačních faktorech – stimulech (vnější motivátory), které představují pobídky nebo popudy z vnějšku. </a:t>
            </a:r>
            <a:endParaRPr lang="cs-CZ" sz="1800" dirty="0" smtClean="0"/>
          </a:p>
          <a:p>
            <a:pPr algn="just"/>
            <a:r>
              <a:rPr lang="cs-CZ" sz="1800" dirty="0" smtClean="0"/>
              <a:t>Tvoří </a:t>
            </a:r>
            <a:r>
              <a:rPr lang="cs-CZ" sz="1800" dirty="0"/>
              <a:t>ji odměny, jako třeba zvýšení platu, pochvala, povýšení, ale také tresty, jako například disciplinární řízení, odepření platu nebo kritika. </a:t>
            </a:r>
            <a:endParaRPr lang="cs-CZ" sz="1800" dirty="0" smtClean="0"/>
          </a:p>
          <a:p>
            <a:pPr algn="just"/>
            <a:r>
              <a:rPr lang="cs-CZ" sz="1800" dirty="0" smtClean="0"/>
              <a:t>Podle </a:t>
            </a:r>
            <a:r>
              <a:rPr lang="cs-CZ" sz="1800" dirty="0"/>
              <a:t>Armstronga (2007) mohou mít vnější motivátory bezprostřední účinek působící spíše krátkodobě. </a:t>
            </a:r>
            <a:endParaRPr lang="cs-CZ" sz="1800" dirty="0" smtClean="0"/>
          </a:p>
          <a:p>
            <a:pPr algn="just"/>
            <a:r>
              <a:rPr lang="cs-CZ" sz="1800" dirty="0" smtClean="0"/>
              <a:t>Zatímco </a:t>
            </a:r>
            <a:r>
              <a:rPr lang="cs-CZ" sz="1800" dirty="0"/>
              <a:t>vnitřní motivátory, které se týkají kvality pracovního života, mají hlubší a dlouhodobější účinek. </a:t>
            </a:r>
          </a:p>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Vnější motivace</a:t>
            </a:r>
            <a:endParaRPr lang="cs-CZ" dirty="0"/>
          </a:p>
        </p:txBody>
      </p:sp>
    </p:spTree>
    <p:extLst>
      <p:ext uri="{BB962C8B-B14F-4D97-AF65-F5344CB8AC3E}">
        <p14:creationId xmlns:p14="http://schemas.microsoft.com/office/powerpoint/2010/main" val="4468584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488832"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Vhodně a efektivně nastavený motivační systém je klíčovým prvkem v řízení lidských zdrojů v každé organizaci. </a:t>
            </a:r>
            <a:endParaRPr lang="cs-CZ" sz="1800" dirty="0" smtClean="0"/>
          </a:p>
          <a:p>
            <a:pPr algn="just"/>
            <a:r>
              <a:rPr lang="cs-CZ" sz="1800" dirty="0" smtClean="0"/>
              <a:t>Pro </a:t>
            </a:r>
            <a:r>
              <a:rPr lang="cs-CZ" sz="1800" dirty="0"/>
              <a:t>vytvoření efektivního motivačního systému organizace je nutná identifikace potřeb organizaci i zaměstnanců, a nalezení rovnovážného systému, který bude odpovídat potřebám zaměstnanců i organizace. </a:t>
            </a:r>
            <a:endParaRPr lang="cs-CZ" sz="1800" dirty="0" smtClean="0"/>
          </a:p>
          <a:p>
            <a:pPr algn="just"/>
            <a:r>
              <a:rPr lang="cs-CZ" sz="1800" dirty="0" smtClean="0"/>
              <a:t>Vhodně </a:t>
            </a:r>
            <a:r>
              <a:rPr lang="cs-CZ" sz="1800" dirty="0"/>
              <a:t>nastavený motivační systém mimo jiné posiluje firemní kulturu, posiluje loajalitu zaměstnanců a jejich spokojenost, sjednocuje zaměstnance v jejich pracovním úsilí a dosažení požadovaného výkonu organizace. </a:t>
            </a:r>
            <a:endParaRPr lang="cs-CZ" sz="1800" dirty="0" smtClean="0"/>
          </a:p>
          <a:p>
            <a:pPr algn="just"/>
            <a:r>
              <a:rPr lang="cs-CZ" sz="1800" dirty="0" smtClean="0"/>
              <a:t>Důležitou </a:t>
            </a:r>
            <a:r>
              <a:rPr lang="cs-CZ" sz="1800" dirty="0"/>
              <a:t>vlastností motivačního systému je jeho flexibilita, schopnost se pružně a včas přizpůsobit měnící se situaci a potřebám zaměstnanců.</a:t>
            </a:r>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Požadavky na motivační systémy</a:t>
            </a:r>
            <a:endParaRPr lang="cs-CZ" dirty="0"/>
          </a:p>
        </p:txBody>
      </p:sp>
    </p:spTree>
    <p:extLst>
      <p:ext uri="{BB962C8B-B14F-4D97-AF65-F5344CB8AC3E}">
        <p14:creationId xmlns:p14="http://schemas.microsoft.com/office/powerpoint/2010/main" val="14691919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Manažerské funkce sekvenční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endParaRPr lang="cs-CZ" sz="1400" dirty="0" smtClean="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588224" y="3723878"/>
            <a:ext cx="238404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Ing. Šárka Zapletalová,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Katedra Podnikové ekonomiky a managementu</a:t>
            </a:r>
          </a:p>
          <a:p>
            <a:pPr algn="r"/>
            <a:r>
              <a:rPr lang="cs-CZ" altLang="cs-CZ" sz="900" smtClean="0">
                <a:solidFill>
                  <a:srgbClr val="307871"/>
                </a:solidFill>
                <a:latin typeface="Times New Roman" panose="02020603050405020304" pitchFamily="18" charset="0"/>
                <a:cs typeface="Times New Roman" panose="02020603050405020304" pitchFamily="18" charset="0"/>
              </a:rPr>
              <a:t>MANAGEMENT</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01657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a:t>Manažerské funkce jsou chápány jako typické činnosti, úkoly, které by měl manažer vykonávat tak, aby byl zajištěn úspěch manažerské práce a byly naplněny stanovené cíle organizace. </a:t>
            </a:r>
          </a:p>
          <a:p>
            <a:pPr algn="just"/>
            <a:r>
              <a:rPr lang="cs-CZ" sz="1800" dirty="0"/>
              <a:t>Za myšlenkového otce koncepce manažerských funkcí je považován Francouz </a:t>
            </a:r>
            <a:r>
              <a:rPr lang="cs-CZ" sz="1800" dirty="0" err="1"/>
              <a:t>Henri</a:t>
            </a:r>
            <a:r>
              <a:rPr lang="cs-CZ" sz="1800" dirty="0"/>
              <a:t> </a:t>
            </a:r>
            <a:r>
              <a:rPr lang="cs-CZ" sz="1800" dirty="0" err="1"/>
              <a:t>Fayol</a:t>
            </a:r>
            <a:r>
              <a:rPr lang="cs-CZ" sz="1800" dirty="0"/>
              <a:t>, který vymezil pět základních funkcí (nazýval je funkce správy) již v roce 1916.</a:t>
            </a:r>
          </a:p>
          <a:p>
            <a:pPr algn="just"/>
            <a:r>
              <a:rPr lang="cs-CZ" sz="1800" dirty="0"/>
              <a:t>Manažerské funkce jsou často rozdělovány, klasifikovány do tří skupin, a to na </a:t>
            </a:r>
            <a:r>
              <a:rPr lang="cs-CZ" sz="1800" b="1" dirty="0"/>
              <a:t>sekvenční, paralelní </a:t>
            </a:r>
            <a:r>
              <a:rPr lang="cs-CZ" sz="1800" dirty="0"/>
              <a:t>a </a:t>
            </a:r>
            <a:r>
              <a:rPr lang="cs-CZ" sz="1800" b="1" dirty="0"/>
              <a:t>zabezpečovací</a:t>
            </a:r>
            <a:r>
              <a:rPr lang="cs-CZ" sz="1800" dirty="0"/>
              <a:t>. Toto rozdělení je založeno na charakteru a průběhu manažerských funkcí.</a:t>
            </a:r>
          </a:p>
          <a:p>
            <a:pPr algn="just"/>
            <a:r>
              <a:rPr lang="cs-CZ" sz="1800" dirty="0"/>
              <a:t>Manažerské funkce by měly být vykonávány účelně a účinně. </a:t>
            </a:r>
            <a:r>
              <a:rPr lang="cs-CZ" sz="1800" b="1" dirty="0"/>
              <a:t>Účelností</a:t>
            </a:r>
            <a:r>
              <a:rPr lang="cs-CZ" sz="1800" dirty="0"/>
              <a:t> se rozumí smysluplnost, odpovídající potřebám, cílům a hodnotám organizace. </a:t>
            </a:r>
            <a:r>
              <a:rPr lang="cs-CZ" sz="1800" b="1" dirty="0"/>
              <a:t>Účinností</a:t>
            </a:r>
            <a:r>
              <a:rPr lang="cs-CZ" sz="1800" dirty="0"/>
              <a:t> se pak rozumí hospodárnost provádění konkrétních činností.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Podstata manažerských funkcí</a:t>
            </a:r>
          </a:p>
        </p:txBody>
      </p:sp>
    </p:spTree>
    <p:extLst>
      <p:ext uri="{BB962C8B-B14F-4D97-AF65-F5344CB8AC3E}">
        <p14:creationId xmlns:p14="http://schemas.microsoft.com/office/powerpoint/2010/main" val="9881857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800" dirty="0"/>
          </a:p>
          <a:p>
            <a:pPr marL="0" indent="0" algn="just">
              <a:buNone/>
            </a:pPr>
            <a:r>
              <a:rPr lang="cs-CZ" sz="1800" dirty="0"/>
              <a:t>Jedná se o tyto manažerské funkce: </a:t>
            </a:r>
          </a:p>
          <a:p>
            <a:pPr lvl="0" algn="just"/>
            <a:r>
              <a:rPr lang="cs-CZ" sz="1800" dirty="0"/>
              <a:t>plánování;</a:t>
            </a:r>
          </a:p>
          <a:p>
            <a:pPr lvl="0" algn="just"/>
            <a:r>
              <a:rPr lang="cs-CZ" sz="1800" dirty="0"/>
              <a:t>organizování; </a:t>
            </a:r>
          </a:p>
          <a:p>
            <a:pPr lvl="0" algn="just"/>
            <a:r>
              <a:rPr lang="cs-CZ" sz="1800" dirty="0"/>
              <a:t>výběr a rozmisťování pracovníků;</a:t>
            </a:r>
          </a:p>
          <a:p>
            <a:pPr lvl="0" algn="just"/>
            <a:r>
              <a:rPr lang="cs-CZ" sz="1800" dirty="0"/>
              <a:t>vedení lidí;</a:t>
            </a:r>
          </a:p>
          <a:p>
            <a:pPr algn="just"/>
            <a:r>
              <a:rPr lang="cs-CZ" sz="1800" dirty="0"/>
              <a:t>kontrola.</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Sekvenční manažerské funkce</a:t>
            </a:r>
          </a:p>
        </p:txBody>
      </p:sp>
    </p:spTree>
    <p:extLst>
      <p:ext uri="{BB962C8B-B14F-4D97-AF65-F5344CB8AC3E}">
        <p14:creationId xmlns:p14="http://schemas.microsoft.com/office/powerpoint/2010/main" val="42075020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00933"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Organizování lze definovat jako proces uspořádání lidí v konkrétní organizační jednotce, takovým způsobem, aby byla zajištěna realizace plánů a naplněny stanovené cíle plánů</a:t>
            </a:r>
            <a:r>
              <a:rPr lang="cs-CZ" sz="1600" dirty="0" smtClean="0"/>
              <a:t>.</a:t>
            </a:r>
          </a:p>
          <a:p>
            <a:pPr algn="just"/>
            <a:endParaRPr lang="cs-CZ" sz="1600" dirty="0"/>
          </a:p>
          <a:p>
            <a:pPr algn="just"/>
            <a:r>
              <a:rPr lang="cs-CZ" sz="1600" dirty="0" smtClean="0"/>
              <a:t>Výsledek organizování:</a:t>
            </a:r>
          </a:p>
          <a:p>
            <a:pPr lvl="1" algn="just"/>
            <a:r>
              <a:rPr lang="cs-CZ" sz="1600" dirty="0" smtClean="0"/>
              <a:t>Organizace</a:t>
            </a:r>
          </a:p>
          <a:p>
            <a:pPr lvl="1" algn="just"/>
            <a:r>
              <a:rPr lang="cs-CZ" sz="1600" dirty="0" smtClean="0"/>
              <a:t>Organizační struktura</a:t>
            </a:r>
            <a:endParaRPr lang="cs-CZ" sz="1600" dirty="0"/>
          </a:p>
          <a:p>
            <a:pPr algn="just"/>
            <a:endParaRPr lang="cs-CZ" sz="1600" dirty="0"/>
          </a:p>
          <a:p>
            <a:pPr marL="0" indent="0" algn="just">
              <a:buNone/>
            </a:pPr>
            <a:r>
              <a:rPr lang="cs-CZ" sz="1600" dirty="0"/>
              <a:t>Vlivy působící na proces organizování</a:t>
            </a:r>
          </a:p>
          <a:p>
            <a:pPr algn="just"/>
            <a:r>
              <a:rPr lang="cs-CZ" sz="1600" dirty="0"/>
              <a:t>Prostředí – mechanická struktura, organická struktura</a:t>
            </a:r>
          </a:p>
          <a:p>
            <a:pPr algn="just"/>
            <a:r>
              <a:rPr lang="cs-CZ" sz="1600" dirty="0"/>
              <a:t>Strategie</a:t>
            </a:r>
          </a:p>
          <a:p>
            <a:pPr algn="just"/>
            <a:r>
              <a:rPr lang="cs-CZ" sz="1600" dirty="0"/>
              <a:t>Velikost</a:t>
            </a:r>
          </a:p>
          <a:p>
            <a:pPr algn="just"/>
            <a:r>
              <a:rPr lang="cs-CZ" sz="1600" dirty="0"/>
              <a:t>Technologie</a:t>
            </a:r>
          </a:p>
          <a:p>
            <a:pPr algn="just"/>
            <a:r>
              <a:rPr lang="cs-CZ" sz="1600" dirty="0"/>
              <a:t>Konkurence </a:t>
            </a:r>
          </a:p>
          <a:p>
            <a:pPr algn="just"/>
            <a:endParaRPr lang="cs-CZ" sz="16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Organizování</a:t>
            </a:r>
          </a:p>
        </p:txBody>
      </p:sp>
    </p:spTree>
    <p:extLst>
      <p:ext uri="{BB962C8B-B14F-4D97-AF65-F5344CB8AC3E}">
        <p14:creationId xmlns:p14="http://schemas.microsoft.com/office/powerpoint/2010/main" val="42375719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915566"/>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r>
              <a:rPr lang="cs-CZ" sz="1800" dirty="0" smtClean="0"/>
              <a:t>Organizace </a:t>
            </a:r>
            <a:r>
              <a:rPr lang="cs-CZ" sz="1800" dirty="0"/>
              <a:t>mohou nabývat různých podob a lze je široce chápat. Může se jednat o </a:t>
            </a:r>
            <a:r>
              <a:rPr lang="cs-CZ" sz="1800" b="1" dirty="0"/>
              <a:t>spontánně vzniklé skupiny, organizace </a:t>
            </a:r>
            <a:r>
              <a:rPr lang="cs-CZ" sz="1800" dirty="0"/>
              <a:t>(např. rodina, rod, kulturně spřízněná společenství) nebo uměle vzniklé organizace. </a:t>
            </a:r>
            <a:endParaRPr lang="cs-CZ" sz="1800" dirty="0" smtClean="0"/>
          </a:p>
          <a:p>
            <a:pPr lvl="0" algn="just"/>
            <a:endParaRPr lang="cs-CZ" sz="1800" dirty="0"/>
          </a:p>
          <a:p>
            <a:pPr lvl="0" algn="just"/>
            <a:r>
              <a:rPr lang="cs-CZ" sz="1800" b="1" dirty="0"/>
              <a:t>Umělé organizace </a:t>
            </a:r>
            <a:r>
              <a:rPr lang="cs-CZ" sz="1800" dirty="0"/>
              <a:t>jsou cíleně vytvořené skupiny, které mají jasně explicitně stanovený účel, podmínky existence, vnitřní a vnější vztahy. </a:t>
            </a:r>
            <a:endParaRPr lang="cs-CZ" sz="1800" dirty="0" smtClean="0"/>
          </a:p>
          <a:p>
            <a:pPr lvl="1" algn="just"/>
            <a:r>
              <a:rPr lang="cs-CZ" sz="1800" b="1" dirty="0"/>
              <a:t>Zaměstnanecké organizace </a:t>
            </a:r>
            <a:r>
              <a:rPr lang="cs-CZ" sz="1800" dirty="0"/>
              <a:t>mohou mít charakter podnikatelský (podniky, ziskové organizace) nebo nepodnikatelský (neziskové organizace). Organizace můžeme také členit podle typu vlastnictví na státní (rozpočtové, příspěvkové, obecně prospěšné), družstevní, soukromé (podniky jednotlivců, obchodní společnosti) a společenské (politické strany, občanské iniciativy, odborové organizace, církve, zájmové organizace).</a:t>
            </a:r>
          </a:p>
          <a:p>
            <a:pPr lvl="1" algn="just"/>
            <a:endParaRPr lang="cs-CZ" sz="1400" dirty="0"/>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Management a organizace </a:t>
            </a:r>
          </a:p>
        </p:txBody>
      </p:sp>
    </p:spTree>
    <p:extLst>
      <p:ext uri="{BB962C8B-B14F-4D97-AF65-F5344CB8AC3E}">
        <p14:creationId xmlns:p14="http://schemas.microsoft.com/office/powerpoint/2010/main" val="35711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A. </a:t>
            </a:r>
            <a:r>
              <a:rPr lang="cs-CZ" sz="1800" b="1" dirty="0" err="1"/>
              <a:t>Etzioni</a:t>
            </a:r>
            <a:r>
              <a:rPr lang="cs-CZ" sz="1800" b="1" dirty="0"/>
              <a:t> </a:t>
            </a:r>
            <a:r>
              <a:rPr lang="cs-CZ" sz="1800" dirty="0"/>
              <a:t>(1964) člení organizace na organizace s převažující:</a:t>
            </a:r>
          </a:p>
          <a:p>
            <a:pPr lvl="0" algn="just"/>
            <a:r>
              <a:rPr lang="cs-CZ" sz="1800" i="1" dirty="0"/>
              <a:t>donucovací autoritou </a:t>
            </a:r>
            <a:r>
              <a:rPr lang="cs-CZ" sz="1800" dirty="0"/>
              <a:t>– organizace typické nedobrovolným členstvím (např. věznice, nápravné ústavy);</a:t>
            </a:r>
          </a:p>
          <a:p>
            <a:pPr lvl="0" algn="just"/>
            <a:r>
              <a:rPr lang="cs-CZ" sz="1800" i="1" dirty="0"/>
              <a:t>utilitární (racionálně právní) autoritou </a:t>
            </a:r>
            <a:r>
              <a:rPr lang="cs-CZ" sz="1800" dirty="0"/>
              <a:t>– členství v těchto organizacích je založeno na principu ekonomické odměny (průmyslové, obchodní, zemědělské organizace);</a:t>
            </a:r>
          </a:p>
          <a:p>
            <a:pPr lvl="0" algn="just"/>
            <a:r>
              <a:rPr lang="cs-CZ" sz="1800" i="1" dirty="0"/>
              <a:t>normativní autoritou </a:t>
            </a:r>
            <a:r>
              <a:rPr lang="cs-CZ" sz="1800" dirty="0"/>
              <a:t>– organizace s morálním charakterem členství a vnitřní hodnotou odměn (církve, politické strany atd.);</a:t>
            </a:r>
          </a:p>
          <a:p>
            <a:pPr algn="just"/>
            <a:r>
              <a:rPr lang="cs-CZ" sz="1800" i="1" dirty="0"/>
              <a:t>smíšené organizace</a:t>
            </a:r>
          </a:p>
          <a:p>
            <a:pPr marL="0" indent="0" algn="just">
              <a:buNone/>
            </a:pPr>
            <a:r>
              <a:rPr lang="cs-CZ" sz="1800" b="1" dirty="0" err="1"/>
              <a:t>Tureckiová</a:t>
            </a:r>
            <a:r>
              <a:rPr lang="cs-CZ" sz="1800" dirty="0"/>
              <a:t> (2004) člení organizace podle typu angažování následovně:</a:t>
            </a:r>
          </a:p>
          <a:p>
            <a:pPr lvl="0" algn="just"/>
            <a:r>
              <a:rPr lang="cs-CZ" sz="1800" dirty="0"/>
              <a:t>organizace s odcizeným angažováním (např. věznice);</a:t>
            </a:r>
          </a:p>
          <a:p>
            <a:pPr lvl="0" algn="just"/>
            <a:r>
              <a:rPr lang="cs-CZ" sz="1800" dirty="0"/>
              <a:t>organizace s morálním angažováním (např. církve);</a:t>
            </a:r>
          </a:p>
          <a:p>
            <a:pPr algn="just"/>
            <a:r>
              <a:rPr lang="cs-CZ" sz="1800" dirty="0"/>
              <a:t>organizace s </a:t>
            </a:r>
            <a:r>
              <a:rPr lang="cs-CZ" sz="1800" dirty="0" err="1"/>
              <a:t>kalkulativním</a:t>
            </a:r>
            <a:r>
              <a:rPr lang="cs-CZ" sz="1800" dirty="0"/>
              <a:t> angažováním (např. podniky).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Typy organizací</a:t>
            </a:r>
          </a:p>
        </p:txBody>
      </p:sp>
    </p:spTree>
    <p:extLst>
      <p:ext uri="{BB962C8B-B14F-4D97-AF65-F5344CB8AC3E}">
        <p14:creationId xmlns:p14="http://schemas.microsoft.com/office/powerpoint/2010/main" val="381496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Klasickým východiskem pro různé přístupy k vedení lidí je </a:t>
            </a:r>
            <a:r>
              <a:rPr lang="cs-CZ" sz="1800" b="1" dirty="0" err="1"/>
              <a:t>McGregorova</a:t>
            </a:r>
            <a:r>
              <a:rPr lang="cs-CZ" sz="1800" dirty="0"/>
              <a:t> </a:t>
            </a:r>
            <a:r>
              <a:rPr lang="cs-CZ" sz="1800" b="1" dirty="0"/>
              <a:t>Teorie XY</a:t>
            </a:r>
            <a:r>
              <a:rPr lang="cs-CZ" sz="1800" dirty="0"/>
              <a:t> z roku 1960.</a:t>
            </a:r>
          </a:p>
          <a:p>
            <a:pPr algn="just"/>
            <a:r>
              <a:rPr lang="cs-CZ" sz="1800" dirty="0"/>
              <a:t> Jedná se o účelovou abstrakci dvou krajních podob lidí, lidi typu X a lidi typu Y, kterých může nabývat vztah člověk k práci a z toho vyplývající chování. </a:t>
            </a:r>
            <a:endParaRPr lang="cs-CZ" sz="1800" dirty="0" smtClean="0"/>
          </a:p>
          <a:p>
            <a:pPr algn="just"/>
            <a:endParaRPr lang="cs-CZ" sz="1800" dirty="0"/>
          </a:p>
          <a:p>
            <a:pPr algn="just"/>
            <a:r>
              <a:rPr lang="cs-CZ" sz="1800" b="1" dirty="0"/>
              <a:t>Lidé typu X </a:t>
            </a:r>
            <a:r>
              <a:rPr lang="cs-CZ" sz="1800" dirty="0"/>
              <a:t>jsou typičtí tím, že v podstatě práci nenávidí, jsou líní, pracují jen pro obživu a v souvislosti s prací mají pocit odcizení. </a:t>
            </a:r>
            <a:endParaRPr lang="cs-CZ" sz="1800" dirty="0" smtClean="0"/>
          </a:p>
          <a:p>
            <a:pPr algn="just"/>
            <a:endParaRPr lang="cs-CZ" sz="1800" dirty="0"/>
          </a:p>
          <a:p>
            <a:pPr algn="just"/>
            <a:r>
              <a:rPr lang="cs-CZ" sz="1800" b="1" dirty="0"/>
              <a:t>Lidé typu Y </a:t>
            </a:r>
            <a:r>
              <a:rPr lang="cs-CZ" sz="1800" dirty="0"/>
              <a:t>pracují rádi, jsou práci oddáni, žijí pro práci a jsou silně zaangažováni do dění v organizaci.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err="1"/>
              <a:t>McGregorova</a:t>
            </a:r>
            <a:r>
              <a:rPr lang="cs-CZ" dirty="0"/>
              <a:t> Teorie XY</a:t>
            </a:r>
          </a:p>
        </p:txBody>
      </p:sp>
    </p:spTree>
    <p:extLst>
      <p:ext uri="{BB962C8B-B14F-4D97-AF65-F5344CB8AC3E}">
        <p14:creationId xmlns:p14="http://schemas.microsoft.com/office/powerpoint/2010/main" val="42631156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Organizaci můžeme ze systémového hlediska chápat jako uspořádaný systém tvořeny prvky, které jsou spojené navzájem určitými vazbami a jako celek vykazuje určité vlastnosti, chování. </a:t>
            </a:r>
          </a:p>
          <a:p>
            <a:pPr algn="just"/>
            <a:endParaRPr lang="cs-CZ" sz="1800" dirty="0"/>
          </a:p>
          <a:p>
            <a:pPr marL="0" indent="0" algn="just">
              <a:buNone/>
            </a:pPr>
            <a:r>
              <a:rPr lang="cs-CZ" sz="1800" dirty="0"/>
              <a:t>V organizaci jako v systému probíhají dva základní typy transformačních procesů:</a:t>
            </a:r>
          </a:p>
          <a:p>
            <a:pPr algn="just"/>
            <a:r>
              <a:rPr lang="cs-CZ" sz="1800" b="1" dirty="0"/>
              <a:t>hmotně energetická transformace </a:t>
            </a:r>
            <a:r>
              <a:rPr lang="cs-CZ" sz="1800" dirty="0"/>
              <a:t>(přeměna surovin ve výstupy) – hmotně energetický proces je vztahován k obsahové stránce řízení „Co se řídí?“ Hmotně energetický proces, to je proces přeměny vstupů na výstupy, se navenek projevuje jako chování organizace.</a:t>
            </a:r>
          </a:p>
          <a:p>
            <a:pPr algn="just"/>
            <a:r>
              <a:rPr lang="cs-CZ" sz="1800" b="1" dirty="0"/>
              <a:t>informační transformace </a:t>
            </a:r>
            <a:r>
              <a:rPr lang="cs-CZ" sz="1800" dirty="0"/>
              <a:t>(získávání, zpracování informací a informační působení na rozhodování) – proces informační transformace se vztahuje k formě procesu řízení „Jak se řídí?“.</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Organizace jako systém I</a:t>
            </a:r>
          </a:p>
        </p:txBody>
      </p:sp>
    </p:spTree>
    <p:extLst>
      <p:ext uri="{BB962C8B-B14F-4D97-AF65-F5344CB8AC3E}">
        <p14:creationId xmlns:p14="http://schemas.microsoft.com/office/powerpoint/2010/main" val="28657517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dirty="0"/>
              <a:t>Organizace má určitou strukturu, která je tvořena prvky, vztahy a vazbami uspořádané z pohledu účelu a naplnění požadovaných cílů. </a:t>
            </a:r>
          </a:p>
          <a:p>
            <a:pPr algn="just"/>
            <a:r>
              <a:rPr lang="cs-CZ" sz="1800" dirty="0"/>
              <a:t>Veškeré vazby mezi jednotlivými prvky v organizaci mají charakter toků informací, který je v současné době řešen v rámci informačních systémů organizací. </a:t>
            </a:r>
          </a:p>
          <a:p>
            <a:pPr algn="just"/>
            <a:r>
              <a:rPr lang="cs-CZ" sz="1800" dirty="0"/>
              <a:t>Jako každý systém, tak také v organizaci existují prvky vstupní a výstupní. </a:t>
            </a:r>
          </a:p>
          <a:p>
            <a:pPr algn="just"/>
            <a:r>
              <a:rPr lang="cs-CZ" sz="1800" dirty="0"/>
              <a:t>Vstupy představují zdroje potřebné k naplňování cílů organizaci. Na základě transformace vstupů ve vnitřním prostředí organizace jsou potom produkovány výstupy hmotné nebo nehmotné povahy. </a:t>
            </a:r>
          </a:p>
          <a:p>
            <a:pPr algn="just"/>
            <a:r>
              <a:rPr lang="cs-CZ" sz="1800" dirty="0"/>
              <a:t>Výstupy mohou být hmotné výrobky, poskytování služeb nebo práce, ale i třeba vnitropodnikové výkony.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Organizace jako systém II</a:t>
            </a:r>
          </a:p>
        </p:txBody>
      </p:sp>
    </p:spTree>
    <p:extLst>
      <p:ext uri="{BB962C8B-B14F-4D97-AF65-F5344CB8AC3E}">
        <p14:creationId xmlns:p14="http://schemas.microsoft.com/office/powerpoint/2010/main" val="22949309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a:t>Prvky organizace</a:t>
            </a:r>
            <a:r>
              <a:rPr lang="cs-CZ" sz="1800" dirty="0"/>
              <a:t>, kterými jsou lidé a výrobní prostředky, rozdělujeme do dvou skupin, a to na prvky řízené a prvky řídící. </a:t>
            </a:r>
          </a:p>
          <a:p>
            <a:pPr algn="just"/>
            <a:r>
              <a:rPr lang="cs-CZ" sz="1800" b="1" dirty="0"/>
              <a:t>Prvky řízené</a:t>
            </a:r>
            <a:r>
              <a:rPr lang="cs-CZ" sz="1800" dirty="0"/>
              <a:t> představují koordinované útvary řízené prvky řídícími. Jedná se v podstatě o podřízené, kteří jsou řízeni svými manažery. </a:t>
            </a:r>
          </a:p>
          <a:p>
            <a:pPr algn="just"/>
            <a:r>
              <a:rPr lang="cs-CZ" sz="1800" b="1" dirty="0"/>
              <a:t>Řídící prvky</a:t>
            </a:r>
            <a:r>
              <a:rPr lang="cs-CZ" sz="1800" dirty="0"/>
              <a:t> představují samotný management organizace.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Prvky organizace</a:t>
            </a:r>
          </a:p>
        </p:txBody>
      </p:sp>
    </p:spTree>
    <p:extLst>
      <p:ext uri="{BB962C8B-B14F-4D97-AF65-F5344CB8AC3E}">
        <p14:creationId xmlns:p14="http://schemas.microsoft.com/office/powerpoint/2010/main" val="25707713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800" b="1" dirty="0" smtClean="0"/>
              <a:t>Výrobní </a:t>
            </a:r>
            <a:r>
              <a:rPr lang="cs-CZ" sz="1800" b="1" dirty="0"/>
              <a:t>subsystém</a:t>
            </a:r>
            <a:r>
              <a:rPr lang="cs-CZ" sz="1800" dirty="0"/>
              <a:t> je spojen s hmotně energetickým procesem přeměny vstupů na výstupy, popřípadě poskytování služeb. </a:t>
            </a:r>
            <a:endParaRPr lang="cs-CZ" sz="1800" dirty="0" smtClean="0"/>
          </a:p>
          <a:p>
            <a:pPr algn="just"/>
            <a:endParaRPr lang="cs-CZ" sz="1800" dirty="0"/>
          </a:p>
          <a:p>
            <a:pPr algn="just"/>
            <a:r>
              <a:rPr lang="cs-CZ" sz="1800" b="1" dirty="0"/>
              <a:t>Subsystém ekonomický</a:t>
            </a:r>
            <a:r>
              <a:rPr lang="cs-CZ" sz="1800" dirty="0"/>
              <a:t> je spojen s ekonomickými aktivitami v organizaci a jeho součásti jsou příslušné ekonomické režimy včetně vnitropodnikových, obchodních, zásobovacích a odbytových aktivit v rámci příslušného organizačního informačního systému. </a:t>
            </a:r>
            <a:endParaRPr lang="cs-CZ" sz="1800" dirty="0" smtClean="0"/>
          </a:p>
          <a:p>
            <a:pPr algn="just"/>
            <a:endParaRPr lang="cs-CZ" sz="1800" dirty="0"/>
          </a:p>
          <a:p>
            <a:pPr algn="just"/>
            <a:r>
              <a:rPr lang="cs-CZ" sz="1800" b="1" dirty="0"/>
              <a:t>Subsystém sociální</a:t>
            </a:r>
            <a:r>
              <a:rPr lang="cs-CZ" sz="1800" dirty="0"/>
              <a:t> je tvořen jednotlivci, sociálními skupinami a institucemi a vzájemnými vazbami mezi těmito prvky.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Organizační subsystémy</a:t>
            </a:r>
          </a:p>
        </p:txBody>
      </p:sp>
    </p:spTree>
    <p:extLst>
      <p:ext uri="{BB962C8B-B14F-4D97-AF65-F5344CB8AC3E}">
        <p14:creationId xmlns:p14="http://schemas.microsoft.com/office/powerpoint/2010/main" val="16355393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843558"/>
            <a:ext cx="7272808"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Vztahy v organizaci</a:t>
            </a:r>
            <a:r>
              <a:rPr lang="cs-CZ" sz="1800" dirty="0"/>
              <a:t> představují vztahy mezi vedoucím pracovníkem a podřízenými.  </a:t>
            </a:r>
          </a:p>
          <a:p>
            <a:pPr algn="just"/>
            <a:r>
              <a:rPr lang="cs-CZ" sz="1800" b="1" dirty="0" smtClean="0"/>
              <a:t>Přímé </a:t>
            </a:r>
            <a:r>
              <a:rPr lang="cs-CZ" sz="1800" b="1" dirty="0"/>
              <a:t>vztahy</a:t>
            </a:r>
            <a:r>
              <a:rPr lang="cs-CZ" sz="1800" dirty="0"/>
              <a:t> se vyskytují ve všech organizačních a řídících strukturách a v obecné rovině jde o liniovou řídící strukturu s jedním stupněm řízení. </a:t>
            </a:r>
          </a:p>
          <a:p>
            <a:pPr algn="just"/>
            <a:r>
              <a:rPr lang="cs-CZ" sz="1800" b="1" dirty="0"/>
              <a:t>Skupinové vztahy</a:t>
            </a:r>
            <a:r>
              <a:rPr lang="cs-CZ" sz="1800" dirty="0"/>
              <a:t> představují vztahy nadřízeného a podřízeného v přítomnosti dalšího podřízeného pracovníka. </a:t>
            </a:r>
          </a:p>
          <a:p>
            <a:pPr algn="just"/>
            <a:r>
              <a:rPr lang="cs-CZ" sz="1800" b="1" dirty="0"/>
              <a:t>Vztahy s nepřímou účastí vedoucího</a:t>
            </a:r>
            <a:r>
              <a:rPr lang="cs-CZ" sz="1800" dirty="0"/>
              <a:t> jsou charakteristické metodickou vazbou, jejímž cílem je získat potřebné informace pro vedoucího za účelem koordinace činností organizačních útvarů. </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Vztahy v organizaci</a:t>
            </a:r>
          </a:p>
        </p:txBody>
      </p:sp>
    </p:spTree>
    <p:extLst>
      <p:ext uri="{BB962C8B-B14F-4D97-AF65-F5344CB8AC3E}">
        <p14:creationId xmlns:p14="http://schemas.microsoft.com/office/powerpoint/2010/main" val="16302697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500933"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sz="1800" b="1" dirty="0"/>
              <a:t>Vazby v organizaci</a:t>
            </a:r>
            <a:r>
              <a:rPr lang="cs-CZ" sz="1800" dirty="0"/>
              <a:t> charakterizují určitou návaznost jednotlivých prvků umožňující koordinaci jednotlivých činností. Můžeme rozlišit čtyři základní vazby v organizaci:</a:t>
            </a:r>
          </a:p>
          <a:p>
            <a:pPr algn="just"/>
            <a:r>
              <a:rPr lang="cs-CZ" sz="1800" b="1" dirty="0"/>
              <a:t>Skupinová vazba</a:t>
            </a:r>
            <a:r>
              <a:rPr lang="cs-CZ" sz="1800" dirty="0"/>
              <a:t> je typická vstupem a výstupem z každé skupiny, minimálním kontaktem mezi skupinami a koordinací aktivit skupiny pomocí příkazů. </a:t>
            </a:r>
          </a:p>
          <a:p>
            <a:pPr algn="just"/>
            <a:r>
              <a:rPr lang="cs-CZ" sz="1800" b="1" dirty="0"/>
              <a:t>Postupová vazba</a:t>
            </a:r>
            <a:r>
              <a:rPr lang="cs-CZ" sz="1800" dirty="0"/>
              <a:t> je charakteristická návazností pracovních operací, které jsou naprogramované bez možnosti změny stanoveného pořadí, přičemž výstup jedné operace se stává vstupem pro druhou operaci. </a:t>
            </a:r>
          </a:p>
          <a:p>
            <a:pPr algn="just"/>
            <a:r>
              <a:rPr lang="cs-CZ" sz="1800" b="1" dirty="0"/>
              <a:t>Vzájemná vazba</a:t>
            </a:r>
            <a:r>
              <a:rPr lang="cs-CZ" sz="1800" dirty="0"/>
              <a:t> představuje vzájemnou koordinaci aktivit prostřednictvím plánování a pravidel, kde každá skupina má vstup a výstup. </a:t>
            </a:r>
          </a:p>
          <a:p>
            <a:pPr algn="just"/>
            <a:r>
              <a:rPr lang="cs-CZ" sz="1800" b="1" dirty="0"/>
              <a:t>Týmová vazba</a:t>
            </a:r>
            <a:r>
              <a:rPr lang="cs-CZ" sz="1800" dirty="0"/>
              <a:t> je založena na vytvoření speciálních pracovních týmů pro konkrétní úkol a po splnění úkolu jsou tyto týmy rozpuštěny.</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Vazby v organizaci</a:t>
            </a:r>
          </a:p>
        </p:txBody>
      </p:sp>
    </p:spTree>
    <p:extLst>
      <p:ext uri="{BB962C8B-B14F-4D97-AF65-F5344CB8AC3E}">
        <p14:creationId xmlns:p14="http://schemas.microsoft.com/office/powerpoint/2010/main" val="42824254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500933"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600" dirty="0"/>
              <a:t>Organizační struktura představuje strukturu systému řízení organizace.</a:t>
            </a:r>
          </a:p>
          <a:p>
            <a:pPr algn="just"/>
            <a:r>
              <a:rPr lang="cs-CZ" sz="1600" dirty="0"/>
              <a:t>Organizační struktura je relativně stabilní a předurčuje chování určitého systému. </a:t>
            </a:r>
          </a:p>
          <a:p>
            <a:pPr algn="just"/>
            <a:r>
              <a:rPr lang="cs-CZ" sz="1600" b="1" dirty="0" smtClean="0"/>
              <a:t>Formální </a:t>
            </a:r>
            <a:r>
              <a:rPr lang="cs-CZ" sz="1600" b="1" dirty="0"/>
              <a:t>organizační struktury</a:t>
            </a:r>
            <a:r>
              <a:rPr lang="cs-CZ" sz="1600" dirty="0"/>
              <a:t> zabezpečují dělbu práce (diferenciaci), k zajištění vhodného provádění stanovených činností, a celistvé řízení (integraci), vedoucí k dosažení stanovených společných cílů organizační jednotky. </a:t>
            </a:r>
          </a:p>
          <a:p>
            <a:pPr algn="just"/>
            <a:r>
              <a:rPr lang="cs-CZ" sz="1600" b="1" dirty="0"/>
              <a:t>Neformální organizační struktury</a:t>
            </a:r>
            <a:r>
              <a:rPr lang="cs-CZ" sz="1600" dirty="0"/>
              <a:t> vytvářejí spontánně na základě sdílených zájmů skupin lidí, jako je osobní přátelství, rodinná spřízněnost, vzájemné sympatie, hmotné zájmy apod. </a:t>
            </a:r>
            <a:endParaRPr lang="cs-CZ" sz="1600" dirty="0" smtClean="0"/>
          </a:p>
          <a:p>
            <a:pPr algn="just"/>
            <a:r>
              <a:rPr lang="cs-CZ" sz="1600" b="1" dirty="0"/>
              <a:t>Struktura procesní</a:t>
            </a:r>
            <a:r>
              <a:rPr lang="cs-CZ" sz="1600" dirty="0"/>
              <a:t> je definována jako soubor činností a vztahů mezi těmito činnostmi. V případě struktury procesní jsou určující procesy a ne útvary. Procesní struktura se znázorňuje pomocí grafu, který se skládá z uzlů a hran.</a:t>
            </a:r>
          </a:p>
          <a:p>
            <a:pPr algn="just"/>
            <a:r>
              <a:rPr lang="cs-CZ" sz="1600" b="1" dirty="0"/>
              <a:t>Struktura útvarová</a:t>
            </a:r>
            <a:r>
              <a:rPr lang="cs-CZ" sz="1600" dirty="0"/>
              <a:t> je definována jako soubor pracovních míst a vztahů (mocenských, informačních a hmotně-energetických) mezi těmito pracovními místy. Zobrazením útvarové struktury je organizační schéma. Základním prvkem útvarové struktury je pracovní místo.</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Organizační struktura II</a:t>
            </a:r>
          </a:p>
        </p:txBody>
      </p:sp>
    </p:spTree>
    <p:extLst>
      <p:ext uri="{BB962C8B-B14F-4D97-AF65-F5344CB8AC3E}">
        <p14:creationId xmlns:p14="http://schemas.microsoft.com/office/powerpoint/2010/main" val="32464803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00933"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Struktura procesní</a:t>
            </a:r>
          </a:p>
        </p:txBody>
      </p:sp>
      <p:pic>
        <p:nvPicPr>
          <p:cNvPr id="5" name="Zástupný symbol pro obsah 3" descr="proces.jpg"/>
          <p:cNvPicPr/>
          <p:nvPr/>
        </p:nvPicPr>
        <p:blipFill>
          <a:blip r:embed="rId2" cstate="print"/>
          <a:stretch>
            <a:fillRect/>
          </a:stretch>
        </p:blipFill>
        <p:spPr>
          <a:xfrm>
            <a:off x="2141220" y="843559"/>
            <a:ext cx="4861560" cy="3744416"/>
          </a:xfrm>
          <a:prstGeom prst="rect">
            <a:avLst/>
          </a:prstGeom>
        </p:spPr>
      </p:pic>
    </p:spTree>
    <p:extLst>
      <p:ext uri="{BB962C8B-B14F-4D97-AF65-F5344CB8AC3E}">
        <p14:creationId xmlns:p14="http://schemas.microsoft.com/office/powerpoint/2010/main" val="38918914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71550"/>
            <a:ext cx="7500933"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cs-CZ" sz="1800" dirty="0" smtClean="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smtClean="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smtClean="0"/>
              <a:t>Organizační struktura útvarová </a:t>
            </a:r>
            <a:endParaRPr lang="cs-CZ" dirty="0"/>
          </a:p>
        </p:txBody>
      </p:sp>
      <p:pic>
        <p:nvPicPr>
          <p:cNvPr id="5" name="Zástupný symbol pro obsah 3" descr="organ.jpg"/>
          <p:cNvPicPr>
            <a:picLocks noChangeAspect="1"/>
          </p:cNvPicPr>
          <p:nvPr/>
        </p:nvPicPr>
        <p:blipFill>
          <a:blip r:embed="rId2" cstate="print"/>
          <a:stretch>
            <a:fillRect/>
          </a:stretch>
        </p:blipFill>
        <p:spPr>
          <a:xfrm>
            <a:off x="268466" y="843559"/>
            <a:ext cx="7848872" cy="3744416"/>
          </a:xfrm>
          <a:prstGeom prst="rect">
            <a:avLst/>
          </a:prstGeom>
        </p:spPr>
      </p:pic>
    </p:spTree>
    <p:extLst>
      <p:ext uri="{BB962C8B-B14F-4D97-AF65-F5344CB8AC3E}">
        <p14:creationId xmlns:p14="http://schemas.microsoft.com/office/powerpoint/2010/main" val="415264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251520" y="703189"/>
            <a:ext cx="7500933" cy="309634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buNone/>
            </a:pPr>
            <a:r>
              <a:rPr lang="cs-CZ" sz="1700" i="1" dirty="0"/>
              <a:t>Organizační struktury z hlediska seskupování činností (parametr dělby práce)</a:t>
            </a:r>
          </a:p>
          <a:p>
            <a:pPr marL="357188" lvl="1" indent="-357188" algn="just">
              <a:buFont typeface="Arial" panose="020B0604020202020204" pitchFamily="34" charset="0"/>
              <a:buChar char="•"/>
            </a:pPr>
            <a:r>
              <a:rPr lang="cs-CZ" sz="1700" dirty="0"/>
              <a:t>Funkční struktury </a:t>
            </a:r>
          </a:p>
          <a:p>
            <a:pPr algn="just"/>
            <a:r>
              <a:rPr lang="cs-CZ" sz="1700" dirty="0"/>
              <a:t>Výrobkové, zákaznické, teritoriální a ostatní účelové struktury – divize</a:t>
            </a:r>
          </a:p>
          <a:p>
            <a:pPr marL="0" lvl="0" indent="0" algn="just">
              <a:buNone/>
            </a:pPr>
            <a:r>
              <a:rPr lang="cs-CZ" sz="1700" i="1" dirty="0"/>
              <a:t>Organizační struktury z hlediska rozpětí řízení</a:t>
            </a:r>
          </a:p>
          <a:p>
            <a:pPr algn="just"/>
            <a:r>
              <a:rPr lang="cs-CZ" sz="1700" dirty="0"/>
              <a:t>Vysoká (strmá) struktura</a:t>
            </a:r>
          </a:p>
          <a:p>
            <a:pPr algn="just"/>
            <a:r>
              <a:rPr lang="cs-CZ" sz="1700" dirty="0"/>
              <a:t>Nízká (plochá) struktura</a:t>
            </a:r>
          </a:p>
          <a:p>
            <a:pPr marL="0" lvl="0" indent="0" algn="just">
              <a:buNone/>
            </a:pPr>
            <a:r>
              <a:rPr lang="cs-CZ" sz="1700" i="1" dirty="0"/>
              <a:t>Organizační struktury z hlediska dělby pravomoci</a:t>
            </a:r>
          </a:p>
          <a:p>
            <a:pPr lvl="0" algn="just"/>
            <a:r>
              <a:rPr lang="cs-CZ" sz="1700" dirty="0"/>
              <a:t>Tradiční struktury – liniové, funkcionální, liniově-štábní</a:t>
            </a:r>
          </a:p>
          <a:p>
            <a:pPr lvl="0" algn="just"/>
            <a:r>
              <a:rPr lang="cs-CZ" sz="1700" dirty="0"/>
              <a:t>Cílově programové struktury – projektová koordinace, projektové struktury, maticové struktury, pružné týmy, síťové struktury</a:t>
            </a:r>
          </a:p>
          <a:p>
            <a:pPr marL="0" lvl="0" indent="0" algn="just">
              <a:buNone/>
            </a:pPr>
            <a:r>
              <a:rPr lang="cs-CZ" sz="1700" i="1" dirty="0"/>
              <a:t>Organizační struktury z hlediska časového trvání</a:t>
            </a:r>
          </a:p>
          <a:p>
            <a:pPr lvl="0" algn="just"/>
            <a:r>
              <a:rPr lang="cs-CZ" sz="1700" dirty="0"/>
              <a:t>Dočasné</a:t>
            </a:r>
          </a:p>
          <a:p>
            <a:pPr algn="just"/>
            <a:r>
              <a:rPr lang="cs-CZ" sz="1700" dirty="0"/>
              <a:t>Trvalé</a:t>
            </a:r>
          </a:p>
          <a:p>
            <a:pPr algn="just"/>
            <a:endParaRPr lang="cs-CZ" sz="1800" dirty="0"/>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sp>
        <p:nvSpPr>
          <p:cNvPr id="3" name="Nadpis 2"/>
          <p:cNvSpPr>
            <a:spLocks noGrp="1"/>
          </p:cNvSpPr>
          <p:nvPr>
            <p:ph type="title"/>
          </p:nvPr>
        </p:nvSpPr>
        <p:spPr>
          <a:xfrm>
            <a:off x="251520" y="195486"/>
            <a:ext cx="6048672" cy="507703"/>
          </a:xfrm>
        </p:spPr>
        <p:txBody>
          <a:bodyPr/>
          <a:lstStyle/>
          <a:p>
            <a:r>
              <a:rPr lang="cs-CZ" dirty="0"/>
              <a:t>Členění organizačních struktur</a:t>
            </a:r>
          </a:p>
        </p:txBody>
      </p:sp>
    </p:spTree>
    <p:extLst>
      <p:ext uri="{BB962C8B-B14F-4D97-AF65-F5344CB8AC3E}">
        <p14:creationId xmlns:p14="http://schemas.microsoft.com/office/powerpoint/2010/main" val="1859292136"/>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3580</TotalTime>
  <Words>14877</Words>
  <Application>Microsoft Office PowerPoint</Application>
  <PresentationFormat>Předvádění na obrazovce (16:9)</PresentationFormat>
  <Paragraphs>1334</Paragraphs>
  <Slides>196</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196</vt:i4>
      </vt:variant>
    </vt:vector>
  </HeadingPairs>
  <TitlesOfParts>
    <vt:vector size="201" baseType="lpstr">
      <vt:lpstr>Arial</vt:lpstr>
      <vt:lpstr>Calibri</vt:lpstr>
      <vt:lpstr>Enriqueta</vt:lpstr>
      <vt:lpstr>Times New Roman</vt:lpstr>
      <vt:lpstr>SLU</vt:lpstr>
      <vt:lpstr>Management a leadership</vt:lpstr>
      <vt:lpstr>Rozdíl mezi managementem a leadershipem</vt:lpstr>
      <vt:lpstr>Rozdíly mezi manažerem a lídrem</vt:lpstr>
      <vt:lpstr>Leadership </vt:lpstr>
      <vt:lpstr>Management a leadership</vt:lpstr>
      <vt:lpstr>Role lídra</vt:lpstr>
      <vt:lpstr>Formální – neformální lídrovství</vt:lpstr>
      <vt:lpstr>Kategorie teorií vůdcovství</vt:lpstr>
      <vt:lpstr>McGregorova Teorie XY</vt:lpstr>
      <vt:lpstr>Teorie velkého člověka/vůdce a teorie rysů</vt:lpstr>
      <vt:lpstr>Teorie velkého člověka/vůdce (1840…) a teorie rysů (1940…)</vt:lpstr>
      <vt:lpstr>Teorie velkého člověka/vůdce (1840…) a teorie rysů</vt:lpstr>
      <vt:lpstr>Teorie stylů – Kurt Lewinovy styly vedení (30. léta 20. století)</vt:lpstr>
      <vt:lpstr>Teorie stylů – Kurt Lewinovy styly vedení </vt:lpstr>
      <vt:lpstr>Autoritativní styl vedení</vt:lpstr>
      <vt:lpstr>Demokratický styl vedení</vt:lpstr>
      <vt:lpstr>Participativní styl vedení</vt:lpstr>
      <vt:lpstr>Delegativní styl vedení</vt:lpstr>
      <vt:lpstr>Studie Ohio State University (40. léta 20. století)</vt:lpstr>
      <vt:lpstr>Studie Ohio State University</vt:lpstr>
      <vt:lpstr>Studie Ohio State University</vt:lpstr>
      <vt:lpstr>Studie University of Michigan (50. léta 20. století)</vt:lpstr>
      <vt:lpstr>Studie University of Michigan</vt:lpstr>
      <vt:lpstr>Manažerská mřížka GRID (60. léta 20. století) </vt:lpstr>
      <vt:lpstr>Manažerská mřížka GRID </vt:lpstr>
      <vt:lpstr>Manažerská mřížka GRID III</vt:lpstr>
      <vt:lpstr>Manažerská mřížka GRID </vt:lpstr>
      <vt:lpstr>Fiedlerův kontingenční model (70. léta 20. století) </vt:lpstr>
      <vt:lpstr>Fiedlerův kontingenční model </vt:lpstr>
      <vt:lpstr>Fiedlerův kontingenční model </vt:lpstr>
      <vt:lpstr>Hersey a Blanchardova teorie situačního vedení (70. léta 20. století) </vt:lpstr>
      <vt:lpstr>Hersey a Blanchardova teorie situačního vedení </vt:lpstr>
      <vt:lpstr>Hersey a Blanchardova teorie situačního vedení </vt:lpstr>
      <vt:lpstr>Hersey a Blanchardova teorie situačního vedení </vt:lpstr>
      <vt:lpstr>Teorie vedení cesta – cíl (70. léta 20. století)</vt:lpstr>
      <vt:lpstr>Teorie vedení – cíl </vt:lpstr>
      <vt:lpstr>Teorie vedení – cíl </vt:lpstr>
      <vt:lpstr>Teorie vedení cesta-cíl </vt:lpstr>
      <vt:lpstr>Styly vedení podle Vroom, Yettona a Jaga (80. léta 20. století)</vt:lpstr>
      <vt:lpstr>Styly vedení podle Vrooma, Yettona a Jaga</vt:lpstr>
      <vt:lpstr>Styly vedení podle Vrooma, Yettona a Jaga </vt:lpstr>
      <vt:lpstr>Model komplexního vedení (90. léta 20. století)</vt:lpstr>
      <vt:lpstr>Model komplexního vedení</vt:lpstr>
      <vt:lpstr>Transakční vedení</vt:lpstr>
      <vt:lpstr>Transformační vedení</vt:lpstr>
      <vt:lpstr>Charismatické vedení</vt:lpstr>
      <vt:lpstr>Vizionářské vedení</vt:lpstr>
      <vt:lpstr>Autentické vedení</vt:lpstr>
      <vt:lpstr>Servant leadership (70. léta 20. století)</vt:lpstr>
      <vt:lpstr>Servant leadership</vt:lpstr>
      <vt:lpstr>Servant leadership</vt:lpstr>
      <vt:lpstr>Servant leadership</vt:lpstr>
      <vt:lpstr>Servant leadership – organizační struktura</vt:lpstr>
      <vt:lpstr>Servant leadership – 10 charakteristik</vt:lpstr>
      <vt:lpstr>Resonant leadership (70. léta 20. století)</vt:lpstr>
      <vt:lpstr>Resonant leadership</vt:lpstr>
      <vt:lpstr>Resonant leadership (70. léta 20. století)</vt:lpstr>
      <vt:lpstr>Resonant leadership</vt:lpstr>
      <vt:lpstr>Teorie leadershipu</vt:lpstr>
      <vt:lpstr>Moderní styly vedení a motivace</vt:lpstr>
      <vt:lpstr>Koučování</vt:lpstr>
      <vt:lpstr>Cíle koučování</vt:lpstr>
      <vt:lpstr>Charakteristiky koučování I</vt:lpstr>
      <vt:lpstr>Charakteristiky koučování II</vt:lpstr>
      <vt:lpstr>Etapy koučování </vt:lpstr>
      <vt:lpstr>Mentorování</vt:lpstr>
      <vt:lpstr>Zásady volby stylu vedení</vt:lpstr>
      <vt:lpstr>Motivace I</vt:lpstr>
      <vt:lpstr>Motivace II</vt:lpstr>
      <vt:lpstr>Motivační teorie</vt:lpstr>
      <vt:lpstr>Rozdělení motivačních teorií</vt:lpstr>
      <vt:lpstr>Maslowova pyramida potřeb</vt:lpstr>
      <vt:lpstr>Maslowova pyramida potřeb</vt:lpstr>
      <vt:lpstr>Teorie tří kategorií potřeb</vt:lpstr>
      <vt:lpstr>Teorie potřeb McClellanda</vt:lpstr>
      <vt:lpstr>Herzbergova dvoufaktorová teorie motivace</vt:lpstr>
      <vt:lpstr>Expektační teorie motivace</vt:lpstr>
      <vt:lpstr>Teorie cíle</vt:lpstr>
      <vt:lpstr>Teorie spravedlnosti</vt:lpstr>
      <vt:lpstr>Motivační systémy</vt:lpstr>
      <vt:lpstr>Vnitřní motivace</vt:lpstr>
      <vt:lpstr>Vnější motivace</vt:lpstr>
      <vt:lpstr>Požadavky na motivační systémy</vt:lpstr>
      <vt:lpstr>Manažerské funkce sekvenční</vt:lpstr>
      <vt:lpstr>Podstata manažerských funkcí</vt:lpstr>
      <vt:lpstr>Sekvenční manažerské funkce</vt:lpstr>
      <vt:lpstr>Organizování</vt:lpstr>
      <vt:lpstr>Management a organizace </vt:lpstr>
      <vt:lpstr>Typy organizací</vt:lpstr>
      <vt:lpstr>Organizace jako systém I</vt:lpstr>
      <vt:lpstr>Organizace jako systém II</vt:lpstr>
      <vt:lpstr>Prvky organizace</vt:lpstr>
      <vt:lpstr>Organizační subsystémy</vt:lpstr>
      <vt:lpstr>Vztahy v organizaci</vt:lpstr>
      <vt:lpstr>Vazby v organizaci</vt:lpstr>
      <vt:lpstr>Organizační struktura II</vt:lpstr>
      <vt:lpstr>Struktura procesní</vt:lpstr>
      <vt:lpstr>Organizační struktura útvarová </vt:lpstr>
      <vt:lpstr>Členění organizačních struktur</vt:lpstr>
      <vt:lpstr>Funkční organizační struktura</vt:lpstr>
      <vt:lpstr>Divizionální produktová organizační struktura</vt:lpstr>
      <vt:lpstr>Divizionální teritoriální organizační struktura</vt:lpstr>
      <vt:lpstr>Divizionální organizační struktura</vt:lpstr>
      <vt:lpstr>Strmá organizační struktura</vt:lpstr>
      <vt:lpstr>Plochá organizační struktura</vt:lpstr>
      <vt:lpstr>Liniová organizační struktura</vt:lpstr>
      <vt:lpstr>Funkcionální organizační struktura</vt:lpstr>
      <vt:lpstr>Liniově-štábní organizační struktura</vt:lpstr>
      <vt:lpstr>Hybridní (víceliniová štábní) organizační struktura</vt:lpstr>
      <vt:lpstr>Maticová struktura</vt:lpstr>
      <vt:lpstr>Struktura projektové koordinace</vt:lpstr>
      <vt:lpstr>Projektová struktura</vt:lpstr>
      <vt:lpstr>Síťová organizační struktura</vt:lpstr>
      <vt:lpstr>Proces tvorby organizační struktury</vt:lpstr>
      <vt:lpstr>Plánování</vt:lpstr>
      <vt:lpstr>Podstata plánování</vt:lpstr>
      <vt:lpstr>Analýza výchozí situace</vt:lpstr>
      <vt:lpstr>Cíle podniku</vt:lpstr>
      <vt:lpstr>Pravidla pro stanovení cílů podniku I</vt:lpstr>
      <vt:lpstr>Pravidla pro stanovení cílů podniku II</vt:lpstr>
      <vt:lpstr>Skupiny oblasti cílů</vt:lpstr>
      <vt:lpstr>Hierarchizace a skupiny cílů</vt:lpstr>
      <vt:lpstr>Vize</vt:lpstr>
      <vt:lpstr>Požadavky na vizi </vt:lpstr>
      <vt:lpstr>Mise - poslání</vt:lpstr>
      <vt:lpstr>Co by měla obsahovat mise</vt:lpstr>
      <vt:lpstr>Plánování podle úrovně managementu</vt:lpstr>
      <vt:lpstr>Plán</vt:lpstr>
      <vt:lpstr>Struktura plánu</vt:lpstr>
      <vt:lpstr>Klasifikace plánů</vt:lpstr>
      <vt:lpstr>Požadavky na plán</vt:lpstr>
      <vt:lpstr>Řízení lidí (výběr a rozmísťování pracovníků)</vt:lpstr>
      <vt:lpstr>Řízení lidí (výběr a rozmísťování pracovníků)</vt:lpstr>
      <vt:lpstr>Vedení lidí</vt:lpstr>
      <vt:lpstr>Kontrola</vt:lpstr>
      <vt:lpstr>Typy kontrolních procesů</vt:lpstr>
      <vt:lpstr>Fáze kontrolního procesu</vt:lpstr>
      <vt:lpstr>Hodnotící kritéria</vt:lpstr>
      <vt:lpstr>Tvorba kontrolního systému</vt:lpstr>
      <vt:lpstr>Manažerské funkce paralelní</vt:lpstr>
      <vt:lpstr>Podstata manažerských funkcí průběžných</vt:lpstr>
      <vt:lpstr>Analýza </vt:lpstr>
      <vt:lpstr>Typologie analýz</vt:lpstr>
      <vt:lpstr>Základní logika provádění analýz</vt:lpstr>
      <vt:lpstr>Rozhodování </vt:lpstr>
      <vt:lpstr>Rozhodovací situace</vt:lpstr>
      <vt:lpstr>Rozhodovací proces</vt:lpstr>
      <vt:lpstr>Metody a techniky rozhodování</vt:lpstr>
      <vt:lpstr>Příklad rozhodovacího stromu</vt:lpstr>
      <vt:lpstr>Příklad rozhodovací tabulky</vt:lpstr>
      <vt:lpstr>Myšlenkové mapy</vt:lpstr>
      <vt:lpstr>Příklad myšlenkové mapy</vt:lpstr>
      <vt:lpstr>Implementace</vt:lpstr>
      <vt:lpstr>Plán implementace strategie</vt:lpstr>
      <vt:lpstr>Důvody náročnosti implementace strategie </vt:lpstr>
      <vt:lpstr>Východiska a faktory ovlivňující implementaci strategii</vt:lpstr>
      <vt:lpstr>Model řízení změny – implementace </vt:lpstr>
      <vt:lpstr>Postoj zaměstnanců ke změnám při implementaci</vt:lpstr>
      <vt:lpstr>Překonání odporu ke změnám dle Kottera</vt:lpstr>
      <vt:lpstr>Přístupy k implementaci </vt:lpstr>
      <vt:lpstr>Klíčové faktory úspěchu implementace</vt:lpstr>
      <vt:lpstr>Úkoly významné při implementaci</vt:lpstr>
      <vt:lpstr>Komunikace</vt:lpstr>
      <vt:lpstr>Laswellův komunikační proces</vt:lpstr>
      <vt:lpstr>Formy komunikace</vt:lpstr>
      <vt:lpstr>Interní komunikační systémy</vt:lpstr>
      <vt:lpstr>Směry komunikace v podnicích</vt:lpstr>
      <vt:lpstr>Komunikační sítě</vt:lpstr>
      <vt:lpstr>Bariéry podnikové komunikace</vt:lpstr>
      <vt:lpstr>Bariéry podnikové komunikace</vt:lpstr>
      <vt:lpstr>Bariéry podnikové komunikace</vt:lpstr>
      <vt:lpstr>Problémy vnitropodnikové komunikace</vt:lpstr>
      <vt:lpstr>Manažerské funkce zabezpečovací</vt:lpstr>
      <vt:lpstr>Podstata manažerských funkcí zabezpečovacích</vt:lpstr>
      <vt:lpstr>Zabezpečení informační</vt:lpstr>
      <vt:lpstr>Využití informací</vt:lpstr>
      <vt:lpstr>Požadavky na informace</vt:lpstr>
      <vt:lpstr>Klasifikace informací I</vt:lpstr>
      <vt:lpstr>Klasifikace informací II</vt:lpstr>
      <vt:lpstr>Klasifikace informací III</vt:lpstr>
      <vt:lpstr>Klasifikace informací IV</vt:lpstr>
      <vt:lpstr>Zdroje dat podle Kozla a kol. (2006)</vt:lpstr>
      <vt:lpstr>Informační systém podniku</vt:lpstr>
      <vt:lpstr>Struktura informačního systému podniku</vt:lpstr>
      <vt:lpstr>Zabezpečení personální</vt:lpstr>
      <vt:lpstr>Úkoly řízení lidských zdrojů</vt:lpstr>
      <vt:lpstr>Plánování lidských zdrojů</vt:lpstr>
      <vt:lpstr>Intuitivní metody plánování lidských zdrojů</vt:lpstr>
      <vt:lpstr>Kvantitativní metody plánování lidských zdrojů</vt:lpstr>
      <vt:lpstr>Proces získávání lidských zdrojů</vt:lpstr>
      <vt:lpstr>Zdroje lidských sil</vt:lpstr>
      <vt:lpstr>Externí zdroje lidských sil</vt:lpstr>
      <vt:lpstr>Přilákání vhodných lidských zdrojů</vt:lpstr>
      <vt:lpstr>Výběr vhodných lidských sil</vt:lpstr>
      <vt:lpstr>Materiální zabezpečení I</vt:lpstr>
      <vt:lpstr>Materiální zabezpečení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zap0046</cp:lastModifiedBy>
  <cp:revision>239</cp:revision>
  <dcterms:created xsi:type="dcterms:W3CDTF">2016-07-06T15:42:34Z</dcterms:created>
  <dcterms:modified xsi:type="dcterms:W3CDTF">2024-04-04T18:18:45Z</dcterms:modified>
</cp:coreProperties>
</file>