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430" r:id="rId2"/>
    <p:sldId id="602" r:id="rId3"/>
    <p:sldId id="603" r:id="rId4"/>
    <p:sldId id="604" r:id="rId5"/>
    <p:sldId id="605" r:id="rId6"/>
    <p:sldId id="606" r:id="rId7"/>
    <p:sldId id="607" r:id="rId8"/>
    <p:sldId id="608" r:id="rId9"/>
    <p:sldId id="609" r:id="rId10"/>
    <p:sldId id="610" r:id="rId11"/>
    <p:sldId id="611" r:id="rId12"/>
    <p:sldId id="612" r:id="rId13"/>
    <p:sldId id="613" r:id="rId14"/>
    <p:sldId id="614" r:id="rId15"/>
    <p:sldId id="615" r:id="rId16"/>
    <p:sldId id="616" r:id="rId17"/>
    <p:sldId id="617" r:id="rId18"/>
    <p:sldId id="618" r:id="rId19"/>
    <p:sldId id="619" r:id="rId20"/>
    <p:sldId id="620" r:id="rId21"/>
    <p:sldId id="621" r:id="rId22"/>
    <p:sldId id="622" r:id="rId23"/>
    <p:sldId id="623" r:id="rId24"/>
    <p:sldId id="624" r:id="rId25"/>
    <p:sldId id="625" r:id="rId26"/>
    <p:sldId id="626" r:id="rId27"/>
    <p:sldId id="627" r:id="rId28"/>
    <p:sldId id="628" r:id="rId29"/>
    <p:sldId id="629" r:id="rId30"/>
    <p:sldId id="630" r:id="rId31"/>
    <p:sldId id="631" r:id="rId32"/>
    <p:sldId id="647" r:id="rId33"/>
    <p:sldId id="653" r:id="rId34"/>
    <p:sldId id="654" r:id="rId35"/>
    <p:sldId id="655" r:id="rId36"/>
    <p:sldId id="657" r:id="rId37"/>
    <p:sldId id="658" r:id="rId38"/>
    <p:sldId id="659" r:id="rId39"/>
    <p:sldId id="660" r:id="rId40"/>
    <p:sldId id="661" r:id="rId41"/>
    <p:sldId id="662" r:id="rId42"/>
    <p:sldId id="663" r:id="rId43"/>
    <p:sldId id="664" r:id="rId44"/>
    <p:sldId id="665" r:id="rId45"/>
    <p:sldId id="666" r:id="rId46"/>
    <p:sldId id="667" r:id="rId47"/>
    <p:sldId id="668" r:id="rId48"/>
    <p:sldId id="669" r:id="rId49"/>
    <p:sldId id="670" r:id="rId50"/>
    <p:sldId id="671" r:id="rId51"/>
    <p:sldId id="672" r:id="rId5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25.04.2024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15516" y="123478"/>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3</a:t>
            </a:r>
            <a:r>
              <a:rPr lang="cs-CZ" sz="1400" dirty="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539552" y="699542"/>
            <a:ext cx="5112568" cy="2160240"/>
          </a:xfrm>
          <a:prstGeom prst="rect">
            <a:avLst/>
          </a:prstGeom>
        </p:spPr>
        <p:txBody>
          <a:bodyPr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Manažerské funkce zabezpečovací</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smtClean="0">
                <a:solidFill>
                  <a:schemeClr val="bg1"/>
                </a:solidFill>
                <a:latin typeface="Times New Roman" panose="02020603050405020304" pitchFamily="18" charset="0"/>
                <a:cs typeface="Times New Roman" panose="02020603050405020304" pitchFamily="18" charset="0"/>
              </a:rPr>
              <a:t>Management jako vědní disciplína</a:t>
            </a:r>
            <a:br>
              <a:rPr lang="cs-CZ" sz="2400" b="1" dirty="0" smtClean="0">
                <a:solidFill>
                  <a:schemeClr val="bg1"/>
                </a:solidFill>
                <a:latin typeface="Times New Roman" panose="02020603050405020304" pitchFamily="18" charset="0"/>
                <a:cs typeface="Times New Roman" panose="02020603050405020304" pitchFamily="18" charset="0"/>
              </a:rPr>
            </a:br>
            <a:r>
              <a:rPr lang="cs-CZ" sz="2400" b="1" dirty="0" smtClean="0">
                <a:solidFill>
                  <a:schemeClr val="bg1"/>
                </a:solidFill>
                <a:latin typeface="Times New Roman" panose="02020603050405020304" pitchFamily="18" charset="0"/>
                <a:cs typeface="Times New Roman" panose="02020603050405020304" pitchFamily="18" charset="0"/>
              </a:rPr>
              <a:t>Vybrané přístupy k managementu</a:t>
            </a:r>
            <a:endParaRPr lang="cs-CZ"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261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264"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Z </a:t>
            </a:r>
            <a:r>
              <a:rPr lang="cs-CZ" sz="1800" b="1" dirty="0"/>
              <a:t>hlediska obsahu: </a:t>
            </a:r>
          </a:p>
          <a:p>
            <a:pPr algn="just"/>
            <a:r>
              <a:rPr lang="cs-CZ" sz="1800" dirty="0" smtClean="0"/>
              <a:t>ekonomické informace – vyjadřují ekonomickou činnost podniků; </a:t>
            </a:r>
            <a:endParaRPr lang="cs-CZ" sz="1800" dirty="0"/>
          </a:p>
          <a:p>
            <a:pPr algn="just"/>
            <a:r>
              <a:rPr lang="cs-CZ" sz="1800" dirty="0" smtClean="0"/>
              <a:t>technické </a:t>
            </a:r>
            <a:r>
              <a:rPr lang="cs-CZ" sz="1800" dirty="0"/>
              <a:t>informace, </a:t>
            </a:r>
          </a:p>
          <a:p>
            <a:pPr algn="just"/>
            <a:r>
              <a:rPr lang="cs-CZ" sz="1800" dirty="0" smtClean="0"/>
              <a:t>právní</a:t>
            </a:r>
            <a:r>
              <a:rPr lang="cs-CZ" sz="1800" dirty="0"/>
              <a:t>, sociální, ekologické, </a:t>
            </a:r>
            <a:r>
              <a:rPr lang="cs-CZ" sz="1800" dirty="0" smtClean="0"/>
              <a:t>inovační</a:t>
            </a:r>
            <a:r>
              <a:rPr lang="cs-CZ" sz="1800" dirty="0"/>
              <a:t>, atd. </a:t>
            </a:r>
            <a:endParaRPr lang="cs-CZ" sz="1800" dirty="0" smtClean="0"/>
          </a:p>
          <a:p>
            <a:pPr marL="0" indent="0" algn="just">
              <a:buNone/>
            </a:pPr>
            <a:r>
              <a:rPr lang="cs-CZ" sz="1800" b="1" dirty="0" smtClean="0"/>
              <a:t>Z </a:t>
            </a:r>
            <a:r>
              <a:rPr lang="cs-CZ" sz="1800" b="1" dirty="0"/>
              <a:t>hlediska dokumentace: </a:t>
            </a:r>
          </a:p>
          <a:p>
            <a:pPr algn="just"/>
            <a:r>
              <a:rPr lang="cs-CZ" sz="1800" dirty="0" smtClean="0"/>
              <a:t>informace </a:t>
            </a:r>
            <a:r>
              <a:rPr lang="cs-CZ" sz="1800" dirty="0"/>
              <a:t>dokumentované – </a:t>
            </a:r>
            <a:r>
              <a:rPr lang="cs-CZ" sz="1800" dirty="0" smtClean="0"/>
              <a:t>např. účetnictví</a:t>
            </a:r>
            <a:r>
              <a:rPr lang="cs-CZ" sz="1800" dirty="0"/>
              <a:t>, statistika, systém </a:t>
            </a:r>
            <a:r>
              <a:rPr lang="cs-CZ" sz="1800" dirty="0" smtClean="0"/>
              <a:t>kvality…</a:t>
            </a:r>
            <a:endParaRPr lang="cs-CZ" sz="1800" dirty="0"/>
          </a:p>
          <a:p>
            <a:pPr algn="just"/>
            <a:r>
              <a:rPr lang="cs-CZ" sz="1800" dirty="0" smtClean="0"/>
              <a:t>nedokumentované</a:t>
            </a:r>
            <a:r>
              <a:rPr lang="cs-CZ" sz="1800" dirty="0"/>
              <a:t>, </a:t>
            </a:r>
          </a:p>
          <a:p>
            <a:pPr marL="0" indent="0" algn="just">
              <a:buNone/>
            </a:pPr>
            <a:r>
              <a:rPr lang="cs-CZ" sz="1800" b="1" dirty="0" smtClean="0"/>
              <a:t>Z </a:t>
            </a:r>
            <a:r>
              <a:rPr lang="cs-CZ" sz="1800" b="1" dirty="0"/>
              <a:t>hlediska odvození: </a:t>
            </a:r>
          </a:p>
          <a:p>
            <a:pPr algn="just"/>
            <a:r>
              <a:rPr lang="cs-CZ" sz="1800" dirty="0" smtClean="0"/>
              <a:t>informace </a:t>
            </a:r>
            <a:r>
              <a:rPr lang="cs-CZ" sz="1800" dirty="0"/>
              <a:t>prvotní – týkají se </a:t>
            </a:r>
            <a:r>
              <a:rPr lang="cs-CZ" sz="1800" dirty="0" smtClean="0"/>
              <a:t>bezprostředně průběhů výkonných procesů; </a:t>
            </a:r>
            <a:r>
              <a:rPr lang="cs-CZ" sz="1800" dirty="0"/>
              <a:t>jsou to </a:t>
            </a:r>
            <a:r>
              <a:rPr lang="cs-CZ" sz="1800" dirty="0" smtClean="0"/>
              <a:t>např. </a:t>
            </a:r>
            <a:r>
              <a:rPr lang="cs-CZ" sz="1800" dirty="0"/>
              <a:t>prvotní doklady o materiálu, </a:t>
            </a:r>
            <a:r>
              <a:rPr lang="cs-CZ" sz="1800" dirty="0" smtClean="0"/>
              <a:t>výrobě atd</a:t>
            </a:r>
            <a:r>
              <a:rPr lang="cs-CZ" sz="1800" dirty="0"/>
              <a:t>., </a:t>
            </a:r>
          </a:p>
          <a:p>
            <a:pPr algn="just"/>
            <a:r>
              <a:rPr lang="cs-CZ" sz="1800" dirty="0" smtClean="0"/>
              <a:t>druhotné </a:t>
            </a:r>
            <a:r>
              <a:rPr lang="cs-CZ" sz="1800" dirty="0"/>
              <a:t>(odvozené) – jsou </a:t>
            </a:r>
            <a:r>
              <a:rPr lang="cs-CZ" sz="1800" dirty="0" smtClean="0"/>
              <a:t>tvořené </a:t>
            </a:r>
            <a:r>
              <a:rPr lang="cs-CZ" sz="1800" dirty="0"/>
              <a:t>selekcí a agregací </a:t>
            </a:r>
            <a:r>
              <a:rPr lang="cs-CZ" sz="1800" dirty="0" smtClean="0"/>
              <a:t>prvotních informací</a:t>
            </a:r>
            <a:r>
              <a:rPr lang="cs-CZ" sz="1800" dirty="0"/>
              <a:t>, jejich redukcí ve smyslu </a:t>
            </a:r>
            <a:r>
              <a:rPr lang="cs-CZ" sz="1800" dirty="0" smtClean="0"/>
              <a:t>potřeb </a:t>
            </a:r>
            <a:r>
              <a:rPr lang="cs-CZ" sz="1800" dirty="0"/>
              <a:t>pro vyšší </a:t>
            </a:r>
            <a:r>
              <a:rPr lang="cs-CZ" sz="1800" dirty="0" smtClean="0"/>
              <a:t>stupně řízení</a:t>
            </a:r>
            <a:r>
              <a:rPr lang="cs-CZ" sz="1800" dirty="0"/>
              <a:t>. </a:t>
            </a:r>
          </a:p>
          <a:p>
            <a:pPr algn="just"/>
            <a:endParaRPr lang="it-IT"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Klasifikace informací IV</a:t>
            </a:r>
            <a:endParaRPr lang="cs-CZ" dirty="0"/>
          </a:p>
        </p:txBody>
      </p:sp>
    </p:spTree>
    <p:extLst>
      <p:ext uri="{BB962C8B-B14F-4D97-AF65-F5344CB8AC3E}">
        <p14:creationId xmlns:p14="http://schemas.microsoft.com/office/powerpoint/2010/main" val="2646914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 hlediska charakteru zdroje – primární, sekundární, </a:t>
            </a:r>
            <a:r>
              <a:rPr lang="cs-CZ" sz="1800" dirty="0" smtClean="0"/>
              <a:t>terciární</a:t>
            </a:r>
          </a:p>
          <a:p>
            <a:endParaRPr lang="cs-CZ" sz="1800" dirty="0"/>
          </a:p>
          <a:p>
            <a:r>
              <a:rPr lang="cs-CZ" sz="1800" dirty="0"/>
              <a:t>Z hlediska  vztahu zdroje k podniku – interní, </a:t>
            </a:r>
            <a:r>
              <a:rPr lang="cs-CZ" sz="1800" dirty="0" smtClean="0"/>
              <a:t>externí</a:t>
            </a:r>
          </a:p>
          <a:p>
            <a:endParaRPr lang="cs-CZ" sz="1800" dirty="0"/>
          </a:p>
          <a:p>
            <a:r>
              <a:rPr lang="cs-CZ" sz="1800" dirty="0"/>
              <a:t>Z hlediska dostupnosti – dostupné, </a:t>
            </a:r>
            <a:r>
              <a:rPr lang="cs-CZ" sz="1800" dirty="0" smtClean="0"/>
              <a:t>nedostupné</a:t>
            </a:r>
          </a:p>
          <a:p>
            <a:endParaRPr lang="cs-CZ" sz="1800" dirty="0"/>
          </a:p>
          <a:p>
            <a:r>
              <a:rPr lang="cs-CZ" sz="1800" dirty="0"/>
              <a:t>Z hlediska odbornosti zdroje – profesionální, </a:t>
            </a:r>
            <a:r>
              <a:rPr lang="cs-CZ" sz="1800" dirty="0" smtClean="0"/>
              <a:t>amatérské</a:t>
            </a:r>
          </a:p>
          <a:p>
            <a:endParaRPr lang="cs-CZ" sz="1800" dirty="0"/>
          </a:p>
          <a:p>
            <a:r>
              <a:rPr lang="cs-CZ" sz="1800" dirty="0"/>
              <a:t>Z hlediska významu zdroje – literárně-vědecké, objektivně hodnotící, spontánní zdroje</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Zdroje dat podle Kozla a kol. (2006)</a:t>
            </a:r>
            <a:endParaRPr lang="cs-CZ" dirty="0"/>
          </a:p>
        </p:txBody>
      </p:sp>
    </p:spTree>
    <p:extLst>
      <p:ext uri="{BB962C8B-B14F-4D97-AF65-F5344CB8AC3E}">
        <p14:creationId xmlns:p14="http://schemas.microsoft.com/office/powerpoint/2010/main" val="4041494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Informační systém podniku </a:t>
            </a:r>
            <a:r>
              <a:rPr lang="cs-CZ" sz="1800" dirty="0" smtClean="0"/>
              <a:t>zahrnuje </a:t>
            </a:r>
            <a:r>
              <a:rPr lang="cs-CZ" sz="1800" dirty="0"/>
              <a:t>pracovníky, zařízení a informační technologie pro sběr, třídění, analyzování a distribuování potřebných, včasných a přesných informací tvůrcům </a:t>
            </a:r>
            <a:r>
              <a:rPr lang="cs-CZ" sz="1800" dirty="0" smtClean="0"/>
              <a:t>manažerských </a:t>
            </a:r>
            <a:r>
              <a:rPr lang="cs-CZ" sz="1800" dirty="0"/>
              <a:t>rozhodnutí. </a:t>
            </a:r>
            <a:endParaRPr lang="cs-CZ" sz="1800" dirty="0" smtClean="0"/>
          </a:p>
          <a:p>
            <a:pPr algn="just"/>
            <a:r>
              <a:rPr lang="cs-CZ" sz="1800" dirty="0" smtClean="0"/>
              <a:t>Smyslem </a:t>
            </a:r>
            <a:r>
              <a:rPr lang="cs-CZ" sz="1800" dirty="0"/>
              <a:t>je posouzení informační potřeby manažerů a poskytnutí potřebných informací. </a:t>
            </a:r>
          </a:p>
          <a:p>
            <a:pPr algn="just"/>
            <a:endParaRPr lang="cs-CZ" sz="1800" dirty="0"/>
          </a:p>
          <a:p>
            <a:pPr algn="just"/>
            <a:r>
              <a:rPr lang="cs-CZ" sz="1800" b="1" i="1" dirty="0"/>
              <a:t>Podmínky efektivního informačního systému:</a:t>
            </a:r>
            <a:endParaRPr lang="cs-CZ" sz="1800" dirty="0"/>
          </a:p>
          <a:p>
            <a:pPr lvl="1" algn="just"/>
            <a:r>
              <a:rPr lang="cs-CZ" sz="1800" dirty="0"/>
              <a:t>vybavenost firmy kvalitní informační </a:t>
            </a:r>
            <a:r>
              <a:rPr lang="cs-CZ" sz="1800" dirty="0" smtClean="0"/>
              <a:t>technologií;</a:t>
            </a:r>
            <a:endParaRPr lang="cs-CZ" sz="1800" dirty="0"/>
          </a:p>
          <a:p>
            <a:pPr lvl="1" algn="just"/>
            <a:r>
              <a:rPr lang="cs-CZ" sz="1800" dirty="0"/>
              <a:t>navržení a vytvoření systému uspokojujícího informační potřeby </a:t>
            </a:r>
            <a:r>
              <a:rPr lang="cs-CZ" sz="1800" dirty="0" smtClean="0"/>
              <a:t>manažerů.</a:t>
            </a: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systém podniku</a:t>
            </a:r>
            <a:endParaRPr lang="cs-CZ" dirty="0"/>
          </a:p>
        </p:txBody>
      </p:sp>
    </p:spTree>
    <p:extLst>
      <p:ext uri="{BB962C8B-B14F-4D97-AF65-F5344CB8AC3E}">
        <p14:creationId xmlns:p14="http://schemas.microsoft.com/office/powerpoint/2010/main" val="2547697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Interní </a:t>
            </a:r>
            <a:r>
              <a:rPr lang="cs-CZ" sz="1800" b="1" dirty="0"/>
              <a:t>informační systém </a:t>
            </a:r>
            <a:r>
              <a:rPr lang="cs-CZ" sz="1800" dirty="0"/>
              <a:t>– získává informace z podnikové evidence a </a:t>
            </a:r>
            <a:r>
              <a:rPr lang="cs-CZ" sz="1800" dirty="0" smtClean="0"/>
              <a:t>statistiky. </a:t>
            </a:r>
            <a:endParaRPr lang="cs-CZ" sz="1800" dirty="0"/>
          </a:p>
          <a:p>
            <a:pPr lvl="0" algn="just"/>
            <a:r>
              <a:rPr lang="cs-CZ" sz="1800" b="1" dirty="0" smtClean="0"/>
              <a:t>Zpravodajský </a:t>
            </a:r>
            <a:r>
              <a:rPr lang="cs-CZ" sz="1800" b="1" dirty="0"/>
              <a:t>systém </a:t>
            </a:r>
            <a:r>
              <a:rPr lang="cs-CZ" sz="1800" dirty="0"/>
              <a:t>– poskytuje informace o každodenním a očekávaném vývoji v okolí </a:t>
            </a:r>
            <a:r>
              <a:rPr lang="cs-CZ" sz="1800" dirty="0" smtClean="0"/>
              <a:t>podniku.</a:t>
            </a:r>
            <a:endParaRPr lang="cs-CZ" sz="1800" dirty="0"/>
          </a:p>
          <a:p>
            <a:pPr lvl="0" algn="just"/>
            <a:r>
              <a:rPr lang="cs-CZ" sz="1800" b="1" dirty="0" smtClean="0"/>
              <a:t>Výzkumný </a:t>
            </a:r>
            <a:r>
              <a:rPr lang="cs-CZ" sz="1800" b="1" dirty="0"/>
              <a:t>systém </a:t>
            </a:r>
            <a:r>
              <a:rPr lang="cs-CZ" sz="1800" dirty="0"/>
              <a:t>– představuje výzkumné studie zaměřené na specifické problémy a příležitosti firmy, realizuje se marketingovými </a:t>
            </a:r>
            <a:r>
              <a:rPr lang="cs-CZ" sz="1800" dirty="0" smtClean="0"/>
              <a:t>výzkumy a výzkumy trhu.</a:t>
            </a:r>
            <a:endParaRPr lang="cs-CZ" sz="1800" dirty="0"/>
          </a:p>
          <a:p>
            <a:pPr algn="just"/>
            <a:r>
              <a:rPr lang="cs-CZ" sz="1800" b="1" dirty="0" smtClean="0"/>
              <a:t>Systém </a:t>
            </a:r>
            <a:r>
              <a:rPr lang="cs-CZ" sz="1800" b="1" dirty="0"/>
              <a:t>na podporu rozhodování </a:t>
            </a:r>
            <a:r>
              <a:rPr lang="cs-CZ" sz="1800" dirty="0"/>
              <a:t>– zahrnuje systémy využívající počítačový hardware a software k poskytování informací v procesu </a:t>
            </a:r>
            <a:r>
              <a:rPr lang="cs-CZ" sz="1800" dirty="0" smtClean="0"/>
              <a:t>manažerského rozhodování.</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informačního systému podniku</a:t>
            </a:r>
            <a:endParaRPr lang="cs-CZ" dirty="0"/>
          </a:p>
        </p:txBody>
      </p:sp>
    </p:spTree>
    <p:extLst>
      <p:ext uri="{BB962C8B-B14F-4D97-AF65-F5344CB8AC3E}">
        <p14:creationId xmlns:p14="http://schemas.microsoft.com/office/powerpoint/2010/main" val="3831628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Lidské zdroje </a:t>
            </a:r>
            <a:r>
              <a:rPr lang="cs-CZ" sz="1800" dirty="0" smtClean="0"/>
              <a:t>představují </a:t>
            </a:r>
            <a:r>
              <a:rPr lang="cs-CZ" sz="1800" dirty="0"/>
              <a:t>pro podnik často nejcennější a nejdražší zdroj a ten je mnohdy jazýčkem na vahách v rámci konkurenčního boje a rozhoduje tak o konkurenceschopnosti podniku. </a:t>
            </a:r>
            <a:endParaRPr lang="cs-CZ" sz="1800" dirty="0" smtClean="0"/>
          </a:p>
          <a:p>
            <a:pPr lvl="0" algn="just"/>
            <a:endParaRPr lang="cs-CZ" sz="1800" dirty="0" smtClean="0"/>
          </a:p>
          <a:p>
            <a:pPr lvl="0" algn="just"/>
            <a:r>
              <a:rPr lang="cs-CZ" sz="1800" dirty="0" smtClean="0"/>
              <a:t>Zaměřuje </a:t>
            </a:r>
            <a:r>
              <a:rPr lang="cs-CZ" sz="1800" dirty="0"/>
              <a:t>se na jeho získávání, fungování, formování, organizování a propojování jeho činností, výsledky jeho práce, pracovní chování a schopnosti, sociální rozvoj a v neposlední řadě i na vztahy k organizaci, spolupracovníkům a vykonané </a:t>
            </a:r>
            <a:r>
              <a:rPr lang="cs-CZ" sz="1800" dirty="0" smtClean="0"/>
              <a:t>práci.</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Zabezpečení personální</a:t>
            </a:r>
            <a:endParaRPr lang="cs-CZ" dirty="0"/>
          </a:p>
        </p:txBody>
      </p:sp>
    </p:spTree>
    <p:extLst>
      <p:ext uri="{BB962C8B-B14F-4D97-AF65-F5344CB8AC3E}">
        <p14:creationId xmlns:p14="http://schemas.microsoft.com/office/powerpoint/2010/main" val="4161271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vytváření </a:t>
            </a:r>
            <a:r>
              <a:rPr lang="cs-CZ" sz="1800" dirty="0"/>
              <a:t>dynamického souladu mezi </a:t>
            </a:r>
            <a:r>
              <a:rPr lang="cs-CZ" sz="1800" dirty="0" smtClean="0"/>
              <a:t>počtem </a:t>
            </a:r>
            <a:r>
              <a:rPr lang="cs-CZ" sz="1800" dirty="0"/>
              <a:t>a strukturou </a:t>
            </a:r>
            <a:r>
              <a:rPr lang="cs-CZ" sz="1800" dirty="0" smtClean="0"/>
              <a:t>pracovních míst </a:t>
            </a:r>
            <a:r>
              <a:rPr lang="cs-CZ" sz="1800" dirty="0"/>
              <a:t>v podniku, aby v každém okamžiku bylo místo obsazeno, a aby </a:t>
            </a:r>
            <a:r>
              <a:rPr lang="cs-CZ" sz="1800" dirty="0" smtClean="0"/>
              <a:t>kvalifikace </a:t>
            </a:r>
            <a:r>
              <a:rPr lang="cs-CZ" sz="1800" dirty="0"/>
              <a:t>odpovídala v rámci </a:t>
            </a:r>
            <a:r>
              <a:rPr lang="cs-CZ" sz="1800" dirty="0" smtClean="0"/>
              <a:t>organizační </a:t>
            </a:r>
            <a:r>
              <a:rPr lang="cs-CZ" sz="1800" dirty="0"/>
              <a:t>struktury </a:t>
            </a:r>
            <a:r>
              <a:rPr lang="cs-CZ" sz="1800" dirty="0" smtClean="0"/>
              <a:t>podniku; </a:t>
            </a:r>
            <a:endParaRPr lang="cs-CZ" sz="1800" dirty="0"/>
          </a:p>
          <a:p>
            <a:pPr algn="just"/>
            <a:r>
              <a:rPr lang="cs-CZ" sz="1800" dirty="0" smtClean="0"/>
              <a:t>znalosti </a:t>
            </a:r>
            <a:r>
              <a:rPr lang="cs-CZ" sz="1800" dirty="0"/>
              <a:t>o personálních </a:t>
            </a:r>
            <a:r>
              <a:rPr lang="cs-CZ" sz="1800" dirty="0" smtClean="0"/>
              <a:t>potřebách </a:t>
            </a:r>
            <a:r>
              <a:rPr lang="cs-CZ" sz="1800" dirty="0"/>
              <a:t>podniku, </a:t>
            </a:r>
            <a:r>
              <a:rPr lang="cs-CZ" sz="1800" dirty="0" smtClean="0"/>
              <a:t>vytváření personálního plánu</a:t>
            </a:r>
            <a:r>
              <a:rPr lang="cs-CZ" sz="1800" dirty="0"/>
              <a:t>, </a:t>
            </a:r>
          </a:p>
          <a:p>
            <a:pPr algn="just"/>
            <a:r>
              <a:rPr lang="cs-CZ" sz="1800" dirty="0" smtClean="0"/>
              <a:t>optimální </a:t>
            </a:r>
            <a:r>
              <a:rPr lang="cs-CZ" sz="1800" dirty="0"/>
              <a:t>využívání pracovních </a:t>
            </a:r>
            <a:r>
              <a:rPr lang="cs-CZ" sz="1800" dirty="0" smtClean="0"/>
              <a:t>sil </a:t>
            </a:r>
            <a:r>
              <a:rPr lang="cs-CZ" sz="1800" dirty="0"/>
              <a:t>v podniku, využívání </a:t>
            </a:r>
            <a:r>
              <a:rPr lang="cs-CZ" sz="1800" dirty="0" smtClean="0"/>
              <a:t>kvalifikace</a:t>
            </a:r>
            <a:r>
              <a:rPr lang="cs-CZ" sz="1800" dirty="0"/>
              <a:t>;</a:t>
            </a:r>
          </a:p>
          <a:p>
            <a:pPr algn="just"/>
            <a:r>
              <a:rPr lang="cs-CZ" sz="1800" dirty="0" smtClean="0"/>
              <a:t>výběr </a:t>
            </a:r>
            <a:r>
              <a:rPr lang="cs-CZ" sz="1800" dirty="0"/>
              <a:t>pracovních sil, </a:t>
            </a:r>
            <a:r>
              <a:rPr lang="cs-CZ" sz="1800" dirty="0" smtClean="0"/>
              <a:t>rozmístění pracovníků (</a:t>
            </a:r>
            <a:r>
              <a:rPr lang="cs-CZ" sz="1800" dirty="0"/>
              <a:t>vhodné podmínky), </a:t>
            </a:r>
            <a:r>
              <a:rPr lang="cs-CZ" sz="1800" dirty="0" smtClean="0"/>
              <a:t>pensionování </a:t>
            </a:r>
            <a:r>
              <a:rPr lang="cs-CZ" sz="1800" dirty="0"/>
              <a:t>a </a:t>
            </a:r>
            <a:r>
              <a:rPr lang="cs-CZ" sz="1800" dirty="0" smtClean="0"/>
              <a:t>propouštění pracovníků; </a:t>
            </a:r>
            <a:endParaRPr lang="cs-CZ" sz="1800" dirty="0"/>
          </a:p>
          <a:p>
            <a:pPr algn="just"/>
            <a:r>
              <a:rPr lang="cs-CZ" sz="1800" dirty="0" smtClean="0"/>
              <a:t>orientace </a:t>
            </a:r>
            <a:r>
              <a:rPr lang="cs-CZ" sz="1800" dirty="0"/>
              <a:t>(</a:t>
            </a:r>
            <a:r>
              <a:rPr lang="cs-CZ" sz="1800" dirty="0" smtClean="0"/>
              <a:t>adaptační </a:t>
            </a:r>
            <a:r>
              <a:rPr lang="cs-CZ" sz="1800" dirty="0"/>
              <a:t>aktivita) </a:t>
            </a:r>
            <a:r>
              <a:rPr lang="cs-CZ" sz="1800" dirty="0" smtClean="0"/>
              <a:t>pracovníků; </a:t>
            </a:r>
            <a:endParaRPr lang="cs-CZ" sz="1800" dirty="0"/>
          </a:p>
          <a:p>
            <a:pPr algn="just"/>
            <a:r>
              <a:rPr lang="cs-CZ" sz="1800" dirty="0" smtClean="0"/>
              <a:t>personální </a:t>
            </a:r>
            <a:r>
              <a:rPr lang="cs-CZ" sz="1800" dirty="0"/>
              <a:t>a </a:t>
            </a:r>
            <a:r>
              <a:rPr lang="cs-CZ" sz="1800" dirty="0" smtClean="0"/>
              <a:t>sociální rozvoj pracovníků (</a:t>
            </a:r>
            <a:r>
              <a:rPr lang="cs-CZ" sz="1800" dirty="0"/>
              <a:t>školení, možnost dalšího </a:t>
            </a:r>
            <a:r>
              <a:rPr lang="cs-CZ" sz="1800" dirty="0" smtClean="0"/>
              <a:t>vzdělávání);</a:t>
            </a:r>
            <a:endParaRPr lang="cs-CZ" sz="1800" dirty="0"/>
          </a:p>
          <a:p>
            <a:pPr algn="just"/>
            <a:r>
              <a:rPr lang="cs-CZ" sz="1800" dirty="0" smtClean="0"/>
              <a:t>hodnocení pracovníků.</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Úkoly řízení lidských zdrojů</a:t>
            </a:r>
            <a:endParaRPr lang="cs-CZ" dirty="0"/>
          </a:p>
        </p:txBody>
      </p:sp>
    </p:spTree>
    <p:extLst>
      <p:ext uri="{BB962C8B-B14F-4D97-AF65-F5344CB8AC3E}">
        <p14:creationId xmlns:p14="http://schemas.microsoft.com/office/powerpoint/2010/main" val="15157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Personální plánování nebo také plánování lidských zdrojů slouží </a:t>
            </a:r>
            <a:r>
              <a:rPr lang="cs-CZ" sz="1800" dirty="0" smtClean="0"/>
              <a:t>k</a:t>
            </a:r>
            <a:r>
              <a:rPr lang="cs-CZ" sz="1800" dirty="0"/>
              <a:t> realizaci podnikových cílů prostřednictvím předvídání budoucího vývoje, stanovením cílů a pozdější realizaci opatření, která vedou k realizaci podnikových úkolů za pomoci adekvátní a vhodné pracovní síly. </a:t>
            </a:r>
          </a:p>
          <a:p>
            <a:pPr algn="just"/>
            <a:r>
              <a:rPr lang="cs-CZ" sz="1800" b="1" dirty="0" smtClean="0"/>
              <a:t>Intuitivní </a:t>
            </a:r>
            <a:r>
              <a:rPr lang="cs-CZ" sz="1800" b="1" dirty="0"/>
              <a:t>metody </a:t>
            </a:r>
            <a:r>
              <a:rPr lang="cs-CZ" sz="1800" dirty="0"/>
              <a:t>jsou předně operativnější a rychlejší. Nepracuje se při nich s tvrdými daty a jejich analýzou. </a:t>
            </a:r>
            <a:endParaRPr lang="cs-CZ" sz="1800" dirty="0" smtClean="0"/>
          </a:p>
          <a:p>
            <a:pPr algn="just"/>
            <a:r>
              <a:rPr lang="cs-CZ" sz="1800" b="1" dirty="0" smtClean="0"/>
              <a:t>Metody </a:t>
            </a:r>
            <a:r>
              <a:rPr lang="cs-CZ" sz="1800" b="1" dirty="0"/>
              <a:t>kvantitativní </a:t>
            </a:r>
            <a:r>
              <a:rPr lang="cs-CZ" sz="1800" dirty="0"/>
              <a:t>zase naopak vyžadují delší přípravu, spočívající ve shromažďování důležitých a potřebných dat.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lidských zdrojů</a:t>
            </a:r>
            <a:endParaRPr lang="cs-CZ" dirty="0"/>
          </a:p>
        </p:txBody>
      </p:sp>
    </p:spTree>
    <p:extLst>
      <p:ext uri="{BB962C8B-B14F-4D97-AF65-F5344CB8AC3E}">
        <p14:creationId xmlns:p14="http://schemas.microsoft.com/office/powerpoint/2010/main" val="3191454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a:t>
            </a:r>
            <a:r>
              <a:rPr lang="cs-CZ" sz="1800" dirty="0" smtClean="0"/>
              <a:t>ro </a:t>
            </a:r>
            <a:r>
              <a:rPr lang="cs-CZ" sz="1800" dirty="0"/>
              <a:t>plánování lidských zdrojů </a:t>
            </a:r>
            <a:r>
              <a:rPr lang="cs-CZ" sz="1800" dirty="0" smtClean="0"/>
              <a:t>se jeví </a:t>
            </a:r>
            <a:r>
              <a:rPr lang="cs-CZ" sz="1800" dirty="0"/>
              <a:t>jako vhodnější metody intuitivní, především pro jejich operativnost, nižší náročnost na podklady a především z důvodu, že intuitivní metody berou v úvahu obtížně kvantifikovatelné nebo zcela nekvantifikovatelné faktory a je tak posuzována všeobecně širší škála těchto faktorů. Také vyhovují více flexibilnímu plánování pracovních sil, protože z hlediska kratší perspektivy bývají více spolehlivé, levnější a snadněji interpretovatelné</a:t>
            </a:r>
            <a:r>
              <a:rPr lang="cs-CZ" sz="1800" dirty="0" smtClean="0"/>
              <a:t>.</a:t>
            </a:r>
          </a:p>
          <a:p>
            <a:pPr marL="0" indent="0" algn="just">
              <a:buNone/>
            </a:pPr>
            <a:endParaRPr lang="cs-CZ" sz="1800" b="1" dirty="0" smtClean="0"/>
          </a:p>
          <a:p>
            <a:pPr marL="0" indent="0" algn="just">
              <a:buNone/>
            </a:pPr>
            <a:r>
              <a:rPr lang="cs-CZ" sz="1800" b="1" dirty="0" smtClean="0"/>
              <a:t>Typy intuitivních metod</a:t>
            </a:r>
          </a:p>
          <a:p>
            <a:pPr algn="just"/>
            <a:r>
              <a:rPr lang="cs-CZ" sz="1800" dirty="0" smtClean="0"/>
              <a:t>Odborné předpovědi</a:t>
            </a:r>
          </a:p>
          <a:p>
            <a:pPr algn="just"/>
            <a:r>
              <a:rPr lang="cs-CZ" sz="1800" dirty="0"/>
              <a:t>Metody skupinového rozhodování (brainstorming</a:t>
            </a:r>
            <a:r>
              <a:rPr lang="cs-CZ" sz="1800" dirty="0" smtClean="0"/>
              <a:t>)</a:t>
            </a:r>
          </a:p>
          <a:p>
            <a:pPr algn="just"/>
            <a:r>
              <a:rPr lang="cs-CZ" sz="1800" dirty="0"/>
              <a:t>Metoda </a:t>
            </a:r>
            <a:r>
              <a:rPr lang="cs-CZ" sz="1800" dirty="0" err="1"/>
              <a:t>delphi</a:t>
            </a:r>
            <a:r>
              <a:rPr lang="cs-CZ" sz="1800" dirty="0"/>
              <a:t> (kaskádová metoda)</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Intuitivní metody plánování lidských zdrojů</a:t>
            </a:r>
            <a:endParaRPr lang="cs-CZ" dirty="0"/>
          </a:p>
        </p:txBody>
      </p:sp>
    </p:spTree>
    <p:extLst>
      <p:ext uri="{BB962C8B-B14F-4D97-AF65-F5344CB8AC3E}">
        <p14:creationId xmlns:p14="http://schemas.microsoft.com/office/powerpoint/2010/main" val="2303824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velmi složité, časově náročné a nepříliš využívané matematicko-analytické metody. Z hlediska malých firem je využití těchto metod velmi nepravděpodobné. Jde například o metody indexování, které jsou využívány zejména v případě určité sezónnosti pracovních úkolů. </a:t>
            </a:r>
            <a:endParaRPr lang="cs-CZ" sz="1800" dirty="0" smtClean="0"/>
          </a:p>
          <a:p>
            <a:pPr algn="just"/>
            <a:endParaRPr lang="cs-CZ" sz="1800" dirty="0"/>
          </a:p>
          <a:p>
            <a:pPr algn="just"/>
            <a:r>
              <a:rPr lang="cs-CZ" sz="1800" dirty="0"/>
              <a:t>U metody extrapolování se na základě určitých projevů v minulosti předpovídá stav, který bude v budoucnosti, nastává zde problém variability prostředí a nelze v mnoha případech z poměrně stabilního růstu určitých hodnot předpovídat, že tato tendence bude pokračovat i nadále.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Kvantitativní metody plánování lidských zdrojů</a:t>
            </a:r>
            <a:endParaRPr lang="cs-CZ" dirty="0"/>
          </a:p>
        </p:txBody>
      </p:sp>
    </p:spTree>
    <p:extLst>
      <p:ext uri="{BB962C8B-B14F-4D97-AF65-F5344CB8AC3E}">
        <p14:creationId xmlns:p14="http://schemas.microsoft.com/office/powerpoint/2010/main" val="956476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získávání lidských zdrojů</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418" y="1059582"/>
            <a:ext cx="7346950"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3905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3600" b="1" dirty="0" smtClean="0">
                <a:solidFill>
                  <a:schemeClr val="bg1"/>
                </a:solidFill>
                <a:latin typeface="Times New Roman" panose="02020603050405020304" pitchFamily="18" charset="0"/>
                <a:cs typeface="Times New Roman" panose="02020603050405020304" pitchFamily="18" charset="0"/>
              </a:rPr>
              <a:t>Manažerské funkce zabezpečovací</a:t>
            </a:r>
            <a:br>
              <a:rPr lang="cs-CZ" sz="3600" b="1" dirty="0" smtClean="0">
                <a:solidFill>
                  <a:schemeClr val="bg1"/>
                </a:solidFill>
                <a:latin typeface="Times New Roman" panose="02020603050405020304" pitchFamily="18" charset="0"/>
                <a:cs typeface="Times New Roman" panose="02020603050405020304" pitchFamily="18" charset="0"/>
              </a:rPr>
            </a:br>
            <a:endParaRPr lang="cs-CZ" sz="36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478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Z pohledu zaměstnavatele bychom mohli zdroje pracovních sil rozdělit nejobecnějším způsobem na zdroje: </a:t>
            </a:r>
            <a:endParaRPr lang="cs-CZ" sz="1800" dirty="0" smtClean="0"/>
          </a:p>
          <a:p>
            <a:pPr algn="just"/>
            <a:r>
              <a:rPr lang="cs-CZ" sz="1800" b="1" dirty="0" smtClean="0"/>
              <a:t>Interní zdroje</a:t>
            </a:r>
            <a:r>
              <a:rPr lang="cs-CZ" sz="1800" dirty="0" smtClean="0"/>
              <a:t>, </a:t>
            </a:r>
            <a:r>
              <a:rPr lang="cs-CZ" sz="1800" dirty="0"/>
              <a:t>což jsou vlastní zaměstnanci </a:t>
            </a:r>
            <a:r>
              <a:rPr lang="cs-CZ" sz="1800" dirty="0" smtClean="0"/>
              <a:t>firmy; </a:t>
            </a:r>
            <a:endParaRPr lang="cs-CZ" sz="1800" dirty="0"/>
          </a:p>
          <a:p>
            <a:pPr algn="just"/>
            <a:r>
              <a:rPr lang="cs-CZ" sz="1800" b="1" dirty="0" smtClean="0"/>
              <a:t>Zdroje </a:t>
            </a:r>
            <a:r>
              <a:rPr lang="cs-CZ" sz="1800" b="1" dirty="0"/>
              <a:t>externí</a:t>
            </a:r>
            <a:r>
              <a:rPr lang="cs-CZ" sz="1800" dirty="0"/>
              <a:t>, kdy se jedná o všechny ty, kteří nejsou vlastními zaměstnanci firmy a mohou tak působit jak v konkurenčních firmách, tak ve firmách mimo obor. </a:t>
            </a:r>
          </a:p>
          <a:p>
            <a:pPr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Zdroje lidských sil</a:t>
            </a:r>
            <a:endParaRPr lang="cs-CZ" dirty="0"/>
          </a:p>
        </p:txBody>
      </p:sp>
    </p:spTree>
    <p:extLst>
      <p:ext uri="{BB962C8B-B14F-4D97-AF65-F5344CB8AC3E}">
        <p14:creationId xmlns:p14="http://schemas.microsoft.com/office/powerpoint/2010/main" val="3534639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Užití vlastních sil při výběru zaměstnanců z externích zdrojů je standardní proces, kdy </a:t>
            </a:r>
            <a:r>
              <a:rPr lang="cs-CZ" sz="1800" dirty="0" smtClean="0"/>
              <a:t>řízení lidských zdrojů </a:t>
            </a:r>
            <a:r>
              <a:rPr lang="cs-CZ" sz="1800" dirty="0"/>
              <a:t>oddělení firmy, popřípadě majitel nebo manažer, podává například inzerát nebo oslovuje potenciální zaměstnance. </a:t>
            </a:r>
            <a:endParaRPr lang="cs-CZ" sz="1800" dirty="0" smtClean="0"/>
          </a:p>
          <a:p>
            <a:pPr algn="just"/>
            <a:endParaRPr lang="cs-CZ" sz="1800" dirty="0" smtClean="0"/>
          </a:p>
          <a:p>
            <a:pPr algn="just"/>
            <a:r>
              <a:rPr lang="cs-CZ" sz="1800" dirty="0" smtClean="0"/>
              <a:t>Při </a:t>
            </a:r>
            <a:r>
              <a:rPr lang="cs-CZ" sz="1800" dirty="0"/>
              <a:t>užití najatých sil, pro obsazení pracovního místa z externích zdrojů, je tento proces zajišťován například najatou firmou</a:t>
            </a:r>
            <a:r>
              <a:rPr lang="cs-CZ" sz="1800" i="1" dirty="0"/>
              <a:t> </a:t>
            </a:r>
            <a:r>
              <a:rPr lang="cs-CZ" sz="1800" dirty="0"/>
              <a:t>typu</a:t>
            </a:r>
            <a:r>
              <a:rPr lang="cs-CZ" sz="1800" i="1" dirty="0"/>
              <a:t> </a:t>
            </a:r>
            <a:r>
              <a:rPr lang="cs-CZ" sz="1800" b="1" dirty="0" err="1"/>
              <a:t>recruitment</a:t>
            </a:r>
            <a:r>
              <a:rPr lang="cs-CZ" sz="1800" i="1" dirty="0"/>
              <a:t> či </a:t>
            </a:r>
            <a:r>
              <a:rPr lang="cs-CZ" sz="1800" b="1" dirty="0" err="1"/>
              <a:t>executive</a:t>
            </a:r>
            <a:r>
              <a:rPr lang="cs-CZ" sz="1800" b="1" dirty="0"/>
              <a:t> </a:t>
            </a:r>
            <a:r>
              <a:rPr lang="cs-CZ" sz="1800" b="1" dirty="0" err="1"/>
              <a:t>search</a:t>
            </a:r>
            <a:r>
              <a:rPr lang="cs-CZ" sz="1800" i="1" dirty="0"/>
              <a:t>,</a:t>
            </a:r>
            <a:r>
              <a:rPr lang="cs-CZ" sz="1800" dirty="0"/>
              <a:t> která vyhledává pro organizaci nejvhodnějšího zaměstnance, odpovídajících kvalit jak psychologických tak odborných.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smtClean="0"/>
              <a:t>Externí zdroje lidských sil</a:t>
            </a:r>
            <a:endParaRPr lang="cs-CZ" dirty="0"/>
          </a:p>
        </p:txBody>
      </p:sp>
    </p:spTree>
    <p:extLst>
      <p:ext uri="{BB962C8B-B14F-4D97-AF65-F5344CB8AC3E}">
        <p14:creationId xmlns:p14="http://schemas.microsoft.com/office/powerpoint/2010/main" val="4280965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Cílem procesu získání lidských zdrojů je získání </a:t>
            </a:r>
            <a:r>
              <a:rPr lang="cs-CZ" sz="1800" dirty="0"/>
              <a:t>s vynaložením co možná nejnižších nákladů potřebné množství odpovídajících pracovníků, </a:t>
            </a:r>
            <a:r>
              <a:rPr lang="cs-CZ" sz="1800" dirty="0" smtClean="0"/>
              <a:t>kteří </a:t>
            </a:r>
            <a:r>
              <a:rPr lang="cs-CZ" sz="1800" dirty="0"/>
              <a:t>jsou žádoucí pro uspokojení podnikové potřeby lidských </a:t>
            </a:r>
            <a:r>
              <a:rPr lang="cs-CZ" sz="1800" dirty="0" smtClean="0"/>
              <a:t>zdrojů.</a:t>
            </a:r>
          </a:p>
          <a:p>
            <a:pPr algn="just"/>
            <a:endParaRPr lang="cs-CZ" sz="1800" dirty="0" smtClean="0"/>
          </a:p>
          <a:p>
            <a:pPr marL="0" indent="0" algn="just">
              <a:buNone/>
            </a:pPr>
            <a:r>
              <a:rPr lang="cs-CZ" sz="1800" b="1" dirty="0" smtClean="0"/>
              <a:t>Metody k přilákání vhodných lidských zdrojů</a:t>
            </a:r>
          </a:p>
          <a:p>
            <a:pPr algn="just"/>
            <a:r>
              <a:rPr lang="cs-CZ" sz="1800" dirty="0" smtClean="0"/>
              <a:t>Inzerování </a:t>
            </a:r>
          </a:p>
          <a:p>
            <a:pPr algn="just"/>
            <a:r>
              <a:rPr lang="cs-CZ" sz="1800" dirty="0" smtClean="0"/>
              <a:t>Užití </a:t>
            </a:r>
            <a:r>
              <a:rPr lang="cs-CZ" sz="1800" dirty="0"/>
              <a:t>agentury specializované na </a:t>
            </a:r>
            <a:r>
              <a:rPr lang="cs-CZ" sz="1800" dirty="0" smtClean="0"/>
              <a:t>inzerování</a:t>
            </a:r>
          </a:p>
          <a:p>
            <a:pPr algn="just"/>
            <a:r>
              <a:rPr lang="cs-CZ" sz="1800" dirty="0" smtClean="0"/>
              <a:t>Spolupráce s úřady práce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smtClean="0"/>
              <a:t>Přilákání vhodných lidských zdrojů</a:t>
            </a:r>
            <a:endParaRPr lang="cs-CZ" dirty="0"/>
          </a:p>
        </p:txBody>
      </p:sp>
    </p:spTree>
    <p:extLst>
      <p:ext uri="{BB962C8B-B14F-4D97-AF65-F5344CB8AC3E}">
        <p14:creationId xmlns:p14="http://schemas.microsoft.com/office/powerpoint/2010/main" val="25772339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Hlavní cíl výběru zaměstnanců může být také velmi jednoduše definován, jako snaha o výběr nejlepších nebo </a:t>
            </a:r>
            <a:r>
              <a:rPr lang="cs-CZ" sz="1800" dirty="0" smtClean="0"/>
              <a:t>také </a:t>
            </a:r>
            <a:r>
              <a:rPr lang="cs-CZ" sz="1800" dirty="0"/>
              <a:t>nejvhodnějších lidí pro danou práci. Ti, kteří zaměstnance dále vybírají, se tak pokouší předpovědět jejich výkon na konkrétní pracovní pozici. </a:t>
            </a:r>
          </a:p>
          <a:p>
            <a:pPr algn="just"/>
            <a:endParaRPr lang="cs-CZ" sz="1800" dirty="0" smtClean="0"/>
          </a:p>
          <a:p>
            <a:pPr algn="just"/>
            <a:r>
              <a:rPr lang="cs-CZ" sz="1800" b="1" dirty="0" smtClean="0"/>
              <a:t>Kroky při výběru vhodných lidí</a:t>
            </a:r>
            <a:r>
              <a:rPr lang="cs-CZ" sz="1800" dirty="0" smtClean="0"/>
              <a:t>: </a:t>
            </a:r>
            <a:r>
              <a:rPr lang="cs-CZ" sz="1800" dirty="0"/>
              <a:t>Shromažďování v ideálním případě maximálního množství relevantních informací. </a:t>
            </a:r>
            <a:r>
              <a:rPr lang="cs-CZ" sz="1800" dirty="0" smtClean="0"/>
              <a:t>Uspořádání, vyhodnocení a ohodnocení každého </a:t>
            </a:r>
            <a:r>
              <a:rPr lang="cs-CZ" sz="1800" dirty="0"/>
              <a:t>kandidáta </a:t>
            </a:r>
            <a:r>
              <a:rPr lang="cs-CZ" sz="1800" dirty="0" smtClean="0"/>
              <a:t>v</a:t>
            </a:r>
            <a:r>
              <a:rPr lang="cs-CZ" sz="1800" dirty="0"/>
              <a:t> závislosti na předpokládaném výkonu na daném pracovním </a:t>
            </a:r>
            <a:r>
              <a:rPr lang="cs-CZ" sz="1800" dirty="0" smtClean="0"/>
              <a:t>místě. Poskytnutí takové informace uchazečům tak, </a:t>
            </a:r>
            <a:r>
              <a:rPr lang="cs-CZ" sz="1800" dirty="0"/>
              <a:t>aby se na jejich základě mohli rozhodnout, zda přijmou dané pracovní místo</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smtClean="0"/>
              <a:t>Výběr vhodných lidských sil</a:t>
            </a:r>
            <a:endParaRPr lang="cs-CZ" dirty="0"/>
          </a:p>
        </p:txBody>
      </p:sp>
    </p:spTree>
    <p:extLst>
      <p:ext uri="{BB962C8B-B14F-4D97-AF65-F5344CB8AC3E}">
        <p14:creationId xmlns:p14="http://schemas.microsoft.com/office/powerpoint/2010/main" val="3507594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37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Aby bylo možné realizovat jednotlivé řídící </a:t>
            </a:r>
            <a:r>
              <a:rPr lang="cs-CZ" sz="1800" dirty="0"/>
              <a:t>i výkonné funkce, k </a:t>
            </a:r>
            <a:r>
              <a:rPr lang="cs-CZ" sz="1800" dirty="0" smtClean="0"/>
              <a:t>tomu nezbytně potřebujeme zabezpečení prostředky, a to materiálními </a:t>
            </a:r>
            <a:r>
              <a:rPr lang="cs-CZ" sz="1800" dirty="0"/>
              <a:t>a </a:t>
            </a:r>
            <a:r>
              <a:rPr lang="cs-CZ" sz="1800" dirty="0" smtClean="0"/>
              <a:t>finančními.</a:t>
            </a:r>
          </a:p>
          <a:p>
            <a:pPr algn="just"/>
            <a:endParaRPr lang="cs-CZ" sz="1800" dirty="0" smtClean="0"/>
          </a:p>
          <a:p>
            <a:pPr marL="0" indent="0" algn="just">
              <a:buNone/>
            </a:pPr>
            <a:r>
              <a:rPr lang="cs-CZ" sz="1800" dirty="0" smtClean="0"/>
              <a:t>Plnění řídící </a:t>
            </a:r>
            <a:r>
              <a:rPr lang="cs-CZ" sz="1800" dirty="0"/>
              <a:t>funkce (souboru </a:t>
            </a:r>
            <a:r>
              <a:rPr lang="cs-CZ" sz="1800" dirty="0" smtClean="0"/>
              <a:t>činností</a:t>
            </a:r>
            <a:r>
              <a:rPr lang="cs-CZ" sz="1800" dirty="0"/>
              <a:t>) </a:t>
            </a:r>
            <a:r>
              <a:rPr lang="cs-CZ" sz="1800" dirty="0" smtClean="0"/>
              <a:t>zabezpečení prostředky spočívá </a:t>
            </a:r>
            <a:r>
              <a:rPr lang="cs-CZ" sz="1800" dirty="0"/>
              <a:t>v: </a:t>
            </a:r>
          </a:p>
          <a:p>
            <a:pPr algn="just"/>
            <a:r>
              <a:rPr lang="cs-CZ" sz="1800" dirty="0" smtClean="0"/>
              <a:t>zabezpečování </a:t>
            </a:r>
            <a:r>
              <a:rPr lang="cs-CZ" sz="1800" dirty="0"/>
              <a:t>materiálních a </a:t>
            </a:r>
            <a:r>
              <a:rPr lang="cs-CZ" sz="1800" dirty="0" smtClean="0"/>
              <a:t>finančních prostředků; </a:t>
            </a:r>
            <a:endParaRPr lang="cs-CZ" sz="1800" dirty="0"/>
          </a:p>
          <a:p>
            <a:pPr algn="just"/>
            <a:r>
              <a:rPr lang="cs-CZ" sz="1800" dirty="0" smtClean="0"/>
              <a:t>rozhodování </a:t>
            </a:r>
            <a:r>
              <a:rPr lang="cs-CZ" sz="1800" dirty="0"/>
              <a:t>o jejich použití a racionálním </a:t>
            </a:r>
            <a:r>
              <a:rPr lang="cs-CZ" sz="1800" dirty="0" smtClean="0"/>
              <a:t>využívání</a:t>
            </a:r>
            <a:r>
              <a:rPr lang="cs-CZ" sz="1800" dirty="0"/>
              <a:t>;</a:t>
            </a:r>
          </a:p>
          <a:p>
            <a:pPr algn="just"/>
            <a:r>
              <a:rPr lang="cs-CZ" sz="1800" dirty="0" smtClean="0"/>
              <a:t>jejich </a:t>
            </a:r>
            <a:r>
              <a:rPr lang="cs-CZ" sz="1800" dirty="0"/>
              <a:t>udržování a </a:t>
            </a:r>
            <a:r>
              <a:rPr lang="cs-CZ" sz="1800" dirty="0" smtClean="0"/>
              <a:t>ochraně. </a:t>
            </a:r>
            <a:endParaRPr lang="cs-CZ" sz="1800" dirty="0"/>
          </a:p>
          <a:p>
            <a:pPr marL="0" indent="0" algn="just">
              <a:buNone/>
            </a:pPr>
            <a:endParaRPr lang="cs-CZ" sz="1800" dirty="0" smtClean="0"/>
          </a:p>
          <a:p>
            <a:pPr marL="0" indent="0" algn="just">
              <a:buNone/>
            </a:pPr>
            <a:r>
              <a:rPr lang="cs-CZ" sz="1800" dirty="0" smtClean="0"/>
              <a:t>Tato </a:t>
            </a:r>
            <a:r>
              <a:rPr lang="cs-CZ" sz="1800" dirty="0"/>
              <a:t>funkce není mnoha autory považována za funkcí </a:t>
            </a:r>
            <a:r>
              <a:rPr lang="cs-CZ" sz="1800" dirty="0" smtClean="0"/>
              <a:t>řídící</a:t>
            </a:r>
            <a:r>
              <a:rPr lang="cs-CZ" sz="1800" dirty="0"/>
              <a:t>. </a:t>
            </a:r>
            <a:r>
              <a:rPr lang="cs-CZ" sz="1800" dirty="0" smtClean="0"/>
              <a:t>Vycházející ze </a:t>
            </a:r>
            <a:r>
              <a:rPr lang="cs-CZ" sz="1800" dirty="0"/>
              <a:t>struktury </a:t>
            </a:r>
            <a:r>
              <a:rPr lang="cs-CZ" sz="1800" dirty="0" smtClean="0"/>
              <a:t>řídících </a:t>
            </a:r>
            <a:r>
              <a:rPr lang="cs-CZ" sz="1800" dirty="0"/>
              <a:t>funkcí a vzhledem na význam této funkce pro </a:t>
            </a:r>
            <a:r>
              <a:rPr lang="cs-CZ" sz="1800" dirty="0" smtClean="0"/>
              <a:t>činnost podniku </a:t>
            </a:r>
            <a:r>
              <a:rPr lang="cs-CZ" sz="1800" dirty="0"/>
              <a:t>a </a:t>
            </a:r>
            <a:r>
              <a:rPr lang="cs-CZ" sz="1800" dirty="0" smtClean="0"/>
              <a:t>náročnost </a:t>
            </a:r>
            <a:r>
              <a:rPr lang="cs-CZ" sz="1800" dirty="0"/>
              <a:t>její realizace je však </a:t>
            </a:r>
            <a:r>
              <a:rPr lang="cs-CZ" sz="1800" dirty="0" smtClean="0"/>
              <a:t>účelné </a:t>
            </a:r>
            <a:r>
              <a:rPr lang="cs-CZ" sz="1800" dirty="0"/>
              <a:t>zkoumat práci s </a:t>
            </a:r>
            <a:r>
              <a:rPr lang="cs-CZ" sz="1800" dirty="0" smtClean="0"/>
              <a:t>prostředky jako funkci řídící</a:t>
            </a:r>
            <a:r>
              <a:rPr lang="cs-CZ" sz="1800" dirty="0"/>
              <a:t>.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smtClean="0"/>
              <a:t>Materiální zabezpečení I</a:t>
            </a:r>
            <a:endParaRPr lang="cs-CZ" dirty="0"/>
          </a:p>
        </p:txBody>
      </p:sp>
    </p:spTree>
    <p:extLst>
      <p:ext uri="{BB962C8B-B14F-4D97-AF65-F5344CB8AC3E}">
        <p14:creationId xmlns:p14="http://schemas.microsoft.com/office/powerpoint/2010/main" val="557003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37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Finanční hospodaření </a:t>
            </a:r>
            <a:r>
              <a:rPr lang="cs-CZ" sz="1800" dirty="0"/>
              <a:t>podniku se stará o pohyb </a:t>
            </a:r>
            <a:r>
              <a:rPr lang="cs-CZ" sz="1800" dirty="0" smtClean="0"/>
              <a:t>peněz</a:t>
            </a:r>
            <a:r>
              <a:rPr lang="cs-CZ" sz="1800" dirty="0"/>
              <a:t>, majetku a kapitálu. </a:t>
            </a:r>
          </a:p>
          <a:p>
            <a:pPr algn="just"/>
            <a:r>
              <a:rPr lang="cs-CZ" sz="1800" dirty="0"/>
              <a:t>Jedná se nejen o jejich získávání, ale i o jejich </a:t>
            </a:r>
            <a:r>
              <a:rPr lang="cs-CZ" sz="1800" dirty="0" smtClean="0"/>
              <a:t>rozdělování </a:t>
            </a:r>
            <a:r>
              <a:rPr lang="cs-CZ" sz="1800" dirty="0"/>
              <a:t>a </a:t>
            </a:r>
            <a:r>
              <a:rPr lang="cs-CZ" sz="1800" dirty="0" smtClean="0"/>
              <a:t>efektivní využívání </a:t>
            </a:r>
            <a:r>
              <a:rPr lang="cs-CZ" sz="1800" dirty="0"/>
              <a:t>v rámci </a:t>
            </a:r>
            <a:r>
              <a:rPr lang="cs-CZ" sz="1800" dirty="0" smtClean="0"/>
              <a:t>řídícího </a:t>
            </a:r>
            <a:r>
              <a:rPr lang="cs-CZ" sz="1800" dirty="0"/>
              <a:t>procesu podniku, ale i mimo </a:t>
            </a:r>
            <a:r>
              <a:rPr lang="cs-CZ" sz="1800" dirty="0" smtClean="0"/>
              <a:t>něj </a:t>
            </a:r>
            <a:r>
              <a:rPr lang="cs-CZ" sz="1800" dirty="0"/>
              <a:t>(</a:t>
            </a:r>
            <a:r>
              <a:rPr lang="cs-CZ" sz="1800" dirty="0" smtClean="0"/>
              <a:t>finanční investování</a:t>
            </a:r>
            <a:r>
              <a:rPr lang="cs-CZ" sz="1800" dirty="0"/>
              <a:t>). </a:t>
            </a:r>
          </a:p>
          <a:p>
            <a:pPr algn="just"/>
            <a:r>
              <a:rPr lang="cs-CZ" sz="1800" dirty="0"/>
              <a:t>Za </a:t>
            </a:r>
            <a:r>
              <a:rPr lang="cs-CZ" sz="1800" dirty="0" smtClean="0"/>
              <a:t>finanční prostředky </a:t>
            </a:r>
            <a:r>
              <a:rPr lang="cs-CZ" sz="1800" dirty="0"/>
              <a:t>jsou </a:t>
            </a:r>
            <a:r>
              <a:rPr lang="cs-CZ" sz="1800" dirty="0" smtClean="0"/>
              <a:t>pořízené potřebné </a:t>
            </a:r>
            <a:r>
              <a:rPr lang="cs-CZ" sz="1800" dirty="0"/>
              <a:t>hmotné </a:t>
            </a:r>
            <a:r>
              <a:rPr lang="cs-CZ" sz="1800" dirty="0" smtClean="0"/>
              <a:t>prostředky </a:t>
            </a:r>
            <a:r>
              <a:rPr lang="cs-CZ" sz="1800" dirty="0"/>
              <a:t>(pracovní </a:t>
            </a:r>
            <a:r>
              <a:rPr lang="cs-CZ" sz="1800" dirty="0" smtClean="0"/>
              <a:t>předměty</a:t>
            </a:r>
            <a:r>
              <a:rPr lang="cs-CZ" sz="1800" dirty="0"/>
              <a:t>, </a:t>
            </a:r>
            <a:r>
              <a:rPr lang="cs-CZ" sz="1800" dirty="0" smtClean="0"/>
              <a:t>např. </a:t>
            </a:r>
            <a:r>
              <a:rPr lang="cs-CZ" sz="1800" dirty="0"/>
              <a:t>materiál, suroviny a pracovní </a:t>
            </a:r>
            <a:r>
              <a:rPr lang="cs-CZ" sz="1800" dirty="0" smtClean="0"/>
              <a:t>prostředky např. </a:t>
            </a:r>
            <a:r>
              <a:rPr lang="cs-CZ" sz="1800" dirty="0"/>
              <a:t>stroje </a:t>
            </a:r>
            <a:r>
              <a:rPr lang="cs-CZ" sz="1800" dirty="0" smtClean="0"/>
              <a:t>a zařízení</a:t>
            </a:r>
            <a:r>
              <a:rPr lang="cs-CZ" sz="1800" dirty="0"/>
              <a:t>). </a:t>
            </a:r>
            <a:endParaRPr lang="cs-CZ" sz="1800" dirty="0" smtClean="0"/>
          </a:p>
          <a:p>
            <a:pPr algn="just"/>
            <a:r>
              <a:rPr lang="cs-CZ" sz="1800" dirty="0" smtClean="0"/>
              <a:t>O </a:t>
            </a:r>
            <a:r>
              <a:rPr lang="cs-CZ" sz="1800" dirty="0"/>
              <a:t>jejich racionální využívání, </a:t>
            </a:r>
            <a:r>
              <a:rPr lang="cs-CZ" sz="1800" dirty="0" smtClean="0"/>
              <a:t>stejně jako </a:t>
            </a:r>
            <a:r>
              <a:rPr lang="cs-CZ" sz="1800" dirty="0"/>
              <a:t>o údržbu a ochranu </a:t>
            </a:r>
            <a:r>
              <a:rPr lang="cs-CZ" sz="1800" dirty="0" smtClean="0"/>
              <a:t>strojů, zařízení</a:t>
            </a:r>
            <a:r>
              <a:rPr lang="cs-CZ" sz="1800" dirty="0"/>
              <a:t>, veškerého majetku </a:t>
            </a:r>
            <a:r>
              <a:rPr lang="cs-CZ" sz="1800" dirty="0" smtClean="0"/>
              <a:t>organizace </a:t>
            </a:r>
            <a:r>
              <a:rPr lang="cs-CZ" sz="1800" dirty="0"/>
              <a:t>je nezbytné se v procesu </a:t>
            </a:r>
            <a:r>
              <a:rPr lang="cs-CZ" sz="1800" dirty="0" smtClean="0"/>
              <a:t>řízení starat</a:t>
            </a:r>
            <a:r>
              <a:rPr lang="cs-CZ" sz="1800" dirty="0"/>
              <a:t>. </a:t>
            </a:r>
          </a:p>
          <a:p>
            <a:pPr algn="just"/>
            <a:r>
              <a:rPr lang="cs-CZ" sz="1800" dirty="0" smtClean="0"/>
              <a:t>Plnění </a:t>
            </a:r>
            <a:r>
              <a:rPr lang="cs-CZ" sz="1800" dirty="0"/>
              <a:t>funkce </a:t>
            </a:r>
            <a:r>
              <a:rPr lang="cs-CZ" sz="1800" dirty="0" smtClean="0"/>
              <a:t>zabezpečení prostředky </a:t>
            </a:r>
            <a:r>
              <a:rPr lang="cs-CZ" sz="1800" dirty="0"/>
              <a:t>se realizuje ve </a:t>
            </a:r>
            <a:r>
              <a:rPr lang="cs-CZ" sz="1800" dirty="0" smtClean="0"/>
              <a:t>všech </a:t>
            </a:r>
            <a:r>
              <a:rPr lang="cs-CZ" sz="1800" dirty="0"/>
              <a:t>útvarech podniku, </a:t>
            </a:r>
            <a:r>
              <a:rPr lang="cs-CZ" sz="1800" dirty="0" smtClean="0"/>
              <a:t>ve </a:t>
            </a:r>
            <a:r>
              <a:rPr lang="cs-CZ" sz="1800" dirty="0"/>
              <a:t>všech funkcích </a:t>
            </a:r>
            <a:r>
              <a:rPr lang="cs-CZ" sz="1800" dirty="0" smtClean="0"/>
              <a:t>řídících </a:t>
            </a:r>
            <a:r>
              <a:rPr lang="cs-CZ" sz="1800" dirty="0"/>
              <a:t>i </a:t>
            </a:r>
            <a:r>
              <a:rPr lang="cs-CZ" sz="1800" dirty="0" smtClean="0"/>
              <a:t>výkonných.</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dirty="0" smtClean="0"/>
              <a:t>Materiální zabezpečení II</a:t>
            </a:r>
            <a:endParaRPr lang="cs-CZ" dirty="0"/>
          </a:p>
        </p:txBody>
      </p:sp>
    </p:spTree>
    <p:extLst>
      <p:ext uri="{BB962C8B-B14F-4D97-AF65-F5344CB8AC3E}">
        <p14:creationId xmlns:p14="http://schemas.microsoft.com/office/powerpoint/2010/main" val="565985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Management jako vědní disciplína</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115616" y="3219822"/>
            <a:ext cx="4536504"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2000" dirty="0">
                <a:solidFill>
                  <a:schemeClr val="bg1"/>
                </a:solidFill>
                <a:latin typeface="Times New Roman" panose="02020603050405020304" pitchFamily="18" charset="0"/>
                <a:cs typeface="Times New Roman" panose="02020603050405020304" pitchFamily="18" charset="0"/>
              </a:rPr>
              <a:t>Historický vývoj managementu</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MANAGEMENT</a:t>
            </a:r>
          </a:p>
        </p:txBody>
      </p:sp>
    </p:spTree>
    <p:extLst>
      <p:ext uri="{BB962C8B-B14F-4D97-AF65-F5344CB8AC3E}">
        <p14:creationId xmlns:p14="http://schemas.microsoft.com/office/powerpoint/2010/main" val="4212285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Pojem management pochází z latinského slova „</a:t>
            </a:r>
            <a:r>
              <a:rPr lang="cs-CZ" sz="1800" dirty="0" err="1"/>
              <a:t>manus</a:t>
            </a:r>
            <a:r>
              <a:rPr lang="cs-CZ" sz="1800" dirty="0"/>
              <a:t>“ ruka, přičemž jeho původním významem bylo ruční ovládání koní. V českém odborném prostředí je pojem „management“ chápán jako řízení podniku. Pojem management, vzhledem k obtížnosti přesného a výstižného překladu z původního amerického pojetí (</a:t>
            </a:r>
            <a:r>
              <a:rPr lang="cs-CZ" sz="1800" dirty="0" err="1"/>
              <a:t>manage</a:t>
            </a:r>
            <a:r>
              <a:rPr lang="cs-CZ" sz="1800" dirty="0"/>
              <a:t> – management) do ostatních jazyků, se používá v této cizojazyčné podobě také v české odborné literatuře.</a:t>
            </a:r>
          </a:p>
          <a:p>
            <a:pPr algn="just"/>
            <a:r>
              <a:rPr lang="cs-CZ" sz="1800" dirty="0"/>
              <a:t>Management je komplexní a systematická disciplína, zabývající se poznatky o řízení, rozvíjí již více než sto let. </a:t>
            </a:r>
          </a:p>
          <a:p>
            <a:pPr algn="just"/>
            <a:r>
              <a:rPr lang="cs-CZ" sz="1800" dirty="0"/>
              <a:t>Management jako vědní disciplína je úzce spjata s empirií, praxí. Praxe poskytuje poznatky a management tyto poznatky zobecňuje v podobě obecných principů a metod.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Pojetí managementu jako vědní disciplíny</a:t>
            </a:r>
          </a:p>
        </p:txBody>
      </p:sp>
    </p:spTree>
    <p:extLst>
      <p:ext uri="{BB962C8B-B14F-4D97-AF65-F5344CB8AC3E}">
        <p14:creationId xmlns:p14="http://schemas.microsoft.com/office/powerpoint/2010/main" val="100817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Období přelomu devatenáctého a dvacátého století, před skutečným nástupem intenzivního bádání v oblasti managementu, se nazývá někdy jako tzv. </a:t>
            </a:r>
            <a:r>
              <a:rPr lang="cs-CZ" sz="1800" dirty="0" err="1"/>
              <a:t>předvývojová</a:t>
            </a:r>
            <a:r>
              <a:rPr lang="cs-CZ" sz="1800" dirty="0"/>
              <a:t> etapa řízení. Historie novodobého managementu je datována do období počátku 20. století. Je to dáno tím, že toto období je charakteristické úsilím o zvyšování produktivity práce v rozvíjejících se průmyslových podnicích. </a:t>
            </a:r>
          </a:p>
          <a:p>
            <a:pPr algn="just"/>
            <a:r>
              <a:rPr lang="cs-CZ" sz="1800" dirty="0"/>
              <a:t>Vývoj novodobého managementu můžeme rozčlenit do následujících etap (Veber a kol., 2009):</a:t>
            </a:r>
          </a:p>
          <a:p>
            <a:pPr lvl="1" algn="just"/>
            <a:r>
              <a:rPr lang="cs-CZ" sz="1800" dirty="0"/>
              <a:t>období klasického managementu – konec 19. století a třicátá léta 20. století;</a:t>
            </a:r>
          </a:p>
          <a:p>
            <a:pPr lvl="1" algn="just"/>
            <a:r>
              <a:rPr lang="cs-CZ" sz="1800" dirty="0"/>
              <a:t>management čtyřicátých až sedmdesátých let 20. století;</a:t>
            </a:r>
          </a:p>
          <a:p>
            <a:pPr lvl="1" algn="just"/>
            <a:r>
              <a:rPr lang="cs-CZ" sz="1800" dirty="0"/>
              <a:t>management konce 20. století;</a:t>
            </a:r>
          </a:p>
          <a:p>
            <a:pPr lvl="1" algn="just"/>
            <a:r>
              <a:rPr lang="cs-CZ" sz="1800" dirty="0"/>
              <a:t>management počátku 21. století.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Etapy vývoje novodobého managementu</a:t>
            </a:r>
          </a:p>
        </p:txBody>
      </p:sp>
    </p:spTree>
    <p:extLst>
      <p:ext uri="{BB962C8B-B14F-4D97-AF65-F5344CB8AC3E}">
        <p14:creationId xmlns:p14="http://schemas.microsoft.com/office/powerpoint/2010/main" val="183782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V období klasického období rozlišujeme dvě centra rozvoje managementu, kde se management vyvíjel rozdílným způsobem, a to Evropu a USA. Rozdílný vývoj managementu je dán rozdílným rozvojem průmyslové výroby v těchto dvou lokalitách.</a:t>
            </a:r>
          </a:p>
          <a:p>
            <a:pPr marL="0" indent="0" algn="just">
              <a:buNone/>
            </a:pPr>
            <a:r>
              <a:rPr lang="cs-CZ" sz="1700" b="1" dirty="0"/>
              <a:t>Americký proud managementu </a:t>
            </a:r>
            <a:r>
              <a:rPr lang="cs-CZ" sz="1700" dirty="0"/>
              <a:t>byl charakteristický těmito znaky (Veber a kol., 2009):</a:t>
            </a:r>
          </a:p>
          <a:p>
            <a:pPr lvl="0" algn="just"/>
            <a:r>
              <a:rPr lang="cs-CZ" sz="1700" dirty="0"/>
              <a:t>zaměření na zvyšování výkonnosti výrobních jednotek s důrazem na bezprostřední řízení výroby;</a:t>
            </a:r>
          </a:p>
          <a:p>
            <a:pPr lvl="0" algn="just"/>
            <a:r>
              <a:rPr lang="cs-CZ" sz="1700" dirty="0"/>
              <a:t>zvyšování pracovní disciplíny dělníků pomocí vytvořením technických a pracovních norem, důsledné plnění příkazů a dodržování stanovených pracovních a technologických postupů, bezpodmínečné dodržování kázně bez minimálních osobních iniciativ zaměstnanců;</a:t>
            </a:r>
          </a:p>
          <a:p>
            <a:pPr lvl="0" algn="just"/>
            <a:r>
              <a:rPr lang="cs-CZ" sz="1700" dirty="0"/>
              <a:t>zavedení metod plánování výroby, pracovní a výrobní dokumentace, evidence nákladů a výsledků práce, přístupy směřující k odstraňování ztrát při výrobě a další postupy;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Klasické období managementu I</a:t>
            </a:r>
          </a:p>
        </p:txBody>
      </p:sp>
    </p:spTree>
    <p:extLst>
      <p:ext uri="{BB962C8B-B14F-4D97-AF65-F5344CB8AC3E}">
        <p14:creationId xmlns:p14="http://schemas.microsoft.com/office/powerpoint/2010/main" val="94124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funkce </a:t>
            </a:r>
            <a:r>
              <a:rPr lang="cs-CZ" sz="1800" dirty="0" smtClean="0"/>
              <a:t>zabezpečovací představují </a:t>
            </a:r>
            <a:r>
              <a:rPr lang="cs-CZ" sz="1800" dirty="0"/>
              <a:t>manažerské funkce, jejichž cílem je zabezpečení adekvátními zdroji plánované aktivity. </a:t>
            </a:r>
            <a:endParaRPr lang="cs-CZ" sz="1800" dirty="0" smtClean="0"/>
          </a:p>
          <a:p>
            <a:pPr algn="just"/>
            <a:endParaRPr lang="cs-CZ" sz="1800" dirty="0" smtClean="0"/>
          </a:p>
          <a:p>
            <a:pPr marL="0" indent="0" algn="just">
              <a:buNone/>
            </a:pPr>
            <a:r>
              <a:rPr lang="cs-CZ" sz="1800" dirty="0" smtClean="0"/>
              <a:t>Jedná </a:t>
            </a:r>
            <a:r>
              <a:rPr lang="cs-CZ" sz="1800" dirty="0"/>
              <a:t>se především </a:t>
            </a:r>
            <a:r>
              <a:rPr lang="cs-CZ" sz="1800" dirty="0" smtClean="0"/>
              <a:t>o:</a:t>
            </a:r>
          </a:p>
          <a:p>
            <a:pPr algn="just"/>
            <a:r>
              <a:rPr lang="cs-CZ" sz="1800" dirty="0" smtClean="0"/>
              <a:t>zabezpečení </a:t>
            </a:r>
            <a:r>
              <a:rPr lang="cs-CZ" sz="1800" dirty="0"/>
              <a:t>materiálními zdroji (suroviny, polotovary apod</a:t>
            </a:r>
            <a:r>
              <a:rPr lang="cs-CZ" sz="1800" dirty="0" smtClean="0"/>
              <a:t>.);</a:t>
            </a:r>
          </a:p>
          <a:p>
            <a:pPr algn="just"/>
            <a:r>
              <a:rPr lang="cs-CZ" sz="1800" dirty="0" smtClean="0"/>
              <a:t>zabezpečení </a:t>
            </a:r>
            <a:r>
              <a:rPr lang="cs-CZ" sz="1800" dirty="0"/>
              <a:t>lidskými zdroji (manažery a pracovníky</a:t>
            </a:r>
            <a:r>
              <a:rPr lang="cs-CZ" sz="1800" dirty="0" smtClean="0"/>
              <a:t>);</a:t>
            </a:r>
          </a:p>
          <a:p>
            <a:pPr algn="just"/>
            <a:r>
              <a:rPr lang="cs-CZ" sz="1800" dirty="0" smtClean="0"/>
              <a:t>zabezpečení </a:t>
            </a:r>
            <a:r>
              <a:rPr lang="cs-CZ" sz="1800" dirty="0"/>
              <a:t>informacemi.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Podstata manažerských </a:t>
            </a:r>
            <a:r>
              <a:rPr lang="cs-CZ" smtClean="0"/>
              <a:t>funkcí zabezpečovacích</a:t>
            </a:r>
            <a:endParaRPr lang="cs-CZ" dirty="0"/>
          </a:p>
        </p:txBody>
      </p:sp>
    </p:spTree>
    <p:extLst>
      <p:ext uri="{BB962C8B-B14F-4D97-AF65-F5344CB8AC3E}">
        <p14:creationId xmlns:p14="http://schemas.microsoft.com/office/powerpoint/2010/main" val="348973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základem motivace pracovníků bylo stanovení tvrdých výkonových norem na základě zmapování spotřeby práce, stanovení úkolové mzdy, stanovení požadavků na pracovní místa, plnění stanovených postupů a příslušné výkonové normy;</a:t>
            </a:r>
          </a:p>
          <a:p>
            <a:pPr lvl="0" algn="just"/>
            <a:r>
              <a:rPr lang="cs-CZ" sz="1700" dirty="0"/>
              <a:t>minimální zájem o manažerskou práci nebo zdokonalování řídících praktik samotných manažerů. </a:t>
            </a:r>
          </a:p>
          <a:p>
            <a:pPr algn="just"/>
            <a:r>
              <a:rPr lang="cs-CZ" sz="1700" dirty="0"/>
              <a:t>Mezi hlavní představitele amerického proudu klasického managementu patřili: Frederick </a:t>
            </a:r>
            <a:r>
              <a:rPr lang="cs-CZ" sz="1700" dirty="0" err="1"/>
              <a:t>Winslow</a:t>
            </a:r>
            <a:r>
              <a:rPr lang="cs-CZ" sz="1700" dirty="0"/>
              <a:t> </a:t>
            </a:r>
            <a:r>
              <a:rPr lang="cs-CZ" sz="1700" dirty="0" err="1"/>
              <a:t>Taylor</a:t>
            </a:r>
            <a:r>
              <a:rPr lang="cs-CZ" sz="1700" dirty="0"/>
              <a:t>, Henry Ford, Henry L. </a:t>
            </a:r>
            <a:r>
              <a:rPr lang="cs-CZ" sz="1700" dirty="0" err="1"/>
              <a:t>Gantt</a:t>
            </a:r>
            <a:r>
              <a:rPr lang="cs-CZ" sz="1700" dirty="0"/>
              <a:t>, Frank B. </a:t>
            </a:r>
            <a:r>
              <a:rPr lang="cs-CZ" sz="1700" dirty="0" err="1"/>
              <a:t>Gilberth</a:t>
            </a:r>
            <a:r>
              <a:rPr lang="cs-CZ" sz="1700" dirty="0"/>
              <a:t> a Lilian M. </a:t>
            </a:r>
            <a:r>
              <a:rPr lang="cs-CZ" sz="1700" dirty="0" err="1"/>
              <a:t>Gilberthová</a:t>
            </a:r>
            <a:r>
              <a:rPr lang="cs-CZ" sz="1700" dirty="0"/>
              <a:t>.</a:t>
            </a:r>
          </a:p>
          <a:p>
            <a:pPr marL="0" indent="0" algn="just">
              <a:buNone/>
            </a:pPr>
            <a:r>
              <a:rPr lang="cs-CZ" sz="1700" b="1" dirty="0"/>
              <a:t>Evropský proud managementu </a:t>
            </a:r>
            <a:r>
              <a:rPr lang="cs-CZ" sz="1700" dirty="0"/>
              <a:t>se, oproti americkému proudu managementu, zabýval úlohou manažerů v podniku, určení funkční náplně aktivit obecného řízení, stanovení formálních pravidel řízení apod. </a:t>
            </a:r>
          </a:p>
          <a:p>
            <a:pPr algn="just"/>
            <a:r>
              <a:rPr lang="cs-CZ" sz="1700" dirty="0"/>
              <a:t>K hlavním představitelům evropského proudu klasického managementu patřili </a:t>
            </a:r>
            <a:r>
              <a:rPr lang="cs-CZ" sz="1700" dirty="0" err="1"/>
              <a:t>Henri</a:t>
            </a:r>
            <a:r>
              <a:rPr lang="cs-CZ" sz="1700" dirty="0"/>
              <a:t> </a:t>
            </a:r>
            <a:r>
              <a:rPr lang="cs-CZ" sz="1700" dirty="0" err="1"/>
              <a:t>Fayol</a:t>
            </a:r>
            <a:r>
              <a:rPr lang="cs-CZ" sz="1700" dirty="0"/>
              <a:t>, Max Weber, </a:t>
            </a:r>
            <a:r>
              <a:rPr lang="cs-CZ" sz="1700" dirty="0" err="1"/>
              <a:t>Vilfredo</a:t>
            </a:r>
            <a:r>
              <a:rPr lang="cs-CZ" sz="1700" dirty="0"/>
              <a:t> </a:t>
            </a:r>
            <a:r>
              <a:rPr lang="cs-CZ" sz="1700" dirty="0" err="1"/>
              <a:t>Pareto</a:t>
            </a:r>
            <a:r>
              <a:rPr lang="cs-CZ" sz="1700" dirty="0"/>
              <a:t>, M. </a:t>
            </a:r>
            <a:r>
              <a:rPr lang="cs-CZ" sz="1700" dirty="0" err="1"/>
              <a:t>Parker</a:t>
            </a:r>
            <a:r>
              <a:rPr lang="cs-CZ" sz="1700" dirty="0"/>
              <a:t> </a:t>
            </a:r>
            <a:r>
              <a:rPr lang="cs-CZ" sz="1700" dirty="0" err="1"/>
              <a:t>Follettová</a:t>
            </a:r>
            <a:r>
              <a:rPr lang="cs-CZ" sz="1700" dirty="0"/>
              <a:t>, Tomáš Baťa.</a:t>
            </a:r>
            <a:endParaRPr lang="pl-PL"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Klasické období managementu II</a:t>
            </a:r>
          </a:p>
        </p:txBody>
      </p:sp>
    </p:spTree>
    <p:extLst>
      <p:ext uri="{BB962C8B-B14F-4D97-AF65-F5344CB8AC3E}">
        <p14:creationId xmlns:p14="http://schemas.microsoft.com/office/powerpoint/2010/main" val="221729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škola </a:t>
            </a:r>
            <a:r>
              <a:rPr lang="cs-CZ" sz="1800" b="1" dirty="0"/>
              <a:t>vědeckého řízení</a:t>
            </a:r>
            <a:r>
              <a:rPr lang="cs-CZ" sz="1800" dirty="0"/>
              <a:t> – aplikuje vědecké metody do řízení výroby, zkoumá činnost dělníka a výrobně-technické kapacity dílny, cílem bylo zvýšit produktivitu práce a výkonnost podniku; představitelé F. W. </a:t>
            </a:r>
            <a:r>
              <a:rPr lang="cs-CZ" sz="1800" dirty="0" err="1"/>
              <a:t>Taylor</a:t>
            </a:r>
            <a:r>
              <a:rPr lang="cs-CZ" sz="1800" dirty="0"/>
              <a:t>, H. Ford, T. Baťa;</a:t>
            </a:r>
          </a:p>
          <a:p>
            <a:pPr lvl="0" algn="just"/>
            <a:r>
              <a:rPr lang="cs-CZ" sz="1800" b="1" dirty="0"/>
              <a:t>škola správního řízení</a:t>
            </a:r>
            <a:r>
              <a:rPr lang="cs-CZ" sz="1800" dirty="0"/>
              <a:t> – vnímá podnik jako jeden celek se sladěnými aktivitami, orientuje se na řízení podniku jako celku a řídící činnosti vyčleňuje jako samostatný předmět zkoumání; představitelé H. </a:t>
            </a:r>
            <a:r>
              <a:rPr lang="cs-CZ" sz="1800" dirty="0" err="1"/>
              <a:t>Fayol</a:t>
            </a:r>
            <a:r>
              <a:rPr lang="cs-CZ" sz="1800" dirty="0"/>
              <a:t>;</a:t>
            </a:r>
          </a:p>
          <a:p>
            <a:pPr lvl="0" algn="just"/>
            <a:r>
              <a:rPr lang="cs-CZ" sz="1800" b="1" dirty="0"/>
              <a:t>škola byrokratického řízení</a:t>
            </a:r>
            <a:r>
              <a:rPr lang="cs-CZ" sz="1800" dirty="0"/>
              <a:t> – vymezuje hierarchii moci a pořádek v podniku; představitelé M. Weber.</a:t>
            </a:r>
          </a:p>
          <a:p>
            <a:pPr algn="just"/>
            <a:r>
              <a:rPr lang="cs-CZ" sz="1800" b="1" dirty="0"/>
              <a:t>škola lidských vztahů</a:t>
            </a:r>
            <a:r>
              <a:rPr lang="cs-CZ" sz="1800" dirty="0"/>
              <a:t> – zabývá se rolí lidských vztahů v organizaci a často se nazývá jako tzv. neoklasická teorie </a:t>
            </a:r>
            <a:r>
              <a:rPr lang="cs-CZ" sz="1800" dirty="0" smtClean="0"/>
              <a:t>managementu; představitele </a:t>
            </a:r>
            <a:r>
              <a:rPr lang="cs-CZ" sz="1800" dirty="0"/>
              <a:t>patří H. </a:t>
            </a:r>
            <a:r>
              <a:rPr lang="cs-CZ" sz="1800" dirty="0" err="1"/>
              <a:t>Münsterberg</a:t>
            </a:r>
            <a:r>
              <a:rPr lang="cs-CZ" sz="1800" dirty="0"/>
              <a:t>, E. </a:t>
            </a:r>
            <a:r>
              <a:rPr lang="cs-CZ" sz="1800" dirty="0" err="1"/>
              <a:t>Mayo</a:t>
            </a:r>
            <a:r>
              <a:rPr lang="cs-CZ" sz="1800" dirty="0"/>
              <a:t>, V. </a:t>
            </a:r>
            <a:r>
              <a:rPr lang="cs-CZ" sz="1800" dirty="0" err="1"/>
              <a:t>Pareto</a:t>
            </a:r>
            <a:r>
              <a:rPr lang="cs-CZ" sz="1800" dirty="0"/>
              <a:t>, M. P. </a:t>
            </a:r>
            <a:r>
              <a:rPr lang="cs-CZ" sz="1800" dirty="0" err="1"/>
              <a:t>Follet</a:t>
            </a:r>
            <a:r>
              <a:rPr lang="cs-CZ" sz="1800" dirty="0"/>
              <a:t> </a:t>
            </a:r>
            <a:r>
              <a:rPr lang="cs-CZ" sz="1800" dirty="0" err="1"/>
              <a:t>ová</a:t>
            </a:r>
            <a:r>
              <a:rPr lang="cs-CZ" sz="1800" dirty="0"/>
              <a:t>, Ch. </a:t>
            </a:r>
            <a:r>
              <a:rPr lang="cs-CZ" sz="1800" dirty="0" err="1"/>
              <a:t>Barnard</a:t>
            </a:r>
            <a:r>
              <a:rPr lang="cs-CZ" sz="1800" dirty="0"/>
              <a:t> a další.</a:t>
            </a:r>
          </a:p>
          <a:p>
            <a:pPr lvl="0" algn="just"/>
            <a:endParaRPr lang="cs-CZ" sz="1800" dirty="0"/>
          </a:p>
          <a:p>
            <a:pPr algn="just"/>
            <a:endParaRPr lang="pl-PL"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Školy klasického období managementu</a:t>
            </a:r>
          </a:p>
        </p:txBody>
      </p:sp>
    </p:spTree>
    <p:extLst>
      <p:ext uri="{BB962C8B-B14F-4D97-AF65-F5344CB8AC3E}">
        <p14:creationId xmlns:p14="http://schemas.microsoft.com/office/powerpoint/2010/main" val="153744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717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období poloviny dvacátého století jsou rozvíjeny různé národové proudy, jejichž základy spadají do období klasického managementu. </a:t>
            </a:r>
          </a:p>
          <a:p>
            <a:pPr algn="just"/>
            <a:endParaRPr lang="cs-CZ" sz="1800" dirty="0"/>
          </a:p>
          <a:p>
            <a:pPr marL="0" indent="0" algn="just">
              <a:buNone/>
            </a:pPr>
            <a:r>
              <a:rPr lang="cs-CZ" sz="1800" dirty="0"/>
              <a:t>Jedná se o: </a:t>
            </a:r>
          </a:p>
          <a:p>
            <a:pPr algn="just"/>
            <a:r>
              <a:rPr lang="cs-CZ" sz="1800" dirty="0"/>
              <a:t>sociální přístup, </a:t>
            </a:r>
          </a:p>
          <a:p>
            <a:pPr algn="just"/>
            <a:r>
              <a:rPr lang="cs-CZ" sz="1800" dirty="0"/>
              <a:t>procesní přístup, </a:t>
            </a:r>
          </a:p>
          <a:p>
            <a:pPr algn="just"/>
            <a:r>
              <a:rPr lang="cs-CZ" sz="1800" dirty="0"/>
              <a:t>systémové přístupy, </a:t>
            </a:r>
          </a:p>
          <a:p>
            <a:pPr algn="just"/>
            <a:r>
              <a:rPr lang="cs-CZ" sz="1800" dirty="0"/>
              <a:t>kvantitativní přístupy, </a:t>
            </a:r>
          </a:p>
          <a:p>
            <a:pPr algn="just"/>
            <a:r>
              <a:rPr lang="cs-CZ" sz="1800" dirty="0"/>
              <a:t>empirické (pragmatické) přístupy.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Management 40. – 70. let 20. století</a:t>
            </a:r>
          </a:p>
        </p:txBody>
      </p:sp>
    </p:spTree>
    <p:extLst>
      <p:ext uri="{BB962C8B-B14F-4D97-AF65-F5344CB8AC3E}">
        <p14:creationId xmlns:p14="http://schemas.microsoft.com/office/powerpoint/2010/main" val="37148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v reakci na vývoj a charakteristiky tohoto období, hledá nové manažerské přístupy, které umožní podnikům pružně a efektivně reagovat na tyto změny. Management se začíná zaměřovat na studium podnikatelského prostředí a změn v něm. V reakci na nasycení řady trhů vzniká nová manažerská koncepce, a to koncepce marketingová. Končí éra výrobce a začíná éra zákazníka. Tato skutečnost má dalekosáhlé důsledky pro systém řízení podniku. Začínají se zavádět první systémy péče o zákazníka. Roste význam znalostí, a to nejen zákazníků, ale i trhů. Znalosti se stávají významným zdrojem a konkurenční výhodou podniků.</a:t>
            </a:r>
          </a:p>
          <a:p>
            <a:pPr algn="just"/>
            <a:r>
              <a:rPr lang="cs-CZ" sz="1800" dirty="0"/>
              <a:t>K významným představitelům tohoto období vývoje managementu patří Philip </a:t>
            </a:r>
            <a:r>
              <a:rPr lang="cs-CZ" sz="1800" dirty="0" err="1"/>
              <a:t>Kotler</a:t>
            </a:r>
            <a:r>
              <a:rPr lang="cs-CZ" sz="1800" dirty="0"/>
              <a:t>, Michael E. Porter, Tom </a:t>
            </a:r>
            <a:r>
              <a:rPr lang="cs-CZ" sz="1800" dirty="0" err="1"/>
              <a:t>Peters</a:t>
            </a:r>
            <a:r>
              <a:rPr lang="cs-CZ" sz="1800" dirty="0"/>
              <a:t>, Robert </a:t>
            </a:r>
            <a:r>
              <a:rPr lang="cs-CZ" sz="1800" dirty="0" err="1"/>
              <a:t>Watermann</a:t>
            </a:r>
            <a:r>
              <a:rPr lang="cs-CZ" sz="1800" dirty="0"/>
              <a:t>, James </a:t>
            </a:r>
            <a:r>
              <a:rPr lang="cs-CZ" sz="1800" dirty="0" err="1"/>
              <a:t>Champy</a:t>
            </a:r>
            <a:r>
              <a:rPr lang="cs-CZ" sz="1800" dirty="0"/>
              <a:t>, Michael Hammer a Peter </a:t>
            </a:r>
            <a:r>
              <a:rPr lang="cs-CZ" sz="1800" dirty="0" err="1"/>
              <a:t>Senge</a:t>
            </a:r>
            <a:r>
              <a:rPr lang="cs-CZ" sz="1800" dirty="0"/>
              <a:t> (Veber a kol., 2009).</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a:t>Management konce dvacátého století</a:t>
            </a:r>
          </a:p>
        </p:txBody>
      </p:sp>
    </p:spTree>
    <p:extLst>
      <p:ext uri="{BB962C8B-B14F-4D97-AF65-F5344CB8AC3E}">
        <p14:creationId xmlns:p14="http://schemas.microsoft.com/office/powerpoint/2010/main" val="1936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Změny v podnikatelském prostředí se výrazným způsobem zrychlují. Rychlost těchto změn je taková, že není možné často ani určit a zaznamenat všechny nové trendy. </a:t>
            </a:r>
          </a:p>
          <a:p>
            <a:pPr algn="just"/>
            <a:r>
              <a:rPr lang="cs-CZ" sz="1800" dirty="0"/>
              <a:t>Tato doba je typická rostoucím vlivem informacích, komunikačních a moderních dopravních systémů, které vedou ke zkracování vzdáleností a času. </a:t>
            </a:r>
          </a:p>
          <a:p>
            <a:pPr algn="just"/>
            <a:r>
              <a:rPr lang="cs-CZ" sz="1800" dirty="0"/>
              <a:t>Vlivem těchto změn dochází k významnému prohlubování globalizace světového hospodářství. Důsledkem je vznik </a:t>
            </a:r>
            <a:r>
              <a:rPr lang="cs-CZ" sz="1800" dirty="0" err="1"/>
              <a:t>megatrhů</a:t>
            </a:r>
            <a:r>
              <a:rPr lang="cs-CZ" sz="1800" dirty="0"/>
              <a:t> a celosvětové konkurence, tzv. </a:t>
            </a:r>
            <a:r>
              <a:rPr lang="cs-CZ" sz="1800" dirty="0" err="1"/>
              <a:t>hyperkonkurence</a:t>
            </a:r>
            <a:r>
              <a:rPr lang="cs-CZ" sz="1800" dirty="0"/>
              <a:t>. </a:t>
            </a:r>
          </a:p>
          <a:p>
            <a:pPr algn="just"/>
            <a:r>
              <a:rPr lang="cs-CZ" sz="1800" dirty="0"/>
              <a:t>Začíná se prosazovat řízení podnikatelských aktivit v rámci celého světa (mezinárodní management). </a:t>
            </a:r>
          </a:p>
          <a:p>
            <a:pPr algn="just"/>
            <a:r>
              <a:rPr lang="cs-CZ" sz="1800" dirty="0"/>
              <a:t>Významnou oblast v rámci současných vývojových tendencí představují tzv. participační systémy.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počátku dvacátého prvního století</a:t>
            </a:r>
          </a:p>
        </p:txBody>
      </p:sp>
    </p:spTree>
    <p:extLst>
      <p:ext uri="{BB962C8B-B14F-4D97-AF65-F5344CB8AC3E}">
        <p14:creationId xmlns:p14="http://schemas.microsoft.com/office/powerpoint/2010/main" val="37300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544616" cy="2160240"/>
          </a:xfrm>
          <a:prstGeom prst="rect">
            <a:avLst/>
          </a:prstGeom>
        </p:spPr>
        <p:txBody>
          <a:bodyPr anchor="t">
            <a:normAutofit/>
          </a:bodyPr>
          <a:lstStyle/>
          <a:p>
            <a:pPr algn="l"/>
            <a:r>
              <a:rPr lang="cs-CZ" sz="3600" b="1" dirty="0" smtClean="0">
                <a:solidFill>
                  <a:schemeClr val="bg1"/>
                </a:solidFill>
                <a:latin typeface="Times New Roman" panose="02020603050405020304" pitchFamily="18" charset="0"/>
                <a:cs typeface="Times New Roman" panose="02020603050405020304" pitchFamily="18" charset="0"/>
              </a:rPr>
              <a:t>Vybrané současné přístupy k managementu</a:t>
            </a:r>
            <a:endParaRPr lang="cs-CZ" sz="36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683568" y="3219822"/>
            <a:ext cx="496855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2091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Změna</a:t>
            </a:r>
            <a:r>
              <a:rPr lang="cs-CZ" sz="1800" dirty="0"/>
              <a:t> přestavuje odchylku, posun od předpokládaného, cílového stavu nebo průběhu procesu. Tato odchylka může být negativní nebo pozitivní, kvalitativního nebo kvantitativního </a:t>
            </a:r>
            <a:r>
              <a:rPr lang="cs-CZ" sz="1800" dirty="0" smtClean="0"/>
              <a:t>charakteru. </a:t>
            </a:r>
          </a:p>
          <a:p>
            <a:pPr marL="0" indent="0" algn="just">
              <a:buNone/>
            </a:pPr>
            <a:r>
              <a:rPr lang="cs-CZ" sz="1800" dirty="0" smtClean="0"/>
              <a:t>Změny </a:t>
            </a:r>
            <a:r>
              <a:rPr lang="cs-CZ" sz="1800" dirty="0"/>
              <a:t>lze klasifikovat na základě různých kritérií:</a:t>
            </a:r>
          </a:p>
          <a:p>
            <a:pPr lvl="0" algn="just"/>
            <a:r>
              <a:rPr lang="cs-CZ" sz="1800" dirty="0"/>
              <a:t>podle typu změny: pozitivní x negativní změny;</a:t>
            </a:r>
          </a:p>
          <a:p>
            <a:pPr lvl="0" algn="just"/>
            <a:r>
              <a:rPr lang="cs-CZ" sz="1800" dirty="0"/>
              <a:t>podle příčiny vyvolávající změnu: vnější příčiny x vnitřní příčiny;</a:t>
            </a:r>
          </a:p>
          <a:p>
            <a:pPr lvl="0" algn="just"/>
            <a:r>
              <a:rPr lang="cs-CZ" sz="1800" dirty="0"/>
              <a:t>podle závažnosti změny: kvantitativní změny x kvalitativní změny; </a:t>
            </a:r>
          </a:p>
          <a:p>
            <a:pPr lvl="0" algn="just"/>
            <a:r>
              <a:rPr lang="cs-CZ" sz="1800" dirty="0"/>
              <a:t>podle plánovanosti změn: změny nezáměrné (samovolné) x změny záměrné (řízené);</a:t>
            </a:r>
          </a:p>
          <a:p>
            <a:pPr lvl="0" algn="just"/>
            <a:r>
              <a:rPr lang="cs-CZ" sz="1800" dirty="0"/>
              <a:t>podle rozsahu změny: změny malé (elementární) x změny velké (komplexní);</a:t>
            </a:r>
          </a:p>
          <a:p>
            <a:pPr lvl="0" algn="just"/>
            <a:r>
              <a:rPr lang="cs-CZ" sz="1800" dirty="0"/>
              <a:t>podle časového průběhu změny: změny přírůstkové (postupné) x změny skokové (zlomové).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a:t>
            </a:r>
            <a:endParaRPr lang="cs-CZ" dirty="0"/>
          </a:p>
        </p:txBody>
      </p:sp>
    </p:spTree>
    <p:extLst>
      <p:ext uri="{BB962C8B-B14F-4D97-AF65-F5344CB8AC3E}">
        <p14:creationId xmlns:p14="http://schemas.microsoft.com/office/powerpoint/2010/main" val="3580857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Management změny </a:t>
            </a:r>
            <a:r>
              <a:rPr lang="cs-CZ" sz="1800" dirty="0"/>
              <a:t>(</a:t>
            </a:r>
            <a:r>
              <a:rPr lang="cs-CZ" sz="1800" dirty="0" err="1"/>
              <a:t>change</a:t>
            </a:r>
            <a:r>
              <a:rPr lang="cs-CZ" sz="1800" dirty="0"/>
              <a:t> </a:t>
            </a:r>
            <a:r>
              <a:rPr lang="cs-CZ" sz="1800" dirty="0" smtClean="0"/>
              <a:t>management) je </a:t>
            </a:r>
            <a:r>
              <a:rPr lang="cs-CZ" sz="1800" dirty="0"/>
              <a:t>směr managementu, který spočívá jednak v připravenosti reakcí na podněty okolí (</a:t>
            </a:r>
            <a:r>
              <a:rPr lang="cs-CZ" sz="1800" b="1" dirty="0"/>
              <a:t>pasivní aspekt</a:t>
            </a:r>
            <a:r>
              <a:rPr lang="cs-CZ" sz="1800" dirty="0"/>
              <a:t>), a také na iniciaci samotné změny (</a:t>
            </a:r>
            <a:r>
              <a:rPr lang="cs-CZ" sz="1800" b="1" dirty="0"/>
              <a:t>aktivní aspekt</a:t>
            </a:r>
            <a:r>
              <a:rPr lang="cs-CZ" sz="1800" dirty="0"/>
              <a:t>). </a:t>
            </a:r>
            <a:endParaRPr lang="cs-CZ" sz="1800" dirty="0" smtClean="0"/>
          </a:p>
          <a:p>
            <a:pPr algn="just"/>
            <a:r>
              <a:rPr lang="cs-CZ" sz="1800" dirty="0" smtClean="0"/>
              <a:t>Management </a:t>
            </a:r>
            <a:r>
              <a:rPr lang="cs-CZ" sz="1800" dirty="0"/>
              <a:t>změny zahrnuje aktivity spojené s monitorováním, přípravou a hlavně implementací </a:t>
            </a:r>
            <a:r>
              <a:rPr lang="cs-CZ" sz="1800" dirty="0" smtClean="0"/>
              <a:t>změn. </a:t>
            </a:r>
          </a:p>
          <a:p>
            <a:pPr algn="just"/>
            <a:endParaRPr lang="cs-CZ" sz="1800" i="1" dirty="0"/>
          </a:p>
          <a:p>
            <a:pPr algn="just"/>
            <a:r>
              <a:rPr lang="cs-CZ" sz="1800" i="1" dirty="0" smtClean="0"/>
              <a:t>Přístupy </a:t>
            </a:r>
            <a:r>
              <a:rPr lang="cs-CZ" sz="1800" i="1" dirty="0"/>
              <a:t>trvalého zlepšování </a:t>
            </a:r>
            <a:r>
              <a:rPr lang="cs-CZ" sz="1800" dirty="0"/>
              <a:t>představují zlepšovací aktivity, jejichž cílem je zjištění, řešení a napravení určitého problému. </a:t>
            </a:r>
            <a:endParaRPr lang="cs-CZ" sz="1800" dirty="0" smtClean="0"/>
          </a:p>
          <a:p>
            <a:pPr algn="just"/>
            <a:r>
              <a:rPr lang="cs-CZ" sz="1800" i="1" dirty="0" err="1" smtClean="0"/>
              <a:t>Reengineering</a:t>
            </a:r>
            <a:r>
              <a:rPr lang="cs-CZ" sz="1800" dirty="0" smtClean="0"/>
              <a:t> </a:t>
            </a:r>
            <a:r>
              <a:rPr lang="cs-CZ" sz="1800" dirty="0"/>
              <a:t>je směr managementu změny, který hledá příležitosti k úspěchu v radikálních změnách orientovaných především do oblasti řízení. </a:t>
            </a:r>
            <a:r>
              <a:rPr lang="cs-CZ" sz="1800" dirty="0" err="1"/>
              <a:t>Reengineeringové</a:t>
            </a:r>
            <a:r>
              <a:rPr lang="cs-CZ" sz="1800" dirty="0"/>
              <a:t> změny jsou zásadní, radikální, dramatické a zaměřené na </a:t>
            </a:r>
            <a:r>
              <a:rPr lang="cs-CZ" sz="1800" dirty="0" smtClean="0"/>
              <a:t>řídící procesy.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II</a:t>
            </a:r>
            <a:endParaRPr lang="cs-CZ" dirty="0"/>
          </a:p>
        </p:txBody>
      </p:sp>
    </p:spTree>
    <p:extLst>
      <p:ext uri="{BB962C8B-B14F-4D97-AF65-F5344CB8AC3E}">
        <p14:creationId xmlns:p14="http://schemas.microsoft.com/office/powerpoint/2010/main" val="2866879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Znalost</a:t>
            </a:r>
            <a:r>
              <a:rPr lang="cs-CZ" sz="2000" dirty="0"/>
              <a:t> představuje strukturovaný souhrn vzájemně souvisejících poznatků a zkušeností z určité oblasti nebo k nějakému účelu. Poznatek je jednotlivý výsledek lidského poznávání. Soustava poznatků tvoří znalost. Znalosti mohou být všeobecné a specifické</a:t>
            </a:r>
            <a:r>
              <a:rPr lang="cs-CZ" sz="2000" dirty="0" smtClean="0"/>
              <a:t>.</a:t>
            </a:r>
          </a:p>
          <a:p>
            <a:pPr algn="just"/>
            <a:r>
              <a:rPr lang="cs-CZ" sz="2000" b="1" dirty="0"/>
              <a:t>Management znalostí </a:t>
            </a:r>
            <a:r>
              <a:rPr lang="cs-CZ" sz="2000" dirty="0"/>
              <a:t>(</a:t>
            </a:r>
            <a:r>
              <a:rPr lang="cs-CZ" sz="2000" dirty="0" err="1"/>
              <a:t>knowledge</a:t>
            </a:r>
            <a:r>
              <a:rPr lang="cs-CZ" sz="2000" dirty="0"/>
              <a:t> management) je část managementu zaměřená na </a:t>
            </a:r>
            <a:r>
              <a:rPr lang="cs-CZ" sz="2000" dirty="0" smtClean="0"/>
              <a:t>využití </a:t>
            </a:r>
            <a:r>
              <a:rPr lang="cs-CZ" sz="2000" dirty="0"/>
              <a:t>znalostí k zefektivnění činnosti podniku</a:t>
            </a:r>
            <a:r>
              <a:rPr lang="cs-CZ" sz="2000" dirty="0" smtClean="0"/>
              <a:t>.</a:t>
            </a:r>
          </a:p>
          <a:p>
            <a:pPr algn="just"/>
            <a:endParaRPr lang="cs-CZ" sz="2000" dirty="0" smtClean="0"/>
          </a:p>
          <a:p>
            <a:pPr marL="0" indent="0" algn="just">
              <a:buNone/>
            </a:pPr>
            <a:r>
              <a:rPr lang="cs-CZ" sz="2000" dirty="0" smtClean="0"/>
              <a:t>Typy </a:t>
            </a:r>
            <a:r>
              <a:rPr lang="cs-CZ" sz="2000" dirty="0"/>
              <a:t>znalostí (Bureš 2007):</a:t>
            </a:r>
          </a:p>
          <a:p>
            <a:pPr lvl="0" algn="just"/>
            <a:r>
              <a:rPr lang="cs-CZ" sz="2000" dirty="0"/>
              <a:t>explicitní </a:t>
            </a:r>
            <a:r>
              <a:rPr lang="cs-CZ" sz="2000" dirty="0" smtClean="0"/>
              <a:t>znalost;</a:t>
            </a:r>
            <a:endParaRPr lang="cs-CZ" sz="2000" dirty="0"/>
          </a:p>
          <a:p>
            <a:pPr lvl="0" algn="just"/>
            <a:r>
              <a:rPr lang="cs-CZ" sz="2000" dirty="0"/>
              <a:t>implicitní </a:t>
            </a:r>
            <a:r>
              <a:rPr lang="cs-CZ" sz="2000" dirty="0" smtClean="0"/>
              <a:t>znalost;</a:t>
            </a:r>
            <a:endParaRPr lang="cs-CZ" sz="2000" dirty="0"/>
          </a:p>
          <a:p>
            <a:pPr algn="just"/>
            <a:r>
              <a:rPr lang="cs-CZ" sz="2000" dirty="0" err="1"/>
              <a:t>tacitní</a:t>
            </a:r>
            <a:r>
              <a:rPr lang="cs-CZ" sz="2000" dirty="0"/>
              <a:t> (neformulovaná) </a:t>
            </a:r>
            <a:r>
              <a:rPr lang="cs-CZ" sz="2000" dirty="0" smtClean="0"/>
              <a:t>znalost.</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znalostí </a:t>
            </a:r>
            <a:endParaRPr lang="cs-CZ" dirty="0"/>
          </a:p>
        </p:txBody>
      </p:sp>
    </p:spTree>
    <p:extLst>
      <p:ext uri="{BB962C8B-B14F-4D97-AF65-F5344CB8AC3E}">
        <p14:creationId xmlns:p14="http://schemas.microsoft.com/office/powerpoint/2010/main" val="30888391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a:t>
            </a:r>
            <a:r>
              <a:rPr lang="cs-CZ" sz="1800" dirty="0"/>
              <a:t>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a:t>
            </a:r>
            <a:r>
              <a:rPr lang="cs-CZ" sz="1800" dirty="0" smtClean="0"/>
              <a:t>procesy;</a:t>
            </a:r>
            <a:endParaRPr lang="cs-CZ" sz="1800" dirty="0"/>
          </a:p>
          <a:p>
            <a:pPr lvl="0" algn="just"/>
            <a:r>
              <a:rPr lang="cs-CZ" sz="1800" dirty="0"/>
              <a:t>pomocné </a:t>
            </a:r>
            <a:r>
              <a:rPr lang="cs-CZ" sz="1800" dirty="0" smtClean="0"/>
              <a:t>procesy;</a:t>
            </a:r>
            <a:endParaRPr lang="cs-CZ" sz="1800" dirty="0"/>
          </a:p>
          <a:p>
            <a:pPr algn="just"/>
            <a:r>
              <a:rPr lang="cs-CZ" sz="1800" dirty="0"/>
              <a:t>řídící </a:t>
            </a:r>
            <a:r>
              <a:rPr lang="cs-CZ" sz="1800" dirty="0" smtClean="0"/>
              <a:t>procesy.</a:t>
            </a:r>
          </a:p>
          <a:p>
            <a:pPr algn="just"/>
            <a:r>
              <a:rPr lang="cs-CZ" sz="1800" b="1" dirty="0"/>
              <a:t>Procesní management </a:t>
            </a:r>
            <a:r>
              <a:rPr lang="cs-CZ" sz="1800" dirty="0"/>
              <a:t>je přístup managementu zaměřený na monitoring existujících procesů, jejich analýzu, případné změny, stabilizaci a další zlepšování.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a:t>
            </a:r>
            <a:endParaRPr lang="cs-CZ" dirty="0"/>
          </a:p>
        </p:txBody>
      </p:sp>
    </p:spTree>
    <p:extLst>
      <p:ext uri="{BB962C8B-B14F-4D97-AF65-F5344CB8AC3E}">
        <p14:creationId xmlns:p14="http://schemas.microsoft.com/office/powerpoint/2010/main" val="3429792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a:t>
            </a:r>
            <a:endParaRPr lang="cs-CZ" sz="1800" dirty="0" smtClean="0"/>
          </a:p>
          <a:p>
            <a:pPr algn="just"/>
            <a:endParaRPr lang="cs-CZ" sz="1800" dirty="0" smtClean="0"/>
          </a:p>
          <a:p>
            <a:pPr algn="just"/>
            <a:r>
              <a:rPr lang="cs-CZ" sz="1800" b="1" dirty="0" smtClean="0"/>
              <a:t>Data</a:t>
            </a:r>
            <a:r>
              <a:rPr lang="cs-CZ" sz="1800" dirty="0"/>
              <a:t>, která jsou základem pro vytváření informací, představují prvotní údaje získané z různých zdrojů. </a:t>
            </a:r>
            <a:endParaRPr lang="cs-CZ" sz="1800" dirty="0" smtClean="0"/>
          </a:p>
          <a:p>
            <a:pPr algn="just"/>
            <a:r>
              <a:rPr lang="cs-CZ" sz="1800" dirty="0"/>
              <a:t>Výchozí bod v procesu získávání informací představují data. Jsou – </a:t>
            </a:r>
            <a:r>
              <a:rPr lang="cs-CZ" sz="1800" dirty="0" err="1"/>
              <a:t>li</a:t>
            </a:r>
            <a:r>
              <a:rPr lang="cs-CZ" sz="1800" dirty="0"/>
              <a:t> prvotní data zpracována účelně, stanou se z nich informace</a:t>
            </a:r>
          </a:p>
          <a:p>
            <a:pPr algn="just"/>
            <a:endParaRPr lang="cs-CZ" sz="1800" dirty="0" smtClean="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Zabezpečení informační</a:t>
            </a:r>
            <a:endParaRPr lang="cs-CZ" dirty="0"/>
          </a:p>
        </p:txBody>
      </p:sp>
    </p:spTree>
    <p:extLst>
      <p:ext uri="{BB962C8B-B14F-4D97-AF65-F5344CB8AC3E}">
        <p14:creationId xmlns:p14="http://schemas.microsoft.com/office/powerpoint/2010/main" val="6243552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27534"/>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Inovace</a:t>
            </a:r>
            <a:r>
              <a:rPr lang="cs-CZ" sz="1600" dirty="0"/>
              <a:t> v obecném pojetí je chápána jako hluboká, kvalitativní změna v různých oblastech organizace. Inovace může znamenat zdokonalení a představuje vlastně jakoukoliv novinku, změnu, která přináší něco nového do života společnosti</a:t>
            </a:r>
            <a:r>
              <a:rPr lang="cs-CZ" sz="1600" dirty="0" smtClean="0"/>
              <a:t>. </a:t>
            </a:r>
          </a:p>
          <a:p>
            <a:pPr algn="just"/>
            <a:r>
              <a:rPr lang="cs-CZ" sz="1600" dirty="0"/>
              <a:t>Ne každá změna může být chápána jako inovace. Aby změna byla změnou inovační, tak musí splňovat určitá kritéria z hlediska kvality a hloubky změny. Z tohoto důvodu jsou inovace různě klasifikovány a členěny do tříd</a:t>
            </a:r>
            <a:r>
              <a:rPr lang="cs-CZ" sz="1600" dirty="0" smtClean="0"/>
              <a:t>.</a:t>
            </a:r>
          </a:p>
          <a:p>
            <a:pPr marL="0" indent="0" algn="just">
              <a:buNone/>
            </a:pPr>
            <a:r>
              <a:rPr lang="cs-CZ" sz="1600" dirty="0"/>
              <a:t>Nejčastěji rozeznáváme tyto druhy inovací:</a:t>
            </a:r>
          </a:p>
          <a:p>
            <a:pPr lvl="0" algn="just"/>
            <a:r>
              <a:rPr lang="cs-CZ" sz="1600" dirty="0"/>
              <a:t>produktové </a:t>
            </a:r>
            <a:r>
              <a:rPr lang="cs-CZ" sz="1600" dirty="0" smtClean="0"/>
              <a:t>inovace;</a:t>
            </a:r>
            <a:endParaRPr lang="cs-CZ" sz="1600" dirty="0"/>
          </a:p>
          <a:p>
            <a:pPr lvl="0" algn="just"/>
            <a:r>
              <a:rPr lang="cs-CZ" sz="1600" dirty="0"/>
              <a:t>procesní inovace;</a:t>
            </a:r>
          </a:p>
          <a:p>
            <a:pPr lvl="0" algn="just"/>
            <a:r>
              <a:rPr lang="cs-CZ" sz="1600" dirty="0"/>
              <a:t>marketingové inovace;</a:t>
            </a:r>
          </a:p>
          <a:p>
            <a:pPr lvl="0" algn="just"/>
            <a:r>
              <a:rPr lang="cs-CZ" sz="1600" dirty="0"/>
              <a:t>organizační inovace.</a:t>
            </a:r>
          </a:p>
          <a:p>
            <a:pPr algn="just"/>
            <a:r>
              <a:rPr lang="cs-CZ" sz="1600" b="1" dirty="0" smtClean="0"/>
              <a:t>Management </a:t>
            </a:r>
            <a:r>
              <a:rPr lang="cs-CZ" sz="1600" b="1" dirty="0"/>
              <a:t>inovací </a:t>
            </a:r>
            <a:r>
              <a:rPr lang="cs-CZ" sz="1600" dirty="0"/>
              <a:t>je manažerskou disciplínou, která představuje komplex aktivit spojených s procesem, který začíná iniciací inovací a končí komerčním uplatněním inovací. Management inovací se zabývá problematikou řízení inovací a inovačních aktivit v organizaci. </a:t>
            </a:r>
          </a:p>
          <a:p>
            <a:pPr lvl="0" algn="just"/>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a:t>
            </a:r>
            <a:endParaRPr lang="cs-CZ" dirty="0"/>
          </a:p>
        </p:txBody>
      </p:sp>
    </p:spTree>
    <p:extLst>
      <p:ext uri="{BB962C8B-B14F-4D97-AF65-F5344CB8AC3E}">
        <p14:creationId xmlns:p14="http://schemas.microsoft.com/office/powerpoint/2010/main" val="31123337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a:t>
            </a:r>
            <a:r>
              <a:rPr lang="cs-CZ" sz="1800" dirty="0" smtClean="0"/>
              <a:t>K</a:t>
            </a:r>
            <a:r>
              <a:rPr lang="cs-CZ" sz="1800" dirty="0"/>
              <a:t> tomu, abychom mohli informace využívat v procesu rozhodování a řízení, musí splňovat tato kritéria: relevantnost, reliabilita, validita, efektivita, odpovídající míra podrobnosti, srozumitelnost, aktuálnost, úplnost a kontinuita atd.</a:t>
            </a:r>
          </a:p>
          <a:p>
            <a:pPr marL="0" indent="0" algn="just">
              <a:buNone/>
            </a:pPr>
            <a:r>
              <a:rPr lang="cs-CZ" sz="1800" dirty="0" smtClean="0"/>
              <a:t>Data </a:t>
            </a:r>
            <a:r>
              <a:rPr lang="cs-CZ" sz="1800" dirty="0"/>
              <a:t>můžeme členit podle následujících kritérií (Kozel a kol., 2006):</a:t>
            </a:r>
          </a:p>
          <a:p>
            <a:pPr lvl="0" algn="just"/>
            <a:r>
              <a:rPr lang="cs-CZ" sz="1600" dirty="0"/>
              <a:t>podle zdroje – sekundární, primární;</a:t>
            </a:r>
          </a:p>
          <a:p>
            <a:pPr lvl="0" algn="just"/>
            <a:r>
              <a:rPr lang="cs-CZ" sz="1600" dirty="0"/>
              <a:t>podle formy vyjádření dat (měřitelnost) – kvantitativní, kvalitativní;</a:t>
            </a:r>
          </a:p>
          <a:p>
            <a:pPr lvl="0" algn="just"/>
            <a:r>
              <a:rPr lang="cs-CZ" sz="1600" dirty="0"/>
              <a:t>podle charakteru – hard data, soft data;</a:t>
            </a:r>
          </a:p>
          <a:p>
            <a:pPr lvl="0" algn="just"/>
            <a:r>
              <a:rPr lang="cs-CZ" sz="1600" dirty="0"/>
              <a:t>podle časového hlediska – stavová, toková;</a:t>
            </a:r>
          </a:p>
          <a:p>
            <a:pPr lvl="0" algn="just"/>
            <a:r>
              <a:rPr lang="cs-CZ" sz="1600" dirty="0"/>
              <a:t>z hlediska závislosti – data na sobě nezávislá, data na sobě závislá;</a:t>
            </a:r>
          </a:p>
          <a:p>
            <a:pPr lvl="0" algn="just"/>
            <a:r>
              <a:rPr lang="cs-CZ" sz="1600" dirty="0"/>
              <a:t>podle formy zpracování dat – data agregovaná, data neagregovaná;</a:t>
            </a:r>
          </a:p>
          <a:p>
            <a:pPr algn="just"/>
            <a:r>
              <a:rPr lang="cs-CZ" sz="1600" dirty="0"/>
              <a:t>data podle obsahu – fakta, znalosti, názory, záměry, motivy</a:t>
            </a:r>
            <a:r>
              <a:rPr lang="cs-CZ" sz="1600" dirty="0" smtClean="0"/>
              <a:t>.</a:t>
            </a:r>
          </a:p>
          <a:p>
            <a:pPr marL="0" indent="0" algn="just">
              <a:buNone/>
            </a:pPr>
            <a:endParaRPr lang="cs-CZ" sz="1800" dirty="0" smtClean="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a:t>
            </a:r>
            <a:endParaRPr lang="cs-CZ" dirty="0"/>
          </a:p>
        </p:txBody>
      </p:sp>
    </p:spTree>
    <p:extLst>
      <p:ext uri="{BB962C8B-B14F-4D97-AF65-F5344CB8AC3E}">
        <p14:creationId xmlns:p14="http://schemas.microsoft.com/office/powerpoint/2010/main" val="15347294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management </a:t>
            </a:r>
            <a:r>
              <a:rPr lang="cs-CZ" sz="1800" dirty="0"/>
              <a:t>se zabývá řízením informací v organizaci. Cílem informačního managementu je řízení a správa informačního systému organizace.</a:t>
            </a:r>
          </a:p>
          <a:p>
            <a:pPr algn="just"/>
            <a:r>
              <a:rPr lang="cs-CZ" sz="1800" b="1" dirty="0" smtClean="0"/>
              <a:t>Informační </a:t>
            </a:r>
            <a:r>
              <a:rPr lang="cs-CZ" sz="1800" b="1" dirty="0"/>
              <a:t>manažer</a:t>
            </a:r>
            <a:r>
              <a:rPr lang="cs-CZ" sz="1800" dirty="0"/>
              <a:t> představuje osobu, která je plně zodpovědná za kvalitu a rozvoj informačního systému dané organizace</a:t>
            </a:r>
            <a:r>
              <a:rPr lang="cs-CZ" sz="1800" dirty="0" smtClean="0"/>
              <a:t>. </a:t>
            </a:r>
          </a:p>
          <a:p>
            <a:pPr marL="0" indent="0" algn="just">
              <a:buNone/>
            </a:pPr>
            <a:r>
              <a:rPr lang="cs-CZ" sz="1800" dirty="0" smtClean="0"/>
              <a:t>Úkolem </a:t>
            </a:r>
            <a:r>
              <a:rPr lang="cs-CZ" sz="1800" dirty="0"/>
              <a:t>informačního manažera je mimo </a:t>
            </a:r>
            <a:r>
              <a:rPr lang="cs-CZ" sz="1800" dirty="0" smtClean="0"/>
              <a:t>jiné:</a:t>
            </a:r>
            <a:endParaRPr lang="cs-CZ" sz="1800" dirty="0"/>
          </a:p>
          <a:p>
            <a:pPr lvl="0" algn="just"/>
            <a:r>
              <a:rPr lang="cs-CZ" sz="1400" dirty="0" smtClean="0"/>
              <a:t>registrovat </a:t>
            </a:r>
            <a:r>
              <a:rPr lang="cs-CZ" sz="1400" dirty="0"/>
              <a:t>relevantní obsahové a informační změny uvnitř organizace a v jejím okolí; </a:t>
            </a:r>
          </a:p>
          <a:p>
            <a:pPr lvl="0" algn="just"/>
            <a:r>
              <a:rPr lang="cs-CZ" sz="1400" dirty="0"/>
              <a:t>být zodpovědný za technické, programové, organizační, datové a lidské zdroje informačního systému;</a:t>
            </a:r>
          </a:p>
          <a:p>
            <a:pPr lvl="0" algn="just"/>
            <a:r>
              <a:rPr lang="cs-CZ" sz="1400" dirty="0"/>
              <a:t>prakticky realizovat zvolené informační strategie;</a:t>
            </a:r>
          </a:p>
          <a:p>
            <a:pPr lvl="0" algn="just"/>
            <a:r>
              <a:rPr lang="cs-CZ" sz="1400" dirty="0"/>
              <a:t>vychovávat manažery a ostatní zaměstnance ve využívání IS/ICT;</a:t>
            </a:r>
          </a:p>
          <a:p>
            <a:pPr lvl="0" algn="just"/>
            <a:r>
              <a:rPr lang="cs-CZ" sz="1400" dirty="0"/>
              <a:t>vytvářet finanční rezervy na inovaci IS/ICT;</a:t>
            </a:r>
          </a:p>
          <a:p>
            <a:pPr lvl="0" algn="just"/>
            <a:r>
              <a:rPr lang="cs-CZ" sz="1400" dirty="0"/>
              <a:t>chránit informační systém proti narušení dat a úniku informací;</a:t>
            </a:r>
          </a:p>
          <a:p>
            <a:pPr lvl="0" algn="just"/>
            <a:r>
              <a:rPr lang="cs-CZ" sz="1400" dirty="0"/>
              <a:t>vybírat systémového integrátora nebo poskytovatele outsourcingových služeb. </a:t>
            </a:r>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III</a:t>
            </a:r>
            <a:endParaRPr lang="cs-CZ" dirty="0"/>
          </a:p>
        </p:txBody>
      </p:sp>
    </p:spTree>
    <p:extLst>
      <p:ext uri="{BB962C8B-B14F-4D97-AF65-F5344CB8AC3E}">
        <p14:creationId xmlns:p14="http://schemas.microsoft.com/office/powerpoint/2010/main" val="542282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Jakost</a:t>
            </a:r>
            <a:r>
              <a:rPr lang="cs-CZ" sz="1800" dirty="0"/>
              <a:t> je chápána jako naplnění požadavků a přání zákazníků, a zároveň naplnění cílů organizace. </a:t>
            </a:r>
          </a:p>
          <a:p>
            <a:pPr lvl="0" algn="just"/>
            <a:r>
              <a:rPr lang="cs-CZ" sz="1800" dirty="0" smtClean="0"/>
              <a:t>Definice jakosti z</a:t>
            </a:r>
            <a:r>
              <a:rPr lang="cs-CZ" sz="1800" dirty="0"/>
              <a:t> normy ČSN EN ISO </a:t>
            </a:r>
            <a:r>
              <a:rPr lang="cs-CZ" sz="1800" dirty="0" smtClean="0"/>
              <a:t>9000:2006 říká</a:t>
            </a:r>
            <a:r>
              <a:rPr lang="cs-CZ" sz="1800" dirty="0"/>
              <a:t>, že jakost je stupeň splnění požadavků souborem inherentních charakteristik. Přičemž požadavky jsou obvykle dány kombinací požadavků (potřeb a přání) zákazníků, dalších zainteresovaných stran a také legislativy. A inherentní charakteristika je spojená s takovými znaky výrobku nebo služby, které jsou pro daný produkt typický (např. vůně pro parfém, výkon pro motor apod.).</a:t>
            </a:r>
            <a:endParaRPr lang="cs-CZ" sz="1800" dirty="0" smtClean="0"/>
          </a:p>
          <a:p>
            <a:pPr lvl="0" algn="just"/>
            <a:r>
              <a:rPr lang="cs-CZ" sz="1800" b="1" dirty="0" smtClean="0"/>
              <a:t>Management </a:t>
            </a:r>
            <a:r>
              <a:rPr lang="cs-CZ" sz="1800" b="1" dirty="0"/>
              <a:t>jakosti</a:t>
            </a:r>
            <a:r>
              <a:rPr lang="cs-CZ" sz="1800" dirty="0"/>
              <a:t>, který představuje komplex aktivit zaměřených na zvyšování a udržování jakosti v podniku, je realizován prostřednictvím tří koncepcí, a to odvětvových standardů, norem ISO a koncepce TQM.</a:t>
            </a:r>
            <a:endParaRPr lang="cs-CZ" sz="1800" dirty="0" smtClean="0"/>
          </a:p>
          <a:p>
            <a:pPr lvl="0" algn="just"/>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a:t>
            </a:r>
            <a:endParaRPr lang="cs-CZ" dirty="0"/>
          </a:p>
        </p:txBody>
      </p:sp>
    </p:spTree>
    <p:extLst>
      <p:ext uri="{BB962C8B-B14F-4D97-AF65-F5344CB8AC3E}">
        <p14:creationId xmlns:p14="http://schemas.microsoft.com/office/powerpoint/2010/main" val="14588332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Ve </a:t>
            </a:r>
            <a:r>
              <a:rPr lang="cs-CZ" sz="1800" dirty="0"/>
              <a:t>světě se uplatňují tři základní koncepce managementu jakosti, a to jsou odvětvové standardy, normy ISO, koncepce TQM</a:t>
            </a:r>
            <a:r>
              <a:rPr lang="cs-CZ" sz="1800" dirty="0" smtClean="0"/>
              <a:t>.</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endParaRPr lang="cs-CZ" sz="1800" dirty="0" smtClean="0"/>
          </a:p>
          <a:p>
            <a:pPr lvl="0" algn="just"/>
            <a:r>
              <a:rPr lang="cs-CZ" sz="1800" b="1" dirty="0" smtClean="0"/>
              <a:t>Koncepce </a:t>
            </a:r>
            <a:r>
              <a:rPr lang="cs-CZ" sz="1800" b="1" dirty="0"/>
              <a:t>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II</a:t>
            </a:r>
            <a:endParaRPr lang="cs-CZ" dirty="0"/>
          </a:p>
        </p:txBody>
      </p:sp>
    </p:spTree>
    <p:extLst>
      <p:ext uri="{BB962C8B-B14F-4D97-AF65-F5344CB8AC3E}">
        <p14:creationId xmlns:p14="http://schemas.microsoft.com/office/powerpoint/2010/main" val="11168447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Koncepce managementu jakosti na bázi TQM (</a:t>
            </a:r>
            <a:r>
              <a:rPr lang="cs-CZ" sz="1800" b="1" dirty="0" err="1"/>
              <a:t>Total</a:t>
            </a:r>
            <a:r>
              <a:rPr lang="cs-CZ" sz="1800" b="1" dirty="0"/>
              <a:t> </a:t>
            </a:r>
            <a:r>
              <a:rPr lang="cs-CZ" sz="1800" b="1" dirty="0" err="1"/>
              <a:t>Quality</a:t>
            </a:r>
            <a:r>
              <a:rPr lang="cs-CZ" sz="1800" b="1" dirty="0"/>
              <a:t> Management)</a:t>
            </a:r>
            <a:r>
              <a:rPr lang="cs-CZ" sz="1800" dirty="0"/>
              <a:t> </a:t>
            </a:r>
            <a:r>
              <a:rPr lang="cs-CZ" sz="1800" dirty="0" smtClean="0"/>
              <a:t>byla </a:t>
            </a:r>
            <a:r>
              <a:rPr lang="cs-CZ" sz="1800" dirty="0"/>
              <a:t>zformulována během druhé poloviny dvacátého století v Japonsku, následně v USA a v Evropě. </a:t>
            </a:r>
            <a:endParaRPr lang="cs-CZ" sz="1800" dirty="0" smtClean="0"/>
          </a:p>
          <a:p>
            <a:pPr lvl="0" algn="just"/>
            <a:r>
              <a:rPr lang="cs-CZ" sz="1800" dirty="0" smtClean="0"/>
              <a:t>Jedná </a:t>
            </a:r>
            <a:r>
              <a:rPr lang="cs-CZ" sz="1800" dirty="0"/>
              <a:t>se otevřenou filozofii managementu organizací, na jejímž základě a pro její podporu byly vyvinuty různé modely, dnes nejčastěji označované jako modely excelence organizací. </a:t>
            </a:r>
            <a:endParaRPr lang="cs-CZ" sz="1800" dirty="0" smtClean="0"/>
          </a:p>
          <a:p>
            <a:pPr lvl="0" algn="just"/>
            <a:r>
              <a:rPr lang="cs-CZ" sz="1800" dirty="0" smtClean="0"/>
              <a:t>Z</a:t>
            </a:r>
            <a:r>
              <a:rPr lang="cs-CZ" sz="1800" dirty="0"/>
              <a:t> těchto modelů jsou nejznámější model </a:t>
            </a:r>
            <a:r>
              <a:rPr lang="cs-CZ" sz="1800" dirty="0" err="1"/>
              <a:t>Demingovy</a:t>
            </a:r>
            <a:r>
              <a:rPr lang="cs-CZ" sz="1800" dirty="0"/>
              <a:t> ceny za jakost v Japonsku, model americké Národní ceny </a:t>
            </a:r>
            <a:r>
              <a:rPr lang="cs-CZ" sz="1800" dirty="0" err="1"/>
              <a:t>Malcolma</a:t>
            </a:r>
            <a:r>
              <a:rPr lang="cs-CZ" sz="1800" dirty="0"/>
              <a:t> </a:t>
            </a:r>
            <a:r>
              <a:rPr lang="cs-CZ" sz="1800" dirty="0" err="1"/>
              <a:t>Baldridge</a:t>
            </a:r>
            <a:r>
              <a:rPr lang="cs-CZ" sz="1800" dirty="0"/>
              <a:t> a v Evropě nejrozšířenější model EFQM Model Excelence. </a:t>
            </a:r>
            <a:endParaRPr lang="cs-CZ" sz="1800" dirty="0" smtClean="0"/>
          </a:p>
          <a:p>
            <a:pPr lvl="0" algn="just"/>
            <a:r>
              <a:rPr lang="cs-CZ" sz="1800" dirty="0" smtClean="0"/>
              <a:t>Model </a:t>
            </a:r>
            <a:r>
              <a:rPr lang="cs-CZ" sz="1800" dirty="0"/>
              <a:t>Excelence EFQM, jehož poslední verze je z roku 2003, má devět základních kritérií (dále jsou členěna na 32 dílčích kritérií): vedení, lidé, politika a strategie, partnerství a zdroje, procesy, výsledky vzhledem k zaměstnancům, výsledky vzhledem k zákazníkům, výsledky vzhledem ke společnosti, klíčové výsledky výkonnosti.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III</a:t>
            </a:r>
            <a:endParaRPr lang="cs-CZ" dirty="0"/>
          </a:p>
        </p:txBody>
      </p:sp>
    </p:spTree>
    <p:extLst>
      <p:ext uri="{BB962C8B-B14F-4D97-AF65-F5344CB8AC3E}">
        <p14:creationId xmlns:p14="http://schemas.microsoft.com/office/powerpoint/2010/main" val="18529161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Environmentální management </a:t>
            </a:r>
            <a:r>
              <a:rPr lang="cs-CZ" sz="1800" dirty="0"/>
              <a:t>(EMS – </a:t>
            </a:r>
            <a:r>
              <a:rPr lang="cs-CZ" sz="1800" dirty="0" err="1"/>
              <a:t>Environmental</a:t>
            </a:r>
            <a:r>
              <a:rPr lang="cs-CZ" sz="1800" dirty="0"/>
              <a:t> Management </a:t>
            </a:r>
            <a:r>
              <a:rPr lang="cs-CZ" sz="1800" dirty="0" err="1"/>
              <a:t>System</a:t>
            </a:r>
            <a:r>
              <a:rPr lang="cs-CZ" sz="1800" dirty="0"/>
              <a:t>) je systém managementu, který svými systémovými nástroji upřednostňuje prevenci vzniku znečišťování a </a:t>
            </a:r>
            <a:r>
              <a:rPr lang="cs-CZ" sz="1800" dirty="0" smtClean="0"/>
              <a:t>odpadů.</a:t>
            </a:r>
          </a:p>
          <a:p>
            <a:pPr algn="just"/>
            <a:r>
              <a:rPr lang="cs-CZ" sz="1800" dirty="0"/>
              <a:t>Environmentální </a:t>
            </a:r>
            <a:r>
              <a:rPr lang="cs-CZ" sz="1800" dirty="0" smtClean="0"/>
              <a:t>management se </a:t>
            </a:r>
            <a:r>
              <a:rPr lang="cs-CZ" sz="1800" dirty="0"/>
              <a:t>zabývá problematikou ochrany životního prostředí při naplňování cílů organizace. </a:t>
            </a:r>
            <a:endParaRPr lang="cs-CZ" sz="1800" dirty="0" smtClean="0"/>
          </a:p>
          <a:p>
            <a:pPr algn="just"/>
            <a:endParaRPr lang="cs-CZ" sz="1800" dirty="0" smtClean="0"/>
          </a:p>
          <a:p>
            <a:pPr algn="just"/>
            <a:r>
              <a:rPr lang="cs-CZ" sz="1800" dirty="0"/>
              <a:t>V podstatě existují dva základní způsoby, kterými podnik může přistoupit k zavedení systému EMS, a to aplikací standardů ISO řady 14000 (ISO 14001 a 14002) nebo registrace v programu EMAS (EMAS III</a:t>
            </a:r>
            <a:r>
              <a:rPr lang="cs-CZ" sz="1800" dirty="0" smtClean="0"/>
              <a:t>).</a:t>
            </a:r>
          </a:p>
          <a:p>
            <a:pPr algn="just"/>
            <a:endParaRPr lang="cs-CZ" sz="1800" dirty="0"/>
          </a:p>
          <a:p>
            <a:pPr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a:t>
            </a:r>
            <a:endParaRPr lang="cs-CZ" dirty="0"/>
          </a:p>
        </p:txBody>
      </p:sp>
    </p:spTree>
    <p:extLst>
      <p:ext uri="{BB962C8B-B14F-4D97-AF65-F5344CB8AC3E}">
        <p14:creationId xmlns:p14="http://schemas.microsoft.com/office/powerpoint/2010/main" val="24555585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Norma ČSN EN ISO 14001:2005 Systémy environmentálního managementu</a:t>
            </a:r>
            <a:r>
              <a:rPr lang="cs-CZ" sz="1800" dirty="0"/>
              <a:t> - Specifikace s návodem pro použití je řídící dokument, který se skládá z pěti na sebe navazujících oblastí, které tvoří základní strukturu systému. Jedná se o oblast environmentální politiky, plánování, zavádění a provoz, kontrolní a nápravná opatření, přezkoumání vedením. </a:t>
            </a:r>
          </a:p>
          <a:p>
            <a:pPr algn="just"/>
            <a:r>
              <a:rPr lang="cs-CZ" sz="1800" b="1" dirty="0"/>
              <a:t>EMAS (</a:t>
            </a:r>
            <a:r>
              <a:rPr lang="cs-CZ" sz="1800" b="1" dirty="0" err="1"/>
              <a:t>Environmental</a:t>
            </a:r>
            <a:r>
              <a:rPr lang="cs-CZ" sz="1800" b="1" dirty="0"/>
              <a:t> Management and Audit </a:t>
            </a:r>
            <a:r>
              <a:rPr lang="cs-CZ" sz="1800" b="1" dirty="0" err="1"/>
              <a:t>Scheme</a:t>
            </a:r>
            <a:r>
              <a:rPr lang="cs-CZ" sz="1800" b="1" dirty="0"/>
              <a:t>)</a:t>
            </a:r>
            <a:r>
              <a:rPr lang="cs-CZ" sz="1800" dirty="0"/>
              <a:t> je jedním z nástrojů ekonomie životního prostředí uplatňovaných v rámci EU. Systém vstoupil v platnost nařízení Rady ES č. 1836/93 (dnes je již v platnosti její druhá revize označovaná jako EMAS III). V rámci EMAS se nad rámec požadavků ISO 14001 vyžaduje </a:t>
            </a:r>
            <a:r>
              <a:rPr lang="cs-CZ" sz="1800" dirty="0" smtClean="0"/>
              <a:t>zejména: úvodní </a:t>
            </a:r>
            <a:r>
              <a:rPr lang="cs-CZ" sz="1800" dirty="0"/>
              <a:t>přezkoumání stavu životního prostředí</a:t>
            </a:r>
            <a:r>
              <a:rPr lang="cs-CZ" sz="1800" dirty="0" smtClean="0"/>
              <a:t>; registr </a:t>
            </a:r>
            <a:r>
              <a:rPr lang="cs-CZ" sz="1800" dirty="0"/>
              <a:t>vlivu</a:t>
            </a:r>
            <a:r>
              <a:rPr lang="cs-CZ" sz="1800" dirty="0" smtClean="0"/>
              <a:t>; posuzování </a:t>
            </a:r>
            <a:r>
              <a:rPr lang="cs-CZ" sz="1800" dirty="0"/>
              <a:t>i nepřímých environmentálních aspektů</a:t>
            </a:r>
            <a:r>
              <a:rPr lang="cs-CZ" sz="1800" dirty="0" smtClean="0"/>
              <a:t>; zpracování</a:t>
            </a:r>
            <a:r>
              <a:rPr lang="cs-CZ" sz="1800" dirty="0"/>
              <a:t>, nezávislé posouzení a publikaci „prohlášení o stavu životního prostředí“.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II</a:t>
            </a:r>
            <a:endParaRPr lang="cs-CZ" dirty="0"/>
          </a:p>
        </p:txBody>
      </p:sp>
    </p:spTree>
    <p:extLst>
      <p:ext uri="{BB962C8B-B14F-4D97-AF65-F5344CB8AC3E}">
        <p14:creationId xmlns:p14="http://schemas.microsoft.com/office/powerpoint/2010/main" val="42169617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Strategie</a:t>
            </a:r>
            <a:r>
              <a:rPr lang="cs-CZ" sz="1700" dirty="0"/>
              <a:t> představuje kroky, které vedou k naplnění stanoveného strategického cíle. Jedná se o koncepci dlouhodobé povahy, která má přinést organizaci dlouhodobě udržitelnou konkurenční výhodu a tím upevnit její postavení na trhu. </a:t>
            </a:r>
            <a:endParaRPr lang="cs-CZ" sz="1700" dirty="0" smtClean="0"/>
          </a:p>
          <a:p>
            <a:pPr lvl="0" algn="just"/>
            <a:r>
              <a:rPr lang="cs-CZ" sz="1700" b="1" dirty="0" smtClean="0"/>
              <a:t>Strategický </a:t>
            </a:r>
            <a:r>
              <a:rPr lang="cs-CZ" sz="1700" b="1" dirty="0"/>
              <a:t>management </a:t>
            </a:r>
            <a:r>
              <a:rPr lang="cs-CZ" sz="1700" dirty="0"/>
              <a:t>představuje přípravu a realizaci rozvojových záměrů dlouhodobější povahy, které mají pro danou organizaci rozhodující význam a jejichž cílem je dosažení stanovených strategických cílů</a:t>
            </a:r>
            <a:r>
              <a:rPr lang="cs-CZ" sz="1700" dirty="0" smtClean="0"/>
              <a:t>.</a:t>
            </a:r>
          </a:p>
          <a:p>
            <a:pPr lvl="0" algn="just"/>
            <a:endParaRPr lang="cs-CZ" sz="1700" dirty="0" smtClean="0"/>
          </a:p>
          <a:p>
            <a:pPr lvl="0" algn="just"/>
            <a:r>
              <a:rPr lang="cs-CZ" sz="1700" dirty="0"/>
              <a:t>Strategický management je realizován na strategické úrovni řízení top manažery, popřípadě vlastníky podniku, a má výrazně komplexní působnost zahrnující veškerou činnost organizace a je východiskem všech plánů a projektů organizace</a:t>
            </a:r>
            <a:r>
              <a:rPr lang="cs-CZ" sz="1700" dirty="0" smtClean="0"/>
              <a:t>.</a:t>
            </a:r>
          </a:p>
          <a:p>
            <a:pPr lvl="0" algn="just"/>
            <a:endParaRPr lang="cs-CZ" sz="1700" dirty="0"/>
          </a:p>
          <a:p>
            <a:pPr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a:t>
            </a:r>
            <a:endParaRPr lang="cs-CZ" dirty="0"/>
          </a:p>
        </p:txBody>
      </p:sp>
    </p:spTree>
    <p:extLst>
      <p:ext uri="{BB962C8B-B14F-4D97-AF65-F5344CB8AC3E}">
        <p14:creationId xmlns:p14="http://schemas.microsoft.com/office/powerpoint/2010/main" val="17804707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Sekvenční model </a:t>
            </a:r>
            <a:r>
              <a:rPr lang="cs-CZ" sz="1800" b="1" dirty="0"/>
              <a:t>strategického managementu</a:t>
            </a:r>
            <a:r>
              <a:rPr lang="cs-CZ" sz="1800" dirty="0"/>
              <a:t>, který má tři základní fáze, a to:</a:t>
            </a:r>
          </a:p>
          <a:p>
            <a:pPr lvl="0" algn="just">
              <a:buAutoNum type="arabicPeriod"/>
            </a:pPr>
            <a:r>
              <a:rPr lang="cs-CZ" sz="1800" i="1" dirty="0" smtClean="0"/>
              <a:t>strategické plánování </a:t>
            </a:r>
            <a:r>
              <a:rPr lang="cs-CZ" sz="1800" dirty="0" smtClean="0"/>
              <a:t>– posloupnost </a:t>
            </a:r>
            <a:r>
              <a:rPr lang="cs-CZ" sz="1800" dirty="0"/>
              <a:t>jednotlivých kroků, které začínají strategickou situační analýzou a končí formulací strategie a vytvořením strategického </a:t>
            </a:r>
            <a:r>
              <a:rPr lang="cs-CZ" sz="1800" dirty="0" smtClean="0"/>
              <a:t>plánu, přičemž cílem je </a:t>
            </a:r>
            <a:r>
              <a:rPr lang="cs-CZ" sz="1800" dirty="0"/>
              <a:t>připravit a naplánovat strategickou </a:t>
            </a:r>
            <a:r>
              <a:rPr lang="cs-CZ" sz="1800" dirty="0" smtClean="0"/>
              <a:t>koncepci;</a:t>
            </a:r>
          </a:p>
          <a:p>
            <a:pPr marL="0" lvl="0" indent="0" algn="just">
              <a:buNone/>
            </a:pPr>
            <a:endParaRPr lang="cs-CZ" sz="1800" dirty="0"/>
          </a:p>
          <a:p>
            <a:pPr marL="0" lvl="0" indent="0" algn="just">
              <a:buNone/>
            </a:pPr>
            <a:r>
              <a:rPr lang="cs-CZ" sz="1800" dirty="0" smtClean="0"/>
              <a:t>2. </a:t>
            </a:r>
            <a:r>
              <a:rPr lang="cs-CZ" sz="1800" i="1" dirty="0" smtClean="0"/>
              <a:t>implementace strategie </a:t>
            </a:r>
            <a:r>
              <a:rPr lang="cs-CZ" sz="1800" dirty="0" smtClean="0"/>
              <a:t>– znamená </a:t>
            </a:r>
            <a:r>
              <a:rPr lang="cs-CZ" sz="1800" dirty="0"/>
              <a:t>praktickou realizace zvolené </a:t>
            </a:r>
            <a:r>
              <a:rPr lang="cs-CZ" sz="1800" dirty="0" smtClean="0"/>
              <a:t>strategie;</a:t>
            </a:r>
          </a:p>
          <a:p>
            <a:pPr marL="0" lvl="0" indent="0" algn="just">
              <a:buNone/>
            </a:pPr>
            <a:endParaRPr lang="cs-CZ" sz="1800" dirty="0"/>
          </a:p>
          <a:p>
            <a:pPr marL="0" indent="0" algn="just">
              <a:buNone/>
            </a:pPr>
            <a:r>
              <a:rPr lang="cs-CZ" sz="1800" dirty="0" smtClean="0"/>
              <a:t>3. </a:t>
            </a:r>
            <a:r>
              <a:rPr lang="cs-CZ" sz="1800" i="1" dirty="0"/>
              <a:t>k</a:t>
            </a:r>
            <a:r>
              <a:rPr lang="cs-CZ" sz="1800" i="1" dirty="0" smtClean="0"/>
              <a:t>ontrola</a:t>
            </a:r>
            <a:r>
              <a:rPr lang="cs-CZ" sz="1800" dirty="0" smtClean="0"/>
              <a:t> - </a:t>
            </a:r>
            <a:r>
              <a:rPr lang="cs-CZ" sz="1800" dirty="0"/>
              <a:t>má za úkol zjistit, zda vybraná a implementovaná strategie přináší takové výsledky, které byly od ní vyžadovány a </a:t>
            </a:r>
            <a:r>
              <a:rPr lang="cs-CZ" sz="1800" dirty="0" smtClean="0"/>
              <a:t>očekávány. </a:t>
            </a:r>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II</a:t>
            </a:r>
            <a:endParaRPr lang="cs-CZ" dirty="0"/>
          </a:p>
        </p:txBody>
      </p:sp>
    </p:spTree>
    <p:extLst>
      <p:ext uri="{BB962C8B-B14F-4D97-AF65-F5344CB8AC3E}">
        <p14:creationId xmlns:p14="http://schemas.microsoft.com/office/powerpoint/2010/main" val="1079578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Potřeba </a:t>
            </a:r>
            <a:r>
              <a:rPr lang="cs-CZ" sz="1800" dirty="0"/>
              <a:t>informací závisí na tom, jakou funkci v podniku pracovník zastává. </a:t>
            </a:r>
            <a:endParaRPr lang="cs-CZ" sz="1800" dirty="0" smtClean="0"/>
          </a:p>
          <a:p>
            <a:pPr algn="just"/>
            <a:r>
              <a:rPr lang="cs-CZ" sz="1800" dirty="0" smtClean="0"/>
              <a:t>Manažer potřebuje </a:t>
            </a:r>
            <a:r>
              <a:rPr lang="cs-CZ" sz="1800" dirty="0"/>
              <a:t>informace pro to, aby mohl plnit ostatní </a:t>
            </a:r>
            <a:r>
              <a:rPr lang="cs-CZ" sz="1800" dirty="0" smtClean="0"/>
              <a:t>manažerské funkce</a:t>
            </a:r>
            <a:r>
              <a:rPr lang="cs-CZ" sz="1800" dirty="0"/>
              <a:t>. </a:t>
            </a:r>
            <a:endParaRPr lang="cs-CZ" sz="1800" dirty="0" smtClean="0"/>
          </a:p>
          <a:p>
            <a:pPr algn="just"/>
            <a:r>
              <a:rPr lang="cs-CZ" sz="1800" dirty="0" smtClean="0"/>
              <a:t>Informace </a:t>
            </a:r>
            <a:r>
              <a:rPr lang="cs-CZ" sz="1800" dirty="0"/>
              <a:t>je </a:t>
            </a:r>
            <a:r>
              <a:rPr lang="cs-CZ" sz="1800" dirty="0" smtClean="0"/>
              <a:t>třeba řídit</a:t>
            </a:r>
            <a:r>
              <a:rPr lang="cs-CZ" sz="1800" dirty="0"/>
              <a:t>. Jejich získávání, </a:t>
            </a:r>
            <a:r>
              <a:rPr lang="cs-CZ" sz="1800" dirty="0" smtClean="0"/>
              <a:t>uchovávání </a:t>
            </a:r>
            <a:r>
              <a:rPr lang="cs-CZ" sz="1800" dirty="0"/>
              <a:t>a ochrana je drahá </a:t>
            </a:r>
            <a:r>
              <a:rPr lang="cs-CZ" sz="1800" dirty="0" smtClean="0"/>
              <a:t>a často </a:t>
            </a:r>
            <a:r>
              <a:rPr lang="cs-CZ" sz="1800" dirty="0"/>
              <a:t>i </a:t>
            </a:r>
            <a:r>
              <a:rPr lang="cs-CZ" sz="1800" dirty="0" smtClean="0"/>
              <a:t>časově náročná záležitost.</a:t>
            </a:r>
          </a:p>
          <a:p>
            <a:pPr algn="just"/>
            <a:endParaRPr lang="cs-CZ" sz="1800" dirty="0" smtClean="0"/>
          </a:p>
          <a:p>
            <a:pPr marL="0" indent="0" algn="just">
              <a:buNone/>
            </a:pPr>
            <a:r>
              <a:rPr lang="cs-CZ" sz="1800" dirty="0"/>
              <a:t>Kdo používá informace </a:t>
            </a:r>
          </a:p>
          <a:p>
            <a:pPr algn="just"/>
            <a:r>
              <a:rPr lang="cs-CZ" sz="1800" b="1" dirty="0" smtClean="0"/>
              <a:t>interní uživatelé </a:t>
            </a:r>
            <a:r>
              <a:rPr lang="cs-CZ" sz="1800" dirty="0" smtClean="0"/>
              <a:t>– </a:t>
            </a:r>
            <a:r>
              <a:rPr lang="cs-CZ" sz="1800" dirty="0"/>
              <a:t>pracovníci podniku </a:t>
            </a:r>
            <a:r>
              <a:rPr lang="cs-CZ" sz="1800" dirty="0" smtClean="0"/>
              <a:t>na všech </a:t>
            </a:r>
            <a:r>
              <a:rPr lang="cs-CZ" sz="1800" dirty="0"/>
              <a:t>stupních podnikové </a:t>
            </a:r>
            <a:r>
              <a:rPr lang="cs-CZ" sz="1800" dirty="0" smtClean="0"/>
              <a:t>hierarchie;</a:t>
            </a:r>
            <a:endParaRPr lang="cs-CZ" sz="1800" dirty="0"/>
          </a:p>
          <a:p>
            <a:pPr algn="just"/>
            <a:r>
              <a:rPr lang="cs-CZ" sz="1800" b="1" dirty="0" smtClean="0"/>
              <a:t>externí uživatelé </a:t>
            </a:r>
            <a:r>
              <a:rPr lang="cs-CZ" sz="1800" dirty="0" smtClean="0"/>
              <a:t>– </a:t>
            </a:r>
            <a:r>
              <a:rPr lang="cs-CZ" sz="1800" dirty="0"/>
              <a:t>zákazníci, dodavatelé, </a:t>
            </a:r>
            <a:r>
              <a:rPr lang="cs-CZ" sz="1800" dirty="0" smtClean="0"/>
              <a:t>společnost</a:t>
            </a:r>
            <a:r>
              <a:rPr lang="cs-CZ" sz="1800" dirty="0"/>
              <a:t>, atd. </a:t>
            </a:r>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Využití informací</a:t>
            </a:r>
            <a:endParaRPr lang="cs-CZ" dirty="0"/>
          </a:p>
        </p:txBody>
      </p:sp>
    </p:spTree>
    <p:extLst>
      <p:ext uri="{BB962C8B-B14F-4D97-AF65-F5344CB8AC3E}">
        <p14:creationId xmlns:p14="http://schemas.microsoft.com/office/powerpoint/2010/main" val="6321384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Riziko</a:t>
            </a:r>
            <a:r>
              <a:rPr lang="cs-CZ" sz="1800" dirty="0"/>
              <a:t> definujeme jako podmínku reálného světa, v němž existuje vystavení nepříznivým okolnostem. Je to situace, v níž existuje možnost nepříznivé odchylky od žádoucího výsledku, který je očekáván, nebo v něj doufáme</a:t>
            </a:r>
            <a:r>
              <a:rPr lang="cs-CZ" sz="1800" dirty="0" smtClean="0"/>
              <a:t>.</a:t>
            </a:r>
            <a:endParaRPr lang="cs-CZ" sz="1800" b="1" dirty="0" smtClean="0"/>
          </a:p>
          <a:p>
            <a:pPr lvl="0" algn="just"/>
            <a:r>
              <a:rPr lang="cs-CZ" sz="1800" b="1" dirty="0" smtClean="0"/>
              <a:t>Management rizika </a:t>
            </a:r>
            <a:r>
              <a:rPr lang="cs-CZ" sz="1800" dirty="0" smtClean="0"/>
              <a:t>představuje </a:t>
            </a:r>
            <a:r>
              <a:rPr lang="cs-CZ" sz="1800" dirty="0"/>
              <a:t>soustavný proces monitorování rizik, která mohou ovlivnit podnik a současně provádí soustavnou prevenci případných ohrožení. Podstatou této činností je </a:t>
            </a:r>
            <a:r>
              <a:rPr lang="cs-CZ" sz="1800" dirty="0" smtClean="0"/>
              <a:t>rozhodování </a:t>
            </a:r>
            <a:r>
              <a:rPr lang="cs-CZ" sz="1800" dirty="0"/>
              <a:t>v podmínkách nejistoty, tedy rozhodování, kdy máme minimum informací a nedostatek času k ověření jejich správnosti a nutnost vydat potřebné rozhodnutí</a:t>
            </a:r>
            <a:r>
              <a:rPr lang="cs-CZ" sz="1800" dirty="0" smtClean="0"/>
              <a:t>.</a:t>
            </a:r>
          </a:p>
          <a:p>
            <a:pPr lvl="0" algn="just"/>
            <a:r>
              <a:rPr lang="cs-CZ" sz="1800" dirty="0"/>
              <a:t>Management rizik je charakterizováno jako činnost, která je zaměřena na snižování současných a budoucích rizik, jejich příčin i </a:t>
            </a:r>
            <a:r>
              <a:rPr lang="cs-CZ" sz="1800" dirty="0" smtClean="0"/>
              <a:t>následků.</a:t>
            </a:r>
            <a:endParaRPr lang="cs-CZ" sz="1800" dirty="0"/>
          </a:p>
          <a:p>
            <a:pPr lvl="0" algn="just"/>
            <a:endParaRPr lang="cs-CZ" sz="1800" dirty="0" smtClean="0"/>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Management rizika</a:t>
            </a:r>
            <a:endParaRPr lang="cs-CZ" dirty="0"/>
          </a:p>
        </p:txBody>
      </p:sp>
    </p:spTree>
    <p:extLst>
      <p:ext uri="{BB962C8B-B14F-4D97-AF65-F5344CB8AC3E}">
        <p14:creationId xmlns:p14="http://schemas.microsoft.com/office/powerpoint/2010/main" val="28822379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064" y="721557"/>
            <a:ext cx="761230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Krize</a:t>
            </a:r>
            <a:r>
              <a:rPr lang="cs-CZ" sz="18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 </a:t>
            </a:r>
            <a:endParaRPr lang="cs-CZ" sz="1800" dirty="0" smtClean="0"/>
          </a:p>
          <a:p>
            <a:pPr marL="0" indent="0" algn="just">
              <a:buNone/>
            </a:pPr>
            <a:r>
              <a:rPr lang="cs-CZ" sz="1800" dirty="0" smtClean="0"/>
              <a:t>Za </a:t>
            </a:r>
            <a:r>
              <a:rPr lang="cs-CZ" sz="1800" dirty="0"/>
              <a:t>společné znaky všech krizí mohou být považovány </a:t>
            </a:r>
            <a:r>
              <a:rPr lang="cs-CZ" sz="1800" dirty="0" smtClean="0"/>
              <a:t>tyto:</a:t>
            </a:r>
            <a:endParaRPr lang="cs-CZ" sz="1800" dirty="0"/>
          </a:p>
          <a:p>
            <a:pPr lvl="0" algn="just"/>
            <a:r>
              <a:rPr lang="cs-CZ" sz="1600" dirty="0"/>
              <a:t>Krize je téměř vždy rozkladná. </a:t>
            </a:r>
            <a:endParaRPr lang="cs-CZ" sz="1600" dirty="0" smtClean="0"/>
          </a:p>
          <a:p>
            <a:pPr lvl="0" algn="just"/>
            <a:r>
              <a:rPr lang="cs-CZ" sz="1600" dirty="0" smtClean="0"/>
              <a:t>Krize </a:t>
            </a:r>
            <a:r>
              <a:rPr lang="cs-CZ" sz="1600" dirty="0"/>
              <a:t>je téměř vždy negativní</a:t>
            </a:r>
            <a:r>
              <a:rPr lang="cs-CZ" sz="1600" dirty="0" smtClean="0"/>
              <a:t>.</a:t>
            </a:r>
            <a:endParaRPr lang="cs-CZ" sz="1600" dirty="0"/>
          </a:p>
          <a:p>
            <a:pPr lvl="0" algn="just"/>
            <a:r>
              <a:rPr lang="cs-CZ" sz="1600" dirty="0"/>
              <a:t>Krize rozděluje organizaci</a:t>
            </a:r>
            <a:r>
              <a:rPr lang="cs-CZ" sz="1600" dirty="0" smtClean="0"/>
              <a:t>.</a:t>
            </a:r>
            <a:endParaRPr lang="cs-CZ" sz="1600" dirty="0"/>
          </a:p>
          <a:p>
            <a:pPr lvl="0" algn="just"/>
            <a:r>
              <a:rPr lang="cs-CZ" sz="1600" dirty="0"/>
              <a:t>Krize může vyvolávat zkreslené nebo nesprávné dojmy</a:t>
            </a:r>
            <a:r>
              <a:rPr lang="cs-CZ" sz="1600" dirty="0" smtClean="0"/>
              <a:t>..</a:t>
            </a:r>
            <a:endParaRPr lang="cs-CZ" sz="1600" dirty="0"/>
          </a:p>
          <a:p>
            <a:pPr algn="just"/>
            <a:r>
              <a:rPr lang="cs-CZ" sz="1600" dirty="0"/>
              <a:t>Krize zpravidla překvapí, i když management podniku s určitými riziky počítá</a:t>
            </a:r>
            <a:r>
              <a:rPr lang="cs-CZ" sz="1600" dirty="0" smtClean="0"/>
              <a:t>.</a:t>
            </a:r>
          </a:p>
          <a:p>
            <a:pPr algn="just"/>
            <a:r>
              <a:rPr lang="cs-CZ" sz="1800" b="1" dirty="0"/>
              <a:t>Krizový management </a:t>
            </a:r>
            <a:r>
              <a:rPr lang="cs-CZ" sz="1800" dirty="0"/>
              <a:t>můžeme definovat jako jednu z disciplín managementu podniku. Je určen ke zvládání mimořádné negativní (krizové) situace podnikatelského subjektu.</a:t>
            </a:r>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Krizový management </a:t>
            </a:r>
            <a:endParaRPr lang="cs-CZ" dirty="0"/>
          </a:p>
        </p:txBody>
      </p:sp>
    </p:spTree>
    <p:extLst>
      <p:ext uri="{BB962C8B-B14F-4D97-AF65-F5344CB8AC3E}">
        <p14:creationId xmlns:p14="http://schemas.microsoft.com/office/powerpoint/2010/main" val="2589610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smtClean="0"/>
              <a:t>K</a:t>
            </a:r>
            <a:r>
              <a:rPr lang="cs-CZ" sz="1800" dirty="0"/>
              <a:t> tomu, abychom mohli informace využívat v procesu rozhodování a řízení, musí splňovat tato kritéria: </a:t>
            </a:r>
            <a:endParaRPr lang="cs-CZ" sz="1800" dirty="0" smtClean="0"/>
          </a:p>
          <a:p>
            <a:pPr algn="just"/>
            <a:r>
              <a:rPr lang="cs-CZ" sz="1800" dirty="0" smtClean="0"/>
              <a:t>relevantnost</a:t>
            </a:r>
            <a:r>
              <a:rPr lang="cs-CZ" sz="1800" dirty="0"/>
              <a:t>, </a:t>
            </a:r>
            <a:endParaRPr lang="cs-CZ" sz="1800" dirty="0" smtClean="0"/>
          </a:p>
          <a:p>
            <a:pPr algn="just"/>
            <a:r>
              <a:rPr lang="cs-CZ" sz="1800" dirty="0" smtClean="0"/>
              <a:t>reliabilita</a:t>
            </a:r>
            <a:r>
              <a:rPr lang="cs-CZ" sz="1800" dirty="0"/>
              <a:t>, </a:t>
            </a:r>
            <a:endParaRPr lang="cs-CZ" sz="1800" dirty="0" smtClean="0"/>
          </a:p>
          <a:p>
            <a:pPr algn="just"/>
            <a:r>
              <a:rPr lang="cs-CZ" sz="1800" dirty="0" smtClean="0"/>
              <a:t>validita</a:t>
            </a:r>
            <a:r>
              <a:rPr lang="cs-CZ" sz="1800" dirty="0"/>
              <a:t>, </a:t>
            </a:r>
            <a:endParaRPr lang="cs-CZ" sz="1800" dirty="0" smtClean="0"/>
          </a:p>
          <a:p>
            <a:pPr algn="just"/>
            <a:r>
              <a:rPr lang="cs-CZ" sz="1800" dirty="0" smtClean="0"/>
              <a:t>efektivita</a:t>
            </a:r>
            <a:r>
              <a:rPr lang="cs-CZ" sz="1800" dirty="0"/>
              <a:t>, </a:t>
            </a:r>
            <a:endParaRPr lang="cs-CZ" sz="1800" dirty="0" smtClean="0"/>
          </a:p>
          <a:p>
            <a:pPr algn="just"/>
            <a:r>
              <a:rPr lang="cs-CZ" sz="1800" dirty="0" smtClean="0"/>
              <a:t>odpovídající </a:t>
            </a:r>
            <a:r>
              <a:rPr lang="cs-CZ" sz="1800" dirty="0"/>
              <a:t>míra podrobnosti, </a:t>
            </a:r>
            <a:endParaRPr lang="cs-CZ" sz="1800" dirty="0" smtClean="0"/>
          </a:p>
          <a:p>
            <a:pPr algn="just"/>
            <a:r>
              <a:rPr lang="cs-CZ" sz="1800" dirty="0" smtClean="0"/>
              <a:t>srozumitelnost</a:t>
            </a:r>
            <a:r>
              <a:rPr lang="cs-CZ" sz="1800" dirty="0"/>
              <a:t>, </a:t>
            </a:r>
            <a:endParaRPr lang="cs-CZ" sz="1800" dirty="0" smtClean="0"/>
          </a:p>
          <a:p>
            <a:pPr algn="just"/>
            <a:r>
              <a:rPr lang="cs-CZ" sz="1800" dirty="0" smtClean="0"/>
              <a:t>aktuálnost</a:t>
            </a:r>
            <a:r>
              <a:rPr lang="cs-CZ" sz="1800" dirty="0"/>
              <a:t>, </a:t>
            </a:r>
            <a:endParaRPr lang="cs-CZ" sz="1800" dirty="0" smtClean="0"/>
          </a:p>
          <a:p>
            <a:pPr algn="just"/>
            <a:r>
              <a:rPr lang="cs-CZ" sz="1800" dirty="0" smtClean="0"/>
              <a:t>úplnost </a:t>
            </a:r>
            <a:r>
              <a:rPr lang="cs-CZ" sz="1800" dirty="0"/>
              <a:t>a kontinuita atd.</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Požadavky na informace</a:t>
            </a:r>
            <a:endParaRPr lang="cs-CZ" dirty="0"/>
          </a:p>
        </p:txBody>
      </p:sp>
    </p:spTree>
    <p:extLst>
      <p:ext uri="{BB962C8B-B14F-4D97-AF65-F5344CB8AC3E}">
        <p14:creationId xmlns:p14="http://schemas.microsoft.com/office/powerpoint/2010/main" val="4105644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b="1" dirty="0" smtClean="0"/>
              <a:t>Z hlediska rozhodovací úrovně</a:t>
            </a:r>
          </a:p>
          <a:p>
            <a:pPr lvl="0" algn="just"/>
            <a:r>
              <a:rPr lang="cs-CZ" sz="1800" dirty="0" smtClean="0"/>
              <a:t>Informace strategické</a:t>
            </a:r>
          </a:p>
          <a:p>
            <a:pPr lvl="0" algn="just"/>
            <a:r>
              <a:rPr lang="cs-CZ" sz="1800" dirty="0" smtClean="0"/>
              <a:t>Informace taktické </a:t>
            </a:r>
          </a:p>
          <a:p>
            <a:pPr lvl="0" algn="just"/>
            <a:r>
              <a:rPr lang="cs-CZ" sz="1800" dirty="0" smtClean="0"/>
              <a:t>Informace operativní</a:t>
            </a:r>
          </a:p>
          <a:p>
            <a:pPr marL="0" lvl="0" indent="0" algn="just">
              <a:buNone/>
            </a:pPr>
            <a:r>
              <a:rPr lang="cs-CZ" sz="1800" b="1" dirty="0" smtClean="0"/>
              <a:t>Z hlediska potřeb pro realizaci řídících činností</a:t>
            </a:r>
          </a:p>
          <a:p>
            <a:pPr algn="just"/>
            <a:r>
              <a:rPr lang="it-IT" sz="1800" dirty="0" smtClean="0"/>
              <a:t>potřebné </a:t>
            </a:r>
            <a:r>
              <a:rPr lang="it-IT" sz="1800" dirty="0"/>
              <a:t>pro stanovení </a:t>
            </a:r>
            <a:r>
              <a:rPr lang="it-IT" sz="1800" dirty="0" smtClean="0"/>
              <a:t>cílů</a:t>
            </a:r>
            <a:r>
              <a:rPr lang="cs-CZ" sz="1800" dirty="0" smtClean="0"/>
              <a:t> </a:t>
            </a:r>
            <a:r>
              <a:rPr lang="it-IT" sz="1800" dirty="0" smtClean="0"/>
              <a:t>podniku</a:t>
            </a:r>
            <a:endParaRPr lang="cs-CZ" sz="1800" dirty="0" smtClean="0"/>
          </a:p>
          <a:p>
            <a:pPr algn="just"/>
            <a:r>
              <a:rPr lang="cs-CZ" sz="1800" dirty="0"/>
              <a:t>z</a:t>
            </a:r>
            <a:r>
              <a:rPr lang="cs-CZ" sz="1800" dirty="0" smtClean="0"/>
              <a:t>abezpečující realizaci cílů a úkolů</a:t>
            </a:r>
          </a:p>
          <a:p>
            <a:pPr algn="just"/>
            <a:r>
              <a:rPr lang="cs-CZ" sz="1800" dirty="0"/>
              <a:t>informace o postupech </a:t>
            </a:r>
            <a:r>
              <a:rPr lang="cs-CZ" sz="1800" dirty="0" smtClean="0"/>
              <a:t>účelného působení</a:t>
            </a:r>
            <a:r>
              <a:rPr lang="cs-CZ" sz="1800" dirty="0"/>
              <a:t>, za </a:t>
            </a:r>
            <a:r>
              <a:rPr lang="cs-CZ" sz="1800" dirty="0" smtClean="0"/>
              <a:t>účelem dosažení stanovených cílů a úkolů jejich zabezpečení </a:t>
            </a:r>
            <a:r>
              <a:rPr lang="cs-CZ" sz="1800" dirty="0"/>
              <a:t>(kontrola </a:t>
            </a:r>
            <a:r>
              <a:rPr lang="cs-CZ" sz="1800" dirty="0" smtClean="0"/>
              <a:t>plnění cílů)</a:t>
            </a:r>
          </a:p>
          <a:p>
            <a:pPr marL="0" indent="0" algn="just">
              <a:buNone/>
            </a:pPr>
            <a:r>
              <a:rPr lang="cs-CZ" sz="1800" b="1" dirty="0" smtClean="0"/>
              <a:t>Z </a:t>
            </a:r>
            <a:r>
              <a:rPr lang="cs-CZ" sz="1800" b="1" dirty="0"/>
              <a:t>hlediska významnosti informací: </a:t>
            </a:r>
          </a:p>
          <a:p>
            <a:pPr algn="just"/>
            <a:r>
              <a:rPr lang="cs-CZ" sz="1800" dirty="0" smtClean="0"/>
              <a:t>základní</a:t>
            </a:r>
            <a:r>
              <a:rPr lang="cs-CZ" sz="1800" dirty="0"/>
              <a:t>, rozhodující informace, </a:t>
            </a:r>
          </a:p>
          <a:p>
            <a:pPr algn="just"/>
            <a:r>
              <a:rPr lang="cs-CZ" sz="1800" dirty="0" smtClean="0"/>
              <a:t>doplňkové</a:t>
            </a:r>
            <a:r>
              <a:rPr lang="cs-CZ" sz="1800" dirty="0"/>
              <a:t>. </a:t>
            </a:r>
          </a:p>
          <a:p>
            <a:pPr algn="just"/>
            <a:endParaRPr lang="cs-CZ" sz="1800" dirty="0"/>
          </a:p>
          <a:p>
            <a:pPr algn="just"/>
            <a:endParaRPr lang="it-IT"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Klasifikace informací I</a:t>
            </a:r>
            <a:endParaRPr lang="cs-CZ" dirty="0"/>
          </a:p>
        </p:txBody>
      </p:sp>
    </p:spTree>
    <p:extLst>
      <p:ext uri="{BB962C8B-B14F-4D97-AF65-F5344CB8AC3E}">
        <p14:creationId xmlns:p14="http://schemas.microsoft.com/office/powerpoint/2010/main" val="275505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264"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Z </a:t>
            </a:r>
            <a:r>
              <a:rPr lang="cs-CZ" sz="1800" b="1" dirty="0"/>
              <a:t>hlediska stálosti informací: </a:t>
            </a:r>
          </a:p>
          <a:p>
            <a:pPr algn="just"/>
            <a:r>
              <a:rPr lang="cs-CZ" sz="1800" dirty="0" smtClean="0"/>
              <a:t>stálé </a:t>
            </a:r>
            <a:r>
              <a:rPr lang="cs-CZ" sz="1800" dirty="0"/>
              <a:t>– jedná se o vžitá pravidla jednání, teoretické </a:t>
            </a:r>
            <a:r>
              <a:rPr lang="cs-CZ" sz="1800" dirty="0" smtClean="0"/>
              <a:t>vědomosti a </a:t>
            </a:r>
            <a:r>
              <a:rPr lang="cs-CZ" sz="1800" dirty="0"/>
              <a:t>praktické zkušenosti, </a:t>
            </a:r>
            <a:r>
              <a:rPr lang="cs-CZ" sz="1800" dirty="0" smtClean="0"/>
              <a:t>předem </a:t>
            </a:r>
            <a:r>
              <a:rPr lang="cs-CZ" sz="1800" dirty="0"/>
              <a:t>známá rozhodnutí ze soustavy </a:t>
            </a:r>
            <a:r>
              <a:rPr lang="cs-CZ" sz="1800" dirty="0" smtClean="0"/>
              <a:t>stálých informací</a:t>
            </a:r>
            <a:r>
              <a:rPr lang="cs-CZ" sz="1800" dirty="0"/>
              <a:t>, </a:t>
            </a:r>
            <a:r>
              <a:rPr lang="cs-CZ" sz="1800" dirty="0" smtClean="0"/>
              <a:t>organizační a řídící </a:t>
            </a:r>
            <a:r>
              <a:rPr lang="cs-CZ" sz="1800" dirty="0"/>
              <a:t>normy, </a:t>
            </a:r>
            <a:r>
              <a:rPr lang="cs-CZ" sz="1800" dirty="0" smtClean="0"/>
              <a:t>směrnice </a:t>
            </a:r>
            <a:r>
              <a:rPr lang="cs-CZ" sz="1800" dirty="0"/>
              <a:t>a </a:t>
            </a:r>
            <a:r>
              <a:rPr lang="cs-CZ" sz="1800" dirty="0" smtClean="0"/>
              <a:t>nařízení </a:t>
            </a:r>
            <a:r>
              <a:rPr lang="cs-CZ" sz="1800" dirty="0"/>
              <a:t>atd., podle </a:t>
            </a:r>
            <a:r>
              <a:rPr lang="cs-CZ" sz="1800" dirty="0" smtClean="0"/>
              <a:t>kterých </a:t>
            </a:r>
            <a:r>
              <a:rPr lang="cs-CZ" sz="1800" dirty="0"/>
              <a:t>musí vedoucí pracovník postupovat, </a:t>
            </a:r>
          </a:p>
          <a:p>
            <a:pPr algn="just"/>
            <a:r>
              <a:rPr lang="cs-CZ" sz="1800" dirty="0" smtClean="0"/>
              <a:t>proměnné </a:t>
            </a:r>
            <a:r>
              <a:rPr lang="cs-CZ" sz="1800" dirty="0"/>
              <a:t>– informace s </a:t>
            </a:r>
            <a:r>
              <a:rPr lang="cs-CZ" sz="1800" dirty="0" smtClean="0"/>
              <a:t>dočasnou </a:t>
            </a:r>
            <a:r>
              <a:rPr lang="cs-CZ" sz="1800" dirty="0"/>
              <a:t>platností (krátkodobé </a:t>
            </a:r>
            <a:r>
              <a:rPr lang="cs-CZ" sz="1800" dirty="0" smtClean="0"/>
              <a:t>příkazy</a:t>
            </a:r>
            <a:r>
              <a:rPr lang="cs-CZ" sz="1800" dirty="0"/>
              <a:t>, </a:t>
            </a:r>
            <a:r>
              <a:rPr lang="cs-CZ" sz="1800" dirty="0" smtClean="0"/>
              <a:t>operativní </a:t>
            </a:r>
            <a:r>
              <a:rPr lang="cs-CZ" sz="1800" dirty="0"/>
              <a:t>informace o </a:t>
            </a:r>
            <a:r>
              <a:rPr lang="cs-CZ" sz="1800" dirty="0" smtClean="0"/>
              <a:t>výrobě apod</a:t>
            </a:r>
            <a:r>
              <a:rPr lang="cs-CZ" sz="1800" dirty="0"/>
              <a:t>.) </a:t>
            </a:r>
          </a:p>
          <a:p>
            <a:pPr algn="just"/>
            <a:endParaRPr lang="cs-CZ" sz="1800" dirty="0"/>
          </a:p>
          <a:p>
            <a:pPr marL="0" indent="0" algn="just">
              <a:buNone/>
            </a:pPr>
            <a:r>
              <a:rPr lang="cs-CZ" sz="1800" b="1" dirty="0" smtClean="0"/>
              <a:t>Z </a:t>
            </a:r>
            <a:r>
              <a:rPr lang="cs-CZ" sz="1800" b="1" dirty="0"/>
              <a:t>hlediska rozsahu </a:t>
            </a:r>
            <a:r>
              <a:rPr lang="cs-CZ" sz="1800" b="1" dirty="0" smtClean="0"/>
              <a:t>zabezpečení </a:t>
            </a:r>
            <a:r>
              <a:rPr lang="cs-CZ" sz="1800" b="1" dirty="0"/>
              <a:t>jednotlivých </a:t>
            </a:r>
            <a:r>
              <a:rPr lang="cs-CZ" sz="1800" b="1" dirty="0" smtClean="0"/>
              <a:t>stupňů řízení</a:t>
            </a:r>
            <a:r>
              <a:rPr lang="cs-CZ" sz="1800" b="1" dirty="0"/>
              <a:t>:</a:t>
            </a:r>
          </a:p>
          <a:p>
            <a:pPr algn="just"/>
            <a:r>
              <a:rPr lang="cs-CZ" sz="1800" dirty="0" smtClean="0"/>
              <a:t>souborné</a:t>
            </a:r>
            <a:r>
              <a:rPr lang="cs-CZ" sz="1800" dirty="0"/>
              <a:t>, komplexní – statistické </a:t>
            </a:r>
            <a:r>
              <a:rPr lang="cs-CZ" sz="1800" dirty="0" smtClean="0"/>
              <a:t>přehledy</a:t>
            </a:r>
            <a:r>
              <a:rPr lang="cs-CZ" sz="1800" dirty="0"/>
              <a:t>, komplexní rozbory,... </a:t>
            </a:r>
          </a:p>
          <a:p>
            <a:pPr algn="just"/>
            <a:r>
              <a:rPr lang="cs-CZ" sz="1800" dirty="0" smtClean="0"/>
              <a:t>výběrové </a:t>
            </a:r>
            <a:r>
              <a:rPr lang="cs-CZ" sz="1800" dirty="0"/>
              <a:t>– týkající se </a:t>
            </a:r>
            <a:r>
              <a:rPr lang="cs-CZ" sz="1800" dirty="0" smtClean="0"/>
              <a:t>určitého </a:t>
            </a:r>
            <a:r>
              <a:rPr lang="cs-CZ" sz="1800" dirty="0"/>
              <a:t>úseku </a:t>
            </a:r>
            <a:r>
              <a:rPr lang="cs-CZ" sz="1800" dirty="0" smtClean="0"/>
              <a:t>činnosti </a:t>
            </a:r>
            <a:r>
              <a:rPr lang="cs-CZ" sz="1800" dirty="0"/>
              <a:t>podniku (</a:t>
            </a:r>
            <a:r>
              <a:rPr lang="cs-CZ" sz="1800" dirty="0" smtClean="0"/>
              <a:t>podrobnější</a:t>
            </a:r>
            <a:r>
              <a:rPr lang="cs-CZ" sz="1800" dirty="0"/>
              <a:t>), </a:t>
            </a:r>
          </a:p>
          <a:p>
            <a:pPr algn="just"/>
            <a:r>
              <a:rPr lang="cs-CZ" sz="1800" dirty="0" smtClean="0"/>
              <a:t>veřejné </a:t>
            </a:r>
            <a:r>
              <a:rPr lang="cs-CZ" sz="1800" dirty="0"/>
              <a:t>– </a:t>
            </a:r>
            <a:r>
              <a:rPr lang="cs-CZ" sz="1800" dirty="0" smtClean="0"/>
              <a:t>dostupné všem pracovníkům </a:t>
            </a:r>
            <a:r>
              <a:rPr lang="cs-CZ" sz="1800" dirty="0"/>
              <a:t>podniku, </a:t>
            </a:r>
            <a:r>
              <a:rPr lang="cs-CZ" sz="1800" dirty="0" smtClean="0"/>
              <a:t>příp</a:t>
            </a:r>
            <a:r>
              <a:rPr lang="cs-CZ" sz="1800" dirty="0"/>
              <a:t>. dalším osobám, </a:t>
            </a:r>
          </a:p>
          <a:p>
            <a:pPr algn="just"/>
            <a:r>
              <a:rPr lang="cs-CZ" sz="1800" dirty="0" smtClean="0"/>
              <a:t>neveřejné</a:t>
            </a:r>
            <a:r>
              <a:rPr lang="cs-CZ" sz="1800" dirty="0"/>
              <a:t>. </a:t>
            </a:r>
          </a:p>
          <a:p>
            <a:pPr algn="just"/>
            <a:endParaRPr lang="it-IT"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Klasifikace informací II</a:t>
            </a:r>
            <a:endParaRPr lang="cs-CZ" dirty="0"/>
          </a:p>
        </p:txBody>
      </p:sp>
    </p:spTree>
    <p:extLst>
      <p:ext uri="{BB962C8B-B14F-4D97-AF65-F5344CB8AC3E}">
        <p14:creationId xmlns:p14="http://schemas.microsoft.com/office/powerpoint/2010/main" val="2036944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264"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Z </a:t>
            </a:r>
            <a:r>
              <a:rPr lang="cs-CZ" sz="1800" b="1" dirty="0"/>
              <a:t>hlediska </a:t>
            </a:r>
            <a:r>
              <a:rPr lang="cs-CZ" sz="1800" b="1" dirty="0" smtClean="0"/>
              <a:t>zdrojů informací</a:t>
            </a:r>
            <a:r>
              <a:rPr lang="cs-CZ" sz="1800" b="1" dirty="0"/>
              <a:t>: </a:t>
            </a:r>
          </a:p>
          <a:p>
            <a:pPr algn="just"/>
            <a:r>
              <a:rPr lang="cs-CZ" sz="1800" dirty="0" smtClean="0"/>
              <a:t>interní </a:t>
            </a:r>
            <a:r>
              <a:rPr lang="cs-CZ" sz="1800" dirty="0"/>
              <a:t>zdroje – </a:t>
            </a:r>
            <a:r>
              <a:rPr lang="cs-CZ" sz="1800" dirty="0" smtClean="0"/>
              <a:t>vnitřní </a:t>
            </a:r>
            <a:r>
              <a:rPr lang="cs-CZ" sz="1800" dirty="0"/>
              <a:t>podniková datová základna, </a:t>
            </a:r>
          </a:p>
          <a:p>
            <a:pPr algn="just"/>
            <a:r>
              <a:rPr lang="cs-CZ" sz="1800" dirty="0" smtClean="0"/>
              <a:t>externí </a:t>
            </a:r>
            <a:r>
              <a:rPr lang="cs-CZ" sz="1800" dirty="0"/>
              <a:t>zdroje – </a:t>
            </a:r>
            <a:r>
              <a:rPr lang="cs-CZ" sz="1800" dirty="0" smtClean="0"/>
              <a:t>vnější </a:t>
            </a:r>
            <a:r>
              <a:rPr lang="cs-CZ" sz="1800" dirty="0"/>
              <a:t>zdroje, </a:t>
            </a:r>
            <a:r>
              <a:rPr lang="cs-CZ" sz="1800" dirty="0" smtClean="0"/>
              <a:t>např. </a:t>
            </a:r>
            <a:r>
              <a:rPr lang="cs-CZ" sz="1800" dirty="0"/>
              <a:t>právní normy, informace o trhu, apod. </a:t>
            </a:r>
          </a:p>
          <a:p>
            <a:pPr marL="0" indent="0" algn="just">
              <a:buNone/>
            </a:pPr>
            <a:r>
              <a:rPr lang="cs-CZ" sz="1800" b="1" dirty="0" smtClean="0"/>
              <a:t>Z </a:t>
            </a:r>
            <a:r>
              <a:rPr lang="cs-CZ" sz="1800" b="1" dirty="0"/>
              <a:t>hlediska </a:t>
            </a:r>
            <a:r>
              <a:rPr lang="cs-CZ" sz="1800" b="1" dirty="0" smtClean="0"/>
              <a:t>účelu </a:t>
            </a:r>
            <a:r>
              <a:rPr lang="cs-CZ" sz="1800" b="1" dirty="0"/>
              <a:t>použití: </a:t>
            </a:r>
          </a:p>
          <a:p>
            <a:pPr algn="just"/>
            <a:r>
              <a:rPr lang="cs-CZ" sz="1800" dirty="0" smtClean="0"/>
              <a:t>informace </a:t>
            </a:r>
            <a:r>
              <a:rPr lang="cs-CZ" sz="1800" dirty="0"/>
              <a:t>poznávací – </a:t>
            </a:r>
            <a:r>
              <a:rPr lang="cs-CZ" sz="1800" dirty="0" smtClean="0"/>
              <a:t>např. </a:t>
            </a:r>
            <a:r>
              <a:rPr lang="cs-CZ" sz="1800" dirty="0"/>
              <a:t>odborná literatura sloužící pro </a:t>
            </a:r>
            <a:r>
              <a:rPr lang="cs-CZ" sz="1800" dirty="0" smtClean="0"/>
              <a:t>rozšíření odborného růstu pracovníků podniku</a:t>
            </a:r>
            <a:r>
              <a:rPr lang="cs-CZ" sz="1800" dirty="0"/>
              <a:t>, </a:t>
            </a:r>
          </a:p>
          <a:p>
            <a:pPr algn="just"/>
            <a:r>
              <a:rPr lang="cs-CZ" sz="1800" dirty="0" smtClean="0"/>
              <a:t>informace řídící</a:t>
            </a:r>
            <a:r>
              <a:rPr lang="cs-CZ" sz="1800" dirty="0"/>
              <a:t>, resp. </a:t>
            </a:r>
            <a:r>
              <a:rPr lang="cs-CZ" sz="1800" dirty="0" smtClean="0"/>
              <a:t>podněcující plnění řídících </a:t>
            </a:r>
            <a:r>
              <a:rPr lang="cs-CZ" sz="1800" dirty="0"/>
              <a:t>funkcí: o zdrojích, </a:t>
            </a:r>
            <a:r>
              <a:rPr lang="cs-CZ" sz="1800" dirty="0" smtClean="0"/>
              <a:t>o </a:t>
            </a:r>
            <a:r>
              <a:rPr lang="cs-CZ" sz="1800" dirty="0"/>
              <a:t>pracovnících, o minulosti (</a:t>
            </a:r>
            <a:r>
              <a:rPr lang="cs-CZ" sz="1800" dirty="0" smtClean="0"/>
              <a:t>účetnictví</a:t>
            </a:r>
            <a:r>
              <a:rPr lang="cs-CZ" sz="1800" dirty="0"/>
              <a:t>, rozbory, </a:t>
            </a:r>
            <a:r>
              <a:rPr lang="cs-CZ" sz="1800" dirty="0" smtClean="0"/>
              <a:t>statistika</a:t>
            </a:r>
            <a:r>
              <a:rPr lang="cs-CZ" sz="1800" dirty="0"/>
              <a:t>, výsledné </a:t>
            </a:r>
            <a:r>
              <a:rPr lang="cs-CZ" sz="1800" dirty="0" smtClean="0"/>
              <a:t>kalkulace </a:t>
            </a:r>
            <a:r>
              <a:rPr lang="cs-CZ" sz="1800" dirty="0"/>
              <a:t>atd.), do budoucnosti (prognostické, plánované, normativní, </a:t>
            </a:r>
            <a:r>
              <a:rPr lang="cs-CZ" sz="1800" dirty="0" smtClean="0"/>
              <a:t>rozpočetnictví</a:t>
            </a:r>
            <a:r>
              <a:rPr lang="cs-CZ" sz="1800" dirty="0"/>
              <a:t>, kalkulace), </a:t>
            </a:r>
          </a:p>
          <a:p>
            <a:pPr algn="just"/>
            <a:r>
              <a:rPr lang="cs-CZ" sz="1800" dirty="0" smtClean="0"/>
              <a:t>informace přímé </a:t>
            </a:r>
            <a:r>
              <a:rPr lang="cs-CZ" sz="1800" dirty="0"/>
              <a:t>– </a:t>
            </a:r>
            <a:r>
              <a:rPr lang="cs-CZ" sz="1800" dirty="0" smtClean="0"/>
              <a:t>příkazy</a:t>
            </a:r>
            <a:r>
              <a:rPr lang="cs-CZ" sz="1800" dirty="0"/>
              <a:t>, operativní rozhodnutí, </a:t>
            </a:r>
          </a:p>
          <a:p>
            <a:pPr algn="just"/>
            <a:r>
              <a:rPr lang="cs-CZ" sz="1800" dirty="0" smtClean="0"/>
              <a:t>informace zpětné </a:t>
            </a:r>
            <a:r>
              <a:rPr lang="cs-CZ" sz="1800" dirty="0"/>
              <a:t>vazby – kontrolní, </a:t>
            </a:r>
            <a:r>
              <a:rPr lang="cs-CZ" sz="1800" dirty="0" smtClean="0"/>
              <a:t>regulační</a:t>
            </a:r>
            <a:r>
              <a:rPr lang="cs-CZ" sz="1800" dirty="0"/>
              <a:t>. </a:t>
            </a:r>
          </a:p>
          <a:p>
            <a:pPr algn="just"/>
            <a:endParaRPr lang="it-IT"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Klasifikace informací III</a:t>
            </a:r>
            <a:endParaRPr lang="cs-CZ" dirty="0"/>
          </a:p>
        </p:txBody>
      </p:sp>
    </p:spTree>
    <p:extLst>
      <p:ext uri="{BB962C8B-B14F-4D97-AF65-F5344CB8AC3E}">
        <p14:creationId xmlns:p14="http://schemas.microsoft.com/office/powerpoint/2010/main" val="2709924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3587</TotalTime>
  <Words>4925</Words>
  <Application>Microsoft Office PowerPoint</Application>
  <PresentationFormat>Předvádění na obrazovce (16:9)</PresentationFormat>
  <Paragraphs>390</Paragraphs>
  <Slides>51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51</vt:i4>
      </vt:variant>
    </vt:vector>
  </HeadingPairs>
  <TitlesOfParts>
    <vt:vector size="56" baseType="lpstr">
      <vt:lpstr>Arial</vt:lpstr>
      <vt:lpstr>Calibri</vt:lpstr>
      <vt:lpstr>Enriqueta</vt:lpstr>
      <vt:lpstr>Times New Roman</vt:lpstr>
      <vt:lpstr>SLU</vt:lpstr>
      <vt:lpstr>Prezentace aplikace PowerPoint</vt:lpstr>
      <vt:lpstr>Manažerské funkce zabezpečovací </vt:lpstr>
      <vt:lpstr>Podstata manažerských funkcí zabezpečovacích</vt:lpstr>
      <vt:lpstr>Zabezpečení informační</vt:lpstr>
      <vt:lpstr>Využití informací</vt:lpstr>
      <vt:lpstr>Požadavky na informace</vt:lpstr>
      <vt:lpstr>Klasifikace informací I</vt:lpstr>
      <vt:lpstr>Klasifikace informací II</vt:lpstr>
      <vt:lpstr>Klasifikace informací III</vt:lpstr>
      <vt:lpstr>Klasifikace informací IV</vt:lpstr>
      <vt:lpstr>Zdroje dat podle Kozla a kol. (2006)</vt:lpstr>
      <vt:lpstr>Informační systém podniku</vt:lpstr>
      <vt:lpstr>Struktura informačního systému podniku</vt:lpstr>
      <vt:lpstr>Zabezpečení personální</vt:lpstr>
      <vt:lpstr>Úkoly řízení lidských zdrojů</vt:lpstr>
      <vt:lpstr>Plánování lidských zdrojů</vt:lpstr>
      <vt:lpstr>Intuitivní metody plánování lidských zdrojů</vt:lpstr>
      <vt:lpstr>Kvantitativní metody plánování lidských zdrojů</vt:lpstr>
      <vt:lpstr>Proces získávání lidských zdrojů</vt:lpstr>
      <vt:lpstr>Zdroje lidských sil</vt:lpstr>
      <vt:lpstr>Externí zdroje lidských sil</vt:lpstr>
      <vt:lpstr>Přilákání vhodných lidských zdrojů</vt:lpstr>
      <vt:lpstr>Výběr vhodných lidských sil</vt:lpstr>
      <vt:lpstr>Materiální zabezpečení I</vt:lpstr>
      <vt:lpstr>Materiální zabezpečení II</vt:lpstr>
      <vt:lpstr>Management jako vědní disciplína   </vt:lpstr>
      <vt:lpstr>Pojetí managementu jako vědní disciplíny</vt:lpstr>
      <vt:lpstr>Etapy vývoje novodobého managementu</vt:lpstr>
      <vt:lpstr>Klasické období managementu I</vt:lpstr>
      <vt:lpstr>Klasické období managementu II</vt:lpstr>
      <vt:lpstr>Školy klasického období managementu</vt:lpstr>
      <vt:lpstr>Management 40. – 70. let 20. století</vt:lpstr>
      <vt:lpstr>Management konce dvacátého století</vt:lpstr>
      <vt:lpstr>Management počátku dvacátého prvního století</vt:lpstr>
      <vt:lpstr>Vybrané současné přístupy k managementu</vt:lpstr>
      <vt:lpstr>Management změny I</vt:lpstr>
      <vt:lpstr>Management změny II</vt:lpstr>
      <vt:lpstr>Management znalostí </vt:lpstr>
      <vt:lpstr>Procesní management </vt:lpstr>
      <vt:lpstr>Management inovací </vt:lpstr>
      <vt:lpstr>Informační management I</vt:lpstr>
      <vt:lpstr>Informační management III</vt:lpstr>
      <vt:lpstr>Management jakosti I</vt:lpstr>
      <vt:lpstr>Management jakosti II</vt:lpstr>
      <vt:lpstr>Management jakosti III</vt:lpstr>
      <vt:lpstr>Environmentální management I</vt:lpstr>
      <vt:lpstr>Environmentální management II</vt:lpstr>
      <vt:lpstr>Strategický management I</vt:lpstr>
      <vt:lpstr>Strategický management II</vt:lpstr>
      <vt:lpstr>Management rizika</vt:lpstr>
      <vt:lpstr>Krizový management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241</cp:revision>
  <dcterms:created xsi:type="dcterms:W3CDTF">2016-07-06T15:42:34Z</dcterms:created>
  <dcterms:modified xsi:type="dcterms:W3CDTF">2024-04-25T15:29:21Z</dcterms:modified>
</cp:coreProperties>
</file>