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78" r:id="rId3"/>
    <p:sldId id="280" r:id="rId4"/>
    <p:sldId id="295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1" r:id="rId14"/>
    <p:sldId id="292" r:id="rId15"/>
    <p:sldId id="293" r:id="rId16"/>
    <p:sldId id="290" r:id="rId17"/>
    <p:sldId id="294" r:id="rId18"/>
    <p:sldId id="301" r:id="rId19"/>
    <p:sldId id="302" r:id="rId20"/>
    <p:sldId id="303" r:id="rId21"/>
    <p:sldId id="304" r:id="rId22"/>
    <p:sldId id="305" r:id="rId23"/>
    <p:sldId id="306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3" r:id="rId39"/>
    <p:sldId id="322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271" r:id="rId5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24B"/>
    <a:srgbClr val="598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15" autoAdjust="0"/>
    <p:restoredTop sz="94640"/>
  </p:normalViewPr>
  <p:slideViewPr>
    <p:cSldViewPr snapToGrid="0">
      <p:cViewPr varScale="1">
        <p:scale>
          <a:sx n="67" d="100"/>
          <a:sy n="67" d="100"/>
        </p:scale>
        <p:origin x="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5826B-7678-40DA-BCC6-744814B98776}" type="datetimeFigureOut">
              <a:rPr lang="cs-CZ" smtClean="0"/>
              <a:t>07.05.2022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58D5C-7C5A-46D2-A438-0D01F4725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16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367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771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Gros a Grosová (2012)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655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(Ellerman, 1995)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407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Seřazeno podle stupně přesnosti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91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Pozor na maximalizační a minimalizační kritéria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728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Využití obrácené</a:t>
            </a:r>
            <a:r>
              <a:rPr lang="cs-CZ" baseline="0" dirty="0"/>
              <a:t> hodnoty pořadí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32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07.05.2022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85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07.05.2022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28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07.05.2022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41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07.05.2022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7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07.05.2022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98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07.05.2022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26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07.05.2022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21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07.05.2022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06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07.05.2022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97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07.05.2022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95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07.05.2022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30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3B6F2-BD93-4F2E-BFBE-356C16A30589}" type="datetimeFigureOut">
              <a:rPr lang="cs-CZ" smtClean="0"/>
              <a:t>07.05.2022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92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inmag.penize.cz/recenze/267047-rychle-a-pomale-mysleni-nobelista-napsal-navod-k-pouziti-hlavy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683791"/>
            <a:ext cx="9144000" cy="1050566"/>
          </a:xfrm>
        </p:spPr>
        <p:txBody>
          <a:bodyPr>
            <a:noAutofit/>
          </a:bodyPr>
          <a:lstStyle/>
          <a:p>
            <a:r>
              <a:rPr lang="cs-CZ" sz="4000" dirty="0"/>
              <a:t>Nákupní marketing</a:t>
            </a:r>
            <a:br>
              <a:rPr lang="cs-CZ" sz="4000" dirty="0"/>
            </a:br>
            <a:r>
              <a:rPr lang="cs-CZ" sz="4000" dirty="0"/>
              <a:t>2. Tutoriál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80" y="805109"/>
            <a:ext cx="3267839" cy="25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8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nízkého míče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600" dirty="0"/>
              <a:t>Využívané při prodeji automobilů.</a:t>
            </a:r>
          </a:p>
          <a:p>
            <a:r>
              <a:rPr lang="cs-CZ" sz="3600" dirty="0"/>
              <a:t>Nejdříve je nabídnuta atraktivní verze nabídky auta.</a:t>
            </a:r>
          </a:p>
          <a:p>
            <a:r>
              <a:rPr lang="cs-CZ" sz="3600" dirty="0"/>
              <a:t>Zákazník je nadšený a začnou se vyplňovat papíry.</a:t>
            </a:r>
          </a:p>
          <a:p>
            <a:r>
              <a:rPr lang="cs-CZ" sz="3600" dirty="0"/>
              <a:t>Zákazník již souhlasil s nákupem, mentálně již vlastní produkt a má k němu již vztah.</a:t>
            </a:r>
          </a:p>
          <a:p>
            <a:r>
              <a:rPr lang="cs-CZ" sz="3600" dirty="0"/>
              <a:t>V průběhu ale vyjde najevo, že původní nabídku není možné realizovat.</a:t>
            </a:r>
          </a:p>
          <a:p>
            <a:r>
              <a:rPr lang="cs-CZ" sz="3600" dirty="0"/>
              <a:t>Zákazník ale již produkt chce. Udělal rozhodnutí a mentálně se stal vlastníkem.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57710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nízkého míče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4800" dirty="0"/>
              <a:t>Klasický experiment</a:t>
            </a:r>
          </a:p>
          <a:p>
            <a:pPr lvl="1"/>
            <a:r>
              <a:rPr lang="cs-CZ" sz="3600" dirty="0"/>
              <a:t>Studenti byli požádáni o účast na experimentu.</a:t>
            </a:r>
          </a:p>
          <a:p>
            <a:pPr lvl="1"/>
            <a:r>
              <a:rPr lang="cs-CZ" sz="3600" dirty="0"/>
              <a:t>Řada z nich souhlasila, jelikož experimenty bývají pro studenty zábava a navíc mohou něco málo vydělat.</a:t>
            </a:r>
          </a:p>
          <a:p>
            <a:pPr lvl="1"/>
            <a:r>
              <a:rPr lang="cs-CZ" sz="3600" dirty="0"/>
              <a:t>Poté jim byla poskytnuta doplňující informace, že se experiment koná v sobotu v 7:00. 56% přišlo.</a:t>
            </a:r>
          </a:p>
          <a:p>
            <a:pPr lvl="1"/>
            <a:r>
              <a:rPr lang="cs-CZ" sz="3600" dirty="0"/>
              <a:t>Pokud se studentů ptali rovnou, zda příjdou v sobotu na 7:00 na experiment přišlo pouze 24% oslovených.</a:t>
            </a:r>
          </a:p>
          <a:p>
            <a:pPr lvl="1"/>
            <a:endParaRPr lang="cs-CZ" sz="3600" dirty="0"/>
          </a:p>
          <a:p>
            <a:pPr lvl="1"/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06458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nohy ve dveřích a nízkého míče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600" dirty="0"/>
              <a:t>Jedná se o techniky založené na teorii závazku.</a:t>
            </a:r>
          </a:p>
          <a:p>
            <a:r>
              <a:rPr lang="cs-CZ" sz="3600" dirty="0"/>
              <a:t>Lidé neradi mění svá rozhodnutí.</a:t>
            </a:r>
          </a:p>
          <a:p>
            <a:r>
              <a:rPr lang="cs-CZ" sz="3600" dirty="0"/>
              <a:t>Způsobuje jim to nepříjemný pocit.</a:t>
            </a:r>
          </a:p>
          <a:p>
            <a:r>
              <a:rPr lang="cs-CZ" sz="3600" dirty="0"/>
              <a:t>Ten vychází z vnitřní disonance (nesouladu).</a:t>
            </a:r>
          </a:p>
          <a:p>
            <a:r>
              <a:rPr lang="cs-CZ" sz="3600" dirty="0"/>
              <a:t>Udrží si tedy slíbený závazek i když se původní dohoda změnila.</a:t>
            </a:r>
          </a:p>
          <a:p>
            <a:r>
              <a:rPr lang="cs-CZ" sz="3600" dirty="0"/>
              <a:t>Studentský experiment a nabídka ošklivého poutače na zahradě jsou toho důkazem.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70304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„to není vše“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Původní nabídka je postupně vylepšována.</a:t>
            </a:r>
          </a:p>
          <a:p>
            <a:r>
              <a:rPr lang="cs-CZ" sz="3600" dirty="0"/>
              <a:t>Finální verze nabídky tak vypadá v porovnání s původní verzí skvěle.</a:t>
            </a:r>
          </a:p>
          <a:p>
            <a:r>
              <a:rPr lang="cs-CZ" sz="3600" dirty="0"/>
              <a:t>Zákazník pak neporovnává nabídku v kontextu konkuečních nabídek.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82210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„to není vše“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4800" dirty="0"/>
              <a:t>Klasický experiment</a:t>
            </a:r>
          </a:p>
          <a:p>
            <a:pPr lvl="1"/>
            <a:r>
              <a:rPr lang="cs-CZ" sz="3600" dirty="0"/>
              <a:t>První skupině byl nabídnutý dortík za 75 centů.</a:t>
            </a:r>
          </a:p>
          <a:p>
            <a:pPr lvl="1"/>
            <a:r>
              <a:rPr lang="cs-CZ" sz="3600" dirty="0"/>
              <a:t>Než stihli účastníci experimentu reagovat, byly jim nabídnuty zdarma dvě sušenky.</a:t>
            </a:r>
          </a:p>
          <a:p>
            <a:pPr lvl="2"/>
            <a:r>
              <a:rPr lang="cs-CZ" sz="3200" b="1" dirty="0"/>
              <a:t>Nabídku přijalo 73% studentů</a:t>
            </a:r>
          </a:p>
          <a:p>
            <a:pPr lvl="1"/>
            <a:r>
              <a:rPr lang="cs-CZ" sz="3600" dirty="0"/>
              <a:t>Druhé skupině pak byl nabídnut dortík a dvě sušenky za 75 centů.</a:t>
            </a:r>
          </a:p>
          <a:p>
            <a:pPr lvl="2"/>
            <a:r>
              <a:rPr lang="cs-CZ" sz="3200" b="1" dirty="0"/>
              <a:t>Nabídku akceptovalo jen 40% studentů.</a:t>
            </a:r>
          </a:p>
          <a:p>
            <a:pPr lvl="1"/>
            <a:endParaRPr lang="cs-CZ" sz="3600" dirty="0"/>
          </a:p>
          <a:p>
            <a:pPr lvl="1"/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84992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i koruna pomůže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Velmi úspěšná technika při fundrisingu</a:t>
            </a:r>
          </a:p>
          <a:p>
            <a:r>
              <a:rPr lang="cs-CZ" sz="3600" dirty="0"/>
              <a:t>V experimentu se skupina žadatelů prezentovala klasickým heslem: „Přispěli byste prosím na charitu?“</a:t>
            </a:r>
          </a:p>
          <a:p>
            <a:r>
              <a:rPr lang="cs-CZ" sz="3600" dirty="0"/>
              <a:t>V tomto případě byla úspěšnost (souhlas) pouze 28%.</a:t>
            </a:r>
          </a:p>
          <a:p>
            <a:r>
              <a:rPr lang="cs-CZ" sz="3600" dirty="0"/>
              <a:t>Dodáním informace o tom, že „i koruna pomůže“ se zvýšil souhlas s poskytnutím daru na 50%.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90715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reciprocity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3600" dirty="0"/>
              <a:t>Když vám někdo udělá službu, máte pocit povinnosti mu ji oplatit.</a:t>
            </a:r>
          </a:p>
          <a:p>
            <a:r>
              <a:rPr lang="cs-CZ" sz="3600" dirty="0"/>
              <a:t>Často ale oplácíme mnohem větší službou, než nám byla chytře poskytnuta.</a:t>
            </a:r>
          </a:p>
          <a:p>
            <a:r>
              <a:rPr lang="cs-CZ" sz="3600" dirty="0"/>
              <a:t>Charita rozdává malé dárky a lidé poté mají pocit, že by se měli rozhodnout něco darovat.</a:t>
            </a:r>
          </a:p>
          <a:p>
            <a:r>
              <a:rPr lang="cs-CZ" sz="3600" dirty="0"/>
              <a:t>Univerzity posílají absolventům drobné dárky (nálepky, magnetky na lednici atd.) a poté žádají o sponzorský dar.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41789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vzácnosti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Určitě známe z ekonomie</a:t>
            </a:r>
          </a:p>
          <a:p>
            <a:r>
              <a:rPr lang="cs-CZ" sz="3600" dirty="0"/>
              <a:t>V obchodním jednání se využívá:</a:t>
            </a:r>
          </a:p>
          <a:p>
            <a:pPr lvl="1"/>
            <a:r>
              <a:rPr lang="cs-CZ" sz="3600" dirty="0"/>
              <a:t>Poslední na skladě</a:t>
            </a:r>
          </a:p>
          <a:p>
            <a:pPr lvl="1"/>
            <a:r>
              <a:rPr lang="cs-CZ" sz="3600" dirty="0"/>
              <a:t>Limitovaná edice</a:t>
            </a:r>
          </a:p>
          <a:p>
            <a:pPr lvl="1"/>
            <a:r>
              <a:rPr lang="cs-CZ" sz="3600" dirty="0"/>
              <a:t>Brzy končí výprodeje</a:t>
            </a:r>
          </a:p>
          <a:p>
            <a:pPr lvl="1"/>
            <a:r>
              <a:rPr lang="cs-CZ" sz="3600" dirty="0"/>
              <a:t>Limitovaná nabídka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316" y="1481957"/>
            <a:ext cx="4630530" cy="389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57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6337425" y="2740982"/>
            <a:ext cx="41019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>
                <a:ln w="9525">
                  <a:solidFill>
                    <a:schemeClr val="bg1"/>
                  </a:solidFill>
                  <a:prstDash val="solid"/>
                </a:ln>
              </a:rPr>
              <a:t>Volba dodavatele</a:t>
            </a:r>
          </a:p>
        </p:txBody>
      </p:sp>
      <p:pic>
        <p:nvPicPr>
          <p:cNvPr id="1026" name="Picture 2" descr="Výsledek obrázku pro election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519" y="1690688"/>
            <a:ext cx="3882271" cy="408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602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Volba dodavatele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/>
              <a:t>Stále užší spolupráce partnerů v dodavatelských řetězcích vyžaduje kvalitní výběr dodavatelů.</a:t>
            </a:r>
          </a:p>
          <a:p>
            <a:pPr marL="914400" indent="-914400">
              <a:buFont typeface="+mj-lt"/>
              <a:buAutoNum type="arabicPeriod"/>
            </a:pP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279852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Picture 2" descr="Související obrázek">
            <a:extLst>
              <a:ext uri="{FF2B5EF4-FFF2-40B4-BE49-F238E27FC236}">
                <a16:creationId xmlns:a16="http://schemas.microsoft.com/office/drawing/2014/main" id="{A71A0344-73AE-439A-A7D8-C556777A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03659" cy="711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85607" y="4422637"/>
            <a:ext cx="5532443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>
                <a:ln w="9525">
                  <a:solidFill>
                    <a:schemeClr val="bg1"/>
                  </a:solidFill>
                  <a:prstDash val="solid"/>
                </a:ln>
              </a:rPr>
              <a:t>Principy přesvědčování a volba dodavatele</a:t>
            </a:r>
          </a:p>
        </p:txBody>
      </p:sp>
    </p:spTree>
    <p:extLst>
      <p:ext uri="{BB962C8B-B14F-4D97-AF65-F5344CB8AC3E}">
        <p14:creationId xmlns:p14="http://schemas.microsoft.com/office/powerpoint/2010/main" val="1651437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Volba dodavatele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cs-CZ" sz="4800" dirty="0"/>
              <a:t>Specifikace požadavků na výkon dodavatelů.</a:t>
            </a:r>
          </a:p>
          <a:p>
            <a:pPr marL="914400" indent="-914400">
              <a:buFont typeface="+mj-lt"/>
              <a:buAutoNum type="arabicPeriod"/>
            </a:pPr>
            <a:r>
              <a:rPr lang="cs-CZ" sz="4800" dirty="0"/>
              <a:t>Zabezpečení úplných a přesných informací o schopnostech dodavatelů.</a:t>
            </a:r>
          </a:p>
          <a:p>
            <a:pPr marL="914400" indent="-914400">
              <a:buFont typeface="+mj-lt"/>
              <a:buAutoNum type="arabicPeriod"/>
            </a:pPr>
            <a:r>
              <a:rPr lang="cs-CZ" sz="4800" dirty="0"/>
              <a:t>Výběr zásobovací základny.</a:t>
            </a:r>
          </a:p>
        </p:txBody>
      </p:sp>
    </p:spTree>
    <p:extLst>
      <p:ext uri="{BB962C8B-B14F-4D97-AF65-F5344CB8AC3E}">
        <p14:creationId xmlns:p14="http://schemas.microsoft.com/office/powerpoint/2010/main" val="434384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Specifikace požadavků na výkon dodavatelů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Zaměřeno na pečlivou identifikaci současných a budoucích potřeb. </a:t>
            </a:r>
          </a:p>
          <a:p>
            <a:r>
              <a:rPr lang="cs-CZ" sz="3600" dirty="0"/>
              <a:t>Tento krok považují autoři za základ úspěšného návrhu dodavatelské sítě. </a:t>
            </a:r>
          </a:p>
          <a:p>
            <a:r>
              <a:rPr lang="cs-CZ" sz="3600" dirty="0"/>
              <a:t>Specifikace by měla obsahovat požadavky na kvalitu, logistické požadavky, dodací termín, množství, požadavky na inženýrské služby.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533498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Zabezpečení úplných a přesných informací o schopnostech dodavatelů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 O termínech vyřízení objednávek a referencí o jejich dosavadních výkonech: </a:t>
            </a:r>
          </a:p>
          <a:p>
            <a:pPr lvl="1"/>
            <a:r>
              <a:rPr lang="cs-CZ" sz="3200" dirty="0"/>
              <a:t>zda jsou schopni trvale dodržovat kvalitu výrobků, </a:t>
            </a:r>
          </a:p>
          <a:p>
            <a:pPr lvl="1"/>
            <a:r>
              <a:rPr lang="cs-CZ" sz="3200" dirty="0"/>
              <a:t>zda poskytují inženýrské služby na požadované úrovni, </a:t>
            </a:r>
          </a:p>
          <a:p>
            <a:pPr lvl="1"/>
            <a:r>
              <a:rPr lang="cs-CZ" sz="3200" dirty="0"/>
              <a:t>zda jsou schopni se podílet na vývoji výrobků firmy.</a:t>
            </a:r>
          </a:p>
          <a:p>
            <a:r>
              <a:rPr lang="cs-CZ" sz="3600" dirty="0"/>
              <a:t>Součástí tohoto kroku je i vyjednávání o ceně a získání informací o struktuře nákladů dodavatele.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9859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Výběr zásobovací základny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Kde je třeba rozhodnout o počtu dodavatelů a vytvořit s nimi dlouhodobé vazby. </a:t>
            </a:r>
          </a:p>
          <a:p>
            <a:r>
              <a:rPr lang="cs-CZ" sz="3600" dirty="0"/>
              <a:t>Při výběru nových dodavatelů se klade důraz na analýzu rizik spojených s novými dodavateli.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931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38" y="0"/>
            <a:ext cx="6807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88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nákupního procesu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"/>
          <a:stretch/>
        </p:blipFill>
        <p:spPr>
          <a:xfrm>
            <a:off x="328455" y="1502875"/>
            <a:ext cx="11535089" cy="1155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57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7" y="-4826146"/>
            <a:ext cx="11597489" cy="1168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3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kritérií a specifikace požadavků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Tento krok by měl předcházet vypsání výběrového řízení – každý účastník by měl kritéria hodnocení znát.</a:t>
            </a:r>
          </a:p>
          <a:p>
            <a:r>
              <a:rPr lang="cs-CZ" sz="4000" dirty="0"/>
              <a:t>U vybraných dodavatelů je pak vhodné zpětně hodnotit jejich skutečné dodavatelské výkony.</a:t>
            </a:r>
          </a:p>
          <a:p>
            <a:pPr marL="0" indent="0">
              <a:buNone/>
            </a:pPr>
            <a:endParaRPr lang="cs-CZ" sz="40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0292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Kritéria výběru a hodnocení dodavatelů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3600" dirty="0"/>
              <a:t>Finanční situace dodavatele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/>
              <a:t>Perspektiva vývoje dodavatele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/>
              <a:t>Logistické služby poskytované dodavatelem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/>
              <a:t>Výrobní možnosti dodavatele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/>
              <a:t>Informační systém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/>
              <a:t>Cena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/>
              <a:t>Kvalita</a:t>
            </a:r>
          </a:p>
        </p:txBody>
      </p:sp>
    </p:spTree>
    <p:extLst>
      <p:ext uri="{BB962C8B-B14F-4D97-AF65-F5344CB8AC3E}">
        <p14:creationId xmlns:p14="http://schemas.microsoft.com/office/powerpoint/2010/main" val="204986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Finanční situace dodavatele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Ekonomicky „zdravý“ dodavatel zaručuje, že s ním lze počítat pro dlouhodobější spolupráci.</a:t>
            </a:r>
          </a:p>
          <a:p>
            <a:r>
              <a:rPr lang="cs-CZ" sz="3600" dirty="0"/>
              <a:t>Údaje o finanční situaci dodavatele můžeme čerpat zejména z těchto zdrojů:</a:t>
            </a:r>
          </a:p>
          <a:p>
            <a:pPr lvl="1"/>
            <a:r>
              <a:rPr lang="cs-CZ" sz="3200" dirty="0"/>
              <a:t>Z výročních zpráv</a:t>
            </a:r>
          </a:p>
          <a:p>
            <a:pPr lvl="1"/>
            <a:r>
              <a:rPr lang="cs-CZ" sz="3200" dirty="0"/>
              <a:t>Podle vývoje podílu dodavatele na trhu</a:t>
            </a:r>
          </a:p>
          <a:p>
            <a:pPr lvl="1"/>
            <a:r>
              <a:rPr lang="cs-CZ" sz="3200" dirty="0"/>
              <a:t>Ze struktury jeho zázakníků, jejich velikosti, počtu atd.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400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přesvědčování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Princip atomaticity</a:t>
            </a:r>
          </a:p>
          <a:p>
            <a:pPr lvl="1"/>
            <a:r>
              <a:rPr lang="cs-CZ" sz="3600" dirty="0"/>
              <a:t>Noha ve dveřích</a:t>
            </a:r>
          </a:p>
          <a:p>
            <a:pPr lvl="1"/>
            <a:r>
              <a:rPr lang="cs-CZ" sz="3600" dirty="0"/>
              <a:t>Nízký míč</a:t>
            </a:r>
          </a:p>
          <a:p>
            <a:pPr lvl="1"/>
            <a:r>
              <a:rPr lang="cs-CZ" sz="3600" dirty="0"/>
              <a:t>To není vše</a:t>
            </a:r>
          </a:p>
          <a:p>
            <a:pPr lvl="1"/>
            <a:r>
              <a:rPr lang="cs-CZ" sz="3600" dirty="0"/>
              <a:t>I koruna pomůže</a:t>
            </a:r>
          </a:p>
          <a:p>
            <a:r>
              <a:rPr lang="cs-CZ" sz="4000" dirty="0"/>
              <a:t>Princip vzácnosti</a:t>
            </a:r>
          </a:p>
          <a:p>
            <a:r>
              <a:rPr lang="cs-CZ" sz="4000" dirty="0"/>
              <a:t>Princip reciprocity</a:t>
            </a:r>
          </a:p>
        </p:txBody>
      </p:sp>
      <p:pic>
        <p:nvPicPr>
          <p:cNvPr id="1028" name="Picture 4" descr="Výsledek obrázku pro persuasio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336" y="896292"/>
            <a:ext cx="4860045" cy="486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280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Perspektiva vývoje dodavatele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Jde o to, zda bude schopen operativně akceptovat změny požadavků při zlepšování užitných vlastností výrobku zákazníka či při vývoji výrobků nových.</a:t>
            </a:r>
          </a:p>
          <a:p>
            <a:r>
              <a:rPr lang="cs-CZ" sz="3600" dirty="0"/>
              <a:t>Proto je třeba zaměřit se na tyto aspekty:</a:t>
            </a:r>
          </a:p>
          <a:p>
            <a:pPr lvl="1"/>
            <a:r>
              <a:rPr lang="cs-CZ" sz="3200" dirty="0"/>
              <a:t>Na výzkumnou a vývojovou základnu dodavatele (R&amp;D)</a:t>
            </a:r>
          </a:p>
          <a:p>
            <a:pPr lvl="1"/>
            <a:r>
              <a:rPr lang="cs-CZ" sz="3200" dirty="0"/>
              <a:t>Na jeho spolupráci s vysokými školami a ostatními výzkumnými institucemii</a:t>
            </a:r>
          </a:p>
          <a:p>
            <a:pPr lvl="1"/>
            <a:r>
              <a:rPr lang="cs-CZ" sz="3200" dirty="0"/>
              <a:t>Na systém podpory tvůrčí činnosti ve frimě dodavatele</a:t>
            </a:r>
          </a:p>
        </p:txBody>
      </p:sp>
    </p:spTree>
    <p:extLst>
      <p:ext uri="{BB962C8B-B14F-4D97-AF65-F5344CB8AC3E}">
        <p14:creationId xmlns:p14="http://schemas.microsoft.com/office/powerpoint/2010/main" val="2698037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Logistické služby poskytované dodavatelem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Uplatňování tažných systémů řízení hmotných toků (JIT) v logistických řetězcích vyvolává tlak na logistické služby.</a:t>
            </a:r>
          </a:p>
          <a:p>
            <a:r>
              <a:rPr lang="cs-CZ" dirty="0"/>
              <a:t>V řadě odvětví dokonce požadavky na logistické služby patří k rozhodujícím kritériím výběru dodavtele.</a:t>
            </a:r>
          </a:p>
          <a:p>
            <a:pPr lvl="1"/>
            <a:r>
              <a:rPr lang="cs-CZ" dirty="0"/>
              <a:t>Lokalizace dodavatele</a:t>
            </a:r>
          </a:p>
          <a:p>
            <a:pPr lvl="1"/>
            <a:r>
              <a:rPr lang="cs-CZ" dirty="0"/>
              <a:t>Dodací lhůty</a:t>
            </a:r>
          </a:p>
          <a:p>
            <a:pPr lvl="1"/>
            <a:r>
              <a:rPr lang="cs-CZ" dirty="0"/>
              <a:t>Rozptyl termínů vyřízení objednávek</a:t>
            </a:r>
          </a:p>
          <a:p>
            <a:pPr lvl="1"/>
            <a:r>
              <a:rPr lang="cs-CZ" dirty="0"/>
              <a:t>Kompletnost dodávek</a:t>
            </a:r>
          </a:p>
          <a:p>
            <a:pPr lvl="1"/>
            <a:r>
              <a:rPr lang="cs-CZ" dirty="0"/>
              <a:t>Schopnost reakce na mimořádné objednávky</a:t>
            </a:r>
          </a:p>
          <a:p>
            <a:pPr lvl="1"/>
            <a:r>
              <a:rPr lang="cs-CZ" dirty="0"/>
              <a:t>Schopnost zabezpečit JIT dodávky</a:t>
            </a:r>
          </a:p>
          <a:p>
            <a:pPr lvl="1"/>
            <a:r>
              <a:rPr lang="cs-CZ" dirty="0"/>
              <a:t>Způsob balení výrobků</a:t>
            </a:r>
          </a:p>
        </p:txBody>
      </p:sp>
    </p:spTree>
    <p:extLst>
      <p:ext uri="{BB962C8B-B14F-4D97-AF65-F5344CB8AC3E}">
        <p14:creationId xmlns:p14="http://schemas.microsoft.com/office/powerpoint/2010/main" val="2990729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Výrobní možnosti dodavatele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Jde zejména o to, zda lze považovat dodavatele za spolehlivého výrobce. K tomu mohou pomoci informace:</a:t>
            </a:r>
          </a:p>
          <a:p>
            <a:pPr lvl="1"/>
            <a:r>
              <a:rPr lang="cs-CZ" sz="3600" dirty="0"/>
              <a:t>O jeho výrobní kapacitě a stupni jejího využití</a:t>
            </a:r>
          </a:p>
          <a:p>
            <a:pPr lvl="1"/>
            <a:r>
              <a:rPr lang="cs-CZ" sz="3600" dirty="0"/>
              <a:t>O počtu výrobních jednotek</a:t>
            </a:r>
          </a:p>
          <a:p>
            <a:pPr lvl="1"/>
            <a:r>
              <a:rPr lang="cs-CZ" sz="3600" dirty="0"/>
              <a:t>O úrovni řízení výroby</a:t>
            </a:r>
          </a:p>
          <a:p>
            <a:pPr lvl="1"/>
            <a:r>
              <a:rPr lang="cs-CZ" sz="3600" dirty="0"/>
              <a:t>O stavu výrobního zařízení a systému jeho údržby</a:t>
            </a:r>
          </a:p>
        </p:txBody>
      </p:sp>
    </p:spTree>
    <p:extLst>
      <p:ext uri="{BB962C8B-B14F-4D97-AF65-F5344CB8AC3E}">
        <p14:creationId xmlns:p14="http://schemas.microsoft.com/office/powerpoint/2010/main" val="1697491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Informační systém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S rozvojem technologií je třeba brát v úvahu to, jaký používá dodavatel interní informační systém a jak je napojen na externí komunikační systémy.</a:t>
            </a:r>
          </a:p>
        </p:txBody>
      </p:sp>
    </p:spTree>
    <p:extLst>
      <p:ext uri="{BB962C8B-B14F-4D97-AF65-F5344CB8AC3E}">
        <p14:creationId xmlns:p14="http://schemas.microsoft.com/office/powerpoint/2010/main" val="26049095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Cena a cenové podmínky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Cena, pořizovací náklady</a:t>
            </a:r>
          </a:p>
          <a:p>
            <a:r>
              <a:rPr lang="cs-CZ" sz="4000" dirty="0"/>
              <a:t>Očekávaný vývoj ceny</a:t>
            </a:r>
          </a:p>
          <a:p>
            <a:r>
              <a:rPr lang="cs-CZ" sz="4000" dirty="0"/>
              <a:t>Vývoj nákladů surovinové základny dodavatele</a:t>
            </a:r>
          </a:p>
          <a:p>
            <a:r>
              <a:rPr lang="cs-CZ" sz="4000" dirty="0"/>
              <a:t>Podíl přímých a režijních nákladů</a:t>
            </a:r>
          </a:p>
          <a:p>
            <a:r>
              <a:rPr lang="cs-CZ" sz="4000" dirty="0"/>
              <a:t>Lhůty splatnosti faktur</a:t>
            </a:r>
          </a:p>
          <a:p>
            <a:r>
              <a:rPr lang="cs-CZ" sz="4000" dirty="0"/>
              <a:t>Cenové rabaty</a:t>
            </a:r>
          </a:p>
        </p:txBody>
      </p:sp>
    </p:spTree>
    <p:extLst>
      <p:ext uri="{BB962C8B-B14F-4D97-AF65-F5344CB8AC3E}">
        <p14:creationId xmlns:p14="http://schemas.microsoft.com/office/powerpoint/2010/main" val="3387362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7. Kvalita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73376"/>
            <a:ext cx="11175124" cy="4351338"/>
          </a:xfrm>
        </p:spPr>
        <p:txBody>
          <a:bodyPr>
            <a:noAutofit/>
          </a:bodyPr>
          <a:lstStyle/>
          <a:p>
            <a:r>
              <a:rPr lang="cs-CZ" sz="3200" dirty="0"/>
              <a:t>Absolutním kritériem, který by měl každý dodavatel splňovat je požadovaná kvalita.</a:t>
            </a:r>
          </a:p>
          <a:p>
            <a:r>
              <a:rPr lang="cs-CZ" sz="3200" dirty="0"/>
              <a:t>Dodavatelé, kteří nabízejí nižší kvalitu než je požadována, bychom vůbec neměli brát v úvahu.</a:t>
            </a:r>
          </a:p>
          <a:p>
            <a:r>
              <a:rPr lang="cs-CZ" sz="3200" dirty="0"/>
              <a:t>Jelikož u řady kvalitativních parametrů nelze zajistit jejich stoprocentní dodržení, používá se mnoho jednoduchých ukazatelů měřících přímo kvalitu dodávek:</a:t>
            </a:r>
          </a:p>
          <a:p>
            <a:pPr lvl="1"/>
            <a:r>
              <a:rPr lang="cs-CZ" sz="2800" dirty="0"/>
              <a:t>Procentuální podíl vedných dílů z celkového dodaného množství</a:t>
            </a:r>
          </a:p>
          <a:p>
            <a:pPr lvl="1"/>
            <a:r>
              <a:rPr lang="cs-CZ" sz="2800" dirty="0"/>
              <a:t>Procentuální podíl nevyhovujících vzorků při statistické kontrole jakosti</a:t>
            </a:r>
          </a:p>
        </p:txBody>
      </p:sp>
    </p:spTree>
    <p:extLst>
      <p:ext uri="{BB962C8B-B14F-4D97-AF65-F5344CB8AC3E}">
        <p14:creationId xmlns:p14="http://schemas.microsoft.com/office/powerpoint/2010/main" val="8055133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7. Kvalita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73376"/>
            <a:ext cx="11175124" cy="4351338"/>
          </a:xfrm>
        </p:spPr>
        <p:txBody>
          <a:bodyPr>
            <a:noAutofit/>
          </a:bodyPr>
          <a:lstStyle/>
          <a:p>
            <a:r>
              <a:rPr lang="cs-CZ" sz="3600" dirty="0"/>
              <a:t>Hodnotí se také přímé důsledky nekvalitích dodávek na výkonnost firmy. Například časové ztráty způsobené ve výrobě dodávkou vadných dílů.</a:t>
            </a:r>
          </a:p>
          <a:p>
            <a:r>
              <a:rPr lang="cs-CZ" sz="3600" dirty="0"/>
              <a:t>Vedle kvalitativních parametrů dodávky je dobré zjistit o dodavateli také:</a:t>
            </a:r>
          </a:p>
          <a:p>
            <a:pPr lvl="1"/>
            <a:r>
              <a:rPr lang="cs-CZ" sz="3200" dirty="0"/>
              <a:t>Dosavadní vývoj a perspektivu v kvalitě výrobku</a:t>
            </a:r>
          </a:p>
          <a:p>
            <a:pPr lvl="1"/>
            <a:r>
              <a:rPr lang="cs-CZ" sz="3200" dirty="0"/>
              <a:t>Zda má zavedený systém řízení kvality</a:t>
            </a:r>
          </a:p>
          <a:p>
            <a:pPr lvl="1"/>
            <a:r>
              <a:rPr lang="cs-CZ" sz="3200" dirty="0"/>
              <a:t>Zda je nositelem norem ISO</a:t>
            </a:r>
          </a:p>
        </p:txBody>
      </p:sp>
    </p:spTree>
    <p:extLst>
      <p:ext uri="{BB962C8B-B14F-4D97-AF65-F5344CB8AC3E}">
        <p14:creationId xmlns:p14="http://schemas.microsoft.com/office/powerpoint/2010/main" val="33188698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3" y="866083"/>
            <a:ext cx="3528848" cy="4711372"/>
          </a:xfrm>
        </p:spPr>
        <p:txBody>
          <a:bodyPr>
            <a:normAutofit/>
          </a:bodyPr>
          <a:lstStyle/>
          <a:p>
            <a:r>
              <a:rPr lang="cs-CZ" dirty="0"/>
              <a:t>Příklad soustavy kritérií při hodnocení dodavatele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553" y="95639"/>
            <a:ext cx="8838447" cy="667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7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Formy hodnocení výběru optimální varianty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4000" dirty="0"/>
              <a:t>Hrubé hodnocení předností a nedostatků variant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dirty="0"/>
              <a:t>Přesnější bodové hodnocení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dirty="0"/>
              <a:t>Akceptace důležitosti jednotlivých kritérií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dirty="0"/>
              <a:t>Váhové hodnocení spojující bodové hodnocen s pořadím důležitosti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dirty="0"/>
              <a:t>Zvážení rizik spojených s vybranou variantou</a:t>
            </a:r>
          </a:p>
        </p:txBody>
      </p:sp>
    </p:spTree>
    <p:extLst>
      <p:ext uri="{BB962C8B-B14F-4D97-AF65-F5344CB8AC3E}">
        <p14:creationId xmlns:p14="http://schemas.microsoft.com/office/powerpoint/2010/main" val="28037765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výběru dodavatele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 nákupu výrobního stroje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35" y="2708550"/>
            <a:ext cx="11316130" cy="346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43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automaticity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Princip je postaven na tom, že řadu našich rozhodnutí děláme automaticky.</a:t>
            </a:r>
          </a:p>
          <a:p>
            <a:r>
              <a:rPr lang="cs-CZ" sz="3600" dirty="0"/>
              <a:t>Lidé stráví vělkou část času během dne v automatickém režimu.</a:t>
            </a:r>
          </a:p>
          <a:p>
            <a:r>
              <a:rPr lang="cs-CZ" sz="3600" dirty="0"/>
              <a:t>Daniel </a:t>
            </a:r>
            <a:r>
              <a:rPr lang="cs-CZ" sz="3600" dirty="0">
                <a:hlinkClick r:id="rId2"/>
              </a:rPr>
              <a:t>Kahneman</a:t>
            </a:r>
            <a:r>
              <a:rPr lang="cs-CZ" sz="3600" dirty="0"/>
              <a:t> tomu říká systém 1</a:t>
            </a:r>
          </a:p>
          <a:p>
            <a:pPr lvl="1"/>
            <a:r>
              <a:rPr lang="cs-CZ" sz="3200" dirty="0"/>
              <a:t>Je rychlý, efektivní a šetří energii mozku</a:t>
            </a:r>
          </a:p>
          <a:p>
            <a:pPr lvl="1"/>
            <a:r>
              <a:rPr lang="cs-CZ" sz="3200" dirty="0"/>
              <a:t>Dělá chyby</a:t>
            </a:r>
          </a:p>
        </p:txBody>
      </p:sp>
    </p:spTree>
    <p:extLst>
      <p:ext uri="{BB962C8B-B14F-4D97-AF65-F5344CB8AC3E}">
        <p14:creationId xmlns:p14="http://schemas.microsoft.com/office/powerpoint/2010/main" val="40791149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Hrubé hodnocení předností a nedostatků variant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755239" cy="424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856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Přesnější bodové hodnocení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Používáme různé bodové stupnice.</a:t>
            </a:r>
          </a:p>
          <a:p>
            <a:r>
              <a:rPr lang="cs-CZ" dirty="0"/>
              <a:t>Pokud chceme více postihnout přednosti jednotlivých </a:t>
            </a:r>
            <a:r>
              <a:rPr lang="cs-CZ"/>
              <a:t>variant výběru</a:t>
            </a:r>
            <a:r>
              <a:rPr lang="cs-CZ" dirty="0"/>
              <a:t>, jsou doporučovány stupnice s větším rozpětím (7, 13, 15)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68" y="3408511"/>
            <a:ext cx="11361672" cy="1185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73" y="4779417"/>
            <a:ext cx="11269463" cy="143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936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Bodové hodnocení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428"/>
            <a:ext cx="10515600" cy="4726535"/>
          </a:xfrm>
        </p:spPr>
        <p:txBody>
          <a:bodyPr/>
          <a:lstStyle/>
          <a:p>
            <a:r>
              <a:rPr lang="cs-CZ" dirty="0"/>
              <a:t>Před hodnocením staovéme číselné intervaly jednotlivých ukazatelů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83" y="1984974"/>
            <a:ext cx="10515600" cy="454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580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Bodové hodnocení - výsledek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68" y="1668025"/>
            <a:ext cx="11426264" cy="450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765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Bodové hodnocení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U bodového hodnocení je možné převádět hodnoty kvantitativních i kvalitativních kritérií na sčítatelnou veličinu.</a:t>
            </a:r>
          </a:p>
          <a:p>
            <a:r>
              <a:rPr lang="cs-CZ" sz="3600" dirty="0"/>
              <a:t>Lze kromě bodů využívat i relativní hodnoty, které získáme tak, že nejlepší hodnotu sledovaného kritéria položíme rovnu 100 a ostatní vyjádříme poměrem.</a:t>
            </a:r>
          </a:p>
          <a:p>
            <a:endParaRPr lang="cs-CZ" dirty="0"/>
          </a:p>
          <a:p>
            <a:pPr marL="457200" lvl="1" indent="0">
              <a:buNone/>
            </a:pPr>
            <a:r>
              <a:rPr lang="cs-CZ" sz="3600" b="1" dirty="0"/>
              <a:t>Nejlepší hodnota kritéria * 100 / hodnota kritéria</a:t>
            </a:r>
          </a:p>
        </p:txBody>
      </p:sp>
    </p:spTree>
    <p:extLst>
      <p:ext uri="{BB962C8B-B14F-4D97-AF65-F5344CB8AC3E}">
        <p14:creationId xmlns:p14="http://schemas.microsoft.com/office/powerpoint/2010/main" val="11005574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38" y="141890"/>
            <a:ext cx="10336748" cy="639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793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902" y="21362"/>
            <a:ext cx="6060849" cy="683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992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Akceptace důležitosti jednotlivých kritérií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59" y="1450427"/>
            <a:ext cx="11349001" cy="3468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438" y="5054102"/>
            <a:ext cx="9425152" cy="141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568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Váhové hodnocení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684848" cy="37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633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Váhové hodnocení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441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8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automaticity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500" dirty="0"/>
              <a:t>Klasický experiment</a:t>
            </a:r>
          </a:p>
          <a:p>
            <a:r>
              <a:rPr lang="cs-CZ" sz="2200" dirty="0"/>
              <a:t>Student je v knihovně těsně před použitím kopírky požádán figurantem o laskavost. Volba formulace otázky figuranta determinuje jak úspěšý je ve svém požadavku. Ze tří variant je nejúspěšnější ta, ve které je uvedeno slovo „protože“ (94% a 93%). Co je ale z hlediska automaticity zajímavé je, že v případě, kdy byl použitý zcela nerelevanvntí argument (protože potřebuji kopírovat) se míra souhlasu změnšila jen nepatrně.</a:t>
            </a:r>
            <a:endParaRPr lang="cs-CZ" sz="1900" dirty="0"/>
          </a:p>
          <a:p>
            <a:r>
              <a:rPr lang="cs-CZ" sz="3400" dirty="0"/>
              <a:t>Pardon, potřebuji okopírovat 5 stránek, můžu tě předběhnout? (60% souhlas)</a:t>
            </a:r>
          </a:p>
          <a:p>
            <a:r>
              <a:rPr lang="cs-CZ" sz="3400" dirty="0"/>
              <a:t>Pardon, potřebuji okopírovat 5 stránek, můžu tě předběhnout, protože spěchám? (94% souhlas)</a:t>
            </a:r>
          </a:p>
          <a:p>
            <a:r>
              <a:rPr lang="cs-CZ" sz="3400" dirty="0"/>
              <a:t>Pardon, </a:t>
            </a:r>
            <a:r>
              <a:rPr lang="cs-CZ" sz="3400"/>
              <a:t>potřebuji okopírovat </a:t>
            </a:r>
            <a:r>
              <a:rPr lang="cs-CZ" sz="3400" dirty="0"/>
              <a:t>5 stránek, můžu tě předběhnout, protože potřebuji kopírovat? (93% souhlas)</a:t>
            </a:r>
          </a:p>
          <a:p>
            <a:pPr lvl="1"/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2126304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Zvážení rizik spojených s vybranou variantou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10515600" cy="4351338"/>
          </a:xfrm>
        </p:spPr>
        <p:txBody>
          <a:bodyPr/>
          <a:lstStyle/>
          <a:p>
            <a:r>
              <a:rPr lang="cs-CZ" dirty="0"/>
              <a:t>v = závažnost rizika (1-5); p =  pravděpodobnost vzniku; s = riziko</a:t>
            </a:r>
          </a:p>
          <a:p>
            <a:r>
              <a:rPr lang="cs-CZ" dirty="0"/>
              <a:t>Výpočet s = v * 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406" y="2748514"/>
            <a:ext cx="9405185" cy="36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295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842423" cy="2455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173" y="-2"/>
            <a:ext cx="6301827" cy="24556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640" y="3489401"/>
            <a:ext cx="10573698" cy="237537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3071273">
            <a:off x="2919742" y="2029091"/>
            <a:ext cx="1907628" cy="688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ight Arrow 7"/>
          <p:cNvSpPr/>
          <p:nvPr/>
        </p:nvSpPr>
        <p:spPr>
          <a:xfrm rot="7439333">
            <a:off x="7725624" y="2026800"/>
            <a:ext cx="1907628" cy="688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6833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06566"/>
            <a:ext cx="10515600" cy="1172424"/>
          </a:xfrm>
        </p:spPr>
        <p:txBody>
          <a:bodyPr>
            <a:normAutofit/>
          </a:bodyPr>
          <a:lstStyle/>
          <a:p>
            <a:r>
              <a:rPr lang="cs-CZ" sz="3600" dirty="0"/>
              <a:t>Gros a Grosová, 2006. Tajemství moderního nákupu. ISBN 80-7080-598-6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693" y="184056"/>
            <a:ext cx="8075705" cy="425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367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stávajícího dodavatele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38" y="2598345"/>
            <a:ext cx="10995723" cy="2339841"/>
          </a:xfrm>
        </p:spPr>
      </p:pic>
    </p:spTree>
    <p:extLst>
      <p:ext uri="{BB962C8B-B14F-4D97-AF65-F5344CB8AC3E}">
        <p14:creationId xmlns:p14="http://schemas.microsoft.com/office/powerpoint/2010/main" val="20443696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714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9141372" cy="682962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32226" y="1690688"/>
            <a:ext cx="1232551" cy="10179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al 5"/>
          <p:cNvSpPr/>
          <p:nvPr/>
        </p:nvSpPr>
        <p:spPr>
          <a:xfrm>
            <a:off x="5075977" y="584656"/>
            <a:ext cx="1232551" cy="10179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7337835" y="584656"/>
            <a:ext cx="1232551" cy="10179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409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nohy ve dveřích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32834" cy="4351338"/>
          </a:xfrm>
        </p:spPr>
        <p:txBody>
          <a:bodyPr>
            <a:normAutofit/>
          </a:bodyPr>
          <a:lstStyle/>
          <a:p>
            <a:r>
              <a:rPr lang="cs-CZ" sz="3600" dirty="0"/>
              <a:t>Po malém požadavku následuje velký požadavek.</a:t>
            </a:r>
          </a:p>
          <a:p>
            <a:r>
              <a:rPr lang="cs-CZ" sz="3600" dirty="0"/>
              <a:t>Známe z telemarketingu</a:t>
            </a:r>
          </a:p>
          <a:p>
            <a:pPr lvl="1"/>
            <a:r>
              <a:rPr lang="cs-CZ" dirty="0"/>
              <a:t>Telefonát se má týkat účasti ve výzkumu ale nakonec se z něj vyklube prodejní technika</a:t>
            </a:r>
          </a:p>
          <a:p>
            <a:pPr lvl="1"/>
            <a:r>
              <a:rPr lang="cs-CZ" dirty="0"/>
              <a:t>Pokud bychom dostali informaci o tom, že se jedná o nabídku, pravděpodobně bychom nepokračovali v hovoru.</a:t>
            </a:r>
          </a:p>
          <a:p>
            <a:pPr lvl="1"/>
            <a:r>
              <a:rPr lang="cs-CZ" dirty="0"/>
              <a:t>Jakmile už jsme ale poskytli svůj čas, je větší šance, že si nabídku nejen vyslechneme.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579" y="1334744"/>
            <a:ext cx="2709905" cy="402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44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D740-B536-49CD-8777-B2B011C5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nohy ve dveřích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05BA-D9FF-4F2B-9228-F56476C6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4000" dirty="0"/>
              <a:t>Klasický experiment</a:t>
            </a:r>
          </a:p>
          <a:p>
            <a:pPr lvl="1"/>
            <a:r>
              <a:rPr lang="cs-CZ" sz="2800" dirty="0"/>
              <a:t>V Kalifornii se vědci snažili podomním „prodejem“ přesvědčit lidi, aby si před dům nechali vystavit velkou ošklivou ceduli „Jezděte opatrně“.</a:t>
            </a:r>
          </a:p>
          <a:p>
            <a:pPr lvl="1"/>
            <a:r>
              <a:rPr lang="cs-CZ" sz="2800" dirty="0"/>
              <a:t>Pouze 17% lidí souhlasilo.</a:t>
            </a:r>
          </a:p>
          <a:p>
            <a:pPr lvl="1"/>
            <a:r>
              <a:rPr lang="cs-CZ" sz="2800" dirty="0"/>
              <a:t>Když změnili způsob a poprosili nejprve o umístění malé cedulky „Buď dobrým řidičem“ a poté se zeptali na větší, souhlasilo 76%!</a:t>
            </a:r>
          </a:p>
          <a:p>
            <a:pPr lvl="1"/>
            <a:r>
              <a:rPr lang="cs-CZ" sz="2800" dirty="0"/>
              <a:t>V další variantě scénáře experimentu místo malé cedule požádali o podpis petice. Zde pak s umístěním velké cedule souhlasilo jen 48%. Automaticky tak souhlasíme s větším závazkem, který náseduje po menším ale ve větší míře jen pokud se jedná o závazek z podobné oblasti (malá cedulka -&gt; velká cedulka) než z jiné oblasti (petice -&gt; velká cedulka)</a:t>
            </a:r>
          </a:p>
          <a:p>
            <a:pPr lvl="1"/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47372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696" y="55613"/>
            <a:ext cx="9251731" cy="680238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65402" y="3033608"/>
            <a:ext cx="1720158" cy="14206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3121937" y="1186701"/>
            <a:ext cx="2236205" cy="18469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1661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1708</Words>
  <Application>Microsoft Office PowerPoint</Application>
  <PresentationFormat>Širokoúhlá obrazovka</PresentationFormat>
  <Paragraphs>206</Paragraphs>
  <Slides>54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Motiv Office</vt:lpstr>
      <vt:lpstr>Nákupní marketing 2. Tutoriál</vt:lpstr>
      <vt:lpstr>Prezentace aplikace PowerPoint</vt:lpstr>
      <vt:lpstr>Principy přesvědčování</vt:lpstr>
      <vt:lpstr>Principy automaticity</vt:lpstr>
      <vt:lpstr>Principy automaticity</vt:lpstr>
      <vt:lpstr>Prezentace aplikace PowerPoint</vt:lpstr>
      <vt:lpstr>Technika nohy ve dveřích</vt:lpstr>
      <vt:lpstr>Technika nohy ve dveřích</vt:lpstr>
      <vt:lpstr>Prezentace aplikace PowerPoint</vt:lpstr>
      <vt:lpstr>Technika nízkého míče</vt:lpstr>
      <vt:lpstr>Technika nízkého míče</vt:lpstr>
      <vt:lpstr>Technika nohy ve dveřích a nízkého míče</vt:lpstr>
      <vt:lpstr>Technika „to není vše“</vt:lpstr>
      <vt:lpstr>Technika „to není vše“</vt:lpstr>
      <vt:lpstr>Technika i koruna pomůže</vt:lpstr>
      <vt:lpstr>Princip reciprocity</vt:lpstr>
      <vt:lpstr>Princip vzácnosti</vt:lpstr>
      <vt:lpstr>Prezentace aplikace PowerPoint</vt:lpstr>
      <vt:lpstr>Volba dodavatele</vt:lpstr>
      <vt:lpstr>Volba dodavatele</vt:lpstr>
      <vt:lpstr>1. Specifikace požadavků na výkon dodavatelů</vt:lpstr>
      <vt:lpstr>2. Zabezpečení úplných a přesných informací o schopnostech dodavatelů</vt:lpstr>
      <vt:lpstr>3. Výběr zásobovací základny</vt:lpstr>
      <vt:lpstr>Prezentace aplikace PowerPoint</vt:lpstr>
      <vt:lpstr>Struktura nákupního procesu</vt:lpstr>
      <vt:lpstr>Prezentace aplikace PowerPoint</vt:lpstr>
      <vt:lpstr>Výběr kritérií a specifikace požadavků</vt:lpstr>
      <vt:lpstr>Kritéria výběru a hodnocení dodavatelů</vt:lpstr>
      <vt:lpstr>1. Finanční situace dodavatele</vt:lpstr>
      <vt:lpstr>2. Perspektiva vývoje dodavatele</vt:lpstr>
      <vt:lpstr>3. Logistické služby poskytované dodavatelem</vt:lpstr>
      <vt:lpstr>4. Výrobní možnosti dodavatele</vt:lpstr>
      <vt:lpstr>5. Informační systém</vt:lpstr>
      <vt:lpstr>6. Cena a cenové podmínky</vt:lpstr>
      <vt:lpstr>7. Kvalita</vt:lpstr>
      <vt:lpstr>7. Kvalita</vt:lpstr>
      <vt:lpstr>Příklad soustavy kritérií při hodnocení dodavatele</vt:lpstr>
      <vt:lpstr>Formy hodnocení výběru optimální varianty</vt:lpstr>
      <vt:lpstr>Metody výběru dodavatele</vt:lpstr>
      <vt:lpstr>Hrubé hodnocení předností a nedostatků variant</vt:lpstr>
      <vt:lpstr>Přesnější bodové hodnocení</vt:lpstr>
      <vt:lpstr>Bodové hodnocení</vt:lpstr>
      <vt:lpstr>Bodové hodnocení - výsledek</vt:lpstr>
      <vt:lpstr>Bodové hodnocení</vt:lpstr>
      <vt:lpstr>Prezentace aplikace PowerPoint</vt:lpstr>
      <vt:lpstr>Prezentace aplikace PowerPoint</vt:lpstr>
      <vt:lpstr>Akceptace důležitosti jednotlivých kritérií</vt:lpstr>
      <vt:lpstr>Váhové hodnocení</vt:lpstr>
      <vt:lpstr>Váhové hodnocení</vt:lpstr>
      <vt:lpstr>Zvážení rizik spojených s vybranou variantou</vt:lpstr>
      <vt:lpstr>Prezentace aplikace PowerPoint</vt:lpstr>
      <vt:lpstr>Prezentace aplikace PowerPoint</vt:lpstr>
      <vt:lpstr>Hodnocení stávajícího dodavatele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Marketingu</dc:title>
  <dc:creator>Klepek</dc:creator>
  <cp:lastModifiedBy>student</cp:lastModifiedBy>
  <cp:revision>118</cp:revision>
  <cp:lastPrinted>2021-06-10T09:44:45Z</cp:lastPrinted>
  <dcterms:created xsi:type="dcterms:W3CDTF">2015-11-22T20:58:09Z</dcterms:created>
  <dcterms:modified xsi:type="dcterms:W3CDTF">2022-05-07T09:03:53Z</dcterms:modified>
</cp:coreProperties>
</file>