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3" r:id="rId3"/>
    <p:sldId id="325" r:id="rId4"/>
    <p:sldId id="331" r:id="rId5"/>
    <p:sldId id="327" r:id="rId6"/>
    <p:sldId id="328" r:id="rId7"/>
    <p:sldId id="334" r:id="rId8"/>
    <p:sldId id="335" r:id="rId9"/>
    <p:sldId id="336" r:id="rId10"/>
    <p:sldId id="337" r:id="rId11"/>
    <p:sldId id="338" r:id="rId12"/>
    <p:sldId id="343" r:id="rId13"/>
    <p:sldId id="339" r:id="rId14"/>
    <p:sldId id="347" r:id="rId15"/>
    <p:sldId id="344" r:id="rId16"/>
    <p:sldId id="346" r:id="rId17"/>
    <p:sldId id="348" r:id="rId18"/>
    <p:sldId id="340" r:id="rId19"/>
    <p:sldId id="351" r:id="rId20"/>
    <p:sldId id="352" r:id="rId21"/>
    <p:sldId id="350" r:id="rId22"/>
    <p:sldId id="353" r:id="rId23"/>
    <p:sldId id="354" r:id="rId24"/>
    <p:sldId id="349" r:id="rId25"/>
    <p:sldId id="27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83265" autoAdjust="0"/>
  </p:normalViewPr>
  <p:slideViewPr>
    <p:cSldViewPr snapToGrid="0">
      <p:cViewPr varScale="1">
        <p:scale>
          <a:sx n="105" d="100"/>
          <a:sy n="105" d="100"/>
        </p:scale>
        <p:origin x="1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https://managementmania.com/cs/outsourcing</a:t>
            </a:r>
          </a:p>
          <a:p>
            <a:r>
              <a:rPr lang="cs-CZ" dirty="0"/>
              <a:t>http://www.businessvize.cz/rizeni-a-optimalizace/vse-co-jste-si-prali-vedet-o-outsourcingu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43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Stradford a Tiura (2003)</a:t>
            </a:r>
          </a:p>
          <a:p>
            <a:r>
              <a:rPr lang="cs-CZ" dirty="0"/>
              <a:t>Wittreich (1966)</a:t>
            </a:r>
          </a:p>
          <a:p>
            <a:r>
              <a:rPr lang="cs-CZ" dirty="0"/>
              <a:t>Jackson et al. (1995)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46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Der Walk a Rozemeijer (</a:t>
            </a:r>
            <a:r>
              <a:rPr lang="cs-CZ"/>
              <a:t>2009) - 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celkové náklady spojené s vlastnictvím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1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7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9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7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09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https://www.atlantic.cz/klientsky_brief/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9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ata.worldbank.org/indicator/NV.SRV.TETC.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Autofit/>
          </a:bodyPr>
          <a:lstStyle/>
          <a:p>
            <a:r>
              <a:rPr lang="cs-CZ" sz="4000" dirty="0"/>
              <a:t>Nákupní marketing</a:t>
            </a:r>
            <a:br>
              <a:rPr lang="cs-CZ" sz="4000" dirty="0"/>
            </a:br>
            <a:r>
              <a:rPr lang="cs-CZ" sz="4000" dirty="0"/>
              <a:t>3. </a:t>
            </a:r>
            <a:r>
              <a:rPr lang="cs-CZ" sz="4000"/>
              <a:t>tutoriál</a:t>
            </a:r>
            <a:br>
              <a:rPr lang="cs-CZ" sz="4000" dirty="0"/>
            </a:br>
            <a:r>
              <a:rPr lang="cs-CZ" sz="4000" dirty="0"/>
              <a:t>Nákup služeb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5506-1B90-4C5A-9648-9502901B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Zaměření</a:t>
            </a:r>
            <a:r>
              <a:rPr lang="cs-CZ" dirty="0"/>
              <a:t> </a:t>
            </a:r>
            <a:r>
              <a:rPr lang="cs-CZ" b="1" dirty="0"/>
              <a:t>na lidskou mysl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BDBD-7070-42E7-9A27-7D60D0BB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Změny v nehmotném světě je často možné digitalizovat (text, řeč, hudba, obrázky nebo video). </a:t>
            </a:r>
          </a:p>
          <a:p>
            <a:r>
              <a:rPr lang="cs-CZ" dirty="0"/>
              <a:t>Služba v této kategorii může být </a:t>
            </a:r>
            <a:r>
              <a:rPr lang="cs-CZ" b="1" dirty="0"/>
              <a:t>uložena</a:t>
            </a:r>
            <a:r>
              <a:rPr lang="cs-CZ" dirty="0"/>
              <a:t> na nějaký druh média. </a:t>
            </a:r>
          </a:p>
          <a:p>
            <a:r>
              <a:rPr lang="cs-CZ" dirty="0"/>
              <a:t>To samé divadelní představení může být spotřebováváno opakovaně.</a:t>
            </a:r>
          </a:p>
          <a:p>
            <a:r>
              <a:rPr lang="cs-CZ" dirty="0"/>
              <a:t>Zákazníci nemusí být nutně přítomni, přesto některé benefity takových služeb </a:t>
            </a:r>
            <a:r>
              <a:rPr lang="cs-CZ" b="1" dirty="0"/>
              <a:t>nelze nikde zaznamenat </a:t>
            </a:r>
            <a:r>
              <a:rPr lang="cs-CZ" dirty="0"/>
              <a:t>a znovu opakovat. </a:t>
            </a:r>
          </a:p>
          <a:p>
            <a:r>
              <a:rPr lang="cs-CZ" dirty="0"/>
              <a:t>Koncerty takzvaně na živo přináší zákazníkovi zcela jiné </a:t>
            </a:r>
            <a:r>
              <a:rPr lang="cs-CZ" b="1" dirty="0"/>
              <a:t>emoce</a:t>
            </a:r>
            <a:r>
              <a:rPr lang="cs-CZ" dirty="0"/>
              <a:t>, než záznam sledovaný z tepla domova.</a:t>
            </a:r>
          </a:p>
          <a:p>
            <a:r>
              <a:rPr lang="cs-CZ" dirty="0"/>
              <a:t>Vývoj virtuální reality otevírá nové možnosti záznamu a opakované konzumace služeb zaměřených na lidskou mysl.</a:t>
            </a:r>
          </a:p>
          <a:p>
            <a:endParaRPr lang="cs-CZ" dirty="0"/>
          </a:p>
        </p:txBody>
      </p:sp>
      <p:pic>
        <p:nvPicPr>
          <p:cNvPr id="5122" name="Picture 2" descr="Výsledek obrázku pro singer png">
            <a:extLst>
              <a:ext uri="{FF2B5EF4-FFF2-40B4-BE49-F238E27FC236}">
                <a16:creationId xmlns:a16="http://schemas.microsoft.com/office/drawing/2014/main" id="{D6B3E371-6294-46D1-B292-7343E46F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09" y="4562764"/>
            <a:ext cx="1942981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7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5AC4-85ED-40B2-8531-9F574700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Zaměření na data a informace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31B6-2D0B-4553-A13E-AE1E996C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b="1" dirty="0"/>
              <a:t>Informace</a:t>
            </a:r>
            <a:r>
              <a:rPr lang="cs-CZ" sz="2800" dirty="0"/>
              <a:t> jako produkt je nejméně hmotným typem služby.</a:t>
            </a:r>
          </a:p>
          <a:p>
            <a:pPr lvl="1"/>
            <a:r>
              <a:rPr lang="cs-CZ" sz="2800" dirty="0"/>
              <a:t>Existuje velmi </a:t>
            </a:r>
            <a:r>
              <a:rPr lang="cs-CZ" sz="2800" b="1" dirty="0"/>
              <a:t>tenká linie </a:t>
            </a:r>
            <a:r>
              <a:rPr lang="cs-CZ" sz="2800" dirty="0"/>
              <a:t>mezi službami zaměřenými na data a informace a službami zaměřenými na lidskou mysl. </a:t>
            </a:r>
          </a:p>
          <a:p>
            <a:pPr lvl="1"/>
            <a:r>
              <a:rPr lang="cs-CZ" sz="2800" dirty="0"/>
              <a:t>Například bankéř provede analýzu plateb hypotéky klienta. </a:t>
            </a:r>
          </a:p>
          <a:p>
            <a:pPr lvl="1"/>
            <a:r>
              <a:rPr lang="cs-CZ" sz="2800" dirty="0"/>
              <a:t>To vypadá na práci s daty a informacemi. </a:t>
            </a:r>
          </a:p>
          <a:p>
            <a:pPr lvl="1"/>
            <a:r>
              <a:rPr lang="cs-CZ" sz="2800" dirty="0"/>
              <a:t>Pokud ovšem tyto informace použije, aby klienta poučil o nových možnostech splácení, jedná se o </a:t>
            </a:r>
            <a:r>
              <a:rPr lang="cs-CZ" sz="2800" b="1" dirty="0"/>
              <a:t>službu zaměřenou na lidskou mysl</a:t>
            </a:r>
            <a:r>
              <a:rPr lang="cs-CZ" sz="2800" dirty="0"/>
              <a:t>, jelikož je jejím cílem klienta vzdělávat.</a:t>
            </a:r>
          </a:p>
          <a:p>
            <a:endParaRPr lang="cs-CZ" dirty="0"/>
          </a:p>
        </p:txBody>
      </p:sp>
      <p:pic>
        <p:nvPicPr>
          <p:cNvPr id="6146" name="Picture 2" descr="Výsledek obrázku pro lawyer png">
            <a:extLst>
              <a:ext uri="{FF2B5EF4-FFF2-40B4-BE49-F238E27FC236}">
                <a16:creationId xmlns:a16="http://schemas.microsoft.com/office/drawing/2014/main" id="{15DAF76D-8183-479B-8F1D-7FF1E251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79" y="4525818"/>
            <a:ext cx="1728363" cy="23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2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9590-2ABD-43EB-BFEA-28E5CFB4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Outsourcing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CE6D-400B-47EA-AC44-59E068D5B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praxi jde o vyčlenění služeb, procesů nebo zdrojů (zejména ICT či infrastruktury) a činností mimo organizaci formou dlohodobého smluvního vztahu.</a:t>
            </a:r>
          </a:p>
          <a:p>
            <a:r>
              <a:rPr lang="cs-CZ" dirty="0"/>
              <a:t>Vyčleněné služby, procesy a činnosti jsou zajišťovány externím dodavatelem (poskytovatelem).</a:t>
            </a:r>
          </a:p>
          <a:p>
            <a:r>
              <a:rPr lang="cs-CZ" dirty="0"/>
              <a:t>Umožňuje docílit lepšího poměru cena/výkon.</a:t>
            </a:r>
          </a:p>
          <a:p>
            <a:r>
              <a:rPr lang="cs-CZ" dirty="0"/>
              <a:t>Týká se většinou činností mimo core business.</a:t>
            </a:r>
          </a:p>
          <a:p>
            <a:r>
              <a:rPr lang="cs-CZ" dirty="0"/>
              <a:t>Co přináší outsourcing:</a:t>
            </a:r>
          </a:p>
          <a:p>
            <a:pPr lvl="1"/>
            <a:r>
              <a:rPr lang="cs-CZ" dirty="0"/>
              <a:t>Uvolnění zdrojů, zvýšení flexibility, snížení rizik, snížení provozních nákladů, přístup ke kvalitnějšímu vybavení a lidem.</a:t>
            </a:r>
          </a:p>
        </p:txBody>
      </p:sp>
    </p:spTree>
    <p:extLst>
      <p:ext uri="{BB962C8B-B14F-4D97-AF65-F5344CB8AC3E}">
        <p14:creationId xmlns:p14="http://schemas.microsoft.com/office/powerpoint/2010/main" val="295668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 služeb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Snaha o snižování nákladů při nákupu služeb vede k úspoře mezi 10% - 29%. U zboží je to jen 5% - 17%.</a:t>
            </a:r>
          </a:p>
          <a:p>
            <a:r>
              <a:rPr lang="cs-CZ" sz="3200" dirty="0"/>
              <a:t>Bohužel postupy a metody nákupu zboží nefungují stejně také v oblasti služeb.</a:t>
            </a:r>
          </a:p>
          <a:p>
            <a:r>
              <a:rPr lang="cs-CZ" sz="3200" dirty="0"/>
              <a:t>Určit co znamená v oblasti služeb kvalitu je mnohem náročnější.</a:t>
            </a:r>
          </a:p>
          <a:p>
            <a:r>
              <a:rPr lang="cs-CZ" sz="3200" dirty="0"/>
              <a:t>Je vyžadována také mnohem vyšší míra kolaborace mezi nakupujícím a prodávajícím.</a:t>
            </a:r>
          </a:p>
        </p:txBody>
      </p:sp>
    </p:spTree>
    <p:extLst>
      <p:ext uri="{BB962C8B-B14F-4D97-AF65-F5344CB8AC3E}">
        <p14:creationId xmlns:p14="http://schemas.microsoft.com/office/powerpoint/2010/main" val="21969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 služeb výzkum mezi manažery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Proces nákupu služeb je odlišný od nákupu zboží a materiálu.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Služby se nakupují mnohem méně „profesionálně“.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Definovat specifikaci produktu je u služby náročnější.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Měká kritéria (důvěra a otevřenost) jsou u služeb využívána mnohem častěji než ty tvrdá (cena a kvalita).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Nabídky poskytovatelů služeb lze velmi těžko porovnávat.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Lze jen velmi složitě určit „dobrou“ cenu a stanovit hodnotu.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Je mnohem těžší měřit výkon dodavatele.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Stanovit TCO (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) je mnohem složitější.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3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nákupu služeb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Nehmotnost znemožňuje nákupčímu ohmatat si službu, vyzkoušet ji předem, či ji vrátit.</a:t>
            </a:r>
          </a:p>
          <a:p>
            <a:r>
              <a:rPr lang="cs-CZ" sz="3200" dirty="0"/>
              <a:t>Vysoká míra odbornosti u některých služeb komplikuje nákupčímu posuzovat kvalitu.</a:t>
            </a:r>
          </a:p>
          <a:p>
            <a:r>
              <a:rPr lang="cs-CZ" sz="3200" dirty="0"/>
              <a:t>Často je nutné nákupčího a následně také osoby užívající službu vzdělávat. Zvědomit jim co je ve skutečnosti za dané peníze a v daném čase možné zvládnout.</a:t>
            </a:r>
          </a:p>
          <a:p>
            <a:r>
              <a:rPr lang="cs-CZ" sz="3200" dirty="0"/>
              <a:t>Nakupující firma má dvojí roli. Zákazník a spolutvůrce služby.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274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nákupu služeb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 mnoha firmách není nákup služeb považován za strategicky důležitý. </a:t>
            </a:r>
          </a:p>
          <a:p>
            <a:r>
              <a:rPr lang="cs-CZ" sz="3600" dirty="0"/>
              <a:t>Často není zapojeno nákupní oddělení, což vede k nákupu nekvalitních služeb od neautorizovaných poskytovatelů.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047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Problémové oblasti při nákupu služeb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4800" dirty="0"/>
              <a:t>Specifikace služby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800" dirty="0"/>
              <a:t>Definice obsahu SLA*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800" dirty="0"/>
              <a:t>Hodnocení výkonu dodavatele</a:t>
            </a:r>
          </a:p>
          <a:p>
            <a:pPr marL="742950" indent="-742950">
              <a:buFont typeface="+mj-lt"/>
              <a:buAutoNum type="arabicPeriod"/>
            </a:pPr>
            <a:endParaRPr lang="cs-CZ" sz="4800" dirty="0"/>
          </a:p>
          <a:p>
            <a:pPr marL="742950" indent="-742950">
              <a:buFont typeface="+mj-lt"/>
              <a:buAutoNum type="arabicPeriod"/>
            </a:pPr>
            <a:endParaRPr lang="cs-CZ" sz="4800" dirty="0"/>
          </a:p>
          <a:p>
            <a:pPr marL="0" indent="0" algn="r">
              <a:buNone/>
            </a:pPr>
            <a:r>
              <a:rPr lang="cs-CZ" sz="4400" dirty="0"/>
              <a:t>*Service Level Agreement</a:t>
            </a:r>
          </a:p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5646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Specifikace služby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Nejčastějším problémem je absence cílů nákupu.</a:t>
            </a:r>
          </a:p>
          <a:p>
            <a:r>
              <a:rPr lang="cs-CZ" sz="3200" dirty="0"/>
              <a:t>Co konkrétně má služba ve firmě způsobit?</a:t>
            </a:r>
          </a:p>
          <a:p>
            <a:r>
              <a:rPr lang="cs-CZ" sz="3200" dirty="0"/>
              <a:t>Čemu má nakupovaná služba pomáhat, co je jejím cílem?</a:t>
            </a:r>
          </a:p>
          <a:p>
            <a:r>
              <a:rPr lang="cs-CZ" sz="3200" dirty="0"/>
              <a:t>Proč ji nakupujeme?</a:t>
            </a:r>
          </a:p>
          <a:p>
            <a:r>
              <a:rPr lang="cs-CZ" sz="3200" dirty="0"/>
              <a:t>Jak zapadá do naší celkové business strategie?</a:t>
            </a:r>
          </a:p>
          <a:p>
            <a:r>
              <a:rPr lang="cs-CZ" sz="3200" dirty="0"/>
              <a:t>Tato spacifikace pak ovlivní SLA i hodnocení (evaluaci) dodavatele.</a:t>
            </a:r>
          </a:p>
        </p:txBody>
      </p:sp>
    </p:spTree>
    <p:extLst>
      <p:ext uri="{BB962C8B-B14F-4D97-AF65-F5344CB8AC3E}">
        <p14:creationId xmlns:p14="http://schemas.microsoft.com/office/powerpoint/2010/main" val="411887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Specifikace služby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Nutným krokem je definování stakeholders.</a:t>
            </a:r>
          </a:p>
          <a:p>
            <a:r>
              <a:rPr lang="cs-CZ" sz="3200" dirty="0"/>
              <a:t>Koho se nákup týká, kdo bude službu využívat a jak mu může doručit hodnotu: musíme znát jejich specifické cíle.</a:t>
            </a:r>
          </a:p>
          <a:p>
            <a:r>
              <a:rPr lang="cs-CZ" sz="3200" dirty="0"/>
              <a:t>Existují čtyři základní typy specifikace nákupu služby, které si ukážeme na příkladu.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835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Každý z nás si občas </a:t>
            </a:r>
            <a:r>
              <a:rPr lang="cs-CZ" sz="3200" b="1" dirty="0"/>
              <a:t>pronajímá</a:t>
            </a:r>
            <a:r>
              <a:rPr lang="cs-CZ" sz="3200" dirty="0"/>
              <a:t> určitý benefit. </a:t>
            </a:r>
          </a:p>
          <a:p>
            <a:r>
              <a:rPr lang="cs-CZ" sz="3200" dirty="0"/>
              <a:t>Pokaždé když odcházíte od kadeřníka, z nedělního fotbálku, z kina nebo od maséra jste jej obdrželi. </a:t>
            </a:r>
          </a:p>
          <a:p>
            <a:r>
              <a:rPr lang="cs-CZ" sz="3200" dirty="0"/>
              <a:t>Nestali jste se vlastníky (kadeřníka, klubu, kina, maséra), přesto jste nabyli konkrétní hodnotu. Bez vlastnictví.</a:t>
            </a:r>
          </a:p>
          <a:p>
            <a:r>
              <a:rPr lang="cs-CZ" sz="3200" dirty="0"/>
              <a:t>Těchto možností, jak získat hodnotu aniž bychom získali vlastnictví hmotného produktu, je stále více. </a:t>
            </a:r>
          </a:p>
          <a:p>
            <a:r>
              <a:rPr lang="cs-CZ" sz="3200" dirty="0"/>
              <a:t>Sektor služeb neustále </a:t>
            </a:r>
            <a:r>
              <a:rPr lang="cs-CZ" sz="3200" b="1" dirty="0"/>
              <a:t>roste</a:t>
            </a:r>
            <a:r>
              <a:rPr lang="cs-CZ" sz="3200" dirty="0"/>
              <a:t> a vytváří pro firmy nové příležitosti.</a:t>
            </a:r>
          </a:p>
        </p:txBody>
      </p:sp>
    </p:spTree>
    <p:extLst>
      <p:ext uri="{BB962C8B-B14F-4D97-AF65-F5344CB8AC3E}">
        <p14:creationId xmlns:p14="http://schemas.microsoft.com/office/powerpoint/2010/main" val="362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Specifikace služby – nákup konzultací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7" y="1433738"/>
            <a:ext cx="5231004" cy="236453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SPECIFIKACE VSTUPU</a:t>
            </a:r>
          </a:p>
          <a:p>
            <a:pPr algn="ctr">
              <a:buFontTx/>
              <a:buChar char="-"/>
            </a:pPr>
            <a:r>
              <a:rPr lang="cs-CZ" sz="3200" dirty="0"/>
              <a:t>Úroveň zkušeností agentury</a:t>
            </a:r>
          </a:p>
          <a:p>
            <a:pPr algn="ctr">
              <a:buFontTx/>
              <a:buChar char="-"/>
            </a:pPr>
            <a:r>
              <a:rPr lang="cs-CZ" sz="3200" dirty="0"/>
              <a:t>Čas po který budou konzultace poskytovány</a:t>
            </a:r>
          </a:p>
          <a:p>
            <a:pPr algn="ctr">
              <a:buFontTx/>
              <a:buChar char="-"/>
            </a:pPr>
            <a:endParaRPr lang="cs-CZ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BAB0F2-2371-441E-BB21-21107902BAFF}"/>
              </a:ext>
            </a:extLst>
          </p:cNvPr>
          <p:cNvSpPr txBox="1">
            <a:spLocks/>
          </p:cNvSpPr>
          <p:nvPr/>
        </p:nvSpPr>
        <p:spPr>
          <a:xfrm>
            <a:off x="6404151" y="1420513"/>
            <a:ext cx="5231004" cy="2364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200" dirty="0"/>
              <a:t>SPECIFIKACE PROCESU</a:t>
            </a:r>
          </a:p>
          <a:p>
            <a:pPr algn="ctr">
              <a:buFontTx/>
              <a:buChar char="-"/>
            </a:pPr>
            <a:r>
              <a:rPr lang="cs-CZ" sz="3200" dirty="0"/>
              <a:t>Pravidelné setkávání k redefinování marketingové strategie firmy</a:t>
            </a:r>
          </a:p>
          <a:p>
            <a:pPr algn="ctr">
              <a:buFontTx/>
              <a:buChar char="-"/>
            </a:pPr>
            <a:endParaRPr lang="cs-CZ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B5FF91-3429-4AE2-9677-6EC183A1727F}"/>
              </a:ext>
            </a:extLst>
          </p:cNvPr>
          <p:cNvSpPr txBox="1">
            <a:spLocks/>
          </p:cNvSpPr>
          <p:nvPr/>
        </p:nvSpPr>
        <p:spPr>
          <a:xfrm>
            <a:off x="556847" y="4241992"/>
            <a:ext cx="5231004" cy="2364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200" dirty="0"/>
              <a:t>SPECIFIKACE VÝSTUPU</a:t>
            </a:r>
          </a:p>
          <a:p>
            <a:pPr algn="ctr">
              <a:buFontTx/>
              <a:buChar char="-"/>
            </a:pPr>
            <a:r>
              <a:rPr lang="cs-CZ" sz="3200" dirty="0"/>
              <a:t>Implementace redefinované marketingové strategie do firemních procesů</a:t>
            </a:r>
          </a:p>
          <a:p>
            <a:pPr algn="ctr">
              <a:buFontTx/>
              <a:buChar char="-"/>
            </a:pPr>
            <a:endParaRPr lang="cs-CZ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81C498-D743-4111-8A96-AE883FA22D74}"/>
              </a:ext>
            </a:extLst>
          </p:cNvPr>
          <p:cNvSpPr txBox="1">
            <a:spLocks/>
          </p:cNvSpPr>
          <p:nvPr/>
        </p:nvSpPr>
        <p:spPr>
          <a:xfrm>
            <a:off x="6404151" y="4241992"/>
            <a:ext cx="5231004" cy="2364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200" dirty="0"/>
              <a:t>SPECIFIKACE VÝSLEDKU</a:t>
            </a:r>
          </a:p>
          <a:p>
            <a:pPr algn="ctr">
              <a:buFontTx/>
              <a:buChar char="-"/>
            </a:pPr>
            <a:r>
              <a:rPr lang="cs-CZ" sz="3200" dirty="0"/>
              <a:t>Zvýšení obratu firmy o 10% pomocí redefinované marketingové strategie</a:t>
            </a:r>
          </a:p>
          <a:p>
            <a:pPr algn="ctr"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9157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Definice obsahu 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335"/>
          </a:xfrm>
        </p:spPr>
        <p:txBody>
          <a:bodyPr>
            <a:normAutofit/>
          </a:bodyPr>
          <a:lstStyle/>
          <a:p>
            <a:r>
              <a:rPr lang="cs-CZ" sz="3200" dirty="0"/>
              <a:t>SLA – Service Level Agreement</a:t>
            </a:r>
          </a:p>
          <a:p>
            <a:r>
              <a:rPr lang="cs-CZ" sz="3200" dirty="0"/>
              <a:t>Specifikace výsledku vede k stanovení jednoduchých KPI, které společně s dodavatelem chceme dosáhnout.</a:t>
            </a:r>
          </a:p>
          <a:p>
            <a:r>
              <a:rPr lang="cs-CZ" sz="3200" dirty="0"/>
              <a:t>Dodavatel je v tomto případě nucen zahájit sérii doplňujících otázek k rozdělení úloh a pravomocí.</a:t>
            </a:r>
          </a:p>
          <a:p>
            <a:r>
              <a:rPr lang="cs-CZ" sz="3200" dirty="0"/>
              <a:t>Poskytuje totiž část hodnoty v hodnototvorném řetězci odběratele a přejímá za část jeho úspěchu na trhu zodpovědnost.</a:t>
            </a:r>
          </a:p>
        </p:txBody>
      </p:sp>
    </p:spTree>
    <p:extLst>
      <p:ext uri="{BB962C8B-B14F-4D97-AF65-F5344CB8AC3E}">
        <p14:creationId xmlns:p14="http://schemas.microsoft.com/office/powerpoint/2010/main" val="174232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Definice obsahu 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335"/>
          </a:xfrm>
        </p:spPr>
        <p:txBody>
          <a:bodyPr>
            <a:normAutofit/>
          </a:bodyPr>
          <a:lstStyle/>
          <a:p>
            <a:r>
              <a:rPr lang="cs-CZ" sz="3200" dirty="0"/>
              <a:t>SLA je společná dohoda podepsaná oběma stranami.</a:t>
            </a:r>
          </a:p>
          <a:p>
            <a:r>
              <a:rPr lang="cs-CZ" sz="3200" dirty="0"/>
              <a:t>V podstatě se jedná o tvorbu samotného produktu prodejce za přítomnosti odběratele.</a:t>
            </a:r>
          </a:p>
          <a:p>
            <a:r>
              <a:rPr lang="cs-CZ" sz="3200" dirty="0"/>
              <a:t>Výsledkem je shoda dodavatele a odběratele na iterakcích, které budou následovat.</a:t>
            </a:r>
          </a:p>
          <a:p>
            <a:r>
              <a:rPr lang="cs-CZ" sz="3200" dirty="0"/>
              <a:t>Je jasné, že v takovém nastavení je nutné sladit podnikové kultury, postoje, chování, procesy a systémy.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6417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Hodnocení výkonu dodavatele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335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Při dodržení postupu specifikace a naplnění SLA je hodnocení dodavatele velmi jednoduché.</a:t>
            </a:r>
          </a:p>
          <a:p>
            <a:r>
              <a:rPr lang="cs-CZ" sz="3200" dirty="0"/>
              <a:t>Podle specifikace služby hodnotíme:</a:t>
            </a:r>
          </a:p>
          <a:p>
            <a:pPr lvl="1"/>
            <a:r>
              <a:rPr lang="cs-CZ" sz="3600" dirty="0"/>
              <a:t>VSTUP</a:t>
            </a:r>
          </a:p>
          <a:p>
            <a:pPr lvl="1"/>
            <a:r>
              <a:rPr lang="cs-CZ" sz="3600" dirty="0"/>
              <a:t>PROCES</a:t>
            </a:r>
          </a:p>
          <a:p>
            <a:pPr lvl="1"/>
            <a:r>
              <a:rPr lang="cs-CZ" sz="3600" dirty="0"/>
              <a:t>VÝSTUP</a:t>
            </a:r>
          </a:p>
          <a:p>
            <a:pPr lvl="1"/>
            <a:r>
              <a:rPr lang="cs-CZ" sz="3600" dirty="0"/>
              <a:t>VÝSLEDEK</a:t>
            </a:r>
          </a:p>
          <a:p>
            <a:r>
              <a:rPr lang="cs-CZ" sz="3600" dirty="0"/>
              <a:t>Zodpovědnost za výsledek přijímají jen ti nejlepší dodavatelé služeb!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69097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B548-05D5-429F-879A-46BE5AA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35CF-4361-4A72-AFFE-8CE7445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5997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Brief je nejdůležitější informace, kterou klient poskytne agentuře. </a:t>
            </a:r>
          </a:p>
          <a:p>
            <a:r>
              <a:rPr lang="cs-CZ" sz="3200" dirty="0"/>
              <a:t>Je to dokument, který určuje vztah mezi klientem a agenturou od zadání práce až po zhodnocení jejího výsledku.</a:t>
            </a:r>
          </a:p>
          <a:p>
            <a:r>
              <a:rPr lang="cs-CZ" b="1" dirty="0"/>
              <a:t>1/ Projekt a jeho řízení</a:t>
            </a:r>
          </a:p>
          <a:p>
            <a:r>
              <a:rPr lang="cs-CZ" b="1" dirty="0"/>
              <a:t>2/ Kde jsme teď?</a:t>
            </a:r>
          </a:p>
          <a:p>
            <a:r>
              <a:rPr lang="cs-CZ" b="1" dirty="0"/>
              <a:t>3/ Kam se chceme dostat?</a:t>
            </a:r>
          </a:p>
          <a:p>
            <a:r>
              <a:rPr lang="pl-PL" b="1" dirty="0"/>
              <a:t>4/ Co děláme pro to, abychom se tam dostali?</a:t>
            </a:r>
          </a:p>
          <a:p>
            <a:r>
              <a:rPr lang="pl-PL" b="1" dirty="0"/>
              <a:t>5/ Ke komu se obracíme?</a:t>
            </a:r>
          </a:p>
          <a:p>
            <a:r>
              <a:rPr lang="pl-PL" b="1" dirty="0"/>
              <a:t>6/ Podle čeho poznáme, jak jsme uspěli?</a:t>
            </a:r>
          </a:p>
          <a:p>
            <a:r>
              <a:rPr lang="cs-CZ" b="1" dirty="0"/>
              <a:t>7/ Praktické informace – rozpočet, časový plán, jiná omezení</a:t>
            </a:r>
          </a:p>
          <a:p>
            <a:r>
              <a:rPr lang="cs-CZ" b="1" dirty="0"/>
              <a:t>8/ Schvalování</a:t>
            </a:r>
          </a:p>
        </p:txBody>
      </p:sp>
    </p:spTree>
    <p:extLst>
      <p:ext uri="{BB962C8B-B14F-4D97-AF65-F5344CB8AC3E}">
        <p14:creationId xmlns:p14="http://schemas.microsoft.com/office/powerpoint/2010/main" val="12057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9AEB-A318-4459-9ADD-48D41CD9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služeb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2DE6A-9814-432B-AD2B-0D7CE17CA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Jak ekonomika roste, mění se dramaticky relativní podíl na zaměstnanosti mezi zemědělstvím, výrobou a službami.</a:t>
            </a:r>
          </a:p>
          <a:p>
            <a:r>
              <a:rPr lang="cs-CZ" sz="3600" dirty="0"/>
              <a:t>V této oblasti dnes v USA pracují tři čtvrtiny aktivního obyvatelstva a na tvorbě HDP se služby podílejí 70 %. </a:t>
            </a:r>
          </a:p>
          <a:p>
            <a:r>
              <a:rPr lang="cs-CZ" sz="3600" dirty="0"/>
              <a:t>V posledních desetiletích tam vznikají nové pracovní příležitosti téměř výhradně ve službách.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https://data.worldbank.org/indicator/NV.SRV.TETC.ZS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1026" name="Picture 2" descr="Výsledek obrázku pro graph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88" y="365125"/>
            <a:ext cx="1535688" cy="1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3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vlastnosti služeb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/>
              <a:t>Nehmotnost</a:t>
            </a:r>
          </a:p>
          <a:p>
            <a:r>
              <a:rPr lang="cs-CZ" sz="4800" dirty="0"/>
              <a:t>Heterogenita </a:t>
            </a:r>
          </a:p>
          <a:p>
            <a:r>
              <a:rPr lang="cs-CZ" sz="4800" dirty="0"/>
              <a:t>Neoddělitelnost</a:t>
            </a:r>
          </a:p>
          <a:p>
            <a:r>
              <a:rPr lang="cs-CZ" sz="4800" dirty="0"/>
              <a:t>Pomíjivost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healthcare png">
            <a:extLst>
              <a:ext uri="{FF2B5EF4-FFF2-40B4-BE49-F238E27FC236}">
                <a16:creationId xmlns:a16="http://schemas.microsoft.com/office/drawing/2014/main" id="{C2B38466-03E7-4992-9839-3B4D5BFC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37" y="4409877"/>
            <a:ext cx="3148363" cy="32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accountant png">
            <a:extLst>
              <a:ext uri="{FF2B5EF4-FFF2-40B4-BE49-F238E27FC236}">
                <a16:creationId xmlns:a16="http://schemas.microsoft.com/office/drawing/2014/main" id="{CBBA4AE2-C029-44CC-9827-98628F88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17" y="4780286"/>
            <a:ext cx="1497862" cy="21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pilo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6" y="4444749"/>
            <a:ext cx="1847011" cy="27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459276" y="796323"/>
            <a:ext cx="3079860" cy="1900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MARKETING</a:t>
            </a:r>
            <a:endParaRPr lang="en-GB" sz="2800" dirty="0"/>
          </a:p>
        </p:txBody>
      </p:sp>
      <p:sp>
        <p:nvSpPr>
          <p:cNvPr id="5" name="Obdélník 4"/>
          <p:cNvSpPr/>
          <p:nvPr/>
        </p:nvSpPr>
        <p:spPr>
          <a:xfrm>
            <a:off x="584886" y="1169773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PROCES PRODUKCE</a:t>
            </a:r>
            <a:endParaRPr lang="en-GB" sz="3200" dirty="0"/>
          </a:p>
        </p:txBody>
      </p:sp>
      <p:sp>
        <p:nvSpPr>
          <p:cNvPr id="6" name="Obdélník 5"/>
          <p:cNvSpPr/>
          <p:nvPr/>
        </p:nvSpPr>
        <p:spPr>
          <a:xfrm>
            <a:off x="8456141" y="1169772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SPOTŘEBA</a:t>
            </a:r>
            <a:endParaRPr lang="en-GB" sz="3200" dirty="0"/>
          </a:p>
        </p:txBody>
      </p:sp>
      <p:sp>
        <p:nvSpPr>
          <p:cNvPr id="7" name="Ovál 6"/>
          <p:cNvSpPr/>
          <p:nvPr/>
        </p:nvSpPr>
        <p:spPr>
          <a:xfrm>
            <a:off x="8723870" y="4296030"/>
            <a:ext cx="2421925" cy="14828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MARKETING</a:t>
            </a:r>
            <a:endParaRPr lang="en-GB" sz="2400" dirty="0"/>
          </a:p>
        </p:txBody>
      </p:sp>
      <p:sp>
        <p:nvSpPr>
          <p:cNvPr id="8" name="Obdélník 7"/>
          <p:cNvSpPr/>
          <p:nvPr/>
        </p:nvSpPr>
        <p:spPr>
          <a:xfrm>
            <a:off x="1511643" y="4098324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PRODUKCE</a:t>
            </a:r>
            <a:endParaRPr lang="en-GB" dirty="0"/>
          </a:p>
        </p:txBody>
      </p:sp>
      <p:sp>
        <p:nvSpPr>
          <p:cNvPr id="9" name="Obdélník 8"/>
          <p:cNvSpPr/>
          <p:nvPr/>
        </p:nvSpPr>
        <p:spPr>
          <a:xfrm>
            <a:off x="2496066" y="4922108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SPOTŘEBA</a:t>
            </a:r>
            <a:endParaRPr lang="en-GB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63077" y="171045"/>
            <a:ext cx="556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KONZUMACE VÝSTUPU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79452" y="3324654"/>
            <a:ext cx="423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KONZUMACE PROCESU</a:t>
            </a:r>
            <a:endParaRPr lang="en-GB" sz="3200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542270" y="1383957"/>
            <a:ext cx="49138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542269" y="1997676"/>
            <a:ext cx="49138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úloha marketingu ve službách?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Vhodně propojit proces produkce a proces spotřeby.</a:t>
            </a:r>
          </a:p>
          <a:p>
            <a:r>
              <a:rPr lang="cs-CZ" sz="3600" dirty="0"/>
              <a:t>Zajistit, aby zákazník vnímal kvalitu služby a hodnotu, která mu je poskytována.</a:t>
            </a:r>
            <a:endParaRPr lang="en-US" sz="3600" dirty="0"/>
          </a:p>
          <a:p>
            <a:r>
              <a:rPr lang="cs-CZ" sz="3600" dirty="0"/>
              <a:t>Zajistit, aby firma se zákazníkem vybudovala dlouhodobý vztah.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20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8C3C-CC63-4298-821E-D18F1B7F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C0FC0C-28ED-4615-8AF5-E04711EE0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59828"/>
              </p:ext>
            </p:extLst>
          </p:nvPr>
        </p:nvGraphicFramePr>
        <p:xfrm>
          <a:off x="480290" y="365126"/>
          <a:ext cx="10626073" cy="574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547">
                  <a:extLst>
                    <a:ext uri="{9D8B030D-6E8A-4147-A177-3AD203B41FA5}">
                      <a16:colId xmlns:a16="http://schemas.microsoft.com/office/drawing/2014/main" val="3696266430"/>
                    </a:ext>
                  </a:extLst>
                </a:gridCol>
                <a:gridCol w="4094692">
                  <a:extLst>
                    <a:ext uri="{9D8B030D-6E8A-4147-A177-3AD203B41FA5}">
                      <a16:colId xmlns:a16="http://schemas.microsoft.com/office/drawing/2014/main" val="837317575"/>
                    </a:ext>
                  </a:extLst>
                </a:gridCol>
                <a:gridCol w="4200834">
                  <a:extLst>
                    <a:ext uri="{9D8B030D-6E8A-4147-A177-3AD203B41FA5}">
                      <a16:colId xmlns:a16="http://schemas.microsoft.com/office/drawing/2014/main" val="1174133148"/>
                    </a:ext>
                  </a:extLst>
                </a:gridCol>
              </a:tblGrid>
              <a:tr h="63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Změna subjektu - lidí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Změna objektu - majetku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00200"/>
                  </a:ext>
                </a:extLst>
              </a:tr>
              <a:tr h="2555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Změna ve hmotném světě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Zaměření na lidské tělo</a:t>
                      </a:r>
                      <a:endParaRPr lang="cs-CZ" sz="3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Masáže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Personální</a:t>
                      </a:r>
                      <a:r>
                        <a:rPr lang="cs-CZ" sz="2800" baseline="0" dirty="0">
                          <a:effectLst/>
                        </a:rPr>
                        <a:t> agentury</a:t>
                      </a:r>
                      <a:endParaRPr lang="cs-CZ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Doprava zaměstnanců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Zaměření na majetek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Servisní</a:t>
                      </a:r>
                      <a:r>
                        <a:rPr lang="cs-CZ" sz="2800" baseline="0" dirty="0">
                          <a:effectLst/>
                        </a:rPr>
                        <a:t> operace</a:t>
                      </a:r>
                      <a:endParaRPr lang="cs-CZ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  <a:latin typeface="+mn-lt"/>
                          <a:cs typeface="+mn-cs"/>
                        </a:rPr>
                        <a:t>Úklidové</a:t>
                      </a:r>
                      <a:r>
                        <a:rPr lang="cs-CZ" sz="2800" baseline="0" dirty="0">
                          <a:effectLst/>
                          <a:latin typeface="+mn-lt"/>
                          <a:cs typeface="+mn-cs"/>
                        </a:rPr>
                        <a:t> služby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baseline="0" dirty="0">
                          <a:effectLst/>
                          <a:latin typeface="+mn-lt"/>
                          <a:cs typeface="+mn-cs"/>
                        </a:rPr>
                        <a:t>Doprava zboží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53273"/>
                  </a:ext>
                </a:extLst>
              </a:tr>
              <a:tr h="2555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Změna v nehmotném světě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Zaměření na lidskou mysl</a:t>
                      </a:r>
                      <a:endParaRPr lang="cs-CZ" sz="3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Vzdělávání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Motivační</a:t>
                      </a:r>
                      <a:r>
                        <a:rPr lang="cs-CZ" sz="2800" baseline="0" dirty="0">
                          <a:effectLst/>
                        </a:rPr>
                        <a:t> kurzy</a:t>
                      </a:r>
                      <a:endParaRPr lang="cs-CZ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  <a:latin typeface="+mn-lt"/>
                          <a:cs typeface="+mn-cs"/>
                        </a:rPr>
                        <a:t>Teambuilding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Zaměření na data a informace</a:t>
                      </a:r>
                      <a:endParaRPr lang="cs-CZ" sz="3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Účetnictví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Bankovní</a:t>
                      </a:r>
                      <a:r>
                        <a:rPr lang="cs-CZ" sz="2800" baseline="0" dirty="0">
                          <a:effectLst/>
                        </a:rPr>
                        <a:t> služby</a:t>
                      </a:r>
                      <a:endParaRPr lang="cs-CZ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800" dirty="0">
                          <a:effectLst/>
                        </a:rPr>
                        <a:t>Právní služby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63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5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9895-A52E-463E-841E-1D0EE86C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Zaměření na lidské tělo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E9F4-465D-42C6-8D99-9A053E11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7611"/>
          </a:xfrm>
        </p:spPr>
        <p:txBody>
          <a:bodyPr>
            <a:normAutofit/>
          </a:bodyPr>
          <a:lstStyle/>
          <a:p>
            <a:pPr lvl="1"/>
            <a:r>
              <a:rPr lang="cs-CZ" sz="3200" dirty="0"/>
              <a:t>Produkce služby a její spotřeba probíhají najednou, což většinou znamená, že musí být zákazník fyzicky přítomný na určitém místě. </a:t>
            </a:r>
          </a:p>
          <a:p>
            <a:pPr lvl="1"/>
            <a:r>
              <a:rPr lang="cs-CZ" sz="3200" dirty="0"/>
              <a:t>To vyžaduje </a:t>
            </a:r>
            <a:r>
              <a:rPr lang="cs-CZ" sz="3200" b="1" dirty="0"/>
              <a:t>dobré plánování lokalizace</a:t>
            </a:r>
            <a:r>
              <a:rPr lang="cs-CZ" sz="3200" dirty="0"/>
              <a:t> takového místa, </a:t>
            </a:r>
            <a:r>
              <a:rPr lang="cs-CZ" sz="3200" b="1" dirty="0"/>
              <a:t>správný design celého procesu </a:t>
            </a:r>
            <a:r>
              <a:rPr lang="cs-CZ" sz="3200" dirty="0"/>
              <a:t>služby a efektivní </a:t>
            </a:r>
            <a:r>
              <a:rPr lang="cs-CZ" sz="3200" b="1" dirty="0"/>
              <a:t>správu objednávek </a:t>
            </a:r>
            <a:r>
              <a:rPr lang="cs-CZ" sz="3200" dirty="0"/>
              <a:t>a</a:t>
            </a:r>
            <a:r>
              <a:rPr lang="cs-CZ" sz="3200" b="1" dirty="0"/>
              <a:t> rezervací</a:t>
            </a:r>
            <a:r>
              <a:rPr lang="cs-CZ" sz="3200" dirty="0"/>
              <a:t>.</a:t>
            </a:r>
          </a:p>
          <a:p>
            <a:pPr lvl="1"/>
            <a:r>
              <a:rPr lang="cs-CZ" sz="3200" dirty="0"/>
              <a:t>Je nutná </a:t>
            </a:r>
            <a:r>
              <a:rPr lang="cs-CZ" sz="3200" b="1" dirty="0"/>
              <a:t>aktivní kooperace </a:t>
            </a:r>
            <a:r>
              <a:rPr lang="cs-CZ" sz="3200" dirty="0"/>
              <a:t>se zákazníkem, který je v podstatě spolutvůrcem služby. </a:t>
            </a:r>
          </a:p>
          <a:p>
            <a:pPr lvl="1"/>
            <a:r>
              <a:rPr lang="cs-CZ" sz="3200" dirty="0"/>
              <a:t>U kadeřníka musíte občas zůstat nehybně sedět, občas naklonit nebo natočit hlavu.</a:t>
            </a:r>
          </a:p>
          <a:p>
            <a:endParaRPr lang="cs-CZ" dirty="0"/>
          </a:p>
        </p:txBody>
      </p:sp>
      <p:pic>
        <p:nvPicPr>
          <p:cNvPr id="4" name="Picture 4" descr="Výsledek obrázku pro hairdresser png">
            <a:extLst>
              <a:ext uri="{FF2B5EF4-FFF2-40B4-BE49-F238E27FC236}">
                <a16:creationId xmlns:a16="http://schemas.microsoft.com/office/drawing/2014/main" id="{530D4A99-3B96-4695-978F-B603EA40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875" y="4364086"/>
            <a:ext cx="1796542" cy="24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D65F-5874-4629-BCFB-044B7C06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Zaměření na majetek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77D1-EAFE-45C9-8991-7FE1DDE5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Nebývá podmínkou, že by byla produkce služby spojena s její spotřebou. </a:t>
            </a:r>
          </a:p>
          <a:p>
            <a:pPr lvl="1"/>
            <a:r>
              <a:rPr lang="cs-CZ" dirty="0"/>
              <a:t>To umožňuje firmě mnohem </a:t>
            </a:r>
            <a:r>
              <a:rPr lang="cs-CZ" b="1" dirty="0"/>
              <a:t>jednodušeji plánovat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Například opravář plynového kotle může do domácnosti přijít na opravu kdykoliv, kdy je doma jakýkoliv odpovědný člen rodiny.</a:t>
            </a:r>
          </a:p>
          <a:p>
            <a:pPr lvl="1"/>
            <a:r>
              <a:rPr lang="cs-CZ" dirty="0"/>
              <a:t>Zákazník </a:t>
            </a:r>
            <a:r>
              <a:rPr lang="cs-CZ" b="1" dirty="0"/>
              <a:t>není zapojen </a:t>
            </a:r>
            <a:r>
              <a:rPr lang="cs-CZ" dirty="0"/>
              <a:t>a často se jedná jen o poskytnutí a následně vyzvednutí věci. </a:t>
            </a:r>
          </a:p>
          <a:p>
            <a:pPr lvl="1"/>
            <a:r>
              <a:rPr lang="cs-CZ" dirty="0"/>
              <a:t>Někdy se stává, že chce mít zákazník funkci </a:t>
            </a:r>
            <a:r>
              <a:rPr lang="cs-CZ" b="1" dirty="0"/>
              <a:t>supervizora</a:t>
            </a:r>
            <a:r>
              <a:rPr lang="cs-CZ" dirty="0"/>
              <a:t> a proto dohlíží na poskytovatele služby. </a:t>
            </a:r>
          </a:p>
          <a:p>
            <a:pPr lvl="1"/>
            <a:r>
              <a:rPr lang="cs-CZ" dirty="0"/>
              <a:t>Při výměně pneumatik postává u pracovníka a může mít </a:t>
            </a:r>
            <a:r>
              <a:rPr lang="cs-CZ" b="1" dirty="0"/>
              <a:t>doplňující dotazy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 tomto ohledu je nutné službu pečlivě navrhnout tak, aby například nedocházelo v důsledku přítomnosti klienta k narušení soustředění pracovníka. Nebo pracovník nepůsobil nezdvořile.</a:t>
            </a:r>
          </a:p>
          <a:p>
            <a:endParaRPr lang="cs-CZ" dirty="0"/>
          </a:p>
        </p:txBody>
      </p:sp>
      <p:pic>
        <p:nvPicPr>
          <p:cNvPr id="3074" name="Picture 2" descr="Výsledek obrázku pro mechanic png">
            <a:extLst>
              <a:ext uri="{FF2B5EF4-FFF2-40B4-BE49-F238E27FC236}">
                <a16:creationId xmlns:a16="http://schemas.microsoft.com/office/drawing/2014/main" id="{EAB264BC-564C-4377-A5ED-7F1966EB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99" y="4549053"/>
            <a:ext cx="1628601" cy="23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43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1454</Words>
  <Application>Microsoft Macintosh PowerPoint</Application>
  <PresentationFormat>Širokoúhlá obrazovka</PresentationFormat>
  <Paragraphs>178</Paragraphs>
  <Slides>25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Motiv Office</vt:lpstr>
      <vt:lpstr>Nákupní marketing 3. tutoriál Nákup služeb</vt:lpstr>
      <vt:lpstr>Služby</vt:lpstr>
      <vt:lpstr>Vývoj služeb</vt:lpstr>
      <vt:lpstr>Specifické vlastnosti služeb</vt:lpstr>
      <vt:lpstr>Prezentace aplikace PowerPoint</vt:lpstr>
      <vt:lpstr>Jaká je úloha marketingu ve službách?</vt:lpstr>
      <vt:lpstr>Prezentace aplikace PowerPoint</vt:lpstr>
      <vt:lpstr>Zaměření na lidské tělo</vt:lpstr>
      <vt:lpstr>Zaměření na majetek</vt:lpstr>
      <vt:lpstr>Zaměření na lidskou mysl</vt:lpstr>
      <vt:lpstr>Zaměření na data a informace</vt:lpstr>
      <vt:lpstr>Outsourcing</vt:lpstr>
      <vt:lpstr>Nákup služeb</vt:lpstr>
      <vt:lpstr>Nákup služeb výzkum mezi manažery</vt:lpstr>
      <vt:lpstr>Proces nákupu služeb</vt:lpstr>
      <vt:lpstr>Proces nákupu služeb</vt:lpstr>
      <vt:lpstr>Problémové oblasti při nákupu služeb</vt:lpstr>
      <vt:lpstr>1. Specifikace služby</vt:lpstr>
      <vt:lpstr>1. Specifikace služby</vt:lpstr>
      <vt:lpstr>1. Specifikace služby – nákup konzultací</vt:lpstr>
      <vt:lpstr>2. Definice obsahu SLA</vt:lpstr>
      <vt:lpstr>2. Definice obsahu SLA</vt:lpstr>
      <vt:lpstr>3. Hodnocení výkonu dodavatele</vt:lpstr>
      <vt:lpstr>Brief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141</cp:revision>
  <dcterms:created xsi:type="dcterms:W3CDTF">2015-11-22T20:58:09Z</dcterms:created>
  <dcterms:modified xsi:type="dcterms:W3CDTF">2021-04-16T06:03:15Z</dcterms:modified>
</cp:coreProperties>
</file>