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333" r:id="rId3"/>
    <p:sldId id="335" r:id="rId4"/>
    <p:sldId id="334" r:id="rId5"/>
    <p:sldId id="286" r:id="rId6"/>
    <p:sldId id="314" r:id="rId7"/>
    <p:sldId id="288" r:id="rId8"/>
    <p:sldId id="290" r:id="rId9"/>
    <p:sldId id="330" r:id="rId10"/>
    <p:sldId id="331" r:id="rId11"/>
    <p:sldId id="294" r:id="rId12"/>
    <p:sldId id="292" r:id="rId13"/>
    <p:sldId id="293" r:id="rId14"/>
    <p:sldId id="318" r:id="rId15"/>
    <p:sldId id="319" r:id="rId16"/>
    <p:sldId id="321" r:id="rId17"/>
    <p:sldId id="322" r:id="rId18"/>
    <p:sldId id="323" r:id="rId19"/>
    <p:sldId id="324" r:id="rId20"/>
    <p:sldId id="337" r:id="rId21"/>
    <p:sldId id="329" r:id="rId22"/>
    <p:sldId id="332" r:id="rId23"/>
    <p:sldId id="287" r:id="rId2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8080"/>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Styl s motivem 1 – zvýraznění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pPr/>
              <a:t>05.04.2024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pPr/>
              <a:t>05.04.2024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pPr/>
              <a:t>05.04.2024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pPr/>
              <a:t>05.04.2024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pPr/>
              <a:t>05.04.2024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pPr/>
              <a:t>05.04.2024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pPr/>
              <a:t>05.04.2024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pPr/>
              <a:t>05.04.2024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pPr/>
              <a:t>05.04.2024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pPr/>
              <a:t>05.04.2024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pPr/>
              <a:t>05.04.2024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pPr/>
              <a:t>05.04.2024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pPr/>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donio.cz/rady/dobrocinne-sbirky/nez-zalozite-sbirk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znesnaze21.cz/?gclid=CjwKCAjwjbCDBhAwEiwAiudBy0GnAJjTSg8VxVlcMokcZX7jk_8tMF5LLhN_9Z5mSzHWF39laId9WRoCIdUQAvD_Bw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vetluska.rozhlas.cz/jak-muzete-pomoci-7601392?utm_source=google&amp;utm_medium=search&amp;utm_campaign=generic_longterm&amp;gclid=CjwKCAjwjbCDBhAwEiwAiudByzS94wrFgRYF7-lYJTJa1JVzQeBS0tWfNRHaR62q_6wiNE1aPN28ehoCOzgQAvD_BwE" TargetMode="External"/><Relationship Id="rId2" Type="http://schemas.openxmlformats.org/officeDocument/2006/relationships/hyperlink" Target="https://www.kontobariery.cz/Projekty/Projekty-Konta-BARIERY/Sbirka-pro-rodiny-s-autisty"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darcovskasms.cz/" TargetMode="External"/><Relationship Id="rId2" Type="http://schemas.openxmlformats.org/officeDocument/2006/relationships/hyperlink" Target="https://www.donorsforum.cz/aktuality/o-dacovstvi/mapa-darcovstvi-2023.html" TargetMode="External"/><Relationship Id="rId1" Type="http://schemas.openxmlformats.org/officeDocument/2006/relationships/slideLayout" Target="../slideLayouts/slideLayout2.xml"/><Relationship Id="rId6" Type="http://schemas.openxmlformats.org/officeDocument/2006/relationships/hyperlink" Target="http://www.dendarcu.cz/" TargetMode="External"/><Relationship Id="rId5" Type="http://schemas.openxmlformats.org/officeDocument/2006/relationships/hyperlink" Target="http://www.cenyforadarcu.cz/" TargetMode="External"/><Relationship Id="rId4" Type="http://schemas.openxmlformats.org/officeDocument/2006/relationships/hyperlink" Target="http://www.darujspravne.cz/"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417096"/>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720605"/>
            <a:ext cx="4297080" cy="3394195"/>
          </a:xfrm>
          <a:prstGeom prst="rect">
            <a:avLst/>
          </a:prstGeom>
        </p:spPr>
        <p:txBody>
          <a:bodyPr vert="horz" lIns="91440" tIns="45720" rIns="91440" bIns="45720" rtlCol="0" anchor="t">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b="1" dirty="0"/>
          </a:p>
          <a:p>
            <a:pPr algn="l"/>
            <a:endParaRPr lang="cs-CZ" sz="4000" b="1" dirty="0"/>
          </a:p>
          <a:p>
            <a:pPr lvl="0"/>
            <a:endParaRPr lang="cs-CZ" sz="4000" b="1" cap="all" dirty="0"/>
          </a:p>
          <a:p>
            <a:pPr lvl="0"/>
            <a:endParaRPr lang="cs-CZ" sz="4000" b="1" cap="all" dirty="0"/>
          </a:p>
          <a:p>
            <a:pPr lvl="0"/>
            <a:r>
              <a:rPr lang="cs-CZ" sz="4000" b="1" cap="all" dirty="0"/>
              <a:t>Dary a veřejné sbírky</a:t>
            </a:r>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2603719"/>
            <a:ext cx="4806091" cy="1941387"/>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400" b="1" i="1" dirty="0">
                <a:solidFill>
                  <a:srgbClr val="002060"/>
                </a:solidFill>
              </a:rPr>
              <a:t>Cílem přednášky je seznámit studenty s problematikou darů </a:t>
            </a:r>
            <a:br>
              <a:rPr lang="cs-CZ" sz="2400" b="1" i="1" dirty="0">
                <a:solidFill>
                  <a:srgbClr val="002060"/>
                </a:solidFill>
              </a:rPr>
            </a:br>
            <a:r>
              <a:rPr lang="cs-CZ" sz="2400" b="1" i="1" dirty="0">
                <a:solidFill>
                  <a:srgbClr val="002060"/>
                </a:solidFill>
              </a:rPr>
              <a:t>a veřejných sbírek</a:t>
            </a:r>
          </a:p>
          <a:p>
            <a:pPr marL="0" indent="0" algn="ctr">
              <a:buNone/>
            </a:pPr>
            <a:r>
              <a:rPr lang="cs-CZ" sz="2400" b="1" i="1" dirty="0">
                <a:solidFill>
                  <a:srgbClr val="002060"/>
                </a:solidFill>
              </a:rPr>
              <a:t> </a:t>
            </a:r>
            <a:endParaRPr lang="en-GB" sz="2400" dirty="0">
              <a:solidFill>
                <a:schemeClr val="bg1"/>
              </a:solidFill>
              <a:cs typeface="Times New Roman" panose="02020603050405020304" pitchFamily="18" charset="0"/>
            </a:endParaRPr>
          </a:p>
        </p:txBody>
      </p:sp>
      <p:sp>
        <p:nvSpPr>
          <p:cNvPr id="8"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Žaneta </a:t>
            </a:r>
            <a:r>
              <a:rPr lang="cs-CZ" altLang="cs-CZ" sz="1200" b="1" dirty="0" err="1">
                <a:solidFill>
                  <a:srgbClr val="307871"/>
                </a:solidFill>
                <a:latin typeface="Times New Roman" panose="02020603050405020304" pitchFamily="18" charset="0"/>
                <a:cs typeface="Times New Roman" panose="02020603050405020304" pitchFamily="18" charset="0"/>
              </a:rPr>
              <a:t>Rylková</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Garant předmětu</a:t>
            </a:r>
          </a:p>
          <a:p>
            <a:pPr algn="r"/>
            <a:r>
              <a:rPr lang="cs-CZ" altLang="cs-CZ" sz="1200" dirty="0">
                <a:solidFill>
                  <a:srgbClr val="307871"/>
                </a:solidFill>
                <a:latin typeface="Times New Roman" panose="02020603050405020304" pitchFamily="18" charset="0"/>
                <a:cs typeface="Times New Roman" panose="02020603050405020304" pitchFamily="18" charset="0"/>
              </a:rPr>
              <a:t>Zuzana Palová</a:t>
            </a:r>
          </a:p>
          <a:p>
            <a:pPr algn="r"/>
            <a:r>
              <a:rPr lang="cs-CZ" altLang="cs-CZ" sz="1200" dirty="0">
                <a:solidFill>
                  <a:srgbClr val="307871"/>
                </a:solidFill>
                <a:latin typeface="Times New Roman" panose="02020603050405020304" pitchFamily="18" charset="0"/>
                <a:cs typeface="Times New Roman" panose="02020603050405020304" pitchFamily="18" charset="0"/>
              </a:rPr>
              <a:t>Přednášející </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584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BCF716-E9BB-4F8C-9D8E-F02433E63B2C}"/>
              </a:ext>
            </a:extLst>
          </p:cNvPr>
          <p:cNvSpPr>
            <a:spLocks noGrp="1"/>
          </p:cNvSpPr>
          <p:nvPr>
            <p:ph type="title"/>
          </p:nvPr>
        </p:nvSpPr>
        <p:spPr/>
        <p:txBody>
          <a:bodyPr>
            <a:normAutofit fontScale="90000"/>
          </a:bodyPr>
          <a:lstStyle/>
          <a:p>
            <a:r>
              <a:rPr lang="cs-CZ" dirty="0"/>
              <a:t>Odečitatelné položky – dary a bezúplatná plnění</a:t>
            </a:r>
            <a:br>
              <a:rPr lang="cs-CZ" dirty="0"/>
            </a:br>
            <a:endParaRPr lang="cs-CZ" dirty="0"/>
          </a:p>
        </p:txBody>
      </p:sp>
      <p:sp>
        <p:nvSpPr>
          <p:cNvPr id="3" name="Zástupný symbol pro obsah 2">
            <a:extLst>
              <a:ext uri="{FF2B5EF4-FFF2-40B4-BE49-F238E27FC236}">
                <a16:creationId xmlns:a16="http://schemas.microsoft.com/office/drawing/2014/main" id="{3DA4683F-5B67-43B2-AEBF-52ED441DEE77}"/>
              </a:ext>
            </a:extLst>
          </p:cNvPr>
          <p:cNvSpPr>
            <a:spLocks noGrp="1"/>
          </p:cNvSpPr>
          <p:nvPr>
            <p:ph idx="1"/>
          </p:nvPr>
        </p:nvSpPr>
        <p:spPr/>
        <p:txBody>
          <a:bodyPr>
            <a:normAutofit fontScale="92500" lnSpcReduction="20000"/>
          </a:bodyPr>
          <a:lstStyle/>
          <a:p>
            <a:r>
              <a:rPr lang="cs-CZ" dirty="0"/>
              <a:t>Od základu daně z příjmů můžete odečíst dary, tj. bezúplatná plnění, pokud úhrnná hodnota darů ve zdaňovacím období přesáhne </a:t>
            </a:r>
            <a:r>
              <a:rPr lang="cs-CZ" b="1" dirty="0"/>
              <a:t>2 % ze základu daně nebo činí alespoň 1000 Kč</a:t>
            </a:r>
            <a:r>
              <a:rPr lang="cs-CZ" dirty="0"/>
              <a:t>.</a:t>
            </a:r>
          </a:p>
          <a:p>
            <a:r>
              <a:rPr lang="cs-CZ" dirty="0"/>
              <a:t>Obdobně se postupuje i u darů na financování odstraňování následků živelní pohromy. Celkem můžete odečíst maximálně </a:t>
            </a:r>
            <a:r>
              <a:rPr lang="cs-CZ" b="1" dirty="0"/>
              <a:t>15 % ze základu daně</a:t>
            </a:r>
            <a:r>
              <a:rPr lang="cs-CZ" dirty="0"/>
              <a:t>.</a:t>
            </a:r>
          </a:p>
          <a:p>
            <a:r>
              <a:rPr lang="cs-CZ" dirty="0"/>
              <a:t>Odečíst si můžete hodnotu darů:</a:t>
            </a:r>
          </a:p>
          <a:p>
            <a:r>
              <a:rPr lang="cs-CZ" dirty="0"/>
              <a:t>na veřejně prospěšné účely,</a:t>
            </a:r>
          </a:p>
          <a:p>
            <a:r>
              <a:rPr lang="cs-CZ" dirty="0"/>
              <a:t>politickým stranám a hnutím na jejich činnost,</a:t>
            </a:r>
          </a:p>
          <a:p>
            <a:r>
              <a:rPr lang="cs-CZ" dirty="0"/>
              <a:t>fyzickým osobám, které jsou poživateli částečného nebo plného invalidního důchodu nebo jsou nezletilými dětmi závislými na péči jiné osoby, a to na zdravotnické prostředky, na rehabilitační a kompenzační pomůcky a na majetek usnadňující těmto osobám vzdělání a zařazení do zaměstnání.</a:t>
            </a:r>
          </a:p>
          <a:p>
            <a:endParaRPr lang="cs-CZ" dirty="0"/>
          </a:p>
        </p:txBody>
      </p:sp>
    </p:spTree>
    <p:extLst>
      <p:ext uri="{BB962C8B-B14F-4D97-AF65-F5344CB8AC3E}">
        <p14:creationId xmlns:p14="http://schemas.microsoft.com/office/powerpoint/2010/main" val="1825912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cap="small" dirty="0"/>
              <a:t>Náležitosti darovací smlouvy</a:t>
            </a:r>
          </a:p>
        </p:txBody>
      </p:sp>
      <p:sp>
        <p:nvSpPr>
          <p:cNvPr id="3" name="Zástupný symbol pro obsah 2"/>
          <p:cNvSpPr>
            <a:spLocks noGrp="1"/>
          </p:cNvSpPr>
          <p:nvPr>
            <p:ph idx="1"/>
          </p:nvPr>
        </p:nvSpPr>
        <p:spPr/>
        <p:txBody>
          <a:bodyPr>
            <a:normAutofit/>
          </a:bodyPr>
          <a:lstStyle/>
          <a:p>
            <a:pPr lvl="0"/>
            <a:r>
              <a:rPr lang="cs-CZ" dirty="0"/>
              <a:t>Musí být uvedeno, že se jedná o </a:t>
            </a:r>
            <a:r>
              <a:rPr lang="cs-CZ" b="1" i="1" dirty="0"/>
              <a:t>dohodu o předmětu darování</a:t>
            </a:r>
            <a:r>
              <a:rPr lang="cs-CZ" dirty="0"/>
              <a:t>.</a:t>
            </a:r>
          </a:p>
          <a:p>
            <a:pPr lvl="0"/>
            <a:r>
              <a:rPr lang="cs-CZ" dirty="0"/>
              <a:t>Předmět daru musí být přesně </a:t>
            </a:r>
            <a:r>
              <a:rPr lang="cs-CZ" b="1" i="1" dirty="0"/>
              <a:t>specifikován</a:t>
            </a:r>
            <a:r>
              <a:rPr lang="cs-CZ" dirty="0"/>
              <a:t>. </a:t>
            </a:r>
          </a:p>
          <a:p>
            <a:pPr lvl="0"/>
            <a:r>
              <a:rPr lang="cs-CZ" b="1" i="1" dirty="0"/>
              <a:t>Bezplatnost</a:t>
            </a:r>
            <a:r>
              <a:rPr lang="cs-CZ" dirty="0"/>
              <a:t> – obdarovaný může spolu s darem splnit příkaz nebo nějakou povinnost, ale nesmí to být plnění majetkové povahy dárci. </a:t>
            </a:r>
          </a:p>
          <a:p>
            <a:pPr lvl="0"/>
            <a:r>
              <a:rPr lang="cs-CZ" b="1" i="1" dirty="0"/>
              <a:t>Dobrovolnost</a:t>
            </a:r>
            <a:r>
              <a:rPr lang="cs-CZ" dirty="0"/>
              <a:t> – darování není plnění právní povinnosti.</a:t>
            </a:r>
          </a:p>
          <a:p>
            <a:pPr lvl="0"/>
            <a:r>
              <a:rPr lang="cs-CZ" b="1" i="1" dirty="0"/>
              <a:t>Převod vlastnictví předmětu darování</a:t>
            </a:r>
            <a:r>
              <a:rPr lang="cs-CZ" dirty="0"/>
              <a:t> – musí zde být prokázán úmysl jedné strany dar předat a druhé strany dar přijmout.</a:t>
            </a:r>
          </a:p>
          <a:p>
            <a:pPr marL="0" indent="0">
              <a:buNone/>
            </a:pP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55320" y="534942"/>
            <a:ext cx="10515600" cy="1325563"/>
          </a:xfrm>
        </p:spPr>
        <p:txBody>
          <a:bodyPr/>
          <a:lstStyle/>
          <a:p>
            <a:r>
              <a:rPr lang="cs-CZ" dirty="0"/>
              <a:t>Forma darovací smlouvy</a:t>
            </a:r>
          </a:p>
        </p:txBody>
      </p:sp>
      <p:sp>
        <p:nvSpPr>
          <p:cNvPr id="3" name="Zástupný symbol pro obsah 2"/>
          <p:cNvSpPr>
            <a:spLocks noGrp="1"/>
          </p:cNvSpPr>
          <p:nvPr>
            <p:ph idx="1"/>
          </p:nvPr>
        </p:nvSpPr>
        <p:spPr/>
        <p:txBody>
          <a:bodyPr>
            <a:normAutofit/>
          </a:bodyPr>
          <a:lstStyle/>
          <a:p>
            <a:pPr lvl="0"/>
            <a:r>
              <a:rPr lang="cs-CZ" b="1" dirty="0"/>
              <a:t>Darovací smlouvu  </a:t>
            </a:r>
            <a:r>
              <a:rPr lang="cs-CZ" dirty="0"/>
              <a:t>lze uzavřít ústně i písemně, ale písemná forma je vždy vyžadována u:</a:t>
            </a:r>
          </a:p>
          <a:p>
            <a:pPr lvl="1"/>
            <a:r>
              <a:rPr lang="cs-CZ" b="1" i="1" dirty="0"/>
              <a:t>darovací věci zapsané do veřejného seznamu</a:t>
            </a:r>
            <a:r>
              <a:rPr lang="cs-CZ" dirty="0"/>
              <a:t> (nemovitosti, ochranné známky, obchodní podíly apod.),</a:t>
            </a:r>
          </a:p>
          <a:p>
            <a:pPr lvl="1"/>
            <a:r>
              <a:rPr lang="cs-CZ" b="1" i="1" dirty="0"/>
              <a:t>nedojde-li k odevzdání věci zároveň s projevem vůle darovat a přijmout dar</a:t>
            </a:r>
            <a:r>
              <a:rPr lang="cs-CZ" dirty="0"/>
              <a:t> (vyloučena povinnost dárce platit při prodlení úrok z prodlení, obdarovaný tak bude oprávněn požadovat jen samotný dar – tento postup lépe odpovídá povaze darovací smlouvy jako smlouvy bezúplatné).</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Veřejné sbírky</a:t>
            </a:r>
          </a:p>
        </p:txBody>
      </p:sp>
      <p:sp>
        <p:nvSpPr>
          <p:cNvPr id="3" name="Zástupný symbol pro obsah 2"/>
          <p:cNvSpPr>
            <a:spLocks noGrp="1"/>
          </p:cNvSpPr>
          <p:nvPr>
            <p:ph idx="1"/>
          </p:nvPr>
        </p:nvSpPr>
        <p:spPr/>
        <p:txBody>
          <a:bodyPr/>
          <a:lstStyle/>
          <a:p>
            <a:pPr algn="just"/>
            <a:r>
              <a:rPr lang="cs-CZ" dirty="0"/>
              <a:t>Za veřejnou sbírku je považováno získávání a shromažďování dobrovolných peněžních příspěvků od předem neurčeného okruhu přispěvatelů pro předem stanovený veřejně prospěšný účel, zejména humanitární nebo charitativní, rozvoj vzdělání, tělovýchovy nebo sportu, nebo ochranu kulturních památek, tradic nebo životního prostředí.</a:t>
            </a:r>
          </a:p>
          <a:p>
            <a:pPr marL="0" indent="0">
              <a:buNone/>
            </a:pP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Veřejné sbírky</a:t>
            </a:r>
          </a:p>
        </p:txBody>
      </p:sp>
      <p:sp>
        <p:nvSpPr>
          <p:cNvPr id="3" name="Zástupný symbol pro obsah 2"/>
          <p:cNvSpPr>
            <a:spLocks noGrp="1"/>
          </p:cNvSpPr>
          <p:nvPr>
            <p:ph idx="1"/>
          </p:nvPr>
        </p:nvSpPr>
        <p:spPr/>
        <p:txBody>
          <a:bodyPr/>
          <a:lstStyle/>
          <a:p>
            <a:pPr lvl="0"/>
            <a:r>
              <a:rPr lang="cs-CZ" dirty="0"/>
              <a:t>Každá veřejná sbírka musí být povolena.</a:t>
            </a:r>
          </a:p>
          <a:p>
            <a:pPr lvl="0"/>
            <a:r>
              <a:rPr lang="cs-CZ" dirty="0"/>
              <a:t>Povolení k pořádání veřejné sbírky vydává příslušný krajský úřad podle adresy sídla neziskové organizace. </a:t>
            </a:r>
          </a:p>
          <a:p>
            <a:pPr lvl="0"/>
            <a:r>
              <a:rPr lang="cs-CZ" dirty="0"/>
              <a:t>Konání sbírky je nutno oznámit příslušnému úřadu nejpozději do 30 dnů před zahájením sbírky. </a:t>
            </a:r>
          </a:p>
          <a:p>
            <a:pPr marL="457200" lvl="1" indent="0">
              <a:buNone/>
            </a:pP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2DA7FC-9283-45CD-A00D-859973132663}"/>
              </a:ext>
            </a:extLst>
          </p:cNvPr>
          <p:cNvSpPr>
            <a:spLocks noGrp="1"/>
          </p:cNvSpPr>
          <p:nvPr>
            <p:ph type="title"/>
          </p:nvPr>
        </p:nvSpPr>
        <p:spPr/>
        <p:txBody>
          <a:bodyPr>
            <a:normAutofit/>
          </a:bodyPr>
          <a:lstStyle/>
          <a:p>
            <a:r>
              <a:rPr lang="cs-CZ" sz="4900" dirty="0"/>
              <a:t>Základní náležitosti pro získání povolení</a:t>
            </a:r>
            <a:endParaRPr lang="cs-CZ" dirty="0"/>
          </a:p>
        </p:txBody>
      </p:sp>
      <p:sp>
        <p:nvSpPr>
          <p:cNvPr id="3" name="Zástupný obsah 2">
            <a:extLst>
              <a:ext uri="{FF2B5EF4-FFF2-40B4-BE49-F238E27FC236}">
                <a16:creationId xmlns:a16="http://schemas.microsoft.com/office/drawing/2014/main" id="{D3844351-22AE-4590-8C67-80ED89775B20}"/>
              </a:ext>
            </a:extLst>
          </p:cNvPr>
          <p:cNvSpPr>
            <a:spLocks noGrp="1"/>
          </p:cNvSpPr>
          <p:nvPr>
            <p:ph idx="1"/>
          </p:nvPr>
        </p:nvSpPr>
        <p:spPr>
          <a:xfrm>
            <a:off x="838200" y="1825625"/>
            <a:ext cx="10515600" cy="4667250"/>
          </a:xfrm>
        </p:spPr>
        <p:txBody>
          <a:bodyPr>
            <a:normAutofit fontScale="77500" lnSpcReduction="20000"/>
          </a:bodyPr>
          <a:lstStyle/>
          <a:p>
            <a:pPr lvl="0"/>
            <a:r>
              <a:rPr lang="cs-CZ" dirty="0"/>
              <a:t>Písemné oznámení o konání veřejné sbírky.</a:t>
            </a:r>
          </a:p>
          <a:p>
            <a:pPr lvl="0"/>
            <a:r>
              <a:rPr lang="cs-CZ" dirty="0"/>
              <a:t>Vzor sběrací listiny, koná-li se sbírka sběracími listinami.</a:t>
            </a:r>
          </a:p>
          <a:p>
            <a:pPr lvl="0"/>
            <a:r>
              <a:rPr lang="cs-CZ" dirty="0"/>
              <a:t>Souhlas Ministerstva zahraničních věcí s konáním sbírky, má-li být výtěžek sbírky použit v zahraničí.</a:t>
            </a:r>
          </a:p>
          <a:p>
            <a:pPr lvl="0"/>
            <a:r>
              <a:rPr lang="cs-CZ" dirty="0"/>
              <a:t>Potvrzení příslušných úřadů, která nejsou starší než 30 dnů, o tom, že právnická osoba nemá splatný daňový nedoplatek, a o tom, že nemá splatný nedoplatek na pojistném </a:t>
            </a:r>
            <a:r>
              <a:rPr lang="cs-CZ" dirty="0">
                <a:solidFill>
                  <a:srgbClr val="FF0000"/>
                </a:solidFill>
              </a:rPr>
              <a:t>a </a:t>
            </a:r>
            <a:r>
              <a:rPr lang="cs-CZ" dirty="0"/>
              <a:t>na penále na veřejné zdravotní pojištění, na pojistném a na penále na sociální zabezpečení a na příspěvku na státní politiku zaměstnanosti.</a:t>
            </a:r>
          </a:p>
          <a:p>
            <a:pPr lvl="0"/>
            <a:r>
              <a:rPr lang="cs-CZ" dirty="0"/>
              <a:t>Čestné prohlášení o tom, že nedošlo ke vstupu do likvidace, že na základě insolvenčního návrhu této právnické osoby neprobíhá insolvenční řízení, v němž je řešen úpadek nebo hrozící úpadek nebo že nebylo rozhodnuto o jejím úpadku anebo na ni nebyla vyhlášena nucená správa.</a:t>
            </a:r>
          </a:p>
          <a:p>
            <a:pPr lvl="0"/>
            <a:r>
              <a:rPr lang="cs-CZ" dirty="0"/>
              <a:t>Čestné prohlášení o tom, zda fyzická osoba oprávněná jednat ve věci sbírky jménem právnické osoby se v posledních 3 letech před podáním oznámení zdržovala či nezdržovala nepřetržitě déle než 3 měsíce mimo území České republiky.</a:t>
            </a:r>
          </a:p>
        </p:txBody>
      </p:sp>
    </p:spTree>
    <p:extLst>
      <p:ext uri="{BB962C8B-B14F-4D97-AF65-F5344CB8AC3E}">
        <p14:creationId xmlns:p14="http://schemas.microsoft.com/office/powerpoint/2010/main" val="652315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DA10CB-D1D5-474D-BED1-36CBE70075A5}"/>
              </a:ext>
            </a:extLst>
          </p:cNvPr>
          <p:cNvSpPr>
            <a:spLocks noGrp="1"/>
          </p:cNvSpPr>
          <p:nvPr>
            <p:ph type="title"/>
          </p:nvPr>
        </p:nvSpPr>
        <p:spPr/>
        <p:txBody>
          <a:bodyPr/>
          <a:lstStyle/>
          <a:p>
            <a:r>
              <a:rPr lang="cs-CZ" dirty="0"/>
              <a:t>Způsoby provádění veřejné sbírky</a:t>
            </a:r>
          </a:p>
        </p:txBody>
      </p:sp>
      <p:sp>
        <p:nvSpPr>
          <p:cNvPr id="3" name="Zástupný obsah 2">
            <a:extLst>
              <a:ext uri="{FF2B5EF4-FFF2-40B4-BE49-F238E27FC236}">
                <a16:creationId xmlns:a16="http://schemas.microsoft.com/office/drawing/2014/main" id="{405F5474-C405-4950-8116-18A64D56E46B}"/>
              </a:ext>
            </a:extLst>
          </p:cNvPr>
          <p:cNvSpPr>
            <a:spLocks noGrp="1"/>
          </p:cNvSpPr>
          <p:nvPr>
            <p:ph idx="1"/>
          </p:nvPr>
        </p:nvSpPr>
        <p:spPr/>
        <p:txBody>
          <a:bodyPr>
            <a:normAutofit fontScale="92500" lnSpcReduction="20000"/>
          </a:bodyPr>
          <a:lstStyle/>
          <a:p>
            <a:pPr lvl="0"/>
            <a:r>
              <a:rPr lang="cs-CZ" dirty="0"/>
              <a:t>Shromažďování příspěvků na předem vyhlášeném zvláštním bankovním účtu.</a:t>
            </a:r>
          </a:p>
          <a:p>
            <a:pPr lvl="0"/>
            <a:r>
              <a:rPr lang="cs-CZ" dirty="0"/>
              <a:t>Sběracími listinami.</a:t>
            </a:r>
          </a:p>
          <a:p>
            <a:pPr lvl="0"/>
            <a:r>
              <a:rPr lang="cs-CZ" dirty="0"/>
              <a:t>Pokladničkami. </a:t>
            </a:r>
          </a:p>
          <a:p>
            <a:pPr lvl="0"/>
            <a:r>
              <a:rPr lang="cs-CZ" dirty="0"/>
              <a:t>Prodejem předmětů, jestliže je peněžní příspěvek zahrnut v jejich ceně.</a:t>
            </a:r>
          </a:p>
          <a:p>
            <a:pPr lvl="0"/>
            <a:r>
              <a:rPr lang="cs-CZ" dirty="0"/>
              <a:t>Prodejem vstupenek na veřejná kulturní nebo sportovní vystoupení a jiné všeobecně přístupné akce pořádané za účelem získání příspěvku, jestliže je příspěvek zahrnut v ceně vstupenek.</a:t>
            </a:r>
          </a:p>
          <a:p>
            <a:pPr lvl="0"/>
            <a:r>
              <a:rPr lang="cs-CZ" dirty="0"/>
              <a:t>Dárcovskými textovými zprávami prostřednictvím telekomunikačního koncového zařízení.</a:t>
            </a:r>
          </a:p>
          <a:p>
            <a:pPr lvl="0"/>
            <a:r>
              <a:rPr lang="cs-CZ" dirty="0"/>
              <a:t>Složením hotovosti do pokladny zřízené neziskovou organizací.</a:t>
            </a:r>
          </a:p>
          <a:p>
            <a:pPr lvl="0"/>
            <a:r>
              <a:rPr lang="cs-CZ" dirty="0"/>
              <a:t>Jiným způsobem, než jsou výše uvedené.</a:t>
            </a:r>
            <a:endParaRPr lang="cs-CZ" dirty="0">
              <a:effectLst/>
            </a:endParaRPr>
          </a:p>
        </p:txBody>
      </p:sp>
    </p:spTree>
    <p:extLst>
      <p:ext uri="{BB962C8B-B14F-4D97-AF65-F5344CB8AC3E}">
        <p14:creationId xmlns:p14="http://schemas.microsoft.com/office/powerpoint/2010/main" val="698505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D5AAB9-9261-43E7-B6F1-61009F6C55DA}"/>
              </a:ext>
            </a:extLst>
          </p:cNvPr>
          <p:cNvSpPr>
            <a:spLocks noGrp="1"/>
          </p:cNvSpPr>
          <p:nvPr>
            <p:ph type="title"/>
          </p:nvPr>
        </p:nvSpPr>
        <p:spPr/>
        <p:txBody>
          <a:bodyPr/>
          <a:lstStyle/>
          <a:p>
            <a:r>
              <a:rPr lang="cs-CZ" dirty="0"/>
              <a:t>Průběh sbírky</a:t>
            </a:r>
          </a:p>
        </p:txBody>
      </p:sp>
      <p:sp>
        <p:nvSpPr>
          <p:cNvPr id="3" name="Zástupný obsah 2">
            <a:extLst>
              <a:ext uri="{FF2B5EF4-FFF2-40B4-BE49-F238E27FC236}">
                <a16:creationId xmlns:a16="http://schemas.microsoft.com/office/drawing/2014/main" id="{0A268D7F-6B52-4881-A4D4-88117C15D336}"/>
              </a:ext>
            </a:extLst>
          </p:cNvPr>
          <p:cNvSpPr>
            <a:spLocks noGrp="1"/>
          </p:cNvSpPr>
          <p:nvPr>
            <p:ph idx="1"/>
          </p:nvPr>
        </p:nvSpPr>
        <p:spPr/>
        <p:txBody>
          <a:bodyPr/>
          <a:lstStyle/>
          <a:p>
            <a:r>
              <a:rPr lang="cs-CZ" dirty="0"/>
              <a:t>Sbírka je prováděna na zvláštní bankovní účet pro každou sbírku zvlášť.</a:t>
            </a:r>
          </a:p>
          <a:p>
            <a:r>
              <a:rPr lang="cs-CZ" dirty="0"/>
              <a:t>Nezisková organizace musí účtovat o nákladech, výnosech, aktivech </a:t>
            </a:r>
            <a:br>
              <a:rPr lang="cs-CZ" dirty="0"/>
            </a:br>
            <a:r>
              <a:rPr lang="cs-CZ" dirty="0"/>
              <a:t>a pasivech jednotlivých sbírek tak, aby prokázala soulad účetních záznamů s vyúčtováním sbírky.</a:t>
            </a:r>
          </a:p>
          <a:p>
            <a:r>
              <a:rPr lang="cs-CZ" dirty="0"/>
              <a:t>Celkové vyúčtování sbírky musí nezisková organizace předložit do 3 měsíců ode dne ukončení sbírky krajskému úřadu.</a:t>
            </a:r>
          </a:p>
          <a:p>
            <a:pPr marL="0" indent="0">
              <a:buNone/>
            </a:pPr>
            <a:endParaRPr lang="cs-CZ" dirty="0"/>
          </a:p>
        </p:txBody>
      </p:sp>
    </p:spTree>
    <p:extLst>
      <p:ext uri="{BB962C8B-B14F-4D97-AF65-F5344CB8AC3E}">
        <p14:creationId xmlns:p14="http://schemas.microsoft.com/office/powerpoint/2010/main" val="3313987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4D5F0D-4B4B-4E8C-9703-7F585F99EFF4}"/>
              </a:ext>
            </a:extLst>
          </p:cNvPr>
          <p:cNvSpPr>
            <a:spLocks noGrp="1"/>
          </p:cNvSpPr>
          <p:nvPr>
            <p:ph type="title"/>
          </p:nvPr>
        </p:nvSpPr>
        <p:spPr/>
        <p:txBody>
          <a:bodyPr/>
          <a:lstStyle/>
          <a:p>
            <a:r>
              <a:rPr lang="cs-CZ" dirty="0"/>
              <a:t>Využití získaných prostředků</a:t>
            </a:r>
          </a:p>
        </p:txBody>
      </p:sp>
      <p:sp>
        <p:nvSpPr>
          <p:cNvPr id="3" name="Zástupný obsah 2">
            <a:extLst>
              <a:ext uri="{FF2B5EF4-FFF2-40B4-BE49-F238E27FC236}">
                <a16:creationId xmlns:a16="http://schemas.microsoft.com/office/drawing/2014/main" id="{452FF3F1-B1A5-4EB5-B77E-5C311E75D155}"/>
              </a:ext>
            </a:extLst>
          </p:cNvPr>
          <p:cNvSpPr>
            <a:spLocks noGrp="1"/>
          </p:cNvSpPr>
          <p:nvPr>
            <p:ph idx="1"/>
          </p:nvPr>
        </p:nvSpPr>
        <p:spPr/>
        <p:txBody>
          <a:bodyPr/>
          <a:lstStyle/>
          <a:p>
            <a:r>
              <a:rPr lang="cs-CZ" dirty="0"/>
              <a:t>Čistý výtěžek sbírky musí právnická osoba nebo ten, v jehož prospěch byla sbírka konána, použít výhradně ke stanovenému účelu sbírky.</a:t>
            </a:r>
          </a:p>
          <a:p>
            <a:r>
              <a:rPr lang="cs-CZ" dirty="0"/>
              <a:t>Krajský úřad, který konání sbírky neziskové organizaci povolil, je oprávněn požadovat po tom, v jehož prospěch byla sbírka konána, aby prokázal, zda a jakým způsobem byl využit čistý výtěžek sbírky. </a:t>
            </a:r>
          </a:p>
          <a:p>
            <a:pPr marL="0" indent="0">
              <a:buNone/>
            </a:pPr>
            <a:endParaRPr lang="cs-CZ" dirty="0"/>
          </a:p>
        </p:txBody>
      </p:sp>
    </p:spTree>
    <p:extLst>
      <p:ext uri="{BB962C8B-B14F-4D97-AF65-F5344CB8AC3E}">
        <p14:creationId xmlns:p14="http://schemas.microsoft.com/office/powerpoint/2010/main" val="38921655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4B3C28-BB2C-40E7-AB82-4931FFCDB5BA}"/>
              </a:ext>
            </a:extLst>
          </p:cNvPr>
          <p:cNvSpPr>
            <a:spLocks noGrp="1"/>
          </p:cNvSpPr>
          <p:nvPr>
            <p:ph type="title"/>
          </p:nvPr>
        </p:nvSpPr>
        <p:spPr/>
        <p:txBody>
          <a:bodyPr/>
          <a:lstStyle/>
          <a:p>
            <a:r>
              <a:rPr lang="cs-CZ" dirty="0"/>
              <a:t>Crowdfunding – dar nebo veřejná sbírka?</a:t>
            </a:r>
          </a:p>
        </p:txBody>
      </p:sp>
      <p:sp>
        <p:nvSpPr>
          <p:cNvPr id="3" name="Zástupný obsah 2">
            <a:extLst>
              <a:ext uri="{FF2B5EF4-FFF2-40B4-BE49-F238E27FC236}">
                <a16:creationId xmlns:a16="http://schemas.microsoft.com/office/drawing/2014/main" id="{6A8288C6-7C6A-4985-BD26-DDDF4A291981}"/>
              </a:ext>
            </a:extLst>
          </p:cNvPr>
          <p:cNvSpPr>
            <a:spLocks noGrp="1"/>
          </p:cNvSpPr>
          <p:nvPr>
            <p:ph idx="1"/>
          </p:nvPr>
        </p:nvSpPr>
        <p:spPr/>
        <p:txBody>
          <a:bodyPr/>
          <a:lstStyle/>
          <a:p>
            <a:r>
              <a:rPr lang="cs-CZ" dirty="0"/>
              <a:t>Nový způsob financování nestátních neziskových organizací je také charitativní crowdfunding. Pokud chce nezisková  organizace tento zdroj využít, musí mít osvědčení pro realizaci veřejných sbírek nebo využít služeb organizace, která ji má. </a:t>
            </a:r>
          </a:p>
          <a:p>
            <a:r>
              <a:rPr lang="cs-CZ" dirty="0"/>
              <a:t>Příklad </a:t>
            </a:r>
            <a:r>
              <a:rPr lang="cs-CZ" dirty="0">
                <a:hlinkClick r:id="rId2"/>
              </a:rPr>
              <a:t>https://www.donio.cz/rady/dobrocinne-sbirky/nez-zalozite-sbirku</a:t>
            </a:r>
            <a:endParaRPr lang="cs-CZ" dirty="0"/>
          </a:p>
          <a:p>
            <a:endParaRPr lang="cs-CZ" dirty="0"/>
          </a:p>
        </p:txBody>
      </p:sp>
    </p:spTree>
    <p:extLst>
      <p:ext uri="{BB962C8B-B14F-4D97-AF65-F5344CB8AC3E}">
        <p14:creationId xmlns:p14="http://schemas.microsoft.com/office/powerpoint/2010/main" val="2993010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3CD748-FA4F-4CBD-AA41-9A909A255F87}"/>
              </a:ext>
            </a:extLst>
          </p:cNvPr>
          <p:cNvSpPr>
            <a:spLocks noGrp="1"/>
          </p:cNvSpPr>
          <p:nvPr>
            <p:ph type="title"/>
          </p:nvPr>
        </p:nvSpPr>
        <p:spPr/>
        <p:txBody>
          <a:bodyPr/>
          <a:lstStyle/>
          <a:p>
            <a:r>
              <a:rPr lang="cs-CZ" dirty="0"/>
              <a:t>Motivace darovat</a:t>
            </a:r>
          </a:p>
        </p:txBody>
      </p:sp>
      <p:sp>
        <p:nvSpPr>
          <p:cNvPr id="3" name="Zástupný symbol pro obsah 2">
            <a:extLst>
              <a:ext uri="{FF2B5EF4-FFF2-40B4-BE49-F238E27FC236}">
                <a16:creationId xmlns:a16="http://schemas.microsoft.com/office/drawing/2014/main" id="{2F1E2BCF-1D7A-43D3-9F46-D5AE162C763A}"/>
              </a:ext>
            </a:extLst>
          </p:cNvPr>
          <p:cNvSpPr>
            <a:spLocks noGrp="1"/>
          </p:cNvSpPr>
          <p:nvPr>
            <p:ph idx="1"/>
          </p:nvPr>
        </p:nvSpPr>
        <p:spPr/>
        <p:txBody>
          <a:bodyPr>
            <a:normAutofit fontScale="85000" lnSpcReduction="10000"/>
          </a:bodyPr>
          <a:lstStyle/>
          <a:p>
            <a:r>
              <a:rPr lang="cs-CZ" dirty="0"/>
              <a:t>Pohled ekonomický - Ten formuluje koncept racionálně uvažujícího a jednajícího jedince označovaného jako „homo </a:t>
            </a:r>
            <a:r>
              <a:rPr lang="cs-CZ" dirty="0" err="1"/>
              <a:t>oeconomicus</a:t>
            </a:r>
            <a:r>
              <a:rPr lang="cs-CZ" dirty="0"/>
              <a:t>“, který jako výrobce usiluje o maximální zisk a jako spotřebitel o maximální užitek ze spotřeby. Vysvětlením, proč se lidé často ve skutečnosti chovají jinak, mohou být tři formy altruismu: </a:t>
            </a:r>
          </a:p>
          <a:p>
            <a:pPr lvl="1"/>
            <a:r>
              <a:rPr lang="cs-CZ" b="1" dirty="0"/>
              <a:t>Reciproční altruismus</a:t>
            </a:r>
            <a:r>
              <a:rPr lang="cs-CZ" dirty="0"/>
              <a:t> je „altruismus, v jehož pozadí stojí očekávání, že bude jednou oplacen“ a své kořeny má, jak bylo naznačeno výše, již v antice. Přestože člověk altruisticky jedná bez nároku na odměnu, neznamená to automaticky, že žádnou odměnu neočekává a nezískává. </a:t>
            </a:r>
          </a:p>
          <a:p>
            <a:pPr lvl="1"/>
            <a:r>
              <a:rPr lang="cs-CZ" b="1" dirty="0"/>
              <a:t>Normativní altruismus </a:t>
            </a:r>
            <a:r>
              <a:rPr lang="cs-CZ" dirty="0"/>
              <a:t>je vědomí morální povinnosti a sociální tlak společenského prostředí, kdy jedinec jako člen komunity cítí, že při porušení norem dobročinnosti bude potrestán. Sociální tlak se může stát důležitým faktorem pro rozhodování, zda darovat, či nikoliv.</a:t>
            </a:r>
          </a:p>
          <a:p>
            <a:pPr lvl="1"/>
            <a:r>
              <a:rPr lang="cs-CZ" b="1" dirty="0"/>
              <a:t>Emocionální altruismus </a:t>
            </a:r>
            <a:r>
              <a:rPr lang="cs-CZ" dirty="0"/>
              <a:t>předpokládá, že někteří lidé se s potřebou dárcovství vnitřně ztotožňují. Pokud pak jsou tito lidé konfrontování s utrpením druhých, nepřemýšlí dlouho o tom, jak se zachovat. Tento emocionální altruismus se v jejich případě stane de facto pudovou záležitostí. </a:t>
            </a:r>
          </a:p>
          <a:p>
            <a:endParaRPr lang="cs-CZ" dirty="0"/>
          </a:p>
        </p:txBody>
      </p:sp>
    </p:spTree>
    <p:extLst>
      <p:ext uri="{BB962C8B-B14F-4D97-AF65-F5344CB8AC3E}">
        <p14:creationId xmlns:p14="http://schemas.microsoft.com/office/powerpoint/2010/main" val="600598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F14155-E6A2-4D86-9BD5-15C0F0A3F298}"/>
              </a:ext>
            </a:extLst>
          </p:cNvPr>
          <p:cNvSpPr>
            <a:spLocks noGrp="1"/>
          </p:cNvSpPr>
          <p:nvPr>
            <p:ph type="title"/>
          </p:nvPr>
        </p:nvSpPr>
        <p:spPr/>
        <p:txBody>
          <a:bodyPr/>
          <a:lstStyle/>
          <a:p>
            <a:r>
              <a:rPr lang="cs-CZ" dirty="0"/>
              <a:t>Portál Z nesnáze</a:t>
            </a:r>
          </a:p>
        </p:txBody>
      </p:sp>
      <p:sp>
        <p:nvSpPr>
          <p:cNvPr id="3" name="Zástupný symbol pro obsah 2">
            <a:extLst>
              <a:ext uri="{FF2B5EF4-FFF2-40B4-BE49-F238E27FC236}">
                <a16:creationId xmlns:a16="http://schemas.microsoft.com/office/drawing/2014/main" id="{2BA119BE-FCBF-4876-90A7-53E7C88BEC91}"/>
              </a:ext>
            </a:extLst>
          </p:cNvPr>
          <p:cNvSpPr>
            <a:spLocks noGrp="1"/>
          </p:cNvSpPr>
          <p:nvPr>
            <p:ph idx="1"/>
          </p:nvPr>
        </p:nvSpPr>
        <p:spPr/>
        <p:txBody>
          <a:bodyPr/>
          <a:lstStyle/>
          <a:p>
            <a:r>
              <a:rPr lang="cs-CZ" dirty="0">
                <a:hlinkClick r:id="rId2"/>
              </a:rPr>
              <a:t>znesnáze21 - jednoduchá a bezpečná cesta k založení sbírky (znesnaze21.cz)</a:t>
            </a:r>
            <a:endParaRPr lang="cs-CZ" dirty="0"/>
          </a:p>
          <a:p>
            <a:pPr algn="just"/>
            <a:r>
              <a:rPr lang="cs-CZ" dirty="0"/>
              <a:t>Na poli dárcovství v ČR chyběl nástroj, který by dokázal zkrátit proces založení sbírky ze dnů na desítky minut. Znesnáze21 to umí. Dokážeme bleskově reagovat na nenadálé události a dáváme obyčejným lidem možnost říct si o pomoc bez zdlouhavé administrativy a dalších byrokratických komplikací.</a:t>
            </a:r>
          </a:p>
        </p:txBody>
      </p:sp>
    </p:spTree>
    <p:extLst>
      <p:ext uri="{BB962C8B-B14F-4D97-AF65-F5344CB8AC3E}">
        <p14:creationId xmlns:p14="http://schemas.microsoft.com/office/powerpoint/2010/main" val="862058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B2A2AD-7CF2-4A97-BBB3-3295C1776CA9}"/>
              </a:ext>
            </a:extLst>
          </p:cNvPr>
          <p:cNvSpPr>
            <a:spLocks noGrp="1"/>
          </p:cNvSpPr>
          <p:nvPr>
            <p:ph type="title"/>
          </p:nvPr>
        </p:nvSpPr>
        <p:spPr/>
        <p:txBody>
          <a:bodyPr/>
          <a:lstStyle/>
          <a:p>
            <a:r>
              <a:rPr lang="cs-CZ" dirty="0"/>
              <a:t>Nejznámější veřejné sbírky realizované u nás</a:t>
            </a:r>
          </a:p>
        </p:txBody>
      </p:sp>
      <p:sp>
        <p:nvSpPr>
          <p:cNvPr id="3" name="Zástupný obsah 2">
            <a:extLst>
              <a:ext uri="{FF2B5EF4-FFF2-40B4-BE49-F238E27FC236}">
                <a16:creationId xmlns:a16="http://schemas.microsoft.com/office/drawing/2014/main" id="{1A28B571-1881-4051-BC47-790B7302A724}"/>
              </a:ext>
            </a:extLst>
          </p:cNvPr>
          <p:cNvSpPr>
            <a:spLocks noGrp="1"/>
          </p:cNvSpPr>
          <p:nvPr>
            <p:ph idx="1"/>
          </p:nvPr>
        </p:nvSpPr>
        <p:spPr/>
        <p:txBody>
          <a:bodyPr/>
          <a:lstStyle/>
          <a:p>
            <a:r>
              <a:rPr lang="cs-CZ" dirty="0"/>
              <a:t>Konto bariéry - </a:t>
            </a:r>
            <a:r>
              <a:rPr lang="cs-CZ" dirty="0">
                <a:hlinkClick r:id="rId2"/>
              </a:rPr>
              <a:t>Konto Bariéry - Sbírka pro děti s autismem (kontobariery.cz)</a:t>
            </a:r>
            <a:endParaRPr lang="cs-CZ" dirty="0"/>
          </a:p>
          <a:p>
            <a:r>
              <a:rPr lang="cs-CZ" dirty="0"/>
              <a:t>Světluška svítí ve tmě - </a:t>
            </a:r>
            <a:r>
              <a:rPr lang="cs-CZ" dirty="0">
                <a:hlinkClick r:id="rId3"/>
              </a:rPr>
              <a:t>Jak můžete pomoci | Světluška (rozhlas.cz)</a:t>
            </a:r>
            <a:endParaRPr lang="cs-CZ" dirty="0"/>
          </a:p>
          <a:p>
            <a:r>
              <a:rPr lang="cs-CZ" dirty="0"/>
              <a:t>Veřejná sbírka pro spolek Barborka</a:t>
            </a:r>
          </a:p>
          <a:p>
            <a:pPr marL="0" indent="0">
              <a:buNone/>
            </a:pPr>
            <a:endParaRPr lang="cs-CZ" dirty="0"/>
          </a:p>
        </p:txBody>
      </p:sp>
    </p:spTree>
    <p:extLst>
      <p:ext uri="{BB962C8B-B14F-4D97-AF65-F5344CB8AC3E}">
        <p14:creationId xmlns:p14="http://schemas.microsoft.com/office/powerpoint/2010/main" val="21476062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1B4447-00BA-48F0-9201-ECF02973B7A3}"/>
              </a:ext>
            </a:extLst>
          </p:cNvPr>
          <p:cNvSpPr>
            <a:spLocks noGrp="1"/>
          </p:cNvSpPr>
          <p:nvPr>
            <p:ph type="title"/>
          </p:nvPr>
        </p:nvSpPr>
        <p:spPr/>
        <p:txBody>
          <a:bodyPr/>
          <a:lstStyle/>
          <a:p>
            <a:r>
              <a:rPr lang="cs-CZ" b="1" dirty="0"/>
              <a:t>Fórum dárců</a:t>
            </a:r>
            <a:endParaRPr lang="cs-CZ" dirty="0"/>
          </a:p>
        </p:txBody>
      </p:sp>
      <p:sp>
        <p:nvSpPr>
          <p:cNvPr id="3" name="Zástupný symbol pro obsah 2">
            <a:extLst>
              <a:ext uri="{FF2B5EF4-FFF2-40B4-BE49-F238E27FC236}">
                <a16:creationId xmlns:a16="http://schemas.microsoft.com/office/drawing/2014/main" id="{E6084154-136D-4284-83DE-29D16745EBFB}"/>
              </a:ext>
            </a:extLst>
          </p:cNvPr>
          <p:cNvSpPr>
            <a:spLocks noGrp="1"/>
          </p:cNvSpPr>
          <p:nvPr>
            <p:ph idx="1"/>
          </p:nvPr>
        </p:nvSpPr>
        <p:spPr/>
        <p:txBody>
          <a:bodyPr>
            <a:normAutofit/>
          </a:bodyPr>
          <a:lstStyle/>
          <a:p>
            <a:r>
              <a:rPr lang="cs-CZ" dirty="0"/>
              <a:t>Fórum dárců je jediný celorepublikový spolek zastřešující dárce v České republice. - </a:t>
            </a:r>
            <a:r>
              <a:rPr lang="cs-CZ" dirty="0">
                <a:hlinkClick r:id="rId2"/>
              </a:rPr>
              <a:t>https://www.donorsforum.cz/aktuality/o-dacovstvi/mapa-darcovstvi-2023.html</a:t>
            </a:r>
            <a:r>
              <a:rPr lang="cs-CZ" dirty="0"/>
              <a:t> </a:t>
            </a:r>
          </a:p>
          <a:p>
            <a:r>
              <a:rPr lang="cs-CZ" dirty="0"/>
              <a:t>K dalším portálům Fóra dárců patří </a:t>
            </a:r>
            <a:r>
              <a:rPr lang="cs-CZ" dirty="0">
                <a:hlinkClick r:id="rId3"/>
              </a:rPr>
              <a:t>Darcovskasms.cz</a:t>
            </a:r>
            <a:r>
              <a:rPr lang="cs-CZ" dirty="0"/>
              <a:t>, </a:t>
            </a:r>
            <a:r>
              <a:rPr lang="cs-CZ" dirty="0">
                <a:hlinkClick r:id="rId4"/>
              </a:rPr>
              <a:t>Darujspravne.cz</a:t>
            </a:r>
            <a:r>
              <a:rPr lang="cs-CZ" dirty="0"/>
              <a:t>, </a:t>
            </a:r>
            <a:r>
              <a:rPr lang="cs-CZ" dirty="0">
                <a:hlinkClick r:id="rId5"/>
              </a:rPr>
              <a:t>CenyFóraDárců.cz</a:t>
            </a:r>
            <a:r>
              <a:rPr lang="cs-CZ" dirty="0"/>
              <a:t> a </a:t>
            </a:r>
            <a:r>
              <a:rPr lang="cs-CZ" dirty="0">
                <a:hlinkClick r:id="rId6"/>
              </a:rPr>
              <a:t>Dendarcu.cz</a:t>
            </a:r>
            <a:r>
              <a:rPr lang="cs-CZ" dirty="0"/>
              <a:t>.</a:t>
            </a:r>
          </a:p>
        </p:txBody>
      </p:sp>
    </p:spTree>
    <p:extLst>
      <p:ext uri="{BB962C8B-B14F-4D97-AF65-F5344CB8AC3E}">
        <p14:creationId xmlns:p14="http://schemas.microsoft.com/office/powerpoint/2010/main" val="4139331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827234" y="576523"/>
            <a:ext cx="3071675"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cs-CZ" sz="2800" b="1" kern="0" dirty="0">
                <a:solidFill>
                  <a:srgbClr val="307871"/>
                </a:solidFill>
                <a:latin typeface="Times New Roman"/>
                <a:ea typeface="+mj-ea"/>
                <a:cs typeface="+mj-cs"/>
              </a:rPr>
              <a:t>Shrnutí přednášky</a:t>
            </a:r>
            <a:endParaRPr kumimoji="0" lang="en-GB" sz="2800" b="1" i="0" u="none" strike="noStrike" kern="0" cap="none" spc="0" normalizeH="0" baseline="0" dirty="0">
              <a:ln>
                <a:noFill/>
              </a:ln>
              <a:solidFill>
                <a:sysClr val="windowText" lastClr="000000"/>
              </a:solidFill>
              <a:effectLst/>
              <a:uLnTx/>
              <a:uFillTx/>
            </a:endParaRPr>
          </a:p>
        </p:txBody>
      </p:sp>
      <p:sp>
        <p:nvSpPr>
          <p:cNvPr id="2" name="TextovéPole 1"/>
          <p:cNvSpPr txBox="1"/>
          <p:nvPr/>
        </p:nvSpPr>
        <p:spPr>
          <a:xfrm>
            <a:off x="117049" y="1548711"/>
            <a:ext cx="10156504" cy="2677656"/>
          </a:xfrm>
          <a:prstGeom prst="rect">
            <a:avLst/>
          </a:prstGeom>
          <a:solidFill>
            <a:schemeClr val="accent6">
              <a:lumMod val="40000"/>
              <a:lumOff val="60000"/>
            </a:schemeClr>
          </a:solidFill>
        </p:spPr>
        <p:txBody>
          <a:bodyPr wrap="square" rtlCol="0">
            <a:spAutoFit/>
          </a:bodyPr>
          <a:lstStyle/>
          <a:p>
            <a:pPr algn="just"/>
            <a:r>
              <a:rPr lang="cs-CZ" sz="2400" b="1" dirty="0">
                <a:solidFill>
                  <a:srgbClr val="002060"/>
                </a:solidFill>
                <a:cs typeface="Arial" panose="020B0604020202020204" pitchFamily="34" charset="0"/>
              </a:rPr>
              <a:t>V této přednášce jste se seznámili se základním rozdílem mezi dary, které NNO získá na základě darovací smlouvy a mezi dary, které získá na základě konání veřejné sbírky. </a:t>
            </a:r>
          </a:p>
          <a:p>
            <a:pPr algn="just"/>
            <a:r>
              <a:rPr lang="cs-CZ" sz="2400" b="1" dirty="0">
                <a:solidFill>
                  <a:srgbClr val="002060"/>
                </a:solidFill>
                <a:cs typeface="Arial" panose="020B0604020202020204" pitchFamily="34" charset="0"/>
              </a:rPr>
              <a:t>Všechny dary se účtují stejně na položku dary, ale dary, ať už od drobných dárců, či velkých firem nebo nadací upravuje zákon č. 89/2012 Sb., občanský zákoník. Oproti tomu veřejné sbírky je nutné realizovat v souladu se zákonem č. 117/2001 Sb., o veřejných sbírkách. </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3044440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651A51-FA5B-4522-91B4-B2738FD3F73B}"/>
              </a:ext>
            </a:extLst>
          </p:cNvPr>
          <p:cNvSpPr>
            <a:spLocks noGrp="1"/>
          </p:cNvSpPr>
          <p:nvPr>
            <p:ph type="title"/>
          </p:nvPr>
        </p:nvSpPr>
        <p:spPr>
          <a:xfrm>
            <a:off x="838200" y="411306"/>
            <a:ext cx="10515600" cy="1325563"/>
          </a:xfrm>
        </p:spPr>
        <p:txBody>
          <a:bodyPr>
            <a:normAutofit/>
          </a:bodyPr>
          <a:lstStyle/>
          <a:p>
            <a:r>
              <a:rPr lang="cs-CZ" dirty="0"/>
              <a:t>Motivace darovat II</a:t>
            </a:r>
          </a:p>
        </p:txBody>
      </p:sp>
      <p:sp>
        <p:nvSpPr>
          <p:cNvPr id="3" name="Zástupný symbol pro obsah 2">
            <a:extLst>
              <a:ext uri="{FF2B5EF4-FFF2-40B4-BE49-F238E27FC236}">
                <a16:creationId xmlns:a16="http://schemas.microsoft.com/office/drawing/2014/main" id="{136786D8-2AFB-4BAF-8476-06E35463BBC4}"/>
              </a:ext>
            </a:extLst>
          </p:cNvPr>
          <p:cNvSpPr>
            <a:spLocks noGrp="1"/>
          </p:cNvSpPr>
          <p:nvPr>
            <p:ph idx="1"/>
          </p:nvPr>
        </p:nvSpPr>
        <p:spPr/>
        <p:txBody>
          <a:bodyPr/>
          <a:lstStyle/>
          <a:p>
            <a:r>
              <a:rPr lang="cs-CZ" dirty="0"/>
              <a:t>Firmy x individuální dárci</a:t>
            </a:r>
          </a:p>
          <a:p>
            <a:r>
              <a:rPr lang="cs-CZ" dirty="0"/>
              <a:t>Firemní CSR, slevy na dani, PR x „dobrý pocit“</a:t>
            </a:r>
          </a:p>
          <a:p>
            <a:endParaRPr lang="cs-CZ" dirty="0"/>
          </a:p>
        </p:txBody>
      </p:sp>
    </p:spTree>
    <p:extLst>
      <p:ext uri="{BB962C8B-B14F-4D97-AF65-F5344CB8AC3E}">
        <p14:creationId xmlns:p14="http://schemas.microsoft.com/office/powerpoint/2010/main" val="1196367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D04846-10BE-43E0-B1A7-67EDE8C7F653}"/>
              </a:ext>
            </a:extLst>
          </p:cNvPr>
          <p:cNvSpPr>
            <a:spLocks noGrp="1"/>
          </p:cNvSpPr>
          <p:nvPr>
            <p:ph type="title"/>
          </p:nvPr>
        </p:nvSpPr>
        <p:spPr/>
        <p:txBody>
          <a:bodyPr/>
          <a:lstStyle/>
          <a:p>
            <a:r>
              <a:rPr lang="cs-CZ" dirty="0"/>
              <a:t>Vaše motivace</a:t>
            </a:r>
          </a:p>
        </p:txBody>
      </p:sp>
      <p:sp>
        <p:nvSpPr>
          <p:cNvPr id="3" name="Zástupný symbol pro obsah 2">
            <a:extLst>
              <a:ext uri="{FF2B5EF4-FFF2-40B4-BE49-F238E27FC236}">
                <a16:creationId xmlns:a16="http://schemas.microsoft.com/office/drawing/2014/main" id="{E1F90482-A47C-4AE0-A0C1-660A28A90013}"/>
              </a:ext>
            </a:extLst>
          </p:cNvPr>
          <p:cNvSpPr>
            <a:spLocks noGrp="1"/>
          </p:cNvSpPr>
          <p:nvPr>
            <p:ph idx="1"/>
          </p:nvPr>
        </p:nvSpPr>
        <p:spPr/>
        <p:txBody>
          <a:bodyPr/>
          <a:lstStyle/>
          <a:p>
            <a:r>
              <a:rPr lang="cs-CZ" dirty="0">
                <a:solidFill>
                  <a:srgbClr val="FF0000"/>
                </a:solidFill>
              </a:rPr>
              <a:t>Kdy jste ochotni přispět?</a:t>
            </a:r>
          </a:p>
          <a:p>
            <a:r>
              <a:rPr lang="cs-CZ" dirty="0">
                <a:solidFill>
                  <a:srgbClr val="FF0000"/>
                </a:solidFill>
              </a:rPr>
              <a:t>Co Vás motivuje?</a:t>
            </a:r>
            <a:br>
              <a:rPr lang="cs-CZ" dirty="0"/>
            </a:br>
            <a:endParaRPr lang="cs-CZ" dirty="0"/>
          </a:p>
          <a:p>
            <a:endParaRPr lang="cs-CZ" dirty="0"/>
          </a:p>
        </p:txBody>
      </p:sp>
    </p:spTree>
    <p:extLst>
      <p:ext uri="{BB962C8B-B14F-4D97-AF65-F5344CB8AC3E}">
        <p14:creationId xmlns:p14="http://schemas.microsoft.com/office/powerpoint/2010/main" val="3781599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5" name="Nadpis 4"/>
          <p:cNvSpPr>
            <a:spLocks noGrp="1"/>
          </p:cNvSpPr>
          <p:nvPr>
            <p:ph type="title"/>
          </p:nvPr>
        </p:nvSpPr>
        <p:spPr/>
        <p:txBody>
          <a:bodyPr/>
          <a:lstStyle/>
          <a:p>
            <a:r>
              <a:rPr lang="cs-CZ" dirty="0"/>
              <a:t>Dary a veřejné sbírky</a:t>
            </a:r>
          </a:p>
        </p:txBody>
      </p:sp>
      <p:sp>
        <p:nvSpPr>
          <p:cNvPr id="7" name="Zástupný symbol pro obsah 6"/>
          <p:cNvSpPr>
            <a:spLocks noGrp="1"/>
          </p:cNvSpPr>
          <p:nvPr>
            <p:ph idx="1"/>
          </p:nvPr>
        </p:nvSpPr>
        <p:spPr/>
        <p:txBody>
          <a:bodyPr>
            <a:normAutofit/>
          </a:bodyPr>
          <a:lstStyle/>
          <a:p>
            <a:r>
              <a:rPr lang="cs-CZ" dirty="0"/>
              <a:t>Zdroje financování nestátní neziskové organizace jsou veřejné nebo soukromé. </a:t>
            </a:r>
          </a:p>
          <a:p>
            <a:r>
              <a:rPr lang="cs-CZ" dirty="0"/>
              <a:t>Veřejné financování je prováděno na základě dotací, které si donátor smluvně ošetří, aby vše probíhalo v mezích zákona. </a:t>
            </a:r>
          </a:p>
          <a:p>
            <a:r>
              <a:rPr lang="cs-CZ" dirty="0"/>
              <a:t>Soukromé financování neziskových organizací probíhá buď ve formě darů, nebo vlastní podnikatelské činnosti. </a:t>
            </a:r>
          </a:p>
          <a:p>
            <a:r>
              <a:rPr lang="cs-CZ" dirty="0"/>
              <a:t>Samotnou podnikatelskou činnost pak musí neziskové organizace vykonávat na základě platného živnostenského oprávnění nebo jiného povolení. </a:t>
            </a:r>
          </a:p>
        </p:txBody>
      </p:sp>
    </p:spTree>
    <p:extLst>
      <p:ext uri="{BB962C8B-B14F-4D97-AF65-F5344CB8AC3E}">
        <p14:creationId xmlns:p14="http://schemas.microsoft.com/office/powerpoint/2010/main" val="1222144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Dary a veřejné sbírky</a:t>
            </a:r>
          </a:p>
        </p:txBody>
      </p:sp>
      <p:sp>
        <p:nvSpPr>
          <p:cNvPr id="3" name="Zástupný symbol pro obsah 2"/>
          <p:cNvSpPr>
            <a:spLocks noGrp="1"/>
          </p:cNvSpPr>
          <p:nvPr>
            <p:ph idx="1"/>
          </p:nvPr>
        </p:nvSpPr>
        <p:spPr/>
        <p:txBody>
          <a:bodyPr>
            <a:normAutofit/>
          </a:bodyPr>
          <a:lstStyle/>
          <a:p>
            <a:pPr algn="just"/>
            <a:r>
              <a:rPr lang="cs-CZ" dirty="0"/>
              <a:t>Dary získávají nestátní neziskové organizace buď od firemních či individuálních dárců nebo od nadací a nadačních fondů. </a:t>
            </a:r>
          </a:p>
          <a:p>
            <a:pPr algn="just"/>
            <a:r>
              <a:rPr lang="cs-CZ" dirty="0"/>
              <a:t>Nadace a nadační fondy stejně jako poskytovatelé dotací si poskytnutí daru správně smluvně ošetří, nezisková organizace pak musí legislativně ošetřit pouze dary od firemních či individuálních dárců.</a:t>
            </a:r>
          </a:p>
          <a:p>
            <a:pPr algn="just"/>
            <a:r>
              <a:rPr lang="cs-CZ" dirty="0"/>
              <a:t> Tyto dary může získat buď na základě darování, nebo na základě konání veřejné sbírky.  </a:t>
            </a:r>
          </a:p>
          <a:p>
            <a:pPr algn="just"/>
            <a:endParaRPr lang="cs-CZ"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Dary a veřejné sbírky</a:t>
            </a:r>
          </a:p>
        </p:txBody>
      </p:sp>
      <p:sp>
        <p:nvSpPr>
          <p:cNvPr id="3" name="Zástupný symbol pro obsah 2"/>
          <p:cNvSpPr>
            <a:spLocks noGrp="1"/>
          </p:cNvSpPr>
          <p:nvPr>
            <p:ph idx="1"/>
          </p:nvPr>
        </p:nvSpPr>
        <p:spPr/>
        <p:txBody>
          <a:bodyPr>
            <a:normAutofit/>
          </a:bodyPr>
          <a:lstStyle/>
          <a:p>
            <a:r>
              <a:rPr lang="cs-CZ" dirty="0"/>
              <a:t>Zatímco zákon o účetnictví obě tyto položky účtuje na jeden účet, z právního hlediska je nutné je rozlišovat. </a:t>
            </a:r>
          </a:p>
          <a:p>
            <a:r>
              <a:rPr lang="cs-CZ" dirty="0"/>
              <a:t>Dary, ať už od drobných dárců, či velkých firem nebo nadací upravuje zákon č. 89/2012 Sb., občanský zákoník. </a:t>
            </a:r>
          </a:p>
          <a:p>
            <a:r>
              <a:rPr lang="cs-CZ" dirty="0"/>
              <a:t>Oproti tomu veřejné sbírky je nutné realizovat v souladu se zákonem č. 117/2001 Sb., o veřejných sbírkách.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Darování</a:t>
            </a:r>
          </a:p>
        </p:txBody>
      </p:sp>
      <p:sp>
        <p:nvSpPr>
          <p:cNvPr id="3" name="Zástupný symbol pro obsah 2"/>
          <p:cNvSpPr>
            <a:spLocks noGrp="1"/>
          </p:cNvSpPr>
          <p:nvPr>
            <p:ph idx="1"/>
          </p:nvPr>
        </p:nvSpPr>
        <p:spPr/>
        <p:txBody>
          <a:bodyPr>
            <a:normAutofit/>
          </a:bodyPr>
          <a:lstStyle/>
          <a:p>
            <a:r>
              <a:rPr lang="cs-CZ" dirty="0"/>
              <a:t>Dar je možné definovat jako bezplatný převod vlastnického práva k věci nebo závazek bezplatného převodu vlastnického práva k věci. </a:t>
            </a:r>
          </a:p>
          <a:p>
            <a:pPr algn="just"/>
            <a:r>
              <a:rPr lang="cs-CZ" dirty="0"/>
              <a:t>Darování je možné provést na základě ústní dohody nebo darovací smlouvy. </a:t>
            </a:r>
          </a:p>
          <a:p>
            <a:pPr algn="just"/>
            <a:r>
              <a:rPr lang="cs-CZ" dirty="0"/>
              <a:t>U vyšších finančních částek je pro všechny zúčastněné strany vhodnější sepsání písemné darovací smlouvy, a to z důvodu jednak transparentnosti, a jednak pro potřeby finančního úřadu. </a:t>
            </a:r>
          </a:p>
          <a:p>
            <a:pPr lvl="0" algn="just"/>
            <a:endParaRPr lang="cs-CZ"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20864A-1FFA-44D4-B734-B537DA5B89A8}"/>
              </a:ext>
            </a:extLst>
          </p:cNvPr>
          <p:cNvSpPr>
            <a:spLocks noGrp="1"/>
          </p:cNvSpPr>
          <p:nvPr>
            <p:ph type="title"/>
          </p:nvPr>
        </p:nvSpPr>
        <p:spPr/>
        <p:txBody>
          <a:bodyPr/>
          <a:lstStyle/>
          <a:p>
            <a:r>
              <a:rPr lang="cs-CZ" dirty="0"/>
              <a:t>Darování</a:t>
            </a:r>
          </a:p>
        </p:txBody>
      </p:sp>
      <p:sp>
        <p:nvSpPr>
          <p:cNvPr id="3" name="Zástupný obsah 2">
            <a:extLst>
              <a:ext uri="{FF2B5EF4-FFF2-40B4-BE49-F238E27FC236}">
                <a16:creationId xmlns:a16="http://schemas.microsoft.com/office/drawing/2014/main" id="{1537160F-6CDE-4536-8B64-6E57BE12DA1E}"/>
              </a:ext>
            </a:extLst>
          </p:cNvPr>
          <p:cNvSpPr>
            <a:spLocks noGrp="1"/>
          </p:cNvSpPr>
          <p:nvPr>
            <p:ph idx="1"/>
          </p:nvPr>
        </p:nvSpPr>
        <p:spPr/>
        <p:txBody>
          <a:bodyPr/>
          <a:lstStyle/>
          <a:p>
            <a:pPr algn="just"/>
            <a:r>
              <a:rPr lang="cs-CZ" dirty="0"/>
              <a:t>Ze strany donátora je velmi důležité upřesnit na jaké účely Vaše organizace získané finanční prostředky použije, protože zákon </a:t>
            </a:r>
            <a:br>
              <a:rPr lang="cs-CZ" dirty="0"/>
            </a:br>
            <a:r>
              <a:rPr lang="cs-CZ" dirty="0"/>
              <a:t>o daních z příjmů má přesně vymezený seznam položek, na které  může firma poskytnout dary a o tento dar si pak snížit svůj základ daně.</a:t>
            </a:r>
          </a:p>
        </p:txBody>
      </p:sp>
    </p:spTree>
    <p:extLst>
      <p:ext uri="{BB962C8B-B14F-4D97-AF65-F5344CB8AC3E}">
        <p14:creationId xmlns:p14="http://schemas.microsoft.com/office/powerpoint/2010/main" val="3480265007"/>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1055</TotalTime>
  <Words>1642</Words>
  <Application>Microsoft Office PowerPoint</Application>
  <PresentationFormat>Širokoúhlá obrazovka</PresentationFormat>
  <Paragraphs>105</Paragraphs>
  <Slides>23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23</vt:i4>
      </vt:variant>
    </vt:vector>
  </HeadingPairs>
  <TitlesOfParts>
    <vt:vector size="28" baseType="lpstr">
      <vt:lpstr>Arial</vt:lpstr>
      <vt:lpstr>Calibri</vt:lpstr>
      <vt:lpstr>Calibri Light</vt:lpstr>
      <vt:lpstr>Times New Roman</vt:lpstr>
      <vt:lpstr>Motiv Office</vt:lpstr>
      <vt:lpstr>Prezentace aplikace PowerPoint</vt:lpstr>
      <vt:lpstr>Motivace darovat</vt:lpstr>
      <vt:lpstr>Motivace darovat II</vt:lpstr>
      <vt:lpstr>Vaše motivace</vt:lpstr>
      <vt:lpstr>Dary a veřejné sbírky</vt:lpstr>
      <vt:lpstr>Dary a veřejné sbírky</vt:lpstr>
      <vt:lpstr>Dary a veřejné sbírky</vt:lpstr>
      <vt:lpstr>Darování</vt:lpstr>
      <vt:lpstr>Darování</vt:lpstr>
      <vt:lpstr>Odečitatelné položky – dary a bezúplatná plnění </vt:lpstr>
      <vt:lpstr>Náležitosti darovací smlouvy</vt:lpstr>
      <vt:lpstr>Forma darovací smlouvy</vt:lpstr>
      <vt:lpstr>Veřejné sbírky</vt:lpstr>
      <vt:lpstr>Veřejné sbírky</vt:lpstr>
      <vt:lpstr>Základní náležitosti pro získání povolení</vt:lpstr>
      <vt:lpstr>Způsoby provádění veřejné sbírky</vt:lpstr>
      <vt:lpstr>Průběh sbírky</vt:lpstr>
      <vt:lpstr>Využití získaných prostředků</vt:lpstr>
      <vt:lpstr>Crowdfunding – dar nebo veřejná sbírka?</vt:lpstr>
      <vt:lpstr>Portál Z nesnáze</vt:lpstr>
      <vt:lpstr>Nejznámější veřejné sbírky realizované u nás</vt:lpstr>
      <vt:lpstr>Fórum dárců</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Zuzana Palová</cp:lastModifiedBy>
  <cp:revision>140</cp:revision>
  <dcterms:created xsi:type="dcterms:W3CDTF">2016-11-25T20:36:16Z</dcterms:created>
  <dcterms:modified xsi:type="dcterms:W3CDTF">2024-04-05T08:15:32Z</dcterms:modified>
</cp:coreProperties>
</file>