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6" r:id="rId3"/>
    <p:sldId id="314" r:id="rId4"/>
    <p:sldId id="288" r:id="rId5"/>
    <p:sldId id="290" r:id="rId6"/>
    <p:sldId id="330" r:id="rId7"/>
    <p:sldId id="294" r:id="rId8"/>
    <p:sldId id="292" r:id="rId9"/>
    <p:sldId id="293" r:id="rId10"/>
    <p:sldId id="318" r:id="rId11"/>
    <p:sldId id="319" r:id="rId12"/>
    <p:sldId id="321" r:id="rId13"/>
    <p:sldId id="322" r:id="rId14"/>
    <p:sldId id="323" r:id="rId15"/>
    <p:sldId id="324" r:id="rId16"/>
    <p:sldId id="329" r:id="rId17"/>
    <p:sldId id="332" r:id="rId18"/>
    <p:sldId id="333" r:id="rId19"/>
    <p:sldId id="334" r:id="rId20"/>
    <p:sldId id="335" r:id="rId21"/>
    <p:sldId id="336" r:id="rId22"/>
    <p:sldId id="331" r:id="rId23"/>
    <p:sldId id="287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10. 3. 2023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Personální řízení </a:t>
            </a:r>
            <a:br>
              <a:rPr lang="cs-CZ" sz="4000" b="1" dirty="0"/>
            </a:br>
            <a:r>
              <a:rPr lang="cs-CZ" sz="4000" b="1" dirty="0"/>
              <a:t>v NNO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07839" y="1994806"/>
            <a:ext cx="4806091" cy="34071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Vedení a řízení lidí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Vedoucí neziskové organizace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Personální činnosti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Adaptace nových pracovníků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Hodnocení, motivování </a:t>
            </a:r>
            <a:b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a odměňování pracovníků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53220" y="388494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Švarcsystém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4841383" cy="435133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err="1"/>
              <a:t>Švarcsystém</a:t>
            </a:r>
            <a:r>
              <a:rPr lang="cs-CZ" dirty="0"/>
              <a:t> (nazývaný tak po svém „objeviteli“  - podnikateli Miroslavu Švarcovi, který jej v 90. letech minulého století začal jako první systémově používat) je z pohledu pracovního práva </a:t>
            </a:r>
            <a:r>
              <a:rPr lang="cs-CZ" b="1" dirty="0"/>
              <a:t>nelegální zaměstnávání formou zastření faktického pracovněprávního vztahu jinou smlouvou.</a:t>
            </a:r>
            <a:endParaRPr lang="cs-CZ" dirty="0"/>
          </a:p>
          <a:p>
            <a:r>
              <a:rPr lang="cs-CZ" b="1" i="1" dirty="0" err="1" smtClean="0"/>
              <a:t>Švarcsystém</a:t>
            </a:r>
            <a:r>
              <a:rPr lang="cs-CZ" dirty="0" smtClean="0"/>
              <a:t> </a:t>
            </a:r>
            <a:r>
              <a:rPr lang="cs-CZ" dirty="0"/>
              <a:t>se dá definovat jako výkon závislé práce mimo pracovní vztah. Tedy situace, kdy uzavře zaměstnavatel smlouvu s OSVČ (osoba samostatně výdělečně činná) v rámci obchodněprávního vztahu, přestože jde o závislou činnost. </a:t>
            </a:r>
            <a:endParaRPr lang="cs-CZ" dirty="0" smtClean="0"/>
          </a:p>
          <a:p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l="15634" t="20643" r="40317" b="25998"/>
          <a:stretch/>
        </p:blipFill>
        <p:spPr>
          <a:xfrm>
            <a:off x="6096000" y="1690688"/>
            <a:ext cx="5370491" cy="36576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383628" y="5530632"/>
            <a:ext cx="54005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https://www.lidovky.cz/domov/svarc-firma-soud-maringotka.A070501_090230_ln_domov_znk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B2DA7FC-9283-45CD-A00D-859973132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900" dirty="0"/>
              <a:t>Pracovně právní vztah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3844351-22AE-4590-8C67-80ED89775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Vznikem pracovně právního vztahu se vytvoří dva subjekty, zaměstnanec, který vykonává práci a je podřízen zaměstnavateli, který mu práci přiděluje.</a:t>
            </a:r>
          </a:p>
          <a:p>
            <a:r>
              <a:rPr lang="cs-CZ" b="1" i="1" dirty="0"/>
              <a:t>Pracovně právní vztah může mít podobu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pracovního poměru,</a:t>
            </a:r>
          </a:p>
          <a:p>
            <a:pPr lvl="1"/>
            <a:r>
              <a:rPr lang="cs-CZ" dirty="0"/>
              <a:t>nebo dohody konané mimo pracovní poměr, kdy rozlišujeme mezi dohodou </a:t>
            </a:r>
            <a:br>
              <a:rPr lang="cs-CZ" dirty="0"/>
            </a:br>
            <a:r>
              <a:rPr lang="cs-CZ" dirty="0"/>
              <a:t>o provedení práce a dohodou o pracovní činnosti.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315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8DA10CB-D1D5-474D-BED1-36CBE7007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05F5474-C405-4950-8116-18A64D56E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Pracovní smlouva má povinné náležitosti, které nesmí být opomenuty:</a:t>
            </a:r>
          </a:p>
          <a:p>
            <a:pPr lvl="1"/>
            <a:r>
              <a:rPr lang="cs-CZ" dirty="0"/>
              <a:t>druh práce,</a:t>
            </a:r>
          </a:p>
          <a:p>
            <a:pPr lvl="1"/>
            <a:r>
              <a:rPr lang="cs-CZ" dirty="0"/>
              <a:t>místo výkonu práce,</a:t>
            </a:r>
          </a:p>
          <a:p>
            <a:pPr lvl="1"/>
            <a:r>
              <a:rPr lang="cs-CZ" dirty="0"/>
              <a:t>den nástupu do práce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§ 34 odst. 3 zákona č. 262/2006 Sb., zákoník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505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4D5AAB9-9261-43E7-B6F1-61009F6C5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A268D7F-6B52-4881-A4D4-88117C15D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Dále je zaměstnavatel povinen zaměstnance informovat o:</a:t>
            </a:r>
          </a:p>
          <a:p>
            <a:pPr lvl="1"/>
            <a:r>
              <a:rPr lang="cs-CZ" dirty="0"/>
              <a:t>název a sídlo zaměstnavatele,</a:t>
            </a:r>
          </a:p>
          <a:p>
            <a:pPr lvl="1"/>
            <a:r>
              <a:rPr lang="cs-CZ" dirty="0"/>
              <a:t>bližší označení druhu a místa výkonu práce,</a:t>
            </a:r>
          </a:p>
          <a:p>
            <a:pPr lvl="1"/>
            <a:r>
              <a:rPr lang="cs-CZ" dirty="0"/>
              <a:t>dovolená,</a:t>
            </a:r>
          </a:p>
          <a:p>
            <a:pPr lvl="1"/>
            <a:r>
              <a:rPr lang="cs-CZ" dirty="0"/>
              <a:t>výpovědní doby,</a:t>
            </a:r>
          </a:p>
          <a:p>
            <a:pPr lvl="1"/>
            <a:r>
              <a:rPr lang="cs-CZ" dirty="0"/>
              <a:t>týdenní pracovní doba a její rozvržení,</a:t>
            </a:r>
          </a:p>
          <a:p>
            <a:pPr lvl="1"/>
            <a:r>
              <a:rPr lang="cs-CZ" dirty="0"/>
              <a:t>mzda,</a:t>
            </a:r>
          </a:p>
          <a:p>
            <a:pPr lvl="1"/>
            <a:r>
              <a:rPr lang="cs-CZ" dirty="0"/>
              <a:t>kolektivní smlouvy.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987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44D5F0D-4B4B-4E8C-9703-7F585F99E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poměr na dobu určitou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52FF3F1-B1A5-4EB5-B77E-5C311E75D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nestátních neziskových organizací se potýká s problémem s financováním. Je financována většinou z grantů či dotací, které jsou často udělovány na rok nebo dva, a po jejich skončení nezisková organizace nemá jistotu, že je znovu obdrží. </a:t>
            </a:r>
          </a:p>
          <a:p>
            <a:r>
              <a:rPr lang="cs-CZ" dirty="0"/>
              <a:t>Jako velmi vhodné řešení tohoto problému se jeví uzavírání pracovních smluv na dobu určitou, to sebou ovšem přináší jisté zásady.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16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E4B3C28-BB2C-40E7-AB82-4931FFCDB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poměr na dobu určitou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A8288C6-7C6A-4985-BD26-DDDF4A291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Podmínky pracovního poměru na dobu určitou:</a:t>
            </a:r>
          </a:p>
          <a:p>
            <a:pPr lvl="1"/>
            <a:r>
              <a:rPr lang="cs-CZ" dirty="0"/>
              <a:t>Takový pracovní poměr může být uzavřen nejdéle na </a:t>
            </a:r>
            <a:r>
              <a:rPr lang="cs-CZ" b="1" i="1" dirty="0"/>
              <a:t>tři roky</a:t>
            </a:r>
            <a:r>
              <a:rPr lang="cs-CZ" dirty="0"/>
              <a:t> a může být pouze </a:t>
            </a:r>
            <a:r>
              <a:rPr lang="cs-CZ" b="1" i="1" dirty="0"/>
              <a:t>dvakrát prodloužen</a:t>
            </a:r>
            <a:r>
              <a:rPr lang="cs-CZ" dirty="0"/>
              <a:t>, délka prodloužení není rozhodující.</a:t>
            </a:r>
          </a:p>
          <a:p>
            <a:pPr lvl="1"/>
            <a:r>
              <a:rPr lang="cs-CZ" dirty="0"/>
              <a:t>Pokud zaměstnavatel prodlouží zaměstnanci smlouvu nad zákonem povolený limit, dává zaměstnanci právo na to, aby zaměstnavateli oznámil, že se tento poměr mění na </a:t>
            </a:r>
            <a:r>
              <a:rPr lang="cs-CZ" b="1" i="1" dirty="0"/>
              <a:t>dobu neurčitou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Dále existuje výjimka podle §39 odst. 4, zákoníku práce, pro </a:t>
            </a:r>
            <a:r>
              <a:rPr lang="cs-CZ" b="1" i="1" dirty="0"/>
              <a:t>práce zvláštní povahy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301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3B2A2AD-7CF2-4A97-BBB3-3295C1776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Dohody o pracích konaných mimo pracovní poměr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A28B571-1881-4051-BC47-790B7302A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Dohoda o provedení práce</a:t>
            </a:r>
          </a:p>
          <a:p>
            <a:pPr lvl="1"/>
            <a:r>
              <a:rPr lang="cs-CZ" dirty="0"/>
              <a:t>Může být uzavřena nejvýše na 300 hodin za kalendářní rok a všechny dohody </a:t>
            </a:r>
            <a:br>
              <a:rPr lang="cs-CZ" dirty="0"/>
            </a:br>
            <a:r>
              <a:rPr lang="cs-CZ" dirty="0"/>
              <a:t>o provedení práce zaměstnance u jednoho zaměstnavatele se sčítají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Dohoda </a:t>
            </a:r>
            <a:r>
              <a:rPr lang="cs-CZ" dirty="0"/>
              <a:t>o pracovní činnosti</a:t>
            </a:r>
          </a:p>
          <a:p>
            <a:pPr lvl="1"/>
            <a:r>
              <a:rPr lang="cs-CZ" dirty="0"/>
              <a:t>Dohoda o pracovní činnosti může být delší než 300 hodin za rok, ale nesmí přesáhnout v průměru 20 hodin týdně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 § </a:t>
            </a:r>
            <a:r>
              <a:rPr lang="cs-CZ" dirty="0" smtClean="0"/>
              <a:t>74-77 </a:t>
            </a:r>
            <a:r>
              <a:rPr lang="cs-CZ" dirty="0"/>
              <a:t>odst. 1 zákona č. 262/2006 Sb., zákoník práce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606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4F19CDE-2D84-4699-A1EA-A16CE6909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Adaptace </a:t>
            </a:r>
            <a:r>
              <a:rPr lang="cs-CZ" dirty="0"/>
              <a:t>nových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272C68B-6AAF-41F9-8320-25119ED52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Lidé jsou zdrojem, nikoli pouhým nákladem</a:t>
            </a:r>
            <a:r>
              <a:rPr lang="cs-CZ" dirty="0"/>
              <a:t>.“ (</a:t>
            </a:r>
            <a:r>
              <a:rPr lang="cs-CZ" dirty="0" err="1"/>
              <a:t>Drücker</a:t>
            </a:r>
            <a:r>
              <a:rPr lang="cs-CZ" dirty="0"/>
              <a:t>, 2006, s. 167). </a:t>
            </a:r>
          </a:p>
          <a:p>
            <a:r>
              <a:rPr lang="cs-CZ" dirty="0"/>
              <a:t>Proto, aby bylo možné tento zdroj dobře využít, je důležité klást důraz také na adaptaci nových pracovníků s neziskovou organizací a jejími dalšími zaměstnanci, dobrovolníky i klienty.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326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518C670-6B8C-4742-AD0B-E16FBC21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Hodnocení</a:t>
            </a:r>
            <a:r>
              <a:rPr lang="cs-CZ" dirty="0"/>
              <a:t>, motivování a odměňování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35F9B36B-A071-476C-AA6A-664D49740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Spokojený zaměstnanec odvádí lepší pracovní výkony než zaměstnanec nespokojený a neuvažuje o změně práce. </a:t>
            </a:r>
          </a:p>
          <a:p>
            <a:r>
              <a:rPr lang="cs-CZ" dirty="0"/>
              <a:t>Dobře motivovaný zaměstnanec má mnoho předností jako:</a:t>
            </a:r>
          </a:p>
          <a:p>
            <a:pPr lvl="1"/>
            <a:r>
              <a:rPr lang="cs-CZ" dirty="0"/>
              <a:t>je iniciativní,</a:t>
            </a:r>
          </a:p>
          <a:p>
            <a:pPr lvl="1"/>
            <a:r>
              <a:rPr lang="cs-CZ" dirty="0"/>
              <a:t>dobře pracuje pro organizaci,</a:t>
            </a:r>
          </a:p>
          <a:p>
            <a:pPr lvl="1"/>
            <a:r>
              <a:rPr lang="cs-CZ" dirty="0"/>
              <a:t>je ochoten se zlepšovat ve své práci,</a:t>
            </a:r>
          </a:p>
          <a:p>
            <a:pPr lvl="1"/>
            <a:r>
              <a:rPr lang="cs-CZ" dirty="0"/>
              <a:t>aktivně se podílí na řešení problému,</a:t>
            </a:r>
          </a:p>
          <a:p>
            <a:pPr lvl="1"/>
            <a:r>
              <a:rPr lang="cs-CZ" dirty="0"/>
              <a:t>je ochoten se podílet na změnách.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8282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33964BF-59A9-445B-9A64-F10DAA12B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nefinančními benefity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41C9857-27E6-49F3-8BB7-0B2C5D00E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Zaměstnance je možné kromě peněz motivovat následujícími nefinančními benefity:</a:t>
            </a:r>
          </a:p>
          <a:p>
            <a:pPr lvl="1"/>
            <a:r>
              <a:rPr lang="cs-CZ" dirty="0"/>
              <a:t>úprava pracovní doby (kratší pracovní doba, částečná práce z domova, zajištění hlídání dětí atd.)</a:t>
            </a:r>
          </a:p>
          <a:p>
            <a:pPr lvl="1"/>
            <a:r>
              <a:rPr lang="cs-CZ" dirty="0"/>
              <a:t>dobrý kolektiv,</a:t>
            </a:r>
          </a:p>
          <a:p>
            <a:pPr lvl="1"/>
            <a:r>
              <a:rPr lang="cs-CZ" dirty="0"/>
              <a:t>dobře nastavené vnitřní procesy, jasná pravidla práce, odměňování i sankciování, pravidla a možnosti kariérního růstu,</a:t>
            </a:r>
          </a:p>
          <a:p>
            <a:pPr lvl="1"/>
            <a:r>
              <a:rPr lang="cs-CZ" dirty="0"/>
              <a:t>dobře prováděné hodnocení, zpětná vazba,</a:t>
            </a:r>
          </a:p>
          <a:p>
            <a:pPr lvl="1"/>
            <a:r>
              <a:rPr lang="cs-CZ" dirty="0"/>
              <a:t>pravidelné pochvaly a hodnocení,</a:t>
            </a:r>
          </a:p>
          <a:p>
            <a:pPr lvl="1"/>
            <a:r>
              <a:rPr lang="cs-CZ" dirty="0"/>
              <a:t>vzdělávání, pracovní i osobní rozvoj, koučování, práce s mentorem nebo supervize,</a:t>
            </a:r>
          </a:p>
          <a:p>
            <a:pPr lvl="1"/>
            <a:r>
              <a:rPr lang="cs-CZ" dirty="0"/>
              <a:t>samostatná práce, možnost návrhu změn, podílení se na rozvoji organizace,</a:t>
            </a:r>
          </a:p>
          <a:p>
            <a:pPr lvl="1"/>
            <a:r>
              <a:rPr lang="cs-CZ" dirty="0"/>
              <a:t>osobní a pracovní vzor vedoucího neziskové organizace, s kterým se zaměstnanci identifikují.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087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a řízení lidí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Peter </a:t>
            </a:r>
            <a:r>
              <a:rPr lang="cs-CZ" dirty="0" err="1"/>
              <a:t>Drucker</a:t>
            </a:r>
            <a:r>
              <a:rPr lang="cs-CZ" dirty="0"/>
              <a:t> ve svých Výzvách managementu pro 21. století říká: „</a:t>
            </a:r>
            <a:r>
              <a:rPr lang="cs-CZ" i="1" dirty="0"/>
              <a:t>Lidé se neřídí. Úkolem je lidi vést</a:t>
            </a:r>
            <a:r>
              <a:rPr lang="cs-CZ" dirty="0"/>
              <a:t>.“ (2001, s. 28). </a:t>
            </a:r>
          </a:p>
          <a:p>
            <a:r>
              <a:rPr lang="cs-CZ" dirty="0"/>
              <a:t>Své tvrzení odůvodňuje tím, že stále více vzrůstá počet „pracovníků disponujících znalostmi“, kteří nechtějí být řízeni, ale vedeni.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IV. rozvoj </a:t>
            </a:r>
            <a:r>
              <a:rPr lang="cs-CZ" dirty="0"/>
              <a:t>a vzdělávání zaměstnanců a dobrovolníků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základě rozvoje kompetencí (ASSCENDO,2021):</a:t>
            </a:r>
          </a:p>
          <a:p>
            <a:r>
              <a:rPr lang="cs-CZ" dirty="0"/>
              <a:t>Metody zaměřené na facilitaci: Smyslem je podpora učebních </a:t>
            </a:r>
            <a:r>
              <a:rPr lang="cs-CZ" dirty="0" smtClean="0"/>
              <a:t>aktivit a </a:t>
            </a:r>
            <a:r>
              <a:rPr lang="cs-CZ" dirty="0"/>
              <a:t>celého procesu učení účastníka. Jak sám název napovídá, lektor </a:t>
            </a:r>
            <a:r>
              <a:rPr lang="cs-CZ" dirty="0" smtClean="0"/>
              <a:t>přebírá roli </a:t>
            </a:r>
            <a:r>
              <a:rPr lang="cs-CZ" dirty="0" err="1"/>
              <a:t>facilitátora</a:t>
            </a:r>
            <a:r>
              <a:rPr lang="cs-CZ" dirty="0"/>
              <a:t>, který má usnadnit proces učení a stavět zejména </a:t>
            </a:r>
            <a:r>
              <a:rPr lang="cs-CZ" dirty="0" smtClean="0"/>
              <a:t>na zkušenostech </a:t>
            </a:r>
            <a:r>
              <a:rPr lang="cs-CZ" dirty="0"/>
              <a:t>samotných účastníků.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Diskusní metody – práce v malých skupinkách nad řešením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problému</a:t>
            </a:r>
          </a:p>
          <a:p>
            <a:r>
              <a:rPr lang="cs-CZ" dirty="0" smtClean="0"/>
              <a:t>Metody </a:t>
            </a:r>
            <a:r>
              <a:rPr lang="cs-CZ" dirty="0"/>
              <a:t>zaměřené na předávání informací: Cílem výuky za použití </a:t>
            </a:r>
            <a:r>
              <a:rPr lang="cs-CZ" dirty="0" smtClean="0"/>
              <a:t>těchto metod </a:t>
            </a:r>
            <a:r>
              <a:rPr lang="cs-CZ" dirty="0"/>
              <a:t>je předání „hotových“ vzdělávacích obsahů. Jedná se </a:t>
            </a:r>
            <a:r>
              <a:rPr lang="cs-CZ" dirty="0" smtClean="0"/>
              <a:t>většinou o </a:t>
            </a:r>
            <a:r>
              <a:rPr lang="cs-CZ" dirty="0"/>
              <a:t>jednosměrný způsob komunikace ve výuce od lektora </a:t>
            </a:r>
            <a:r>
              <a:rPr lang="cs-CZ" dirty="0" smtClean="0"/>
              <a:t>směrem k </a:t>
            </a:r>
            <a:r>
              <a:rPr lang="cs-CZ" dirty="0"/>
              <a:t>účastníkům, kteří jsou pasivními příjemci informací a obsahů. Tyto </a:t>
            </a:r>
            <a:r>
              <a:rPr lang="cs-CZ" dirty="0" smtClean="0"/>
              <a:t>metody jsou </a:t>
            </a:r>
            <a:r>
              <a:rPr lang="cs-CZ" dirty="0"/>
              <a:t>vhodné pro předávání teoretických poznatků, objasňování </a:t>
            </a:r>
            <a:r>
              <a:rPr lang="cs-CZ" dirty="0" smtClean="0"/>
              <a:t>nových pojmů</a:t>
            </a:r>
            <a:r>
              <a:rPr lang="cs-CZ" dirty="0"/>
              <a:t>, vysvětlování teorií a fungování principů.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Metody slovní – vyprávění, vysvětlování a přednáška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Metody názorně demonstrační s využitím názorných a </a:t>
            </a:r>
            <a:r>
              <a:rPr lang="cs-CZ" dirty="0" smtClean="0"/>
              <a:t>ilustračních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Metody </a:t>
            </a:r>
            <a:r>
              <a:rPr lang="cs-CZ" dirty="0" err="1"/>
              <a:t>dovednostně</a:t>
            </a:r>
            <a:r>
              <a:rPr lang="cs-CZ" dirty="0"/>
              <a:t> praktické pro aplikaci vědomostí na </a:t>
            </a:r>
            <a:r>
              <a:rPr lang="cs-CZ" dirty="0" smtClean="0"/>
              <a:t>řešení praktických </a:t>
            </a:r>
            <a:r>
              <a:rPr lang="cs-CZ" dirty="0"/>
              <a:t>úkolů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365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r>
              <a:rPr lang="cs-CZ" dirty="0"/>
              <a:t>Kompetenční karta A.2 Pravidla dobrovolnické činnosti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5476" y="738876"/>
            <a:ext cx="6039655" cy="6119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1199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04965AF-7773-4251-B43C-A0C3B7AA5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V. Ukončení </a:t>
            </a:r>
            <a:r>
              <a:rPr lang="cs-CZ" dirty="0"/>
              <a:t>pracovního poměru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0A02244-DB62-4A6B-B3B7-DE49F0F31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oboustrannou dohodou,</a:t>
            </a:r>
          </a:p>
          <a:p>
            <a:pPr lvl="0"/>
            <a:r>
              <a:rPr lang="cs-CZ" dirty="0"/>
              <a:t>výpovědí,</a:t>
            </a:r>
          </a:p>
          <a:p>
            <a:pPr lvl="0"/>
            <a:r>
              <a:rPr lang="cs-CZ" dirty="0"/>
              <a:t>okamžitým zrušením,</a:t>
            </a:r>
          </a:p>
          <a:p>
            <a:pPr lvl="0"/>
            <a:r>
              <a:rPr lang="cs-CZ" dirty="0"/>
              <a:t>zrušením ve zkušební době,</a:t>
            </a:r>
          </a:p>
          <a:p>
            <a:pPr lvl="0"/>
            <a:r>
              <a:rPr lang="cs-CZ" dirty="0"/>
              <a:t>uplynutím sjednané doby určité,</a:t>
            </a:r>
          </a:p>
          <a:p>
            <a:pPr lvl="0"/>
            <a:r>
              <a:rPr lang="cs-CZ" dirty="0"/>
              <a:t>smrtí zaměstnance,</a:t>
            </a:r>
          </a:p>
          <a:p>
            <a:pPr lvl="0"/>
            <a:r>
              <a:rPr lang="cs-CZ" dirty="0"/>
              <a:t>v případě zaměstnání cizinců vyhoštěním nebo uplynutím platnosti povolení k pobytu.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1011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27234" y="576523"/>
            <a:ext cx="30716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1548711"/>
            <a:ext cx="10156504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 této přednášce jste se seznámili s personálním řízením v nestátních neziskových organizacích. Právě v NNO velmi často platí, že je třeba lidi především vést a nikoliv řídit. 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Dále jste se seznámili se základními personálními činnostmi, jako je získávání </a:t>
            </a:r>
            <a:b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a přijímání nových pracovníků, náležitosti pracovní smlouvy a možnosti jejího ukončení. </a:t>
            </a:r>
          </a:p>
          <a:p>
            <a:pPr algn="just"/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Znáte výhody práce na dobu určitou z pohledu NNO a zaměstnávání na základě dohod konaných mimo pracovní poměr. V neposlední řadě jste se seznámili </a:t>
            </a:r>
            <a:b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s problematikou adaptace nových pracovníků a hodnocení a odměňování těch stávajících.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Vedoucí nestátní neziskové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Pokud nevěří tomu, co dělá, nemůže to ani očekávat od svých podřízených. </a:t>
            </a:r>
          </a:p>
          <a:p>
            <a:pPr algn="just"/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Vedoucí neziskové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Tři základní typy vedení:</a:t>
            </a:r>
          </a:p>
          <a:p>
            <a:pPr lvl="1"/>
            <a:r>
              <a:rPr lang="cs-CZ" b="1" dirty="0"/>
              <a:t>Autokratický</a:t>
            </a:r>
            <a:r>
              <a:rPr lang="cs-CZ" dirty="0"/>
              <a:t>, tzv. „vůdce“ vydává příkazy svým podřízeným a nedává prostor k diskusi či návrhům alternativních řešení. </a:t>
            </a:r>
          </a:p>
          <a:p>
            <a:pPr lvl="1"/>
            <a:r>
              <a:rPr lang="cs-CZ" b="1" dirty="0"/>
              <a:t>Liberální – </a:t>
            </a:r>
            <a:r>
              <a:rPr lang="cs-CZ" dirty="0"/>
              <a:t>vedoucí neziskové organizace se naopak</a:t>
            </a:r>
            <a:r>
              <a:rPr lang="cs-CZ" b="1" dirty="0"/>
              <a:t> </a:t>
            </a:r>
            <a:r>
              <a:rPr lang="cs-CZ" dirty="0"/>
              <a:t>snaží motivovat své podřízené k samostatné práci.  </a:t>
            </a:r>
          </a:p>
          <a:p>
            <a:pPr lvl="1"/>
            <a:r>
              <a:rPr lang="cs-CZ" b="1" dirty="0"/>
              <a:t>Demokratický</a:t>
            </a:r>
            <a:r>
              <a:rPr lang="cs-CZ" dirty="0"/>
              <a:t> přístup je kompromisem mezi oběma uváděnými přístupy.  Vedoucí neziskové organizace nejenže motivuje své podřízené, ale nechává si prostor pro koordinaci a možnost zásahu do práce svých podřízených, pokud je to potřeba.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Personální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Mezi základní personální činnosti, se kterými se nezisková organizace potýká, jsou: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získávání, výběr a přijímání zaměstnanců nebo dobrovolníků,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adaptace nových zaměstnanců a dobrovolníků,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hodnocení a motivace zaměstnanců a dobrovolníků,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rozvoj a vzdělávání zaměstnanců a dobrovolníků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a v neposlední řadě ukončování pracovního poměru zaměstnanců.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020864A-1FFA-44D4-B734-B537DA5B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Získávání</a:t>
            </a:r>
            <a:r>
              <a:rPr lang="cs-CZ" dirty="0"/>
              <a:t>, výběr a přijímání pracovníků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537160F-6CDE-4536-8B64-6E57BE12D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Otázka, kterou si každý vedoucí zaměstnanec neziskové organizace klade, je: </a:t>
            </a:r>
          </a:p>
          <a:p>
            <a:pPr lvl="1"/>
            <a:r>
              <a:rPr lang="cs-CZ" dirty="0"/>
              <a:t>kolik potřebuje pracovníků,  </a:t>
            </a:r>
          </a:p>
          <a:p>
            <a:pPr lvl="1"/>
            <a:r>
              <a:rPr lang="cs-CZ" dirty="0"/>
              <a:t>na jaké pozice,</a:t>
            </a:r>
          </a:p>
          <a:p>
            <a:pPr lvl="1"/>
            <a:r>
              <a:rPr lang="cs-CZ" dirty="0"/>
              <a:t>kde je najde</a:t>
            </a:r>
          </a:p>
          <a:p>
            <a:pPr lvl="1"/>
            <a:r>
              <a:rPr lang="cs-CZ" dirty="0"/>
              <a:t>a z čeho je zaplatí?</a:t>
            </a:r>
          </a:p>
        </p:txBody>
      </p:sp>
    </p:spTree>
    <p:extLst>
      <p:ext uri="{BB962C8B-B14F-4D97-AF65-F5344CB8AC3E}">
        <p14:creationId xmlns:p14="http://schemas.microsoft.com/office/powerpoint/2010/main" val="348026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Nestátní nezisková organizace má při získávání pracovníků několik možností:</a:t>
            </a:r>
            <a:endParaRPr lang="cs-CZ" sz="3600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personální agentura,</a:t>
            </a:r>
          </a:p>
          <a:p>
            <a:pPr lvl="0"/>
            <a:r>
              <a:rPr lang="cs-CZ" dirty="0"/>
              <a:t>absolventi,</a:t>
            </a:r>
          </a:p>
          <a:p>
            <a:pPr lvl="0"/>
            <a:r>
              <a:rPr lang="cs-CZ" dirty="0"/>
              <a:t>úřad práce,</a:t>
            </a:r>
          </a:p>
          <a:p>
            <a:pPr lvl="0"/>
            <a:r>
              <a:rPr lang="cs-CZ" dirty="0"/>
              <a:t>webové portály neziskových organizací aj.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534942"/>
            <a:ext cx="10515600" cy="1325563"/>
          </a:xfrm>
        </p:spPr>
        <p:txBody>
          <a:bodyPr/>
          <a:lstStyle/>
          <a:p>
            <a:r>
              <a:rPr lang="cs-CZ" dirty="0"/>
              <a:t>Zaměstnání vybraného uchazeče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Pokud si nezisková organizace vybere vhodného uchazeče a přijme ho do zaměstnání, tak získá tento člověk závislou práci, která </a:t>
            </a:r>
            <a:r>
              <a:rPr lang="cs-CZ" dirty="0" smtClean="0"/>
              <a:t> </a:t>
            </a:r>
            <a:r>
              <a:rPr lang="cs-CZ" dirty="0"/>
              <a:t>má následující znaky:</a:t>
            </a:r>
          </a:p>
          <a:p>
            <a:pPr lvl="1"/>
            <a:r>
              <a:rPr lang="cs-CZ" dirty="0"/>
              <a:t>vztah nadřízenosti a podřízenosti,</a:t>
            </a:r>
          </a:p>
          <a:p>
            <a:pPr lvl="1"/>
            <a:r>
              <a:rPr lang="cs-CZ" dirty="0"/>
              <a:t>zaměstnanec pracuje zaměstnavatelovými pracovními nástroji a materiálem, </a:t>
            </a:r>
          </a:p>
          <a:p>
            <a:pPr lvl="1"/>
            <a:r>
              <a:rPr lang="cs-CZ" dirty="0"/>
              <a:t>zaměstnanec pracuje na pracovišti zaměstnavatele,</a:t>
            </a:r>
          </a:p>
          <a:p>
            <a:pPr lvl="1"/>
            <a:r>
              <a:rPr lang="cs-CZ" dirty="0"/>
              <a:t>vystupuje jménem zaměstnavatele,</a:t>
            </a:r>
          </a:p>
          <a:p>
            <a:pPr lvl="1"/>
            <a:r>
              <a:rPr lang="cs-CZ" dirty="0"/>
              <a:t>dostává pravidelné a stejné odměny,</a:t>
            </a:r>
          </a:p>
          <a:p>
            <a:pPr lvl="1"/>
            <a:r>
              <a:rPr lang="cs-CZ" dirty="0"/>
              <a:t>stanovená pracovní doba zaměstnavatelem,</a:t>
            </a:r>
          </a:p>
          <a:p>
            <a:pPr lvl="1"/>
            <a:r>
              <a:rPr lang="cs-CZ" dirty="0"/>
              <a:t>odpovědnost za škodu zaměstnavateli.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Závislá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Závislá práce musí být vykonávána za mzdu nebo odměnu za práci, na náklady a odpovědnost zaměstnavatele, v pracovní době na pracovišti zaměstnavatele, popřípadě na jiném dohodnutém místě.</a:t>
            </a:r>
          </a:p>
          <a:p>
            <a:pPr algn="just"/>
            <a:r>
              <a:rPr lang="cs-CZ" dirty="0"/>
              <a:t>Pokud jsou tyto podmínky splněny, a se zaměstnancem není sepsána pracovní smlouva, dohoda o provedení práce nebo dohoda o pracovní činnosti, a pracovník vykonává činnost pro zaměstnavatele na základě živnostenského oprávnění, může se jednat o tzv. </a:t>
            </a:r>
            <a:r>
              <a:rPr lang="cs-CZ" dirty="0" err="1"/>
              <a:t>švarcsystém</a:t>
            </a:r>
            <a:r>
              <a:rPr lang="cs-CZ" dirty="0" smtClean="0"/>
              <a:t>.</a:t>
            </a:r>
          </a:p>
          <a:p>
            <a:pPr algn="just"/>
            <a:r>
              <a:rPr lang="cs-CZ" dirty="0">
                <a:solidFill>
                  <a:srgbClr val="FF0000"/>
                </a:solidFill>
              </a:rPr>
              <a:t>zákon č. 262/2006 Sb., zákoník práce, ve znění pozdějších předpisů, (§ 2 odst. </a:t>
            </a:r>
            <a:r>
              <a:rPr lang="cs-CZ" dirty="0" smtClean="0">
                <a:solidFill>
                  <a:srgbClr val="FF0000"/>
                </a:solidFill>
              </a:rPr>
              <a:t>1)</a:t>
            </a:r>
            <a:endParaRPr lang="cs-CZ" dirty="0">
              <a:solidFill>
                <a:srgbClr val="FF0000"/>
              </a:solidFill>
            </a:endParaRP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882</Words>
  <Application>Microsoft Office PowerPoint</Application>
  <PresentationFormat>Širokoúhlá obrazovka</PresentationFormat>
  <Paragraphs>131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Vedení a řízení lidí</vt:lpstr>
      <vt:lpstr>Vedoucí nestátní neziskové organizace</vt:lpstr>
      <vt:lpstr>Vedoucí neziskové organizace</vt:lpstr>
      <vt:lpstr>Personální činnosti</vt:lpstr>
      <vt:lpstr>I. Získávání, výběr a přijímání pracovníků</vt:lpstr>
      <vt:lpstr>Nestátní nezisková organizace má při získávání pracovníků několik možností:</vt:lpstr>
      <vt:lpstr>Zaměstnání vybraného uchazeče</vt:lpstr>
      <vt:lpstr>Závislá práce</vt:lpstr>
      <vt:lpstr>Švarcsystém</vt:lpstr>
      <vt:lpstr>Pracovně právní vztah</vt:lpstr>
      <vt:lpstr>Pracovní smlouva</vt:lpstr>
      <vt:lpstr>Pracovní smlouva</vt:lpstr>
      <vt:lpstr>Pracovní poměr na dobu určitou</vt:lpstr>
      <vt:lpstr>Pracovní poměr na dobu určitou</vt:lpstr>
      <vt:lpstr>Dohody o pracích konaných mimo pracovní poměr</vt:lpstr>
      <vt:lpstr>II. Adaptace nových pracovníků</vt:lpstr>
      <vt:lpstr>III. Hodnocení, motivování a odměňování</vt:lpstr>
      <vt:lpstr>Motivace nefinančními benefity</vt:lpstr>
      <vt:lpstr>IV. rozvoj a vzdělávání zaměstnanců a dobrovolníků </vt:lpstr>
      <vt:lpstr>Kompetenční karta A.2 Pravidla dobrovolnické činnosti</vt:lpstr>
      <vt:lpstr>V. Ukončení pracovního poměru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uzivatel</cp:lastModifiedBy>
  <cp:revision>138</cp:revision>
  <dcterms:created xsi:type="dcterms:W3CDTF">2016-11-25T20:36:16Z</dcterms:created>
  <dcterms:modified xsi:type="dcterms:W3CDTF">2023-03-10T13:23:50Z</dcterms:modified>
</cp:coreProperties>
</file>