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quickStyle1.xml" ContentType="application/vnd.openxmlformats-officedocument.drawingml.diagramStyl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layout2.xml" ContentType="application/vnd.openxmlformats-officedocument.drawingml.diagramLayout+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handoutMasterIdLst>
    <p:handoutMasterId r:id="rId46"/>
  </p:handoutMasterIdLst>
  <p:sldIdLst>
    <p:sldId id="256" r:id="rId2"/>
    <p:sldId id="349" r:id="rId3"/>
    <p:sldId id="339" r:id="rId4"/>
    <p:sldId id="350" r:id="rId5"/>
    <p:sldId id="271" r:id="rId6"/>
    <p:sldId id="344" r:id="rId7"/>
    <p:sldId id="345" r:id="rId8"/>
    <p:sldId id="348" r:id="rId9"/>
    <p:sldId id="346" r:id="rId10"/>
    <p:sldId id="370" r:id="rId11"/>
    <p:sldId id="377" r:id="rId12"/>
    <p:sldId id="378" r:id="rId13"/>
    <p:sldId id="379" r:id="rId14"/>
    <p:sldId id="380" r:id="rId15"/>
    <p:sldId id="381" r:id="rId16"/>
    <p:sldId id="382" r:id="rId17"/>
    <p:sldId id="366" r:id="rId18"/>
    <p:sldId id="367" r:id="rId19"/>
    <p:sldId id="368" r:id="rId20"/>
    <p:sldId id="369" r:id="rId21"/>
    <p:sldId id="351" r:id="rId22"/>
    <p:sldId id="375" r:id="rId23"/>
    <p:sldId id="376" r:id="rId24"/>
    <p:sldId id="354" r:id="rId25"/>
    <p:sldId id="355" r:id="rId26"/>
    <p:sldId id="372" r:id="rId27"/>
    <p:sldId id="373" r:id="rId28"/>
    <p:sldId id="371" r:id="rId29"/>
    <p:sldId id="374" r:id="rId30"/>
    <p:sldId id="356" r:id="rId31"/>
    <p:sldId id="357" r:id="rId32"/>
    <p:sldId id="358" r:id="rId33"/>
    <p:sldId id="360" r:id="rId34"/>
    <p:sldId id="361" r:id="rId35"/>
    <p:sldId id="352" r:id="rId36"/>
    <p:sldId id="353" r:id="rId37"/>
    <p:sldId id="359" r:id="rId38"/>
    <p:sldId id="362" r:id="rId39"/>
    <p:sldId id="363" r:id="rId40"/>
    <p:sldId id="364" r:id="rId41"/>
    <p:sldId id="365" r:id="rId42"/>
    <p:sldId id="335" r:id="rId43"/>
    <p:sldId id="338" r:id="rId44"/>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460CA-8DB3-4196-A03A-9E3465944CBC}" type="doc">
      <dgm:prSet loTypeId="urn:microsoft.com/office/officeart/2005/8/layout/pyramid1" loCatId="pyramid" qsTypeId="urn:microsoft.com/office/officeart/2005/8/quickstyle/simple1" qsCatId="simple" csTypeId="urn:microsoft.com/office/officeart/2005/8/colors/colorful3" csCatId="colorful" phldr="1"/>
      <dgm:spPr/>
    </dgm:pt>
    <dgm:pt modelId="{2EF06FA1-6268-4ABC-9787-EBA79E818409}">
      <dgm:prSet phldrT="[Text]"/>
      <dgm:spPr/>
      <dgm:t>
        <a:bodyPr/>
        <a:lstStyle/>
        <a:p>
          <a:r>
            <a:rPr lang="cs-CZ" dirty="0" smtClean="0"/>
            <a:t>Poslání organizace (identita organizace)</a:t>
          </a:r>
          <a:endParaRPr lang="cs-CZ" dirty="0"/>
        </a:p>
      </dgm:t>
    </dgm:pt>
    <dgm:pt modelId="{A2B5A820-85C1-402E-A30C-1E532930C11C}" type="parTrans" cxnId="{67F05F5D-2FD3-41D5-9E24-B1E3ECE34E74}">
      <dgm:prSet/>
      <dgm:spPr/>
      <dgm:t>
        <a:bodyPr/>
        <a:lstStyle/>
        <a:p>
          <a:endParaRPr lang="cs-CZ"/>
        </a:p>
      </dgm:t>
    </dgm:pt>
    <dgm:pt modelId="{2623DC76-CAA8-4A05-B00F-D915AFE54FD8}" type="sibTrans" cxnId="{67F05F5D-2FD3-41D5-9E24-B1E3ECE34E74}">
      <dgm:prSet/>
      <dgm:spPr/>
      <dgm:t>
        <a:bodyPr/>
        <a:lstStyle/>
        <a:p>
          <a:endParaRPr lang="cs-CZ"/>
        </a:p>
      </dgm:t>
    </dgm:pt>
    <dgm:pt modelId="{26102129-5188-4A4B-B666-97B6D4067602}">
      <dgm:prSet phldrT="[Text]"/>
      <dgm:spPr/>
      <dgm:t>
        <a:bodyPr/>
        <a:lstStyle/>
        <a:p>
          <a:r>
            <a:rPr lang="cs-CZ" dirty="0" smtClean="0"/>
            <a:t>Celkové cíle organizace</a:t>
          </a:r>
          <a:endParaRPr lang="cs-CZ" dirty="0"/>
        </a:p>
      </dgm:t>
    </dgm:pt>
    <dgm:pt modelId="{057F4840-1756-446F-8FD2-EFB9D5559D89}" type="parTrans" cxnId="{17CCBA6D-E6B9-4C79-A416-3D0E8F4E29E2}">
      <dgm:prSet/>
      <dgm:spPr/>
      <dgm:t>
        <a:bodyPr/>
        <a:lstStyle/>
        <a:p>
          <a:endParaRPr lang="cs-CZ"/>
        </a:p>
      </dgm:t>
    </dgm:pt>
    <dgm:pt modelId="{AEA4CFE8-D2C4-4C74-AA94-FD38954F6027}" type="sibTrans" cxnId="{17CCBA6D-E6B9-4C79-A416-3D0E8F4E29E2}">
      <dgm:prSet/>
      <dgm:spPr/>
      <dgm:t>
        <a:bodyPr/>
        <a:lstStyle/>
        <a:p>
          <a:endParaRPr lang="cs-CZ"/>
        </a:p>
      </dgm:t>
    </dgm:pt>
    <dgm:pt modelId="{5550CC22-203C-4E8C-AC45-ABFA62067EF7}">
      <dgm:prSet phldrT="[Text]"/>
      <dgm:spPr/>
      <dgm:t>
        <a:bodyPr/>
        <a:lstStyle/>
        <a:p>
          <a:r>
            <a:rPr lang="cs-CZ" dirty="0" smtClean="0"/>
            <a:t>Cíle úseků a útvarů, individuální cíle personálního rozvoje</a:t>
          </a:r>
          <a:endParaRPr lang="cs-CZ" dirty="0"/>
        </a:p>
      </dgm:t>
    </dgm:pt>
    <dgm:pt modelId="{D50EC9E5-A62F-404A-86FA-B34E9B291BE6}" type="parTrans" cxnId="{94A47893-AD0F-4992-8552-E32055C77887}">
      <dgm:prSet/>
      <dgm:spPr/>
      <dgm:t>
        <a:bodyPr/>
        <a:lstStyle/>
        <a:p>
          <a:endParaRPr lang="cs-CZ"/>
        </a:p>
      </dgm:t>
    </dgm:pt>
    <dgm:pt modelId="{498219E6-88AA-4449-9F33-7160DFA5B24D}" type="sibTrans" cxnId="{94A47893-AD0F-4992-8552-E32055C77887}">
      <dgm:prSet/>
      <dgm:spPr/>
      <dgm:t>
        <a:bodyPr/>
        <a:lstStyle/>
        <a:p>
          <a:endParaRPr lang="cs-CZ"/>
        </a:p>
      </dgm:t>
    </dgm:pt>
    <dgm:pt modelId="{4D4A5DBF-9874-4803-A448-400CE4C92EF5}" type="pres">
      <dgm:prSet presAssocID="{572460CA-8DB3-4196-A03A-9E3465944CBC}" presName="Name0" presStyleCnt="0">
        <dgm:presLayoutVars>
          <dgm:dir/>
          <dgm:animLvl val="lvl"/>
          <dgm:resizeHandles val="exact"/>
        </dgm:presLayoutVars>
      </dgm:prSet>
      <dgm:spPr/>
    </dgm:pt>
    <dgm:pt modelId="{8BAA714B-007F-44BE-B23B-2723D31509CE}" type="pres">
      <dgm:prSet presAssocID="{2EF06FA1-6268-4ABC-9787-EBA79E818409}" presName="Name8" presStyleCnt="0"/>
      <dgm:spPr/>
    </dgm:pt>
    <dgm:pt modelId="{E4A9B7B1-D190-43A0-802B-2DBC4DFE345B}" type="pres">
      <dgm:prSet presAssocID="{2EF06FA1-6268-4ABC-9787-EBA79E818409}" presName="level" presStyleLbl="node1" presStyleIdx="0" presStyleCnt="3">
        <dgm:presLayoutVars>
          <dgm:chMax val="1"/>
          <dgm:bulletEnabled val="1"/>
        </dgm:presLayoutVars>
      </dgm:prSet>
      <dgm:spPr/>
      <dgm:t>
        <a:bodyPr/>
        <a:lstStyle/>
        <a:p>
          <a:endParaRPr lang="cs-CZ"/>
        </a:p>
      </dgm:t>
    </dgm:pt>
    <dgm:pt modelId="{44D5DE9C-F0B4-47F0-989B-32D42476D278}" type="pres">
      <dgm:prSet presAssocID="{2EF06FA1-6268-4ABC-9787-EBA79E818409}" presName="levelTx" presStyleLbl="revTx" presStyleIdx="0" presStyleCnt="0">
        <dgm:presLayoutVars>
          <dgm:chMax val="1"/>
          <dgm:bulletEnabled val="1"/>
        </dgm:presLayoutVars>
      </dgm:prSet>
      <dgm:spPr/>
      <dgm:t>
        <a:bodyPr/>
        <a:lstStyle/>
        <a:p>
          <a:endParaRPr lang="cs-CZ"/>
        </a:p>
      </dgm:t>
    </dgm:pt>
    <dgm:pt modelId="{0C42D4D4-49CD-4864-90CE-8D1E6C6F42BA}" type="pres">
      <dgm:prSet presAssocID="{26102129-5188-4A4B-B666-97B6D4067602}" presName="Name8" presStyleCnt="0"/>
      <dgm:spPr/>
    </dgm:pt>
    <dgm:pt modelId="{7ED73A67-B0BF-4272-9AC0-9E0A18C7A0CD}" type="pres">
      <dgm:prSet presAssocID="{26102129-5188-4A4B-B666-97B6D4067602}" presName="level" presStyleLbl="node1" presStyleIdx="1" presStyleCnt="3">
        <dgm:presLayoutVars>
          <dgm:chMax val="1"/>
          <dgm:bulletEnabled val="1"/>
        </dgm:presLayoutVars>
      </dgm:prSet>
      <dgm:spPr/>
      <dgm:t>
        <a:bodyPr/>
        <a:lstStyle/>
        <a:p>
          <a:endParaRPr lang="cs-CZ"/>
        </a:p>
      </dgm:t>
    </dgm:pt>
    <dgm:pt modelId="{2034DDF5-1DAE-40AB-92CB-6324E606CCD3}" type="pres">
      <dgm:prSet presAssocID="{26102129-5188-4A4B-B666-97B6D4067602}" presName="levelTx" presStyleLbl="revTx" presStyleIdx="0" presStyleCnt="0">
        <dgm:presLayoutVars>
          <dgm:chMax val="1"/>
          <dgm:bulletEnabled val="1"/>
        </dgm:presLayoutVars>
      </dgm:prSet>
      <dgm:spPr/>
      <dgm:t>
        <a:bodyPr/>
        <a:lstStyle/>
        <a:p>
          <a:endParaRPr lang="cs-CZ"/>
        </a:p>
      </dgm:t>
    </dgm:pt>
    <dgm:pt modelId="{58665A0F-2925-432E-A519-1219965E0A62}" type="pres">
      <dgm:prSet presAssocID="{5550CC22-203C-4E8C-AC45-ABFA62067EF7}" presName="Name8" presStyleCnt="0"/>
      <dgm:spPr/>
    </dgm:pt>
    <dgm:pt modelId="{E9DB7377-6AC6-4B1A-9604-E87D800AA48E}" type="pres">
      <dgm:prSet presAssocID="{5550CC22-203C-4E8C-AC45-ABFA62067EF7}" presName="level" presStyleLbl="node1" presStyleIdx="2" presStyleCnt="3">
        <dgm:presLayoutVars>
          <dgm:chMax val="1"/>
          <dgm:bulletEnabled val="1"/>
        </dgm:presLayoutVars>
      </dgm:prSet>
      <dgm:spPr/>
      <dgm:t>
        <a:bodyPr/>
        <a:lstStyle/>
        <a:p>
          <a:endParaRPr lang="cs-CZ"/>
        </a:p>
      </dgm:t>
    </dgm:pt>
    <dgm:pt modelId="{23D3D803-F603-40A2-9137-DE68E0F9F4E4}" type="pres">
      <dgm:prSet presAssocID="{5550CC22-203C-4E8C-AC45-ABFA62067EF7}" presName="levelTx" presStyleLbl="revTx" presStyleIdx="0" presStyleCnt="0">
        <dgm:presLayoutVars>
          <dgm:chMax val="1"/>
          <dgm:bulletEnabled val="1"/>
        </dgm:presLayoutVars>
      </dgm:prSet>
      <dgm:spPr/>
      <dgm:t>
        <a:bodyPr/>
        <a:lstStyle/>
        <a:p>
          <a:endParaRPr lang="cs-CZ"/>
        </a:p>
      </dgm:t>
    </dgm:pt>
  </dgm:ptLst>
  <dgm:cxnLst>
    <dgm:cxn modelId="{0D38E2DD-EF87-44FF-990F-5AD3986482F9}" type="presOf" srcId="{2EF06FA1-6268-4ABC-9787-EBA79E818409}" destId="{E4A9B7B1-D190-43A0-802B-2DBC4DFE345B}" srcOrd="0" destOrd="0" presId="urn:microsoft.com/office/officeart/2005/8/layout/pyramid1"/>
    <dgm:cxn modelId="{67F05F5D-2FD3-41D5-9E24-B1E3ECE34E74}" srcId="{572460CA-8DB3-4196-A03A-9E3465944CBC}" destId="{2EF06FA1-6268-4ABC-9787-EBA79E818409}" srcOrd="0" destOrd="0" parTransId="{A2B5A820-85C1-402E-A30C-1E532930C11C}" sibTransId="{2623DC76-CAA8-4A05-B00F-D915AFE54FD8}"/>
    <dgm:cxn modelId="{5EB10F6D-A101-41B7-B92A-064BBF519AB3}" type="presOf" srcId="{2EF06FA1-6268-4ABC-9787-EBA79E818409}" destId="{44D5DE9C-F0B4-47F0-989B-32D42476D278}" srcOrd="1" destOrd="0" presId="urn:microsoft.com/office/officeart/2005/8/layout/pyramid1"/>
    <dgm:cxn modelId="{368446D3-E436-4383-9FD8-954506E912BE}" type="presOf" srcId="{572460CA-8DB3-4196-A03A-9E3465944CBC}" destId="{4D4A5DBF-9874-4803-A448-400CE4C92EF5}" srcOrd="0" destOrd="0" presId="urn:microsoft.com/office/officeart/2005/8/layout/pyramid1"/>
    <dgm:cxn modelId="{20052C75-BB6A-42E0-9F42-DBE3B960A83E}" type="presOf" srcId="{26102129-5188-4A4B-B666-97B6D4067602}" destId="{7ED73A67-B0BF-4272-9AC0-9E0A18C7A0CD}" srcOrd="0" destOrd="0" presId="urn:microsoft.com/office/officeart/2005/8/layout/pyramid1"/>
    <dgm:cxn modelId="{32EA98ED-6CDD-4BA2-BBCD-26B39D49A9E5}" type="presOf" srcId="{26102129-5188-4A4B-B666-97B6D4067602}" destId="{2034DDF5-1DAE-40AB-92CB-6324E606CCD3}" srcOrd="1" destOrd="0" presId="urn:microsoft.com/office/officeart/2005/8/layout/pyramid1"/>
    <dgm:cxn modelId="{EAB341D9-3BFC-4E32-811E-54ECA9298874}" type="presOf" srcId="{5550CC22-203C-4E8C-AC45-ABFA62067EF7}" destId="{23D3D803-F603-40A2-9137-DE68E0F9F4E4}" srcOrd="1" destOrd="0" presId="urn:microsoft.com/office/officeart/2005/8/layout/pyramid1"/>
    <dgm:cxn modelId="{B06CAFFD-51DA-4677-AE93-1CB4256175AC}" type="presOf" srcId="{5550CC22-203C-4E8C-AC45-ABFA62067EF7}" destId="{E9DB7377-6AC6-4B1A-9604-E87D800AA48E}" srcOrd="0" destOrd="0" presId="urn:microsoft.com/office/officeart/2005/8/layout/pyramid1"/>
    <dgm:cxn modelId="{17CCBA6D-E6B9-4C79-A416-3D0E8F4E29E2}" srcId="{572460CA-8DB3-4196-A03A-9E3465944CBC}" destId="{26102129-5188-4A4B-B666-97B6D4067602}" srcOrd="1" destOrd="0" parTransId="{057F4840-1756-446F-8FD2-EFB9D5559D89}" sibTransId="{AEA4CFE8-D2C4-4C74-AA94-FD38954F6027}"/>
    <dgm:cxn modelId="{94A47893-AD0F-4992-8552-E32055C77887}" srcId="{572460CA-8DB3-4196-A03A-9E3465944CBC}" destId="{5550CC22-203C-4E8C-AC45-ABFA62067EF7}" srcOrd="2" destOrd="0" parTransId="{D50EC9E5-A62F-404A-86FA-B34E9B291BE6}" sibTransId="{498219E6-88AA-4449-9F33-7160DFA5B24D}"/>
    <dgm:cxn modelId="{71937DB3-B26D-4A9D-9956-DCBEB8B9AD50}" type="presParOf" srcId="{4D4A5DBF-9874-4803-A448-400CE4C92EF5}" destId="{8BAA714B-007F-44BE-B23B-2723D31509CE}" srcOrd="0" destOrd="0" presId="urn:microsoft.com/office/officeart/2005/8/layout/pyramid1"/>
    <dgm:cxn modelId="{5C4E152B-AF2D-481F-B84C-4ED5753E1081}" type="presParOf" srcId="{8BAA714B-007F-44BE-B23B-2723D31509CE}" destId="{E4A9B7B1-D190-43A0-802B-2DBC4DFE345B}" srcOrd="0" destOrd="0" presId="urn:microsoft.com/office/officeart/2005/8/layout/pyramid1"/>
    <dgm:cxn modelId="{BFCD3566-5550-46AA-BE82-354EF53CC6CA}" type="presParOf" srcId="{8BAA714B-007F-44BE-B23B-2723D31509CE}" destId="{44D5DE9C-F0B4-47F0-989B-32D42476D278}" srcOrd="1" destOrd="0" presId="urn:microsoft.com/office/officeart/2005/8/layout/pyramid1"/>
    <dgm:cxn modelId="{20EBFF0D-7196-45B2-9B81-5B3AA1F29434}" type="presParOf" srcId="{4D4A5DBF-9874-4803-A448-400CE4C92EF5}" destId="{0C42D4D4-49CD-4864-90CE-8D1E6C6F42BA}" srcOrd="1" destOrd="0" presId="urn:microsoft.com/office/officeart/2005/8/layout/pyramid1"/>
    <dgm:cxn modelId="{ADEFAC2D-E1CF-4AB7-BFCF-BDC1546BDDD4}" type="presParOf" srcId="{0C42D4D4-49CD-4864-90CE-8D1E6C6F42BA}" destId="{7ED73A67-B0BF-4272-9AC0-9E0A18C7A0CD}" srcOrd="0" destOrd="0" presId="urn:microsoft.com/office/officeart/2005/8/layout/pyramid1"/>
    <dgm:cxn modelId="{031A582A-EE5D-4F0F-B217-C7751357381A}" type="presParOf" srcId="{0C42D4D4-49CD-4864-90CE-8D1E6C6F42BA}" destId="{2034DDF5-1DAE-40AB-92CB-6324E606CCD3}" srcOrd="1" destOrd="0" presId="urn:microsoft.com/office/officeart/2005/8/layout/pyramid1"/>
    <dgm:cxn modelId="{97C09372-ED63-4721-AD96-321A1BF06795}" type="presParOf" srcId="{4D4A5DBF-9874-4803-A448-400CE4C92EF5}" destId="{58665A0F-2925-432E-A519-1219965E0A62}" srcOrd="2" destOrd="0" presId="urn:microsoft.com/office/officeart/2005/8/layout/pyramid1"/>
    <dgm:cxn modelId="{B034A6D3-3956-4F11-B97B-DD3CCA7069B8}" type="presParOf" srcId="{58665A0F-2925-432E-A519-1219965E0A62}" destId="{E9DB7377-6AC6-4B1A-9604-E87D800AA48E}" srcOrd="0" destOrd="0" presId="urn:microsoft.com/office/officeart/2005/8/layout/pyramid1"/>
    <dgm:cxn modelId="{760000C8-DE24-40A1-8A27-41B926946480}" type="presParOf" srcId="{58665A0F-2925-432E-A519-1219965E0A62}" destId="{23D3D803-F603-40A2-9137-DE68E0F9F4E4}"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4ADAAE-505D-4245-92D5-E28CF92ED346}" type="doc">
      <dgm:prSet loTypeId="urn:microsoft.com/office/officeart/2005/8/layout/cycle5" loCatId="cycle" qsTypeId="urn:microsoft.com/office/officeart/2005/8/quickstyle/simple1" qsCatId="simple" csTypeId="urn:microsoft.com/office/officeart/2005/8/colors/colorful1#1" csCatId="colorful" phldr="1"/>
      <dgm:spPr/>
      <dgm:t>
        <a:bodyPr/>
        <a:lstStyle/>
        <a:p>
          <a:endParaRPr lang="cs-CZ"/>
        </a:p>
      </dgm:t>
    </dgm:pt>
    <dgm:pt modelId="{397AEAAB-C783-41EF-8366-551216997CEC}">
      <dgm:prSet phldrT="[Text]" custT="1"/>
      <dgm:spPr/>
      <dgm:t>
        <a:bodyPr/>
        <a:lstStyle/>
        <a:p>
          <a:pPr algn="ctr"/>
          <a:r>
            <a:rPr lang="cs-CZ" sz="900"/>
            <a:t>Stavět mosty ke vzájemnému porozumění  a toleranci</a:t>
          </a:r>
        </a:p>
      </dgm:t>
    </dgm:pt>
    <dgm:pt modelId="{F7B72158-E907-4587-ACD3-E4EFE4573CC1}" type="parTrans" cxnId="{EFFD614B-4701-4761-B6D0-B7828F80B0AE}">
      <dgm:prSet/>
      <dgm:spPr/>
      <dgm:t>
        <a:bodyPr/>
        <a:lstStyle/>
        <a:p>
          <a:pPr algn="ctr"/>
          <a:endParaRPr lang="cs-CZ"/>
        </a:p>
      </dgm:t>
    </dgm:pt>
    <dgm:pt modelId="{95009533-8FD2-45B0-8546-296412C8135D}" type="sibTrans" cxnId="{EFFD614B-4701-4761-B6D0-B7828F80B0AE}">
      <dgm:prSet/>
      <dgm:spPr/>
      <dgm:t>
        <a:bodyPr/>
        <a:lstStyle/>
        <a:p>
          <a:pPr algn="ctr"/>
          <a:endParaRPr lang="cs-CZ"/>
        </a:p>
      </dgm:t>
    </dgm:pt>
    <dgm:pt modelId="{87CC76BA-E3A7-4105-8E46-C7E8401B6CDF}">
      <dgm:prSet phldrT="[Text]" custT="1"/>
      <dgm:spPr/>
      <dgm:t>
        <a:bodyPr/>
        <a:lstStyle/>
        <a:p>
          <a:pPr algn="ctr"/>
          <a:r>
            <a:rPr lang="cs-CZ" sz="900"/>
            <a:t>Poskytovat služby lidem s DO na profesionální úrovni</a:t>
          </a:r>
        </a:p>
      </dgm:t>
    </dgm:pt>
    <dgm:pt modelId="{E8082A89-3274-4934-B9C2-B04794FBDEDB}" type="parTrans" cxnId="{0E6A53E9-DA48-433C-9092-9230D03B7012}">
      <dgm:prSet/>
      <dgm:spPr/>
      <dgm:t>
        <a:bodyPr/>
        <a:lstStyle/>
        <a:p>
          <a:pPr algn="ctr"/>
          <a:endParaRPr lang="cs-CZ"/>
        </a:p>
      </dgm:t>
    </dgm:pt>
    <dgm:pt modelId="{0F4C9CB5-C674-4BFA-B61B-62B62BC61924}" type="sibTrans" cxnId="{0E6A53E9-DA48-433C-9092-9230D03B7012}">
      <dgm:prSet/>
      <dgm:spPr/>
      <dgm:t>
        <a:bodyPr/>
        <a:lstStyle/>
        <a:p>
          <a:pPr algn="ctr"/>
          <a:endParaRPr lang="cs-CZ"/>
        </a:p>
      </dgm:t>
    </dgm:pt>
    <dgm:pt modelId="{64C6C462-EDB9-4B7C-8A6D-F8B6DC3C10EC}">
      <dgm:prSet phldrT="[Text]" custT="1"/>
      <dgm:spPr/>
      <dgm:t>
        <a:bodyPr/>
        <a:lstStyle/>
        <a:p>
          <a:pPr algn="ctr"/>
          <a:r>
            <a:rPr lang="cs-CZ" sz="900"/>
            <a:t>Být zodpovědným zaměstnavatelem a rovnocenným partnerem</a:t>
          </a:r>
        </a:p>
      </dgm:t>
    </dgm:pt>
    <dgm:pt modelId="{018968D1-6DF4-42C2-A25C-C8F3E072089A}" type="parTrans" cxnId="{88E7AB1E-BF4D-4072-A156-ABD6867B5DDE}">
      <dgm:prSet/>
      <dgm:spPr/>
      <dgm:t>
        <a:bodyPr/>
        <a:lstStyle/>
        <a:p>
          <a:pPr algn="ctr"/>
          <a:endParaRPr lang="cs-CZ"/>
        </a:p>
      </dgm:t>
    </dgm:pt>
    <dgm:pt modelId="{BFDC48E6-B817-48F3-9816-3A03FB3E726C}" type="sibTrans" cxnId="{88E7AB1E-BF4D-4072-A156-ABD6867B5DDE}">
      <dgm:prSet/>
      <dgm:spPr/>
      <dgm:t>
        <a:bodyPr/>
        <a:lstStyle/>
        <a:p>
          <a:pPr algn="ctr"/>
          <a:endParaRPr lang="cs-CZ"/>
        </a:p>
      </dgm:t>
    </dgm:pt>
    <dgm:pt modelId="{DECCDD5A-0CE2-4607-BD45-AEBEABDD0FCC}">
      <dgm:prSet phldrT="[Text]" custT="1"/>
      <dgm:spPr/>
      <dgm:t>
        <a:bodyPr/>
        <a:lstStyle/>
        <a:p>
          <a:pPr algn="ctr"/>
          <a:r>
            <a:rPr lang="cs-CZ" sz="900"/>
            <a:t>Schopnost využívat vlastní zdroje k financování organizace a vyhledávat nové příležitosti</a:t>
          </a:r>
        </a:p>
      </dgm:t>
    </dgm:pt>
    <dgm:pt modelId="{37A80CAA-964B-45AC-ACF3-BEA568244AA5}" type="parTrans" cxnId="{B8FD7BE0-AE34-4322-A67C-2E4F55DDF321}">
      <dgm:prSet/>
      <dgm:spPr/>
      <dgm:t>
        <a:bodyPr/>
        <a:lstStyle/>
        <a:p>
          <a:pPr algn="ctr"/>
          <a:endParaRPr lang="cs-CZ"/>
        </a:p>
      </dgm:t>
    </dgm:pt>
    <dgm:pt modelId="{4A7E5466-0680-49C2-9D90-9035A3414CF7}" type="sibTrans" cxnId="{B8FD7BE0-AE34-4322-A67C-2E4F55DDF321}">
      <dgm:prSet/>
      <dgm:spPr/>
      <dgm:t>
        <a:bodyPr/>
        <a:lstStyle/>
        <a:p>
          <a:pPr algn="ctr"/>
          <a:endParaRPr lang="cs-CZ"/>
        </a:p>
      </dgm:t>
    </dgm:pt>
    <dgm:pt modelId="{6E87AE38-ABE4-40FE-83C8-635D42788254}">
      <dgm:prSet phldrT="[Text]" custT="1"/>
      <dgm:spPr/>
      <dgm:t>
        <a:bodyPr/>
        <a:lstStyle/>
        <a:p>
          <a:pPr algn="ctr"/>
          <a:r>
            <a:rPr lang="cs-CZ" sz="900"/>
            <a:t>Chovat se šetrně k životnímu prostředí a jednat podle morálních a etických zásad</a:t>
          </a:r>
        </a:p>
      </dgm:t>
    </dgm:pt>
    <dgm:pt modelId="{EEE70E8A-C3B3-48D2-88BD-ED5B0D8FC1E8}" type="parTrans" cxnId="{1F3A2DBA-2B87-499F-9789-42BF307D5736}">
      <dgm:prSet/>
      <dgm:spPr/>
      <dgm:t>
        <a:bodyPr/>
        <a:lstStyle/>
        <a:p>
          <a:pPr algn="ctr"/>
          <a:endParaRPr lang="cs-CZ"/>
        </a:p>
      </dgm:t>
    </dgm:pt>
    <dgm:pt modelId="{5AA8BE1D-B6C5-431F-A8AB-D8454F1E662D}" type="sibTrans" cxnId="{1F3A2DBA-2B87-499F-9789-42BF307D5736}">
      <dgm:prSet/>
      <dgm:spPr/>
      <dgm:t>
        <a:bodyPr/>
        <a:lstStyle/>
        <a:p>
          <a:pPr algn="ctr"/>
          <a:endParaRPr lang="cs-CZ"/>
        </a:p>
      </dgm:t>
    </dgm:pt>
    <dgm:pt modelId="{D0C8C821-318D-49A7-9376-23E689953979}" type="pres">
      <dgm:prSet presAssocID="{0E4ADAAE-505D-4245-92D5-E28CF92ED346}" presName="cycle" presStyleCnt="0">
        <dgm:presLayoutVars>
          <dgm:dir/>
          <dgm:resizeHandles val="exact"/>
        </dgm:presLayoutVars>
      </dgm:prSet>
      <dgm:spPr/>
      <dgm:t>
        <a:bodyPr/>
        <a:lstStyle/>
        <a:p>
          <a:endParaRPr lang="cs-CZ"/>
        </a:p>
      </dgm:t>
    </dgm:pt>
    <dgm:pt modelId="{B8FD0551-324A-4348-88AF-BCE3C11ABD74}" type="pres">
      <dgm:prSet presAssocID="{397AEAAB-C783-41EF-8366-551216997CEC}" presName="node" presStyleLbl="node1" presStyleIdx="0" presStyleCnt="5">
        <dgm:presLayoutVars>
          <dgm:bulletEnabled val="1"/>
        </dgm:presLayoutVars>
      </dgm:prSet>
      <dgm:spPr/>
      <dgm:t>
        <a:bodyPr/>
        <a:lstStyle/>
        <a:p>
          <a:endParaRPr lang="cs-CZ"/>
        </a:p>
      </dgm:t>
    </dgm:pt>
    <dgm:pt modelId="{9F946731-29DF-4B17-B6F0-3965FC9AA042}" type="pres">
      <dgm:prSet presAssocID="{397AEAAB-C783-41EF-8366-551216997CEC}" presName="spNode" presStyleCnt="0"/>
      <dgm:spPr/>
    </dgm:pt>
    <dgm:pt modelId="{0131979B-5465-4EDE-9599-0DBDD371B09B}" type="pres">
      <dgm:prSet presAssocID="{95009533-8FD2-45B0-8546-296412C8135D}" presName="sibTrans" presStyleLbl="sibTrans1D1" presStyleIdx="0" presStyleCnt="5"/>
      <dgm:spPr/>
      <dgm:t>
        <a:bodyPr/>
        <a:lstStyle/>
        <a:p>
          <a:endParaRPr lang="cs-CZ"/>
        </a:p>
      </dgm:t>
    </dgm:pt>
    <dgm:pt modelId="{EA579C8A-1266-42E8-9CD9-A440900FC9D2}" type="pres">
      <dgm:prSet presAssocID="{87CC76BA-E3A7-4105-8E46-C7E8401B6CDF}" presName="node" presStyleLbl="node1" presStyleIdx="1" presStyleCnt="5" custRadScaleRad="97696" custRadScaleInc="-22264">
        <dgm:presLayoutVars>
          <dgm:bulletEnabled val="1"/>
        </dgm:presLayoutVars>
      </dgm:prSet>
      <dgm:spPr/>
      <dgm:t>
        <a:bodyPr/>
        <a:lstStyle/>
        <a:p>
          <a:endParaRPr lang="cs-CZ"/>
        </a:p>
      </dgm:t>
    </dgm:pt>
    <dgm:pt modelId="{6A52838E-D5E1-4EAC-8C2E-F679EC486548}" type="pres">
      <dgm:prSet presAssocID="{87CC76BA-E3A7-4105-8E46-C7E8401B6CDF}" presName="spNode" presStyleCnt="0"/>
      <dgm:spPr/>
    </dgm:pt>
    <dgm:pt modelId="{EFFDB3FC-F35B-42CB-96C9-12464DD5274F}" type="pres">
      <dgm:prSet presAssocID="{0F4C9CB5-C674-4BFA-B61B-62B62BC61924}" presName="sibTrans" presStyleLbl="sibTrans1D1" presStyleIdx="1" presStyleCnt="5"/>
      <dgm:spPr/>
      <dgm:t>
        <a:bodyPr/>
        <a:lstStyle/>
        <a:p>
          <a:endParaRPr lang="cs-CZ"/>
        </a:p>
      </dgm:t>
    </dgm:pt>
    <dgm:pt modelId="{0A9198C8-22FD-4120-A3BE-DA6BB5AF6875}" type="pres">
      <dgm:prSet presAssocID="{64C6C462-EDB9-4B7C-8A6D-F8B6DC3C10EC}" presName="node" presStyleLbl="node1" presStyleIdx="2" presStyleCnt="5" custScaleY="132933" custRadScaleRad="65625" custRadScaleInc="-84426">
        <dgm:presLayoutVars>
          <dgm:bulletEnabled val="1"/>
        </dgm:presLayoutVars>
      </dgm:prSet>
      <dgm:spPr/>
      <dgm:t>
        <a:bodyPr/>
        <a:lstStyle/>
        <a:p>
          <a:endParaRPr lang="cs-CZ"/>
        </a:p>
      </dgm:t>
    </dgm:pt>
    <dgm:pt modelId="{423EBEDA-989F-4616-B156-1868F77620EB}" type="pres">
      <dgm:prSet presAssocID="{64C6C462-EDB9-4B7C-8A6D-F8B6DC3C10EC}" presName="spNode" presStyleCnt="0"/>
      <dgm:spPr/>
    </dgm:pt>
    <dgm:pt modelId="{C1B94874-750E-4F32-A547-37AD0677521C}" type="pres">
      <dgm:prSet presAssocID="{BFDC48E6-B817-48F3-9816-3A03FB3E726C}" presName="sibTrans" presStyleLbl="sibTrans1D1" presStyleIdx="2" presStyleCnt="5"/>
      <dgm:spPr/>
      <dgm:t>
        <a:bodyPr/>
        <a:lstStyle/>
        <a:p>
          <a:endParaRPr lang="cs-CZ"/>
        </a:p>
      </dgm:t>
    </dgm:pt>
    <dgm:pt modelId="{BD75786B-3DBC-4B00-BA7F-F6E8458F9A01}" type="pres">
      <dgm:prSet presAssocID="{DECCDD5A-0CE2-4607-BD45-AEBEABDD0FCC}" presName="node" presStyleLbl="node1" presStyleIdx="3" presStyleCnt="5" custScaleY="134791" custRadScaleRad="57879" custRadScaleInc="62376">
        <dgm:presLayoutVars>
          <dgm:bulletEnabled val="1"/>
        </dgm:presLayoutVars>
      </dgm:prSet>
      <dgm:spPr/>
      <dgm:t>
        <a:bodyPr/>
        <a:lstStyle/>
        <a:p>
          <a:endParaRPr lang="cs-CZ"/>
        </a:p>
      </dgm:t>
    </dgm:pt>
    <dgm:pt modelId="{9F20772F-649B-4A9D-B868-B483E24C3F28}" type="pres">
      <dgm:prSet presAssocID="{DECCDD5A-0CE2-4607-BD45-AEBEABDD0FCC}" presName="spNode" presStyleCnt="0"/>
      <dgm:spPr/>
    </dgm:pt>
    <dgm:pt modelId="{24861295-8E2C-4A90-BD44-242EC8A0B68F}" type="pres">
      <dgm:prSet presAssocID="{4A7E5466-0680-49C2-9D90-9035A3414CF7}" presName="sibTrans" presStyleLbl="sibTrans1D1" presStyleIdx="3" presStyleCnt="5"/>
      <dgm:spPr/>
      <dgm:t>
        <a:bodyPr/>
        <a:lstStyle/>
        <a:p>
          <a:endParaRPr lang="cs-CZ"/>
        </a:p>
      </dgm:t>
    </dgm:pt>
    <dgm:pt modelId="{F2899A6A-2CDE-4AAA-BD47-57DC682E62DD}" type="pres">
      <dgm:prSet presAssocID="{6E87AE38-ABE4-40FE-83C8-635D42788254}" presName="node" presStyleLbl="node1" presStyleIdx="4" presStyleCnt="5" custRadScaleRad="100119" custRadScaleInc="13596">
        <dgm:presLayoutVars>
          <dgm:bulletEnabled val="1"/>
        </dgm:presLayoutVars>
      </dgm:prSet>
      <dgm:spPr/>
      <dgm:t>
        <a:bodyPr/>
        <a:lstStyle/>
        <a:p>
          <a:endParaRPr lang="cs-CZ"/>
        </a:p>
      </dgm:t>
    </dgm:pt>
    <dgm:pt modelId="{16020D0B-D160-4B88-91A1-9FEDF45D891B}" type="pres">
      <dgm:prSet presAssocID="{6E87AE38-ABE4-40FE-83C8-635D42788254}" presName="spNode" presStyleCnt="0"/>
      <dgm:spPr/>
    </dgm:pt>
    <dgm:pt modelId="{018D9EA1-DCE5-4D2D-937F-3C4CD8D35654}" type="pres">
      <dgm:prSet presAssocID="{5AA8BE1D-B6C5-431F-A8AB-D8454F1E662D}" presName="sibTrans" presStyleLbl="sibTrans1D1" presStyleIdx="4" presStyleCnt="5"/>
      <dgm:spPr/>
      <dgm:t>
        <a:bodyPr/>
        <a:lstStyle/>
        <a:p>
          <a:endParaRPr lang="cs-CZ"/>
        </a:p>
      </dgm:t>
    </dgm:pt>
  </dgm:ptLst>
  <dgm:cxnLst>
    <dgm:cxn modelId="{3F14F0FC-2982-4910-8339-7A19315746D9}" type="presOf" srcId="{0E4ADAAE-505D-4245-92D5-E28CF92ED346}" destId="{D0C8C821-318D-49A7-9376-23E689953979}" srcOrd="0" destOrd="0" presId="urn:microsoft.com/office/officeart/2005/8/layout/cycle5"/>
    <dgm:cxn modelId="{1F3A2DBA-2B87-499F-9789-42BF307D5736}" srcId="{0E4ADAAE-505D-4245-92D5-E28CF92ED346}" destId="{6E87AE38-ABE4-40FE-83C8-635D42788254}" srcOrd="4" destOrd="0" parTransId="{EEE70E8A-C3B3-48D2-88BD-ED5B0D8FC1E8}" sibTransId="{5AA8BE1D-B6C5-431F-A8AB-D8454F1E662D}"/>
    <dgm:cxn modelId="{C2680702-A025-4A5B-BD14-4262EB8A12A8}" type="presOf" srcId="{5AA8BE1D-B6C5-431F-A8AB-D8454F1E662D}" destId="{018D9EA1-DCE5-4D2D-937F-3C4CD8D35654}" srcOrd="0" destOrd="0" presId="urn:microsoft.com/office/officeart/2005/8/layout/cycle5"/>
    <dgm:cxn modelId="{34CF574A-7D6E-419E-839B-9D948C22D9BD}" type="presOf" srcId="{0F4C9CB5-C674-4BFA-B61B-62B62BC61924}" destId="{EFFDB3FC-F35B-42CB-96C9-12464DD5274F}" srcOrd="0" destOrd="0" presId="urn:microsoft.com/office/officeart/2005/8/layout/cycle5"/>
    <dgm:cxn modelId="{2723910A-D4CC-4773-8394-26573B38155E}" type="presOf" srcId="{DECCDD5A-0CE2-4607-BD45-AEBEABDD0FCC}" destId="{BD75786B-3DBC-4B00-BA7F-F6E8458F9A01}" srcOrd="0" destOrd="0" presId="urn:microsoft.com/office/officeart/2005/8/layout/cycle5"/>
    <dgm:cxn modelId="{8AD0D0DB-C1B3-4B45-BA54-2D4390B03DA1}" type="presOf" srcId="{6E87AE38-ABE4-40FE-83C8-635D42788254}" destId="{F2899A6A-2CDE-4AAA-BD47-57DC682E62DD}" srcOrd="0" destOrd="0" presId="urn:microsoft.com/office/officeart/2005/8/layout/cycle5"/>
    <dgm:cxn modelId="{BBB7AE91-974F-46C2-B488-3D4518C8C738}" type="presOf" srcId="{397AEAAB-C783-41EF-8366-551216997CEC}" destId="{B8FD0551-324A-4348-88AF-BCE3C11ABD74}" srcOrd="0" destOrd="0" presId="urn:microsoft.com/office/officeart/2005/8/layout/cycle5"/>
    <dgm:cxn modelId="{269C7FF7-BAF8-4AFB-B6E9-950B4D6350FE}" type="presOf" srcId="{64C6C462-EDB9-4B7C-8A6D-F8B6DC3C10EC}" destId="{0A9198C8-22FD-4120-A3BE-DA6BB5AF6875}" srcOrd="0" destOrd="0" presId="urn:microsoft.com/office/officeart/2005/8/layout/cycle5"/>
    <dgm:cxn modelId="{B8FD7BE0-AE34-4322-A67C-2E4F55DDF321}" srcId="{0E4ADAAE-505D-4245-92D5-E28CF92ED346}" destId="{DECCDD5A-0CE2-4607-BD45-AEBEABDD0FCC}" srcOrd="3" destOrd="0" parTransId="{37A80CAA-964B-45AC-ACF3-BEA568244AA5}" sibTransId="{4A7E5466-0680-49C2-9D90-9035A3414CF7}"/>
    <dgm:cxn modelId="{0ED1947C-8927-4EEA-ACC3-0D6AB29E3615}" type="presOf" srcId="{BFDC48E6-B817-48F3-9816-3A03FB3E726C}" destId="{C1B94874-750E-4F32-A547-37AD0677521C}" srcOrd="0" destOrd="0" presId="urn:microsoft.com/office/officeart/2005/8/layout/cycle5"/>
    <dgm:cxn modelId="{2BD29BE8-3752-4320-BB4A-0B2EE3FEA86A}" type="presOf" srcId="{4A7E5466-0680-49C2-9D90-9035A3414CF7}" destId="{24861295-8E2C-4A90-BD44-242EC8A0B68F}" srcOrd="0" destOrd="0" presId="urn:microsoft.com/office/officeart/2005/8/layout/cycle5"/>
    <dgm:cxn modelId="{562976D2-7B46-41B1-BA88-F64D8302204B}" type="presOf" srcId="{95009533-8FD2-45B0-8546-296412C8135D}" destId="{0131979B-5465-4EDE-9599-0DBDD371B09B}" srcOrd="0" destOrd="0" presId="urn:microsoft.com/office/officeart/2005/8/layout/cycle5"/>
    <dgm:cxn modelId="{9FAB566F-2EEF-4355-91FE-80FB10BCCB7D}" type="presOf" srcId="{87CC76BA-E3A7-4105-8E46-C7E8401B6CDF}" destId="{EA579C8A-1266-42E8-9CD9-A440900FC9D2}" srcOrd="0" destOrd="0" presId="urn:microsoft.com/office/officeart/2005/8/layout/cycle5"/>
    <dgm:cxn modelId="{EFFD614B-4701-4761-B6D0-B7828F80B0AE}" srcId="{0E4ADAAE-505D-4245-92D5-E28CF92ED346}" destId="{397AEAAB-C783-41EF-8366-551216997CEC}" srcOrd="0" destOrd="0" parTransId="{F7B72158-E907-4587-ACD3-E4EFE4573CC1}" sibTransId="{95009533-8FD2-45B0-8546-296412C8135D}"/>
    <dgm:cxn modelId="{88E7AB1E-BF4D-4072-A156-ABD6867B5DDE}" srcId="{0E4ADAAE-505D-4245-92D5-E28CF92ED346}" destId="{64C6C462-EDB9-4B7C-8A6D-F8B6DC3C10EC}" srcOrd="2" destOrd="0" parTransId="{018968D1-6DF4-42C2-A25C-C8F3E072089A}" sibTransId="{BFDC48E6-B817-48F3-9816-3A03FB3E726C}"/>
    <dgm:cxn modelId="{0E6A53E9-DA48-433C-9092-9230D03B7012}" srcId="{0E4ADAAE-505D-4245-92D5-E28CF92ED346}" destId="{87CC76BA-E3A7-4105-8E46-C7E8401B6CDF}" srcOrd="1" destOrd="0" parTransId="{E8082A89-3274-4934-B9C2-B04794FBDEDB}" sibTransId="{0F4C9CB5-C674-4BFA-B61B-62B62BC61924}"/>
    <dgm:cxn modelId="{D121955F-895A-4EE7-B397-5323F0162672}" type="presParOf" srcId="{D0C8C821-318D-49A7-9376-23E689953979}" destId="{B8FD0551-324A-4348-88AF-BCE3C11ABD74}" srcOrd="0" destOrd="0" presId="urn:microsoft.com/office/officeart/2005/8/layout/cycle5"/>
    <dgm:cxn modelId="{3F3FB6E5-4980-4117-9B70-2FBC8A5E6033}" type="presParOf" srcId="{D0C8C821-318D-49A7-9376-23E689953979}" destId="{9F946731-29DF-4B17-B6F0-3965FC9AA042}" srcOrd="1" destOrd="0" presId="urn:microsoft.com/office/officeart/2005/8/layout/cycle5"/>
    <dgm:cxn modelId="{66E2AE07-D417-428E-9139-C90A3A0092D7}" type="presParOf" srcId="{D0C8C821-318D-49A7-9376-23E689953979}" destId="{0131979B-5465-4EDE-9599-0DBDD371B09B}" srcOrd="2" destOrd="0" presId="urn:microsoft.com/office/officeart/2005/8/layout/cycle5"/>
    <dgm:cxn modelId="{BE1F2FA0-6218-4D1A-99AC-E15AD65A3CFA}" type="presParOf" srcId="{D0C8C821-318D-49A7-9376-23E689953979}" destId="{EA579C8A-1266-42E8-9CD9-A440900FC9D2}" srcOrd="3" destOrd="0" presId="urn:microsoft.com/office/officeart/2005/8/layout/cycle5"/>
    <dgm:cxn modelId="{3FFF397E-A95F-4A1D-89D3-1024FDA80FD0}" type="presParOf" srcId="{D0C8C821-318D-49A7-9376-23E689953979}" destId="{6A52838E-D5E1-4EAC-8C2E-F679EC486548}" srcOrd="4" destOrd="0" presId="urn:microsoft.com/office/officeart/2005/8/layout/cycle5"/>
    <dgm:cxn modelId="{D32F4D88-F3D9-49FF-A836-995230533886}" type="presParOf" srcId="{D0C8C821-318D-49A7-9376-23E689953979}" destId="{EFFDB3FC-F35B-42CB-96C9-12464DD5274F}" srcOrd="5" destOrd="0" presId="urn:microsoft.com/office/officeart/2005/8/layout/cycle5"/>
    <dgm:cxn modelId="{41EE1D40-1902-4CEE-92C7-0455B4587E71}" type="presParOf" srcId="{D0C8C821-318D-49A7-9376-23E689953979}" destId="{0A9198C8-22FD-4120-A3BE-DA6BB5AF6875}" srcOrd="6" destOrd="0" presId="urn:microsoft.com/office/officeart/2005/8/layout/cycle5"/>
    <dgm:cxn modelId="{62823B94-3E74-45C1-9AE5-AB60D82F2AD1}" type="presParOf" srcId="{D0C8C821-318D-49A7-9376-23E689953979}" destId="{423EBEDA-989F-4616-B156-1868F77620EB}" srcOrd="7" destOrd="0" presId="urn:microsoft.com/office/officeart/2005/8/layout/cycle5"/>
    <dgm:cxn modelId="{1C49EBE1-D80F-4FEE-9652-71E04D34A220}" type="presParOf" srcId="{D0C8C821-318D-49A7-9376-23E689953979}" destId="{C1B94874-750E-4F32-A547-37AD0677521C}" srcOrd="8" destOrd="0" presId="urn:microsoft.com/office/officeart/2005/8/layout/cycle5"/>
    <dgm:cxn modelId="{756FBBBC-B6AB-4D24-B41F-F3A46D4B0931}" type="presParOf" srcId="{D0C8C821-318D-49A7-9376-23E689953979}" destId="{BD75786B-3DBC-4B00-BA7F-F6E8458F9A01}" srcOrd="9" destOrd="0" presId="urn:microsoft.com/office/officeart/2005/8/layout/cycle5"/>
    <dgm:cxn modelId="{BA43E911-12E7-4B7D-835E-1E437785D655}" type="presParOf" srcId="{D0C8C821-318D-49A7-9376-23E689953979}" destId="{9F20772F-649B-4A9D-B868-B483E24C3F28}" srcOrd="10" destOrd="0" presId="urn:microsoft.com/office/officeart/2005/8/layout/cycle5"/>
    <dgm:cxn modelId="{B8844447-18A8-490B-ADB9-75FB7D51B55F}" type="presParOf" srcId="{D0C8C821-318D-49A7-9376-23E689953979}" destId="{24861295-8E2C-4A90-BD44-242EC8A0B68F}" srcOrd="11" destOrd="0" presId="urn:microsoft.com/office/officeart/2005/8/layout/cycle5"/>
    <dgm:cxn modelId="{948F451C-BB09-420A-A926-F89235C5BB4D}" type="presParOf" srcId="{D0C8C821-318D-49A7-9376-23E689953979}" destId="{F2899A6A-2CDE-4AAA-BD47-57DC682E62DD}" srcOrd="12" destOrd="0" presId="urn:microsoft.com/office/officeart/2005/8/layout/cycle5"/>
    <dgm:cxn modelId="{95C987B4-3114-4E7C-B092-2F5F4044DB3F}" type="presParOf" srcId="{D0C8C821-318D-49A7-9376-23E689953979}" destId="{16020D0B-D160-4B88-91A1-9FEDF45D891B}" srcOrd="13" destOrd="0" presId="urn:microsoft.com/office/officeart/2005/8/layout/cycle5"/>
    <dgm:cxn modelId="{06FC2122-B38C-40D7-8180-C4F8A42D974F}" type="presParOf" srcId="{D0C8C821-318D-49A7-9376-23E689953979}" destId="{018D9EA1-DCE5-4D2D-937F-3C4CD8D35654}" srcOrd="14"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A9B7B1-D190-43A0-802B-2DBC4DFE345B}">
      <dsp:nvSpPr>
        <dsp:cNvPr id="0" name=""/>
        <dsp:cNvSpPr/>
      </dsp:nvSpPr>
      <dsp:spPr>
        <a:xfrm>
          <a:off x="2032000" y="0"/>
          <a:ext cx="2032000" cy="1354666"/>
        </a:xfrm>
        <a:prstGeom prst="trapezoid">
          <a:avLst>
            <a:gd name="adj" fmla="val 75000"/>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Poslání organizace (identita organizace)</a:t>
          </a:r>
          <a:endParaRPr lang="cs-CZ" sz="1800" kern="1200" dirty="0"/>
        </a:p>
      </dsp:txBody>
      <dsp:txXfrm>
        <a:off x="2032000" y="0"/>
        <a:ext cx="2032000" cy="1354666"/>
      </dsp:txXfrm>
    </dsp:sp>
    <dsp:sp modelId="{7ED73A67-B0BF-4272-9AC0-9E0A18C7A0CD}">
      <dsp:nvSpPr>
        <dsp:cNvPr id="0" name=""/>
        <dsp:cNvSpPr/>
      </dsp:nvSpPr>
      <dsp:spPr>
        <a:xfrm>
          <a:off x="1015999" y="1354666"/>
          <a:ext cx="4064000" cy="1354666"/>
        </a:xfrm>
        <a:prstGeom prst="trapezoid">
          <a:avLst>
            <a:gd name="adj" fmla="val 75000"/>
          </a:avLst>
        </a:prstGeom>
        <a:solidFill>
          <a:schemeClr val="accent3">
            <a:hueOff val="4500961"/>
            <a:satOff val="407"/>
            <a:lumOff val="-431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Celkové cíle organizace</a:t>
          </a:r>
          <a:endParaRPr lang="cs-CZ" sz="1800" kern="1200" dirty="0"/>
        </a:p>
      </dsp:txBody>
      <dsp:txXfrm>
        <a:off x="1727199" y="1354666"/>
        <a:ext cx="2641600" cy="1354666"/>
      </dsp:txXfrm>
    </dsp:sp>
    <dsp:sp modelId="{E9DB7377-6AC6-4B1A-9604-E87D800AA48E}">
      <dsp:nvSpPr>
        <dsp:cNvPr id="0" name=""/>
        <dsp:cNvSpPr/>
      </dsp:nvSpPr>
      <dsp:spPr>
        <a:xfrm>
          <a:off x="0" y="2709333"/>
          <a:ext cx="6096000" cy="1354666"/>
        </a:xfrm>
        <a:prstGeom prst="trapezoid">
          <a:avLst>
            <a:gd name="adj" fmla="val 75000"/>
          </a:avLst>
        </a:prstGeom>
        <a:solidFill>
          <a:schemeClr val="accent3">
            <a:hueOff val="9001922"/>
            <a:satOff val="813"/>
            <a:lumOff val="-863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cs-CZ" sz="1800" kern="1200" dirty="0" smtClean="0"/>
            <a:t>Cíle úseků a útvarů, individuální cíle personálního rozvoje</a:t>
          </a:r>
          <a:endParaRPr lang="cs-CZ" sz="1800" kern="1200" dirty="0"/>
        </a:p>
      </dsp:txBody>
      <dsp:txXfrm>
        <a:off x="1066799" y="2709333"/>
        <a:ext cx="3962400" cy="135466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FD0551-324A-4348-88AF-BCE3C11ABD74}">
      <dsp:nvSpPr>
        <dsp:cNvPr id="0" name=""/>
        <dsp:cNvSpPr/>
      </dsp:nvSpPr>
      <dsp:spPr>
        <a:xfrm>
          <a:off x="2447428" y="-48336"/>
          <a:ext cx="1441847" cy="937200"/>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cs-CZ" sz="900" kern="1200"/>
            <a:t>Stavět mosty ke vzájemnému porozumění  a toleranci</a:t>
          </a:r>
        </a:p>
      </dsp:txBody>
      <dsp:txXfrm>
        <a:off x="2447428" y="-48336"/>
        <a:ext cx="1441847" cy="937200"/>
      </dsp:txXfrm>
    </dsp:sp>
    <dsp:sp modelId="{0131979B-5465-4EDE-9599-0DBDD371B09B}">
      <dsp:nvSpPr>
        <dsp:cNvPr id="0" name=""/>
        <dsp:cNvSpPr/>
      </dsp:nvSpPr>
      <dsp:spPr>
        <a:xfrm>
          <a:off x="1206768" y="380775"/>
          <a:ext cx="3746708" cy="3746708"/>
        </a:xfrm>
        <a:custGeom>
          <a:avLst/>
          <a:gdLst/>
          <a:ahLst/>
          <a:cxnLst/>
          <a:rect l="0" t="0" r="0" b="0"/>
          <a:pathLst>
            <a:path>
              <a:moveTo>
                <a:pt x="2833099" y="264520"/>
              </a:moveTo>
              <a:arcTo wR="1873354" hR="1873354" stAng="18049085" swAng="95499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A579C8A-1266-42E8-9CD9-A440900FC9D2}">
      <dsp:nvSpPr>
        <dsp:cNvPr id="0" name=""/>
        <dsp:cNvSpPr/>
      </dsp:nvSpPr>
      <dsp:spPr>
        <a:xfrm>
          <a:off x="4127813" y="1099821"/>
          <a:ext cx="1441847" cy="93720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cs-CZ" sz="900" kern="1200"/>
            <a:t>Poskytovat služby lidem s DO na profesionální úrovni</a:t>
          </a:r>
        </a:p>
      </dsp:txBody>
      <dsp:txXfrm>
        <a:off x="4127813" y="1099821"/>
        <a:ext cx="1441847" cy="937200"/>
      </dsp:txXfrm>
    </dsp:sp>
    <dsp:sp modelId="{EFFDB3FC-F35B-42CB-96C9-12464DD5274F}">
      <dsp:nvSpPr>
        <dsp:cNvPr id="0" name=""/>
        <dsp:cNvSpPr/>
      </dsp:nvSpPr>
      <dsp:spPr>
        <a:xfrm>
          <a:off x="1936848" y="-1299183"/>
          <a:ext cx="3746708" cy="3746708"/>
        </a:xfrm>
        <a:custGeom>
          <a:avLst/>
          <a:gdLst/>
          <a:ahLst/>
          <a:cxnLst/>
          <a:rect l="0" t="0" r="0" b="0"/>
          <a:pathLst>
            <a:path>
              <a:moveTo>
                <a:pt x="2937001" y="3415466"/>
              </a:moveTo>
              <a:arcTo wR="1873354" hR="1873354" stAng="3324279" swAng="738012"/>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A9198C8-22FD-4120-A3BE-DA6BB5AF6875}">
      <dsp:nvSpPr>
        <dsp:cNvPr id="0" name=""/>
        <dsp:cNvSpPr/>
      </dsp:nvSpPr>
      <dsp:spPr>
        <a:xfrm>
          <a:off x="3469773" y="2353486"/>
          <a:ext cx="1441847" cy="1245849"/>
        </a:xfrm>
        <a:prstGeom prst="round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cs-CZ" sz="900" kern="1200"/>
            <a:t>Být zodpovědným zaměstnavatelem a rovnocenným partnerem</a:t>
          </a:r>
        </a:p>
      </dsp:txBody>
      <dsp:txXfrm>
        <a:off x="3469773" y="2353486"/>
        <a:ext cx="1441847" cy="1245849"/>
      </dsp:txXfrm>
    </dsp:sp>
    <dsp:sp modelId="{C1B94874-750E-4F32-A547-37AD0677521C}">
      <dsp:nvSpPr>
        <dsp:cNvPr id="0" name=""/>
        <dsp:cNvSpPr/>
      </dsp:nvSpPr>
      <dsp:spPr>
        <a:xfrm>
          <a:off x="1870977" y="-240996"/>
          <a:ext cx="3746708" cy="3746708"/>
        </a:xfrm>
        <a:custGeom>
          <a:avLst/>
          <a:gdLst/>
          <a:ahLst/>
          <a:cxnLst/>
          <a:rect l="0" t="0" r="0" b="0"/>
          <a:pathLst>
            <a:path>
              <a:moveTo>
                <a:pt x="1512475" y="3711620"/>
              </a:moveTo>
              <a:arcTo wR="1873354" hR="1873354" stAng="6066406" swAng="484089"/>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D75786B-3DBC-4B00-BA7F-F6E8458F9A01}">
      <dsp:nvSpPr>
        <dsp:cNvPr id="0" name=""/>
        <dsp:cNvSpPr/>
      </dsp:nvSpPr>
      <dsp:spPr>
        <a:xfrm>
          <a:off x="1605139" y="2344783"/>
          <a:ext cx="1441847" cy="1263262"/>
        </a:xfrm>
        <a:prstGeom prst="round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cs-CZ" sz="900" kern="1200"/>
            <a:t>Schopnost využívat vlastní zdroje k financování organizace a vyhledávat nové příležitosti</a:t>
          </a:r>
        </a:p>
      </dsp:txBody>
      <dsp:txXfrm>
        <a:off x="1605139" y="2344783"/>
        <a:ext cx="1441847" cy="1263262"/>
      </dsp:txXfrm>
    </dsp:sp>
    <dsp:sp modelId="{24861295-8E2C-4A90-BD44-242EC8A0B68F}">
      <dsp:nvSpPr>
        <dsp:cNvPr id="0" name=""/>
        <dsp:cNvSpPr/>
      </dsp:nvSpPr>
      <dsp:spPr>
        <a:xfrm>
          <a:off x="404694" y="-1391981"/>
          <a:ext cx="3746708" cy="3746708"/>
        </a:xfrm>
        <a:custGeom>
          <a:avLst/>
          <a:gdLst/>
          <a:ahLst/>
          <a:cxnLst/>
          <a:rect l="0" t="0" r="0" b="0"/>
          <a:pathLst>
            <a:path>
              <a:moveTo>
                <a:pt x="1517701" y="3712638"/>
              </a:moveTo>
              <a:arcTo wR="1873354" hR="1873354" stAng="6056635" swAng="919239"/>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2899A6A-2CDE-4AAA-BD47-57DC682E62DD}">
      <dsp:nvSpPr>
        <dsp:cNvPr id="0" name=""/>
        <dsp:cNvSpPr/>
      </dsp:nvSpPr>
      <dsp:spPr>
        <a:xfrm>
          <a:off x="699524" y="1144836"/>
          <a:ext cx="1441847" cy="937200"/>
        </a:xfrm>
        <a:prstGeom prst="roundRect">
          <a:avLst/>
        </a:prstGeom>
        <a:solidFill>
          <a:schemeClr val="accent6">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cs-CZ" sz="900" kern="1200"/>
            <a:t>Chovat se šetrně k životnímu prostředí a jednat podle morálních a etických zásad</a:t>
          </a:r>
        </a:p>
      </dsp:txBody>
      <dsp:txXfrm>
        <a:off x="699524" y="1144836"/>
        <a:ext cx="1441847" cy="937200"/>
      </dsp:txXfrm>
    </dsp:sp>
    <dsp:sp modelId="{018D9EA1-DCE5-4D2D-937F-3C4CD8D35654}">
      <dsp:nvSpPr>
        <dsp:cNvPr id="0" name=""/>
        <dsp:cNvSpPr/>
      </dsp:nvSpPr>
      <dsp:spPr>
        <a:xfrm>
          <a:off x="1290830" y="421995"/>
          <a:ext cx="3746708" cy="3746708"/>
        </a:xfrm>
        <a:custGeom>
          <a:avLst/>
          <a:gdLst/>
          <a:ahLst/>
          <a:cxnLst/>
          <a:rect l="0" t="0" r="0" b="0"/>
          <a:pathLst>
            <a:path>
              <a:moveTo>
                <a:pt x="520046" y="577972"/>
              </a:moveTo>
              <a:arcTo wR="1873354" hR="1873354" stAng="13424829" swAng="1074023"/>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29074B4-27CF-4583-A15D-93D94B59276E}" type="datetimeFigureOut">
              <a:rPr lang="cs-CZ" smtClean="0"/>
              <a:pPr/>
              <a:t>03.03.2021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2E73EA5-1C94-46E6-93DE-1E29EA76ACE2}" type="slidenum">
              <a:rPr lang="cs-CZ" smtClean="0"/>
              <a:pPr/>
              <a:t>‹#›</a:t>
            </a:fld>
            <a:endParaRPr lang="cs-CZ"/>
          </a:p>
        </p:txBody>
      </p:sp>
    </p:spTree>
    <p:extLst>
      <p:ext uri="{BB962C8B-B14F-4D97-AF65-F5344CB8AC3E}">
        <p14:creationId xmlns="" xmlns:p14="http://schemas.microsoft.com/office/powerpoint/2010/main" val="2151258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C17C8C7-205C-4A92-8171-15A7702412DE}" type="datetimeFigureOut">
              <a:rPr lang="cs-CZ" smtClean="0"/>
              <a:pPr/>
              <a:t>03.03.2021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1F549F1-9F0A-41D4-BB3A-B4B590AAF47F}" type="slidenum">
              <a:rPr lang="cs-CZ" smtClean="0"/>
              <a:pPr/>
              <a:t>‹#›</a:t>
            </a:fld>
            <a:endParaRPr lang="cs-CZ" dirty="0"/>
          </a:p>
        </p:txBody>
      </p:sp>
    </p:spTree>
    <p:extLst>
      <p:ext uri="{BB962C8B-B14F-4D97-AF65-F5344CB8AC3E}">
        <p14:creationId xmlns="" xmlns:p14="http://schemas.microsoft.com/office/powerpoint/2010/main" val="2353257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a:t>
            </a:fld>
            <a:endParaRPr lang="cs-CZ" dirty="0"/>
          </a:p>
        </p:txBody>
      </p:sp>
    </p:spTree>
    <p:extLst>
      <p:ext uri="{BB962C8B-B14F-4D97-AF65-F5344CB8AC3E}">
        <p14:creationId xmlns="" xmlns:p14="http://schemas.microsoft.com/office/powerpoint/2010/main" val="2962205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10</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11</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12</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13</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14</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15</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16</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17</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18</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19</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20</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21</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22</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23</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24</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25</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26</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27</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28</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29</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30</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31</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32</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33</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34</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35</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36</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37</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38</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39</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4</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40</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41</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42</a:t>
            </a:fld>
            <a:endParaRPr lang="cs-CZ" dirty="0"/>
          </a:p>
        </p:txBody>
      </p:sp>
    </p:spTree>
    <p:extLst>
      <p:ext uri="{BB962C8B-B14F-4D97-AF65-F5344CB8AC3E}">
        <p14:creationId xmlns="" xmlns:p14="http://schemas.microsoft.com/office/powerpoint/2010/main" val="6197245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43</a:t>
            </a:fld>
            <a:endParaRPr lang="cs-CZ" dirty="0"/>
          </a:p>
        </p:txBody>
      </p:sp>
    </p:spTree>
    <p:extLst>
      <p:ext uri="{BB962C8B-B14F-4D97-AF65-F5344CB8AC3E}">
        <p14:creationId xmlns="" xmlns:p14="http://schemas.microsoft.com/office/powerpoint/2010/main" val="1054206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5</a:t>
            </a:fld>
            <a:endParaRPr lang="cs-CZ" dirty="0"/>
          </a:p>
        </p:txBody>
      </p:sp>
    </p:spTree>
    <p:extLst>
      <p:ext uri="{BB962C8B-B14F-4D97-AF65-F5344CB8AC3E}">
        <p14:creationId xmlns="" xmlns:p14="http://schemas.microsoft.com/office/powerpoint/2010/main" val="3425297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6</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7</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8</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1F549F1-9F0A-41D4-BB3A-B4B590AAF47F}" type="slidenum">
              <a:rPr lang="cs-CZ" smtClean="0"/>
              <a:pPr/>
              <a:t>9</a:t>
            </a:fld>
            <a:endParaRPr lang="cs-CZ" dirty="0"/>
          </a:p>
        </p:txBody>
      </p:sp>
    </p:spTree>
    <p:extLst>
      <p:ext uri="{BB962C8B-B14F-4D97-AF65-F5344CB8AC3E}">
        <p14:creationId xmlns="" xmlns:p14="http://schemas.microsoft.com/office/powerpoint/2010/main" val="21015918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Přímá spojovací čár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D7243215-6EEC-42B3-9AE1-6AE48216C50E}" type="datetime1">
              <a:rPr lang="cs-CZ" smtClean="0"/>
              <a:pPr/>
              <a:t>03.03.2021</a:t>
            </a:fld>
            <a:endParaRPr lang="cs-CZ" dirty="0"/>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dirty="0"/>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254CE725-8A72-48C5-BEF5-367330928E13}"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B2C9339A-CA71-4B57-B871-BACAB198D21D}" type="datetime1">
              <a:rPr lang="cs-CZ" smtClean="0"/>
              <a:pPr/>
              <a:t>03.03.2021</a:t>
            </a:fld>
            <a:endParaRPr lang="cs-CZ" dirty="0"/>
          </a:p>
        </p:txBody>
      </p:sp>
      <p:sp>
        <p:nvSpPr>
          <p:cNvPr id="5" name="Zástupný symbol pro zápatí 4"/>
          <p:cNvSpPr>
            <a:spLocks noGrp="1"/>
          </p:cNvSpPr>
          <p:nvPr>
            <p:ph type="ftr" sz="quarter" idx="11"/>
          </p:nvPr>
        </p:nvSpPr>
        <p:spPr/>
        <p:txBody>
          <a:bodyPr/>
          <a:lstStyle>
            <a:extLst/>
          </a:lstStyle>
          <a:p>
            <a:endParaRPr lang="cs-CZ" dirty="0"/>
          </a:p>
        </p:txBody>
      </p:sp>
      <p:sp>
        <p:nvSpPr>
          <p:cNvPr id="6" name="Zástupný symbol pro číslo snímku 5"/>
          <p:cNvSpPr>
            <a:spLocks noGrp="1"/>
          </p:cNvSpPr>
          <p:nvPr>
            <p:ph type="sldNum" sz="quarter" idx="12"/>
          </p:nvPr>
        </p:nvSpPr>
        <p:spPr/>
        <p:txBody>
          <a:bodyPr/>
          <a:lstStyle>
            <a:extLst/>
          </a:lstStyle>
          <a:p>
            <a:fld id="{254CE725-8A72-48C5-BEF5-367330928E13}"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D4CB7EBE-5FA3-47D7-8EF6-DA6B9ED1AEFD}" type="datetime1">
              <a:rPr lang="cs-CZ" smtClean="0"/>
              <a:pPr/>
              <a:t>03.03.2021</a:t>
            </a:fld>
            <a:endParaRPr lang="cs-CZ" dirty="0"/>
          </a:p>
        </p:txBody>
      </p:sp>
      <p:sp>
        <p:nvSpPr>
          <p:cNvPr id="5" name="Zástupný symbol pro zápatí 4"/>
          <p:cNvSpPr>
            <a:spLocks noGrp="1"/>
          </p:cNvSpPr>
          <p:nvPr>
            <p:ph type="ftr" sz="quarter" idx="11"/>
          </p:nvPr>
        </p:nvSpPr>
        <p:spPr/>
        <p:txBody>
          <a:bodyPr/>
          <a:lstStyle>
            <a:extLst/>
          </a:lstStyle>
          <a:p>
            <a:endParaRPr lang="cs-CZ" dirty="0"/>
          </a:p>
        </p:txBody>
      </p:sp>
      <p:sp>
        <p:nvSpPr>
          <p:cNvPr id="6" name="Zástupný symbol pro číslo snímku 5"/>
          <p:cNvSpPr>
            <a:spLocks noGrp="1"/>
          </p:cNvSpPr>
          <p:nvPr>
            <p:ph type="sldNum" sz="quarter" idx="12"/>
          </p:nvPr>
        </p:nvSpPr>
        <p:spPr/>
        <p:txBody>
          <a:bodyPr/>
          <a:lstStyle>
            <a:extLst/>
          </a:lstStyle>
          <a:p>
            <a:fld id="{254CE725-8A72-48C5-BEF5-367330928E13}"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2E23393-6348-46F0-AA8D-EACA261B8CF3}" type="datetime1">
              <a:rPr lang="cs-CZ" smtClean="0"/>
              <a:pPr/>
              <a:t>03.03.2021</a:t>
            </a:fld>
            <a:endParaRPr lang="cs-CZ" dirty="0"/>
          </a:p>
        </p:txBody>
      </p:sp>
      <p:sp>
        <p:nvSpPr>
          <p:cNvPr id="5" name="Zástupný symbol pro zápatí 4"/>
          <p:cNvSpPr>
            <a:spLocks noGrp="1"/>
          </p:cNvSpPr>
          <p:nvPr>
            <p:ph type="ftr" sz="quarter" idx="11"/>
          </p:nvPr>
        </p:nvSpPr>
        <p:spPr/>
        <p:txBody>
          <a:bodyPr/>
          <a:lstStyle>
            <a:extLst/>
          </a:lstStyle>
          <a:p>
            <a:endParaRPr lang="cs-CZ" dirty="0"/>
          </a:p>
        </p:txBody>
      </p:sp>
      <p:sp>
        <p:nvSpPr>
          <p:cNvPr id="6" name="Zástupný symbol pro číslo snímku 5"/>
          <p:cNvSpPr>
            <a:spLocks noGrp="1"/>
          </p:cNvSpPr>
          <p:nvPr>
            <p:ph type="sldNum" sz="quarter" idx="12"/>
          </p:nvPr>
        </p:nvSpPr>
        <p:spPr/>
        <p:txBody>
          <a:bodyPr/>
          <a:lstStyle>
            <a:extLst/>
          </a:lstStyle>
          <a:p>
            <a:fld id="{254CE725-8A72-48C5-BEF5-367330928E13}" type="slidenum">
              <a:rPr lang="cs-CZ" smtClean="0"/>
              <a:pPr/>
              <a:t>‹#›</a:t>
            </a:fld>
            <a:endParaRPr lang="cs-CZ" dirty="0"/>
          </a:p>
        </p:txBody>
      </p:sp>
      <p:sp>
        <p:nvSpPr>
          <p:cNvPr id="7" name="Nadpis 6"/>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EFB9F440-51B2-41E2-B815-29ABFE34D9E7}" type="datetime1">
              <a:rPr lang="cs-CZ" smtClean="0"/>
              <a:pPr/>
              <a:t>03.03.2021</a:t>
            </a:fld>
            <a:endParaRPr lang="cs-CZ" dirty="0"/>
          </a:p>
        </p:txBody>
      </p:sp>
      <p:sp>
        <p:nvSpPr>
          <p:cNvPr id="5" name="Zástupný symbol pro zápatí 4"/>
          <p:cNvSpPr>
            <a:spLocks noGrp="1"/>
          </p:cNvSpPr>
          <p:nvPr>
            <p:ph type="ftr" sz="quarter" idx="11"/>
          </p:nvPr>
        </p:nvSpPr>
        <p:spPr/>
        <p:txBody>
          <a:bodyPr/>
          <a:lstStyle>
            <a:extLst/>
          </a:lstStyle>
          <a:p>
            <a:endParaRPr lang="cs-CZ" dirty="0"/>
          </a:p>
        </p:txBody>
      </p:sp>
      <p:sp>
        <p:nvSpPr>
          <p:cNvPr id="6" name="Zástupný symbol pro číslo snímku 5"/>
          <p:cNvSpPr>
            <a:spLocks noGrp="1"/>
          </p:cNvSpPr>
          <p:nvPr>
            <p:ph type="sldNum" sz="quarter" idx="12"/>
          </p:nvPr>
        </p:nvSpPr>
        <p:spPr/>
        <p:txBody>
          <a:bodyPr/>
          <a:lstStyle>
            <a:extLst/>
          </a:lstStyle>
          <a:p>
            <a:fld id="{254CE725-8A72-48C5-BEF5-367330928E13}" type="slidenum">
              <a:rPr lang="cs-CZ" smtClean="0"/>
              <a:pPr/>
              <a:t>‹#›</a:t>
            </a:fld>
            <a:endParaRPr lang="cs-CZ" dirty="0"/>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D95CEF67-5CD6-403E-B970-69470BF05A69}" type="datetime1">
              <a:rPr lang="cs-CZ" smtClean="0"/>
              <a:pPr/>
              <a:t>03.03.2021</a:t>
            </a:fld>
            <a:endParaRPr lang="cs-CZ" dirty="0"/>
          </a:p>
        </p:txBody>
      </p:sp>
      <p:sp>
        <p:nvSpPr>
          <p:cNvPr id="6" name="Zástupný symbol pro zápatí 5"/>
          <p:cNvSpPr>
            <a:spLocks noGrp="1"/>
          </p:cNvSpPr>
          <p:nvPr>
            <p:ph type="ftr" sz="quarter" idx="11"/>
          </p:nvPr>
        </p:nvSpPr>
        <p:spPr/>
        <p:txBody>
          <a:bodyPr/>
          <a:lstStyle>
            <a:extLst/>
          </a:lstStyle>
          <a:p>
            <a:endParaRPr lang="cs-CZ" dirty="0"/>
          </a:p>
        </p:txBody>
      </p:sp>
      <p:sp>
        <p:nvSpPr>
          <p:cNvPr id="7" name="Zástupný symbol pro číslo snímku 6"/>
          <p:cNvSpPr>
            <a:spLocks noGrp="1"/>
          </p:cNvSpPr>
          <p:nvPr>
            <p:ph type="sldNum" sz="quarter" idx="12"/>
          </p:nvPr>
        </p:nvSpPr>
        <p:spPr/>
        <p:txBody>
          <a:bodyPr/>
          <a:lstStyle>
            <a:extLst/>
          </a:lstStyle>
          <a:p>
            <a:fld id="{254CE725-8A72-48C5-BEF5-367330928E13}" type="slidenum">
              <a:rPr lang="cs-CZ" smtClean="0"/>
              <a:pPr/>
              <a:t>‹#›</a:t>
            </a:fld>
            <a:endParaRPr lang="cs-CZ" dirty="0"/>
          </a:p>
        </p:txBody>
      </p:sp>
      <p:sp>
        <p:nvSpPr>
          <p:cNvPr id="8" name="Nadpis 7"/>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49018521-A639-4513-94FD-0C88A6AADDBB}" type="datetime1">
              <a:rPr lang="cs-CZ" smtClean="0"/>
              <a:pPr/>
              <a:t>03.03.2021</a:t>
            </a:fld>
            <a:endParaRPr lang="cs-CZ" dirty="0"/>
          </a:p>
        </p:txBody>
      </p:sp>
      <p:sp>
        <p:nvSpPr>
          <p:cNvPr id="8" name="Zástupný symbol pro zápatí 7"/>
          <p:cNvSpPr>
            <a:spLocks noGrp="1"/>
          </p:cNvSpPr>
          <p:nvPr>
            <p:ph type="ftr" sz="quarter" idx="11"/>
          </p:nvPr>
        </p:nvSpPr>
        <p:spPr/>
        <p:txBody>
          <a:bodyPr/>
          <a:lstStyle>
            <a:extLst/>
          </a:lstStyle>
          <a:p>
            <a:endParaRPr lang="cs-CZ" dirty="0"/>
          </a:p>
        </p:txBody>
      </p:sp>
      <p:sp>
        <p:nvSpPr>
          <p:cNvPr id="9" name="Zástupný symbol pro číslo snímku 8"/>
          <p:cNvSpPr>
            <a:spLocks noGrp="1"/>
          </p:cNvSpPr>
          <p:nvPr>
            <p:ph type="sldNum" sz="quarter" idx="12"/>
          </p:nvPr>
        </p:nvSpPr>
        <p:spPr/>
        <p:txBody>
          <a:bodyPr/>
          <a:lstStyle>
            <a:extLst/>
          </a:lstStyle>
          <a:p>
            <a:fld id="{254CE725-8A72-48C5-BEF5-367330928E13}" type="slidenum">
              <a:rPr lang="cs-CZ" smtClean="0"/>
              <a:pPr/>
              <a:t>‹#›</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26D3EF72-AD29-49C7-AF05-45695EE581C6}" type="datetime1">
              <a:rPr lang="cs-CZ" smtClean="0"/>
              <a:pPr/>
              <a:t>03.03.2021</a:t>
            </a:fld>
            <a:endParaRPr lang="cs-CZ" dirty="0"/>
          </a:p>
        </p:txBody>
      </p:sp>
      <p:sp>
        <p:nvSpPr>
          <p:cNvPr id="4" name="Zástupný symbol pro zápatí 3"/>
          <p:cNvSpPr>
            <a:spLocks noGrp="1"/>
          </p:cNvSpPr>
          <p:nvPr>
            <p:ph type="ftr" sz="quarter" idx="11"/>
          </p:nvPr>
        </p:nvSpPr>
        <p:spPr/>
        <p:txBody>
          <a:bodyPr/>
          <a:lstStyle>
            <a:extLst/>
          </a:lstStyle>
          <a:p>
            <a:endParaRPr lang="cs-CZ" dirty="0"/>
          </a:p>
        </p:txBody>
      </p:sp>
      <p:sp>
        <p:nvSpPr>
          <p:cNvPr id="5" name="Zástupný symbol pro číslo snímku 4"/>
          <p:cNvSpPr>
            <a:spLocks noGrp="1"/>
          </p:cNvSpPr>
          <p:nvPr>
            <p:ph type="sldNum" sz="quarter" idx="12"/>
          </p:nvPr>
        </p:nvSpPr>
        <p:spPr/>
        <p:txBody>
          <a:bodyPr/>
          <a:lstStyle>
            <a:extLst/>
          </a:lstStyle>
          <a:p>
            <a:fld id="{254CE725-8A72-48C5-BEF5-367330928E13}" type="slidenum">
              <a:rPr lang="cs-CZ" smtClean="0"/>
              <a:pPr/>
              <a:t>‹#›</a:t>
            </a:fld>
            <a:endParaRPr lang="cs-CZ" dirty="0"/>
          </a:p>
        </p:txBody>
      </p:sp>
      <p:sp>
        <p:nvSpPr>
          <p:cNvPr id="6" name="Nadpis 5"/>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236D584D-9299-4CAD-836A-4CC9B95A5525}" type="datetime1">
              <a:rPr lang="cs-CZ" smtClean="0"/>
              <a:pPr/>
              <a:t>03.03.2021</a:t>
            </a:fld>
            <a:endParaRPr lang="cs-CZ" dirty="0"/>
          </a:p>
        </p:txBody>
      </p:sp>
      <p:sp>
        <p:nvSpPr>
          <p:cNvPr id="3" name="Zástupný symbol pro zápatí 2"/>
          <p:cNvSpPr>
            <a:spLocks noGrp="1"/>
          </p:cNvSpPr>
          <p:nvPr>
            <p:ph type="ftr" sz="quarter" idx="11"/>
          </p:nvPr>
        </p:nvSpPr>
        <p:spPr/>
        <p:txBody>
          <a:bodyPr/>
          <a:lstStyle>
            <a:extLst/>
          </a:lstStyle>
          <a:p>
            <a:endParaRPr lang="cs-CZ" dirty="0"/>
          </a:p>
        </p:txBody>
      </p:sp>
      <p:sp>
        <p:nvSpPr>
          <p:cNvPr id="4" name="Zástupný symbol pro číslo snímku 3"/>
          <p:cNvSpPr>
            <a:spLocks noGrp="1"/>
          </p:cNvSpPr>
          <p:nvPr>
            <p:ph type="sldNum" sz="quarter" idx="12"/>
          </p:nvPr>
        </p:nvSpPr>
        <p:spPr/>
        <p:txBody>
          <a:bodyPr/>
          <a:lstStyle>
            <a:extLst/>
          </a:lstStyle>
          <a:p>
            <a:fld id="{254CE725-8A72-48C5-BEF5-367330928E13}"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E095BF3F-9860-47F8-9E05-3C39818D5A16}" type="datetime1">
              <a:rPr lang="cs-CZ" smtClean="0"/>
              <a:pPr/>
              <a:t>03.03.2021</a:t>
            </a:fld>
            <a:endParaRPr lang="cs-CZ" dirty="0"/>
          </a:p>
        </p:txBody>
      </p:sp>
      <p:sp>
        <p:nvSpPr>
          <p:cNvPr id="6" name="Zástupný symbol pro zápatí 5"/>
          <p:cNvSpPr>
            <a:spLocks noGrp="1"/>
          </p:cNvSpPr>
          <p:nvPr>
            <p:ph type="ftr" sz="quarter" idx="11"/>
          </p:nvPr>
        </p:nvSpPr>
        <p:spPr/>
        <p:txBody>
          <a:bodyPr/>
          <a:lstStyle>
            <a:extLst/>
          </a:lstStyle>
          <a:p>
            <a:endParaRPr lang="cs-CZ" dirty="0"/>
          </a:p>
        </p:txBody>
      </p:sp>
      <p:sp>
        <p:nvSpPr>
          <p:cNvPr id="7" name="Zástupný symbol pro číslo snímku 6"/>
          <p:cNvSpPr>
            <a:spLocks noGrp="1"/>
          </p:cNvSpPr>
          <p:nvPr>
            <p:ph type="sldNum" sz="quarter" idx="12"/>
          </p:nvPr>
        </p:nvSpPr>
        <p:spPr/>
        <p:txBody>
          <a:bodyPr/>
          <a:lstStyle>
            <a:extLst/>
          </a:lstStyle>
          <a:p>
            <a:fld id="{254CE725-8A72-48C5-BEF5-367330928E13}" type="slidenum">
              <a:rPr lang="cs-CZ" smtClean="0"/>
              <a:pPr/>
              <a:t>‹#›</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dirty="0" smtClean="0"/>
              <a:t>Klepnutím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53A4B253-BABC-447F-9154-0EEF989A6DEA}" type="datetime1">
              <a:rPr lang="cs-CZ" smtClean="0"/>
              <a:pPr/>
              <a:t>03.03.2021</a:t>
            </a:fld>
            <a:endParaRPr lang="cs-CZ" dirty="0"/>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dirty="0"/>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254CE725-8A72-48C5-BEF5-367330928E13}" type="slidenum">
              <a:rPr lang="cs-CZ" smtClean="0"/>
              <a:pPr/>
              <a:t>‹#›</a:t>
            </a:fld>
            <a:endParaRPr lang="cs-CZ"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Klepnutím lze upravit styl předlohy nadpisů.</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Pravoúhlý trojúhelní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Přímá spojovací čár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566876F-8162-4D57-8AEF-19647BF3FE9A}" type="datetime1">
              <a:rPr lang="cs-CZ" smtClean="0"/>
              <a:pPr/>
              <a:t>03.03.2021</a:t>
            </a:fld>
            <a:endParaRPr lang="cs-CZ" dirty="0"/>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dirty="0"/>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54CE725-8A72-48C5-BEF5-367330928E13}"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mailto:v.beck@menssana.cz"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63688" y="1700808"/>
            <a:ext cx="6552728" cy="1872207"/>
          </a:xfrm>
        </p:spPr>
        <p:txBody>
          <a:bodyPr>
            <a:normAutofit/>
          </a:bodyPr>
          <a:lstStyle/>
          <a:p>
            <a:r>
              <a:rPr lang="cs-CZ" sz="3600" dirty="0" smtClean="0"/>
              <a:t>Strategické řízení nestátních neziskových </a:t>
            </a:r>
            <a:r>
              <a:rPr lang="cs-CZ" sz="3600" dirty="0" smtClean="0"/>
              <a:t>organizací I. </a:t>
            </a:r>
            <a:endParaRPr lang="cs-CZ" sz="3600" dirty="0"/>
          </a:p>
        </p:txBody>
      </p:sp>
      <p:sp>
        <p:nvSpPr>
          <p:cNvPr id="3" name="Podnadpis 2"/>
          <p:cNvSpPr>
            <a:spLocks noGrp="1"/>
          </p:cNvSpPr>
          <p:nvPr>
            <p:ph type="subTitle" idx="1"/>
          </p:nvPr>
        </p:nvSpPr>
        <p:spPr>
          <a:xfrm>
            <a:off x="755576" y="3861048"/>
            <a:ext cx="7772400" cy="1199704"/>
          </a:xfrm>
        </p:spPr>
        <p:txBody>
          <a:bodyPr>
            <a:normAutofit fontScale="92500" lnSpcReduction="10000"/>
          </a:bodyPr>
          <a:lstStyle/>
          <a:p>
            <a:r>
              <a:rPr lang="cs-CZ" dirty="0" smtClean="0"/>
              <a:t>Slezská univerzita v Opavě, </a:t>
            </a:r>
            <a:br>
              <a:rPr lang="cs-CZ" dirty="0" smtClean="0"/>
            </a:br>
            <a:r>
              <a:rPr lang="cs-CZ" dirty="0" smtClean="0"/>
              <a:t>Obchodně podnikatelská fakulta v Karviné, 3.3.2021</a:t>
            </a:r>
            <a:endParaRPr lang="cs-CZ"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a:t>
            </a:fld>
            <a:endParaRPr lang="cs-CZ" dirty="0"/>
          </a:p>
        </p:txBody>
      </p:sp>
      <p:pic>
        <p:nvPicPr>
          <p:cNvPr id="6" name="Obrázek 5" descr="SLU-znacka-OPF.png"/>
          <p:cNvPicPr>
            <a:picLocks noChangeAspect="1"/>
          </p:cNvPicPr>
          <p:nvPr/>
        </p:nvPicPr>
        <p:blipFill>
          <a:blip r:embed="rId3" cstate="print"/>
          <a:stretch>
            <a:fillRect/>
          </a:stretch>
        </p:blipFill>
        <p:spPr>
          <a:xfrm>
            <a:off x="3779912" y="260648"/>
            <a:ext cx="2108452" cy="16445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435280" cy="5472608"/>
          </a:xfrm>
        </p:spPr>
        <p:txBody>
          <a:bodyPr>
            <a:normAutofit/>
          </a:bodyPr>
          <a:lstStyle/>
          <a:p>
            <a:pPr algn="l">
              <a:buNone/>
            </a:pPr>
            <a:r>
              <a:rPr lang="cs-CZ" sz="1600" dirty="0" smtClean="0"/>
              <a:t>Zastřešujícím cílem každého neziskového subjektu by mělo být </a:t>
            </a:r>
            <a:r>
              <a:rPr lang="cs-CZ" sz="1600" b="1" i="1" dirty="0" smtClean="0"/>
              <a:t>dosažení určité jedinečnosti</a:t>
            </a:r>
            <a:r>
              <a:rPr lang="cs-CZ" sz="1600" dirty="0" smtClean="0"/>
              <a:t> směřující až k jakési excelentnosti. Tato jedinečnost musí být vnímána především potenciálními klienty, 	kteří tento subjekt pak budou upřednostňovat před konkurencí. </a:t>
            </a:r>
          </a:p>
          <a:p>
            <a:pPr lvl="0" algn="l"/>
            <a:endParaRPr lang="cs-CZ" sz="1600" b="1" dirty="0" smtClean="0"/>
          </a:p>
          <a:p>
            <a:pPr lvl="0" algn="l">
              <a:buNone/>
            </a:pPr>
            <a:r>
              <a:rPr lang="cs-CZ" sz="1600" dirty="0" smtClean="0"/>
              <a:t>Cílem neziskové organizace je najít a rozvinout těžko napodobitelné schopnosti, které ji v očích klientů jednoznačně odlišují od jí podobných organizací a alternativ.  Identita a image organizace musí prostupovat veškeré prezentace, jejichž </a:t>
            </a:r>
            <a:r>
              <a:rPr lang="cs-CZ" sz="1600" b="1" i="1" dirty="0" smtClean="0"/>
              <a:t>účelem je přesvědčit </a:t>
            </a:r>
            <a:r>
              <a:rPr lang="cs-CZ" sz="1600" dirty="0" smtClean="0"/>
              <a:t>odpovědné pracovníky o tom, </a:t>
            </a:r>
            <a:r>
              <a:rPr lang="cs-CZ" sz="1600" b="1" i="1" dirty="0" smtClean="0"/>
              <a:t>že svěřené prostředky byly vynaloženy účelně. </a:t>
            </a:r>
          </a:p>
          <a:p>
            <a:pPr lvl="0" algn="l">
              <a:buNone/>
            </a:pPr>
            <a:endParaRPr lang="cs-CZ" sz="1600" b="1" dirty="0" smtClean="0"/>
          </a:p>
          <a:p>
            <a:pPr lvl="0" algn="l">
              <a:buNone/>
            </a:pPr>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10</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Excelentnost neziskové organizace</a:t>
            </a:r>
            <a:endParaRPr lang="cs-CZ" sz="2800" dirty="0"/>
          </a:p>
        </p:txBody>
      </p:sp>
      <p:pic>
        <p:nvPicPr>
          <p:cNvPr id="6" name="Obrázek 5" descr="4.png"/>
          <p:cNvPicPr>
            <a:picLocks noChangeAspect="1"/>
          </p:cNvPicPr>
          <p:nvPr/>
        </p:nvPicPr>
        <p:blipFill>
          <a:blip r:embed="rId3" cstate="print"/>
          <a:stretch>
            <a:fillRect/>
          </a:stretch>
        </p:blipFill>
        <p:spPr>
          <a:xfrm>
            <a:off x="1259632" y="3933056"/>
            <a:ext cx="7001738" cy="170980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algn="l">
              <a:buNone/>
            </a:pPr>
            <a:r>
              <a:rPr lang="cs-CZ" sz="1600" dirty="0" smtClean="0"/>
              <a:t>Pro neziskové organizace je hlavním smyslem jejich fungování uspokojování požadavků svých klientů. Tyto organizace se zabývají poskytováním veřejných služeb a současně zodpovídají za efektivní vynakládání k tomu přidělených finančních zdrojů. </a:t>
            </a:r>
          </a:p>
          <a:p>
            <a:pPr algn="l">
              <a:buNone/>
            </a:pPr>
            <a:endParaRPr lang="cs-CZ" sz="1600" dirty="0" smtClean="0"/>
          </a:p>
          <a:p>
            <a:pPr algn="l">
              <a:buNone/>
            </a:pPr>
            <a:r>
              <a:rPr lang="cs-CZ" sz="1600" b="1" dirty="0" smtClean="0"/>
              <a:t>Neziskové organizace jsou tedy orientovány na klienty a považují za svůj hlavní úkol rozpoznání jeho přání a potřeb, které se snaží následně uspokojit. </a:t>
            </a:r>
          </a:p>
          <a:p>
            <a:pPr algn="l">
              <a:buNone/>
            </a:pPr>
            <a:endParaRPr lang="cs-CZ" sz="1600" b="1" dirty="0" smtClean="0"/>
          </a:p>
          <a:p>
            <a:pPr>
              <a:buNone/>
            </a:pPr>
            <a:r>
              <a:rPr lang="cs-CZ" sz="1600" dirty="0" smtClean="0"/>
              <a:t>Strategické plánování neziskových organizací </a:t>
            </a:r>
            <a:r>
              <a:rPr lang="cs-CZ" sz="1600" dirty="0" smtClean="0"/>
              <a:t>představuje </a:t>
            </a:r>
            <a:r>
              <a:rPr lang="cs-CZ" sz="1600" dirty="0" smtClean="0"/>
              <a:t>proces, </a:t>
            </a:r>
            <a:r>
              <a:rPr lang="cs-CZ" sz="1600" dirty="0" smtClean="0"/>
              <a:t>během něhož </a:t>
            </a:r>
            <a:r>
              <a:rPr lang="cs-CZ" sz="1600" dirty="0" smtClean="0"/>
              <a:t>vzniká </a:t>
            </a:r>
            <a:r>
              <a:rPr lang="cs-CZ" sz="1600" dirty="0" smtClean="0"/>
              <a:t>představa</a:t>
            </a:r>
            <a:r>
              <a:rPr lang="cs-CZ" sz="1600" dirty="0" smtClean="0"/>
              <a:t>, </a:t>
            </a:r>
            <a:r>
              <a:rPr lang="cs-CZ" sz="1600" dirty="0" smtClean="0"/>
              <a:t>čím </a:t>
            </a:r>
            <a:r>
              <a:rPr lang="cs-CZ" sz="1600" dirty="0" smtClean="0"/>
              <a:t>by se </a:t>
            </a:r>
            <a:r>
              <a:rPr lang="cs-CZ" sz="1600" dirty="0" smtClean="0"/>
              <a:t>měla </a:t>
            </a:r>
            <a:r>
              <a:rPr lang="cs-CZ" sz="1600" dirty="0" smtClean="0"/>
              <a:t>daná organizace v budoucím horizontu zabývat a jakým </a:t>
            </a:r>
            <a:r>
              <a:rPr lang="cs-CZ" sz="1600" dirty="0" smtClean="0"/>
              <a:t>způsobem </a:t>
            </a:r>
            <a:r>
              <a:rPr lang="cs-CZ" sz="1600" dirty="0" smtClean="0"/>
              <a:t>bude </a:t>
            </a:r>
            <a:r>
              <a:rPr lang="cs-CZ" sz="1600" dirty="0" smtClean="0"/>
              <a:t>uskutečňovat </a:t>
            </a:r>
            <a:r>
              <a:rPr lang="cs-CZ" sz="1600" dirty="0" smtClean="0"/>
              <a:t>tomu odpovídající </a:t>
            </a:r>
            <a:r>
              <a:rPr lang="cs-CZ" sz="1600" dirty="0" smtClean="0"/>
              <a:t>předsevzetí</a:t>
            </a:r>
            <a:r>
              <a:rPr lang="cs-CZ" sz="1600" dirty="0" smtClean="0"/>
              <a:t>.</a:t>
            </a:r>
            <a:endParaRPr lang="cs-CZ" sz="1600" b="1" dirty="0" smtClean="0"/>
          </a:p>
          <a:p>
            <a:pPr lvl="0" algn="l">
              <a:buNone/>
            </a:pPr>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11</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Neziskové </a:t>
            </a:r>
            <a:r>
              <a:rPr lang="cs-CZ" sz="2800" dirty="0" smtClean="0"/>
              <a:t>organizace</a:t>
            </a:r>
            <a:endParaRPr lang="cs-CZ"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algn="l">
              <a:buNone/>
            </a:pPr>
            <a:r>
              <a:rPr lang="cs-CZ" sz="1600" b="1" i="1" dirty="0" smtClean="0"/>
              <a:t>Čím nestabilnější </a:t>
            </a:r>
            <a:r>
              <a:rPr lang="cs-CZ" sz="1600" dirty="0" smtClean="0"/>
              <a:t>je vnější prostředí, které obklopuje neziskovou organizaci, </a:t>
            </a:r>
            <a:r>
              <a:rPr lang="cs-CZ" sz="1600" b="1" i="1" dirty="0" smtClean="0"/>
              <a:t>tím kratší</a:t>
            </a:r>
            <a:r>
              <a:rPr lang="cs-CZ" sz="1600" dirty="0" smtClean="0"/>
              <a:t> musí být období pokryté vytvářeným strategickým plánem. </a:t>
            </a:r>
          </a:p>
          <a:p>
            <a:pPr algn="l">
              <a:buNone/>
            </a:pPr>
            <a:endParaRPr lang="cs-CZ" sz="1600" dirty="0" smtClean="0"/>
          </a:p>
          <a:p>
            <a:pPr algn="l">
              <a:buNone/>
            </a:pPr>
            <a:r>
              <a:rPr lang="cs-CZ" sz="1600" b="1" dirty="0" smtClean="0"/>
              <a:t>NNO hledají odpovědi na následující otázky:</a:t>
            </a:r>
          </a:p>
          <a:p>
            <a:r>
              <a:rPr lang="cs-CZ" sz="1600" b="1" dirty="0" smtClean="0"/>
              <a:t>Kam se chce naše organizace dostat v budoucnosti?</a:t>
            </a:r>
          </a:p>
          <a:p>
            <a:r>
              <a:rPr lang="cs-CZ" sz="1600" b="1" dirty="0" smtClean="0"/>
              <a:t>Co proto všechno budeme muset udělat?</a:t>
            </a:r>
          </a:p>
          <a:p>
            <a:r>
              <a:rPr lang="cs-CZ" sz="1600" b="1" dirty="0" smtClean="0"/>
              <a:t>Jak budeme připraveni na změny, které lze v budoucnu očekávat či odhadovat?</a:t>
            </a:r>
          </a:p>
          <a:p>
            <a:endParaRPr lang="cs-CZ" sz="1600" b="1" dirty="0" smtClean="0"/>
          </a:p>
          <a:p>
            <a:r>
              <a:rPr lang="cs-CZ" sz="1600" dirty="0" smtClean="0"/>
              <a:t>Rozhodnutí o budoucím zaměření organizace, její vizi a možných cílech představují závažná rozhodnutí, neboť ovlivní činnost dané instituce na delší časový horizont. Způsob, jakým se tato závažná strategická rozhodnutí realizují, lze charakterizovat jako </a:t>
            </a:r>
            <a:r>
              <a:rPr lang="cs-CZ" sz="1600" b="1" i="1" dirty="0" smtClean="0"/>
              <a:t>strategické </a:t>
            </a:r>
            <a:r>
              <a:rPr lang="cs-CZ" sz="1600" b="1" i="1" dirty="0" smtClean="0"/>
              <a:t>plánování</a:t>
            </a:r>
            <a:r>
              <a:rPr lang="cs-CZ" sz="1600" dirty="0" smtClean="0"/>
              <a:t>. </a:t>
            </a:r>
            <a:endParaRPr lang="cs-CZ" sz="1600" b="1" dirty="0" smtClean="0"/>
          </a:p>
          <a:p>
            <a:pPr algn="l">
              <a:buNone/>
            </a:pPr>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12</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plánování </a:t>
            </a:r>
            <a:endParaRPr lang="cs-CZ"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algn="l">
              <a:buNone/>
            </a:pPr>
            <a:r>
              <a:rPr lang="cs-CZ" sz="1600" dirty="0" smtClean="0"/>
              <a:t>Hlavním smyslem celého procesu strategického plánování neziskových organizací je získat v určitém časovém horizontu </a:t>
            </a:r>
            <a:r>
              <a:rPr lang="cs-CZ" sz="1600" b="1" i="1" dirty="0" smtClean="0"/>
              <a:t>silnější strategickou pozici </a:t>
            </a:r>
            <a:r>
              <a:rPr lang="cs-CZ" sz="1600" dirty="0" smtClean="0"/>
              <a:t>v daném oboru než je současná. </a:t>
            </a:r>
          </a:p>
          <a:p>
            <a:pPr algn="l">
              <a:buNone/>
            </a:pPr>
            <a:endParaRPr lang="cs-CZ" sz="1600" dirty="0" smtClean="0"/>
          </a:p>
          <a:p>
            <a:pPr algn="l">
              <a:buNone/>
            </a:pPr>
            <a:r>
              <a:rPr lang="cs-CZ" sz="1600" u="sng" dirty="0" smtClean="0"/>
              <a:t>Kvalitní strategické plánování přispívá ke</a:t>
            </a:r>
            <a:r>
              <a:rPr lang="cs-CZ" sz="1600" dirty="0" smtClean="0"/>
              <a:t>:</a:t>
            </a:r>
          </a:p>
          <a:p>
            <a:r>
              <a:rPr lang="cs-CZ" sz="1600" dirty="0" smtClean="0"/>
              <a:t>Zlepšení výkonnosti dotyčné NO</a:t>
            </a:r>
          </a:p>
          <a:p>
            <a:r>
              <a:rPr lang="cs-CZ" sz="1600" dirty="0" smtClean="0"/>
              <a:t>Stimulaci jejího myšlení a předvídavosti</a:t>
            </a:r>
          </a:p>
          <a:p>
            <a:r>
              <a:rPr lang="cs-CZ" sz="1600" dirty="0" smtClean="0"/>
              <a:t>Řešení nejdůležitějších organizačních problémů</a:t>
            </a:r>
          </a:p>
          <a:p>
            <a:r>
              <a:rPr lang="cs-CZ" sz="1600" dirty="0" smtClean="0"/>
              <a:t>Změně reaktivního na </a:t>
            </a:r>
            <a:r>
              <a:rPr lang="cs-CZ" sz="1600" dirty="0" err="1" smtClean="0"/>
              <a:t>proaktivní</a:t>
            </a:r>
            <a:r>
              <a:rPr lang="cs-CZ" sz="1600" dirty="0" smtClean="0"/>
              <a:t> přístup</a:t>
            </a:r>
          </a:p>
          <a:p>
            <a:r>
              <a:rPr lang="cs-CZ" sz="1600" dirty="0" smtClean="0"/>
              <a:t>Rozvoji týmové spolupráce uvnitř této organizace</a:t>
            </a:r>
          </a:p>
          <a:p>
            <a:endParaRPr lang="cs-CZ" sz="1600" dirty="0" smtClean="0"/>
          </a:p>
          <a:p>
            <a:pPr algn="l">
              <a:buNone/>
            </a:pPr>
            <a:endParaRPr lang="cs-CZ" sz="1600"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13</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plánování </a:t>
            </a:r>
            <a:endParaRPr lang="cs-CZ"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algn="l">
              <a:buNone/>
            </a:pPr>
            <a:r>
              <a:rPr lang="cs-CZ" sz="1600" u="sng" dirty="0" smtClean="0"/>
              <a:t>Smyslem strategického plánování je</a:t>
            </a:r>
            <a:r>
              <a:rPr lang="cs-CZ" sz="1600" dirty="0" smtClean="0"/>
              <a:t>:</a:t>
            </a:r>
          </a:p>
          <a:p>
            <a:r>
              <a:rPr lang="cs-CZ" sz="1600" dirty="0" smtClean="0"/>
              <a:t>Určení cíle v rámci celé organizace a tomu odpovídající strategie</a:t>
            </a:r>
          </a:p>
          <a:p>
            <a:r>
              <a:rPr lang="cs-CZ" sz="1600" dirty="0" smtClean="0"/>
              <a:t>Vyhodnocení všech varování vnějšího prostředí a jeho příležitostí</a:t>
            </a:r>
          </a:p>
          <a:p>
            <a:r>
              <a:rPr lang="cs-CZ" sz="1600" dirty="0" smtClean="0"/>
              <a:t>Ocenění současných i potencionálních zdrojů a </a:t>
            </a:r>
            <a:r>
              <a:rPr lang="cs-CZ" sz="1600" dirty="0" err="1" smtClean="0"/>
              <a:t>know</a:t>
            </a:r>
            <a:r>
              <a:rPr lang="cs-CZ" sz="1600" dirty="0" smtClean="0"/>
              <a:t>-</a:t>
            </a:r>
            <a:r>
              <a:rPr lang="cs-CZ" sz="1600" dirty="0" err="1" smtClean="0"/>
              <a:t>how</a:t>
            </a:r>
            <a:r>
              <a:rPr lang="cs-CZ" sz="1600" dirty="0" smtClean="0"/>
              <a:t> organizace</a:t>
            </a:r>
          </a:p>
          <a:p>
            <a:r>
              <a:rPr lang="cs-CZ" sz="1600" dirty="0" smtClean="0"/>
              <a:t>Formulace základní strategie k dosažení specifikovaných cílů</a:t>
            </a:r>
          </a:p>
          <a:p>
            <a:r>
              <a:rPr lang="cs-CZ" sz="1600" dirty="0" smtClean="0"/>
              <a:t>Zavedení potřebné organizační struktury nezbytné k realizaci formulované strategie</a:t>
            </a:r>
          </a:p>
          <a:p>
            <a:r>
              <a:rPr lang="cs-CZ" sz="1600" dirty="0" smtClean="0"/>
              <a:t>Sestavení podrobného časového harmonogramu realizace zvolené strategie</a:t>
            </a:r>
          </a:p>
          <a:p>
            <a:r>
              <a:rPr lang="cs-CZ" sz="1600" dirty="0" smtClean="0"/>
              <a:t>Zavedení kritérií hodnocení průběžného a konečného splnění plánu</a:t>
            </a:r>
          </a:p>
          <a:p>
            <a:r>
              <a:rPr lang="cs-CZ" sz="1600" dirty="0" smtClean="0"/>
              <a:t>Hodnocení výkonnosti a případné modifikace realizované strategie</a:t>
            </a:r>
            <a:endParaRPr lang="cs-CZ" sz="1600" dirty="0" smtClean="0"/>
          </a:p>
          <a:p>
            <a:pPr algn="l">
              <a:buNone/>
            </a:pPr>
            <a:endParaRPr lang="cs-CZ" sz="1600"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14</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plánování </a:t>
            </a:r>
            <a:endParaRPr lang="cs-CZ"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algn="l">
              <a:buNone/>
            </a:pPr>
            <a:r>
              <a:rPr lang="cs-CZ" sz="1600" dirty="0" smtClean="0"/>
              <a:t>Strategické plánování je spojeno se:</a:t>
            </a:r>
          </a:p>
          <a:p>
            <a:r>
              <a:rPr lang="cs-CZ" sz="1600" b="1" dirty="0" smtClean="0"/>
              <a:t>Strategickým rozhodováním</a:t>
            </a:r>
            <a:r>
              <a:rPr lang="cs-CZ" sz="1600" dirty="0" smtClean="0"/>
              <a:t>, které ovlivňuje činnost organizace v dlouhodobém horizontu a jehož dopady jsou dlouhodobé</a:t>
            </a:r>
          </a:p>
          <a:p>
            <a:pPr>
              <a:buNone/>
            </a:pPr>
            <a:endParaRPr lang="cs-CZ" sz="1600" dirty="0" smtClean="0"/>
          </a:p>
          <a:p>
            <a:r>
              <a:rPr lang="cs-CZ" sz="1600" b="1" dirty="0" smtClean="0"/>
              <a:t>Strategickým řízením - </a:t>
            </a:r>
            <a:r>
              <a:rPr lang="cs-CZ" sz="1600" dirty="0" smtClean="0"/>
              <a:t>představuje proces realizace cílů stanovených ve strategickém plánu </a:t>
            </a:r>
          </a:p>
          <a:p>
            <a:endParaRPr lang="cs-CZ" sz="1600" dirty="0" smtClean="0"/>
          </a:p>
          <a:p>
            <a:r>
              <a:rPr lang="cs-CZ" sz="1600" dirty="0" smtClean="0"/>
              <a:t>Vzorec úspěchu:</a:t>
            </a:r>
          </a:p>
          <a:p>
            <a:pPr>
              <a:buNone/>
            </a:pPr>
            <a:r>
              <a:rPr lang="cs-CZ" sz="1600" dirty="0" smtClean="0"/>
              <a:t>	</a:t>
            </a:r>
            <a:r>
              <a:rPr lang="cs-CZ" sz="1600" b="1" u="sng" dirty="0" smtClean="0"/>
              <a:t>Úspěch organizace = jasně stanovené cíle + kvalitní plánování + týmová práce</a:t>
            </a:r>
            <a:endParaRPr lang="cs-CZ" sz="1200" b="1" u="sng"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15</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plánování </a:t>
            </a:r>
            <a:endParaRPr lang="cs-CZ"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556792"/>
            <a:ext cx="8435280" cy="5472608"/>
          </a:xfrm>
        </p:spPr>
        <p:txBody>
          <a:bodyPr>
            <a:normAutofit/>
          </a:bodyPr>
          <a:lstStyle/>
          <a:p>
            <a:pPr lvl="0" algn="l"/>
            <a:r>
              <a:rPr lang="cs-CZ" sz="1600" dirty="0" smtClean="0">
                <a:solidFill>
                  <a:schemeClr val="tx1"/>
                </a:solidFill>
              </a:rPr>
              <a:t>Strategické plánování </a:t>
            </a:r>
            <a:r>
              <a:rPr lang="cs-CZ" sz="1600" b="1" u="sng" dirty="0" smtClean="0">
                <a:solidFill>
                  <a:schemeClr val="tx1"/>
                </a:solidFill>
              </a:rPr>
              <a:t>musí předcházet veškerým manažerským funkcím </a:t>
            </a:r>
            <a:r>
              <a:rPr lang="cs-CZ" sz="1600" dirty="0" smtClean="0">
                <a:solidFill>
                  <a:schemeClr val="tx1"/>
                </a:solidFill>
              </a:rPr>
              <a:t>v organizaci (organizování, přikazování, koordinace, kontrola)</a:t>
            </a:r>
          </a:p>
          <a:p>
            <a:pPr lvl="0" algn="l"/>
            <a:endParaRPr lang="cs-CZ" sz="1600" dirty="0" smtClean="0"/>
          </a:p>
          <a:p>
            <a:pPr lvl="0" algn="l">
              <a:buNone/>
            </a:pPr>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16</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plánování </a:t>
            </a:r>
            <a:endParaRPr lang="cs-CZ" sz="2800" dirty="0"/>
          </a:p>
        </p:txBody>
      </p:sp>
      <p:pic>
        <p:nvPicPr>
          <p:cNvPr id="6" name="Obrázek 5" descr="7.png"/>
          <p:cNvPicPr>
            <a:picLocks noChangeAspect="1"/>
          </p:cNvPicPr>
          <p:nvPr/>
        </p:nvPicPr>
        <p:blipFill>
          <a:blip r:embed="rId3" cstate="print"/>
          <a:stretch>
            <a:fillRect/>
          </a:stretch>
        </p:blipFill>
        <p:spPr>
          <a:xfrm>
            <a:off x="395536" y="2348880"/>
            <a:ext cx="8421276" cy="288647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385392"/>
            <a:ext cx="8435280" cy="5472608"/>
          </a:xfrm>
        </p:spPr>
        <p:txBody>
          <a:bodyPr>
            <a:normAutofit lnSpcReduction="10000"/>
          </a:bodyPr>
          <a:lstStyle/>
          <a:p>
            <a:pPr algn="l">
              <a:buNone/>
            </a:pPr>
            <a:r>
              <a:rPr lang="cs-CZ" sz="2000" b="1" dirty="0" smtClean="0"/>
              <a:t>Strategické řízení velkou měrou ovlivňuje úspěšnost nestátních neziskových organizací (naplňování poslání).</a:t>
            </a:r>
          </a:p>
          <a:p>
            <a:pPr algn="l">
              <a:buNone/>
            </a:pPr>
            <a:endParaRPr lang="cs-CZ" sz="2000" b="1" dirty="0" smtClean="0"/>
          </a:p>
          <a:p>
            <a:pPr>
              <a:buNone/>
            </a:pPr>
            <a:r>
              <a:rPr lang="cs-CZ" sz="2000" dirty="0" smtClean="0"/>
              <a:t>Strategické řízení je proces, kterým se stanovuje vize a poslání organizací, z nichž se vyvozují strategické cíle na základě strategické analýzy a trendů budoucího vývoje. </a:t>
            </a:r>
          </a:p>
          <a:p>
            <a:pPr>
              <a:buNone/>
            </a:pPr>
            <a:endParaRPr lang="cs-CZ" sz="2000" dirty="0" smtClean="0"/>
          </a:p>
          <a:p>
            <a:pPr>
              <a:buNone/>
            </a:pPr>
            <a:r>
              <a:rPr lang="cs-CZ" sz="2000" dirty="0" smtClean="0"/>
              <a:t>Jeho prostřednictvím se volí a hledá optimální strategie rozvoje organizace, nebo jejích organizačních složek tak, aby byly efektivně využity zdroje společnosti v součinnosti s příležitostmi na trhu.</a:t>
            </a:r>
          </a:p>
          <a:p>
            <a:pPr>
              <a:buNone/>
            </a:pPr>
            <a:endParaRPr lang="cs-CZ" sz="1600" b="1" dirty="0" smtClean="0"/>
          </a:p>
          <a:p>
            <a:pPr>
              <a:buNone/>
            </a:pPr>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17</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řízení neziskových organizací</a:t>
            </a:r>
            <a:endParaRPr lang="cs-CZ"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385392"/>
            <a:ext cx="8435280" cy="5472608"/>
          </a:xfrm>
        </p:spPr>
        <p:txBody>
          <a:bodyPr>
            <a:normAutofit/>
          </a:bodyPr>
          <a:lstStyle/>
          <a:p>
            <a:r>
              <a:rPr lang="cs-CZ" sz="1600" dirty="0" smtClean="0"/>
              <a:t>Strategické řízení, které </a:t>
            </a:r>
            <a:r>
              <a:rPr lang="cs-CZ" sz="1600" b="1" i="1" dirty="0" smtClean="0"/>
              <a:t>vychází z dlouhodobých předpovědí vývoje</a:t>
            </a:r>
            <a:r>
              <a:rPr lang="cs-CZ" sz="1600" dirty="0" smtClean="0"/>
              <a:t>, pomáhá neziskové organizaci anticipovat budoucí problémy a příležitosti. Jeho uplatňováním se prodlužuje čas pro přípravu organizace na řešeních zásadních problémů i samotného budoucího vývoje. </a:t>
            </a:r>
          </a:p>
          <a:p>
            <a:pPr>
              <a:buNone/>
            </a:pPr>
            <a:endParaRPr lang="cs-CZ" sz="1600" dirty="0" smtClean="0"/>
          </a:p>
          <a:p>
            <a:r>
              <a:rPr lang="cs-CZ" sz="1600" dirty="0" smtClean="0"/>
              <a:t>Strategické řízení </a:t>
            </a:r>
            <a:r>
              <a:rPr lang="cs-CZ" sz="1600" b="1" i="1" dirty="0" smtClean="0"/>
              <a:t>dává jasné cíle a směry pro budoucnost organizace</a:t>
            </a:r>
            <a:r>
              <a:rPr lang="cs-CZ" sz="1600" dirty="0" smtClean="0"/>
              <a:t>, pocity jistoty jeho pracovníkům. Pro zaměstnance je vždy lepší, když vědí, co přesně se od nich očekává a kam organizace směřuje. </a:t>
            </a:r>
          </a:p>
          <a:p>
            <a:endParaRPr lang="cs-CZ" sz="1600" dirty="0" smtClean="0"/>
          </a:p>
          <a:p>
            <a:r>
              <a:rPr lang="cs-CZ" sz="1600" dirty="0" smtClean="0"/>
              <a:t>Strategické řízení </a:t>
            </a:r>
            <a:r>
              <a:rPr lang="cs-CZ" sz="1600" b="1" i="1" dirty="0" smtClean="0"/>
              <a:t>pomáhá zvyšovat kvalitu managementu</a:t>
            </a:r>
            <a:r>
              <a:rPr lang="cs-CZ" sz="1600" dirty="0" smtClean="0"/>
              <a:t>, vede řídící pracovníky k tomu, aby zkvalitňovali svá rozhodování. Strategické řízení také pomáhá zlepšovat komunikaci uvnitř organizace, řízení a koordinaci projektů, motivaci zaměstnanců a zlepšuje alokaci zdrojů.</a:t>
            </a:r>
            <a:endParaRPr lang="cs-CZ" sz="1600" b="1" dirty="0" smtClean="0"/>
          </a:p>
          <a:p>
            <a:pPr>
              <a:buNone/>
            </a:pPr>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18</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řízení neziskových organizací</a:t>
            </a:r>
            <a:endParaRPr lang="cs-CZ"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385392"/>
            <a:ext cx="8435280" cy="5472608"/>
          </a:xfrm>
        </p:spPr>
        <p:txBody>
          <a:bodyPr>
            <a:normAutofit/>
          </a:bodyPr>
          <a:lstStyle/>
          <a:p>
            <a:pPr>
              <a:buNone/>
            </a:pPr>
            <a:r>
              <a:rPr lang="cs-CZ" sz="1600" b="1" dirty="0" smtClean="0"/>
              <a:t>Strategické milníky NNO</a:t>
            </a:r>
            <a:r>
              <a:rPr lang="cs-CZ" sz="1600" dirty="0" smtClean="0"/>
              <a:t>:</a:t>
            </a:r>
          </a:p>
          <a:p>
            <a:r>
              <a:rPr lang="cs-CZ" sz="1600" dirty="0" smtClean="0"/>
              <a:t>Když chce nezisková organizace nastavit fungování své činnosti na příštích několik let. </a:t>
            </a:r>
          </a:p>
          <a:p>
            <a:endParaRPr lang="cs-CZ" sz="1600" dirty="0" smtClean="0"/>
          </a:p>
          <a:p>
            <a:r>
              <a:rPr lang="cs-CZ" sz="1600" dirty="0" smtClean="0"/>
              <a:t>V období, kdy dochází k silným externím vlivům, které působí na neziskovou organizaci, jako jsou změny v dotační politice, ekonomická krize, odklon některých důležitých donátorů, změna legislativy atd. </a:t>
            </a:r>
          </a:p>
          <a:p>
            <a:endParaRPr lang="cs-CZ" sz="1600" dirty="0" smtClean="0"/>
          </a:p>
          <a:p>
            <a:r>
              <a:rPr lang="cs-CZ" sz="1600" dirty="0" smtClean="0"/>
              <a:t>V období, kdy dochází ke změně interního prostředí v neziskové organizaci, jako je například výměna statutárních orgánů nebo vedoucích zaměstnanců, které formují představy o chodu a budoucím vývoji organizace. </a:t>
            </a:r>
          </a:p>
          <a:p>
            <a:endParaRPr lang="cs-CZ" sz="1600" dirty="0" smtClean="0"/>
          </a:p>
          <a:p>
            <a:r>
              <a:rPr lang="cs-CZ" sz="1600" dirty="0" smtClean="0"/>
              <a:t>Pokud se organizaci podaří naplnit její poslání a vizi, což je ve valné většině spíše hypotetický bod, je nutné strategicky plánovat její budoucí vývoj</a:t>
            </a:r>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19</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řízení neziskových organizací</a:t>
            </a:r>
            <a:endParaRPr lang="cs-CZ"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548680"/>
            <a:ext cx="8291264" cy="4392487"/>
          </a:xfrm>
        </p:spPr>
        <p:txBody>
          <a:bodyPr>
            <a:noAutofit/>
          </a:bodyPr>
          <a:lstStyle/>
          <a:p>
            <a:pPr algn="l">
              <a:buNone/>
            </a:pPr>
            <a:endParaRPr lang="cs-CZ" sz="1600" dirty="0" smtClean="0">
              <a:solidFill>
                <a:schemeClr val="tx1"/>
              </a:solidFill>
            </a:endParaRPr>
          </a:p>
          <a:p>
            <a:pPr lvl="0" algn="l">
              <a:lnSpc>
                <a:spcPct val="170000"/>
              </a:lnSpc>
            </a:pPr>
            <a:r>
              <a:rPr lang="cs-CZ" sz="1600" dirty="0" smtClean="0"/>
              <a:t>Neziskové organizace jsou zřizovány státem (státní organizace)</a:t>
            </a:r>
          </a:p>
          <a:p>
            <a:pPr lvl="0" algn="l">
              <a:lnSpc>
                <a:spcPct val="170000"/>
              </a:lnSpc>
            </a:pPr>
            <a:r>
              <a:rPr lang="cs-CZ" sz="1600" dirty="0" smtClean="0">
                <a:solidFill>
                  <a:schemeClr val="tx1"/>
                </a:solidFill>
              </a:rPr>
              <a:t>Neziskové organizace mají ze zákona zajištěno financování (hospodaří s finančními prostředky státu)</a:t>
            </a:r>
          </a:p>
          <a:p>
            <a:pPr lvl="0" algn="l">
              <a:lnSpc>
                <a:spcPct val="170000"/>
              </a:lnSpc>
            </a:pPr>
            <a:r>
              <a:rPr lang="cs-CZ" sz="1600" dirty="0" smtClean="0"/>
              <a:t>Neziskové organizace nemají žádné provozní náklady, resp. ty jsou jim plně kryty z prostředků zřizovatele (státu)</a:t>
            </a:r>
          </a:p>
          <a:p>
            <a:pPr lvl="0" algn="l">
              <a:lnSpc>
                <a:spcPct val="170000"/>
              </a:lnSpc>
            </a:pPr>
            <a:r>
              <a:rPr lang="cs-CZ" sz="1600" dirty="0" smtClean="0">
                <a:solidFill>
                  <a:schemeClr val="tx1"/>
                </a:solidFill>
              </a:rPr>
              <a:t>Neziskové organizace neplánují, resp. </a:t>
            </a:r>
            <a:r>
              <a:rPr lang="cs-CZ" sz="1600" dirty="0" smtClean="0"/>
              <a:t>n</a:t>
            </a:r>
            <a:r>
              <a:rPr lang="cs-CZ" sz="1600" dirty="0" smtClean="0">
                <a:solidFill>
                  <a:schemeClr val="tx1"/>
                </a:solidFill>
              </a:rPr>
              <a:t>epotřebují plánovat, existují z obecně přijatých garancí a jistot</a:t>
            </a:r>
          </a:p>
          <a:p>
            <a:pPr lvl="0" algn="l">
              <a:lnSpc>
                <a:spcPct val="170000"/>
              </a:lnSpc>
            </a:pPr>
            <a:r>
              <a:rPr lang="cs-CZ" sz="1600" dirty="0" smtClean="0"/>
              <a:t>Neziskové organizace nemají a nepotřebují žádné strategie (strategické řízení, strategické rozhodování apod.)</a:t>
            </a:r>
          </a:p>
          <a:p>
            <a:pPr lvl="0" algn="l">
              <a:lnSpc>
                <a:spcPct val="170000"/>
              </a:lnSpc>
            </a:pPr>
            <a:r>
              <a:rPr lang="cs-CZ" sz="1600" dirty="0" smtClean="0"/>
              <a:t>Management neziskových organizací je většinou o jednom člověku (řediteli)</a:t>
            </a:r>
          </a:p>
          <a:p>
            <a:pPr lvl="0" algn="l">
              <a:lnSpc>
                <a:spcPct val="170000"/>
              </a:lnSpc>
            </a:pPr>
            <a:r>
              <a:rPr lang="cs-CZ" sz="1600" dirty="0" smtClean="0"/>
              <a:t>Neziskové organizace nepodnikají ...</a:t>
            </a:r>
          </a:p>
          <a:p>
            <a:pPr lvl="0" algn="l"/>
            <a:endParaRPr lang="cs-CZ" sz="1600" dirty="0" smtClean="0">
              <a:solidFill>
                <a:schemeClr val="tx1"/>
              </a:solidFill>
            </a:endParaRPr>
          </a:p>
          <a:p>
            <a:pPr lvl="0" algn="l"/>
            <a:endParaRPr lang="cs-CZ" sz="1600" b="1" dirty="0" smtClean="0">
              <a:solidFill>
                <a:schemeClr val="tx1"/>
              </a:solidFill>
            </a:endParaRPr>
          </a:p>
          <a:p>
            <a:pPr lvl="0" algn="l"/>
            <a:endParaRPr lang="cs-CZ" sz="1600" dirty="0" smtClean="0">
              <a:solidFill>
                <a:schemeClr val="tx1"/>
              </a:solidFill>
            </a:endParaRPr>
          </a:p>
          <a:p>
            <a:pPr lvl="0" algn="l">
              <a:buNone/>
            </a:pPr>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a:t>
            </a:fld>
            <a:endParaRPr lang="cs-CZ" dirty="0"/>
          </a:p>
        </p:txBody>
      </p:sp>
      <p:sp>
        <p:nvSpPr>
          <p:cNvPr id="2" name="Nadpis 1"/>
          <p:cNvSpPr>
            <a:spLocks noGrp="1"/>
          </p:cNvSpPr>
          <p:nvPr>
            <p:ph type="title"/>
          </p:nvPr>
        </p:nvSpPr>
        <p:spPr>
          <a:xfrm>
            <a:off x="467544" y="116632"/>
            <a:ext cx="7859216" cy="994122"/>
          </a:xfrm>
        </p:spPr>
        <p:txBody>
          <a:bodyPr>
            <a:normAutofit/>
          </a:bodyPr>
          <a:lstStyle/>
          <a:p>
            <a:pPr algn="l"/>
            <a:r>
              <a:rPr lang="cs-CZ" sz="2000" dirty="0" smtClean="0"/>
              <a:t>Polopravdy a mýty o neziskových organizacích</a:t>
            </a:r>
            <a:endParaRPr lang="cs-CZ"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385392"/>
            <a:ext cx="8435280" cy="5472608"/>
          </a:xfrm>
        </p:spPr>
        <p:txBody>
          <a:bodyPr>
            <a:normAutofit/>
          </a:bodyPr>
          <a:lstStyle/>
          <a:p>
            <a:pPr lvl="0" algn="l">
              <a:buNone/>
            </a:pPr>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20</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Strategické řízení neziskových organizací</a:t>
            </a:r>
            <a:endParaRPr lang="cs-CZ" sz="2800" dirty="0"/>
          </a:p>
        </p:txBody>
      </p:sp>
      <p:pic>
        <p:nvPicPr>
          <p:cNvPr id="6" name="Obrázek 5" descr="3.png"/>
          <p:cNvPicPr>
            <a:picLocks noChangeAspect="1"/>
          </p:cNvPicPr>
          <p:nvPr/>
        </p:nvPicPr>
        <p:blipFill>
          <a:blip r:embed="rId3" cstate="print"/>
          <a:stretch>
            <a:fillRect/>
          </a:stretch>
        </p:blipFill>
        <p:spPr>
          <a:xfrm>
            <a:off x="884088" y="1268760"/>
            <a:ext cx="7293135" cy="453650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fontScale="55000" lnSpcReduction="20000"/>
          </a:bodyPr>
          <a:lstStyle/>
          <a:p>
            <a:pPr algn="l">
              <a:buFont typeface="Wingdings" pitchFamily="2" charset="2"/>
              <a:buChar char="Ø"/>
            </a:pPr>
            <a:r>
              <a:rPr lang="cs-CZ" sz="3200" dirty="0" smtClean="0"/>
              <a:t>je jedna z hlavních činností organizace</a:t>
            </a:r>
          </a:p>
          <a:p>
            <a:pPr algn="l">
              <a:buFont typeface="Wingdings" pitchFamily="2" charset="2"/>
              <a:buChar char="Ø"/>
            </a:pPr>
            <a:endParaRPr lang="cs-CZ" sz="3200" dirty="0" smtClean="0"/>
          </a:p>
          <a:p>
            <a:pPr algn="l">
              <a:buFont typeface="Wingdings" pitchFamily="2" charset="2"/>
              <a:buChar char="Ø"/>
            </a:pPr>
            <a:r>
              <a:rPr lang="cs-CZ" sz="3200" dirty="0" smtClean="0"/>
              <a:t>s</a:t>
            </a:r>
            <a:r>
              <a:rPr lang="cs-CZ" sz="3200" dirty="0" smtClean="0">
                <a:solidFill>
                  <a:schemeClr val="tx1"/>
                </a:solidFill>
              </a:rPr>
              <a:t>myslem plánování je </a:t>
            </a:r>
            <a:r>
              <a:rPr lang="cs-CZ" sz="3200" b="1" u="sng" dirty="0" smtClean="0">
                <a:solidFill>
                  <a:schemeClr val="tx1"/>
                </a:solidFill>
              </a:rPr>
              <a:t>stanovení cílů organizace </a:t>
            </a:r>
            <a:r>
              <a:rPr lang="cs-CZ" sz="3200" dirty="0" smtClean="0">
                <a:solidFill>
                  <a:schemeClr val="tx1"/>
                </a:solidFill>
              </a:rPr>
              <a:t>v čase a </a:t>
            </a:r>
            <a:r>
              <a:rPr lang="cs-CZ" sz="3200" b="1" u="sng" dirty="0" smtClean="0">
                <a:solidFill>
                  <a:schemeClr val="tx1"/>
                </a:solidFill>
              </a:rPr>
              <a:t>vymezení postupů jak těchto cílů dosáhnout</a:t>
            </a:r>
          </a:p>
          <a:p>
            <a:pPr algn="l">
              <a:buNone/>
            </a:pPr>
            <a:endParaRPr lang="cs-CZ" sz="3200" b="1" u="sng" dirty="0" smtClean="0">
              <a:solidFill>
                <a:schemeClr val="tx1"/>
              </a:solidFill>
            </a:endParaRPr>
          </a:p>
          <a:p>
            <a:pPr algn="l">
              <a:buFont typeface="Wingdings" pitchFamily="2" charset="2"/>
              <a:buChar char="Ø"/>
            </a:pPr>
            <a:r>
              <a:rPr lang="cs-CZ" sz="3200" dirty="0" smtClean="0"/>
              <a:t>plánování zahrnuje systematické stanovení cílů a úkolů</a:t>
            </a:r>
          </a:p>
          <a:p>
            <a:pPr algn="l">
              <a:buFont typeface="Wingdings" pitchFamily="2" charset="2"/>
              <a:buChar char="Ø"/>
            </a:pPr>
            <a:endParaRPr lang="cs-CZ" sz="3200" dirty="0" smtClean="0">
              <a:solidFill>
                <a:schemeClr val="tx1"/>
              </a:solidFill>
            </a:endParaRPr>
          </a:p>
          <a:p>
            <a:pPr algn="l">
              <a:buFont typeface="Wingdings" pitchFamily="2" charset="2"/>
              <a:buChar char="Ø"/>
            </a:pPr>
            <a:r>
              <a:rPr lang="cs-CZ" sz="3200" dirty="0" smtClean="0"/>
              <a:t>k</a:t>
            </a:r>
            <a:r>
              <a:rPr lang="cs-CZ" sz="3200" dirty="0" smtClean="0">
                <a:solidFill>
                  <a:schemeClr val="tx1"/>
                </a:solidFill>
              </a:rPr>
              <a:t> tomu je nezbytné rozhodování o výběru z alternativních možných budoucích způsobů vykonávaných činností</a:t>
            </a:r>
          </a:p>
          <a:p>
            <a:pPr algn="l">
              <a:buFont typeface="Wingdings" pitchFamily="2" charset="2"/>
              <a:buChar char="Ø"/>
            </a:pPr>
            <a:endParaRPr lang="cs-CZ" sz="3200" dirty="0" smtClean="0"/>
          </a:p>
          <a:p>
            <a:pPr algn="l">
              <a:buFont typeface="Wingdings" pitchFamily="2" charset="2"/>
              <a:buChar char="Ø"/>
            </a:pPr>
            <a:r>
              <a:rPr lang="cs-CZ" sz="3200" dirty="0" smtClean="0">
                <a:solidFill>
                  <a:schemeClr val="tx1"/>
                </a:solidFill>
              </a:rPr>
              <a:t>Není možné plánování a sestavit plán bez rozhodování a bez zvažování potřeby lidských a materiálních zdrojů </a:t>
            </a:r>
            <a:r>
              <a:rPr lang="cs-CZ" sz="3200" dirty="0" smtClean="0">
                <a:solidFill>
                  <a:schemeClr val="tx1"/>
                </a:solidFill>
                <a:latin typeface="Lucida Sans Unicode"/>
                <a:cs typeface="Lucida Sans Unicode"/>
              </a:rPr>
              <a:t>⇨ za rozhodování je zapotřebí nést odpovědnost</a:t>
            </a:r>
            <a:endParaRPr lang="cs-CZ" sz="3200" dirty="0" smtClean="0">
              <a:solidFill>
                <a:schemeClr val="tx1"/>
              </a:solidFill>
            </a:endParaRPr>
          </a:p>
          <a:p>
            <a:pPr algn="l">
              <a:buNone/>
            </a:pPr>
            <a:endParaRPr lang="cs-CZ" sz="1600" dirty="0" smtClean="0">
              <a:solidFill>
                <a:schemeClr val="tx1"/>
              </a:solidFill>
            </a:endParaRPr>
          </a:p>
          <a:p>
            <a:pPr lvl="0" algn="l">
              <a:buNone/>
            </a:pPr>
            <a:r>
              <a:rPr lang="cs-CZ" sz="1600" dirty="0" smtClean="0"/>
              <a:t>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21</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Plánování</a:t>
            </a:r>
            <a:endParaRPr lang="cs-CZ"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fontScale="92500" lnSpcReduction="20000"/>
          </a:bodyPr>
          <a:lstStyle/>
          <a:p>
            <a:pPr algn="l">
              <a:buFont typeface="Wingdings" pitchFamily="2" charset="2"/>
              <a:buChar char="Ø"/>
            </a:pPr>
            <a:r>
              <a:rPr lang="cs-CZ" sz="1800" dirty="0" smtClean="0"/>
              <a:t>Uvědomění si příležitostí </a:t>
            </a:r>
          </a:p>
          <a:p>
            <a:pPr algn="l">
              <a:buFont typeface="Wingdings" pitchFamily="2" charset="2"/>
              <a:buChar char="Ø"/>
            </a:pPr>
            <a:r>
              <a:rPr lang="cs-CZ" sz="1800" dirty="0" smtClean="0"/>
              <a:t>Vlastní stanovení cílů (efektivnost, potřebnost služby apod.)</a:t>
            </a:r>
          </a:p>
          <a:p>
            <a:pPr algn="l">
              <a:buFont typeface="Wingdings" pitchFamily="2" charset="2"/>
              <a:buChar char="Ø"/>
            </a:pPr>
            <a:r>
              <a:rPr lang="cs-CZ" sz="1800" dirty="0" smtClean="0"/>
              <a:t>Identifikace předpokladů (analýza vnitřního a vnějšího prostředí)</a:t>
            </a:r>
          </a:p>
          <a:p>
            <a:pPr algn="l">
              <a:buFont typeface="Wingdings" pitchFamily="2" charset="2"/>
              <a:buChar char="Ø"/>
            </a:pPr>
            <a:r>
              <a:rPr lang="cs-CZ" sz="1800" dirty="0" smtClean="0"/>
              <a:t>Určování alternativních postupů</a:t>
            </a:r>
          </a:p>
          <a:p>
            <a:pPr algn="l">
              <a:buFont typeface="Wingdings" pitchFamily="2" charset="2"/>
              <a:buChar char="Ø"/>
            </a:pPr>
            <a:r>
              <a:rPr lang="cs-CZ" sz="1800" dirty="0" smtClean="0"/>
              <a:t>Hodnocení alternativních postupů (značné množství faktorů)</a:t>
            </a:r>
          </a:p>
          <a:p>
            <a:pPr algn="l">
              <a:buNone/>
            </a:pPr>
            <a:endParaRPr lang="cs-CZ" sz="1800" dirty="0" smtClean="0"/>
          </a:p>
          <a:p>
            <a:pPr algn="l">
              <a:buFont typeface="Wingdings" pitchFamily="2" charset="2"/>
              <a:buChar char="Ø"/>
            </a:pPr>
            <a:r>
              <a:rPr lang="cs-CZ" sz="1800" dirty="0" smtClean="0"/>
              <a:t>Výběr postupů (optimální okamžik rozhodnutí         přijetí plánu</a:t>
            </a:r>
          </a:p>
          <a:p>
            <a:pPr algn="l">
              <a:buFont typeface="Wingdings" pitchFamily="2" charset="2"/>
              <a:buChar char="Ø"/>
            </a:pPr>
            <a:endParaRPr lang="cs-CZ" sz="1800" dirty="0" smtClean="0"/>
          </a:p>
          <a:p>
            <a:pPr algn="l">
              <a:buFont typeface="Wingdings" pitchFamily="2" charset="2"/>
              <a:buChar char="Ø"/>
            </a:pPr>
            <a:r>
              <a:rPr lang="cs-CZ" sz="1800" dirty="0" smtClean="0"/>
              <a:t>Formulování podpůrných plánů</a:t>
            </a:r>
          </a:p>
          <a:p>
            <a:pPr algn="l">
              <a:buFont typeface="Wingdings" pitchFamily="2" charset="2"/>
              <a:buChar char="Ø"/>
            </a:pPr>
            <a:r>
              <a:rPr lang="cs-CZ" sz="1800" dirty="0" smtClean="0"/>
              <a:t>Sestavení rozpočtu potřeby zdrojů</a:t>
            </a:r>
          </a:p>
          <a:p>
            <a:pPr algn="l">
              <a:buNone/>
            </a:pPr>
            <a:endParaRPr lang="cs-CZ" sz="1600" dirty="0" smtClean="0"/>
          </a:p>
          <a:p>
            <a:pPr algn="l">
              <a:buFont typeface="Wingdings" pitchFamily="2" charset="2"/>
              <a:buChar char="Ø"/>
            </a:pPr>
            <a:endParaRPr lang="cs-CZ" sz="1600" dirty="0" smtClean="0"/>
          </a:p>
          <a:p>
            <a:pPr algn="l">
              <a:buFont typeface="Wingdings" pitchFamily="2" charset="2"/>
              <a:buChar char="Ø"/>
            </a:pPr>
            <a:endParaRPr lang="cs-CZ" sz="1600" dirty="0" smtClean="0"/>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22</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Postup při tvorbě plánů NNO</a:t>
            </a:r>
            <a:endParaRPr lang="cs-CZ" sz="2800" dirty="0"/>
          </a:p>
        </p:txBody>
      </p:sp>
      <p:sp>
        <p:nvSpPr>
          <p:cNvPr id="6" name="Šipka doprava 5"/>
          <p:cNvSpPr/>
          <p:nvPr/>
        </p:nvSpPr>
        <p:spPr>
          <a:xfrm>
            <a:off x="5868144" y="3068960"/>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2"/>
          </p:nvPr>
        </p:nvSpPr>
        <p:spPr/>
        <p:txBody>
          <a:bodyPr/>
          <a:lstStyle/>
          <a:p>
            <a:fld id="{254CE725-8A72-48C5-BEF5-367330928E13}" type="slidenum">
              <a:rPr lang="cs-CZ" smtClean="0"/>
              <a:pPr/>
              <a:t>23</a:t>
            </a:fld>
            <a:endParaRPr lang="cs-CZ" dirty="0"/>
          </a:p>
        </p:txBody>
      </p:sp>
      <p:sp>
        <p:nvSpPr>
          <p:cNvPr id="6" name="Šipka doprava 5"/>
          <p:cNvSpPr/>
          <p:nvPr/>
        </p:nvSpPr>
        <p:spPr>
          <a:xfrm>
            <a:off x="5940152" y="3212976"/>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7" name="Obrázek 6" descr="6.png"/>
          <p:cNvPicPr>
            <a:picLocks noChangeAspect="1"/>
          </p:cNvPicPr>
          <p:nvPr/>
        </p:nvPicPr>
        <p:blipFill>
          <a:blip r:embed="rId3" cstate="print"/>
          <a:stretch>
            <a:fillRect/>
          </a:stretch>
        </p:blipFill>
        <p:spPr>
          <a:xfrm>
            <a:off x="642389" y="342469"/>
            <a:ext cx="7859222" cy="6173062"/>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r>
              <a:rPr lang="cs-CZ" sz="1800" dirty="0" smtClean="0"/>
              <a:t>Dle časového hlediska (dlouhodobé, střednědobé, krátkodobé)</a:t>
            </a:r>
          </a:p>
          <a:p>
            <a:r>
              <a:rPr lang="cs-CZ" sz="1800" dirty="0" smtClean="0"/>
              <a:t>Úrovně rozhodovacího procesu (strategické, taktické, operativní)</a:t>
            </a:r>
          </a:p>
          <a:p>
            <a:r>
              <a:rPr lang="cs-CZ" sz="1800" dirty="0" smtClean="0"/>
              <a:t>Věcné náplně plánu (finanční, personální, investiční apod.)</a:t>
            </a:r>
          </a:p>
          <a:p>
            <a:r>
              <a:rPr lang="cs-CZ" sz="1800" dirty="0" smtClean="0"/>
              <a:t>Účelu, kterému plány slouží </a:t>
            </a:r>
          </a:p>
          <a:p>
            <a:pPr algn="l">
              <a:buFont typeface="Wingdings" pitchFamily="2" charset="2"/>
              <a:buChar char="Ø"/>
            </a:pPr>
            <a:endParaRPr lang="cs-CZ" sz="1600" dirty="0" smtClean="0"/>
          </a:p>
          <a:p>
            <a:pPr lvl="0" algn="l"/>
            <a:r>
              <a:rPr lang="cs-CZ" sz="2000" b="1" dirty="0" smtClean="0"/>
              <a:t>Plánovací trojimperativ:</a:t>
            </a:r>
          </a:p>
          <a:p>
            <a:pPr lvl="1"/>
            <a:r>
              <a:rPr lang="cs-CZ" sz="2000" b="1" dirty="0" smtClean="0"/>
              <a:t>CO SE MUSÍ UDĚLAT A JAK TO MÁ VYPADAT?</a:t>
            </a:r>
          </a:p>
          <a:p>
            <a:pPr lvl="1"/>
            <a:r>
              <a:rPr lang="cs-CZ" sz="2000" b="1" dirty="0" smtClean="0"/>
              <a:t>KDY MUSÍ BÝT URČITÁ ČÁST REALIZOVÁNA?</a:t>
            </a:r>
          </a:p>
          <a:p>
            <a:pPr lvl="1"/>
            <a:r>
              <a:rPr lang="cs-CZ" sz="2000" b="1" dirty="0" smtClean="0"/>
              <a:t>KOLIK NÁS TO BUDE STÁT?</a:t>
            </a:r>
          </a:p>
          <a:p>
            <a:pPr lvl="0" algn="l">
              <a:buNone/>
            </a:pPr>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24</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Členění plánů</a:t>
            </a:r>
            <a:endParaRPr lang="cs-CZ"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r>
              <a:rPr lang="cs-CZ" sz="1800" b="1" dirty="0" smtClean="0"/>
              <a:t>Strategické plány </a:t>
            </a:r>
            <a:r>
              <a:rPr lang="cs-CZ" sz="1800" dirty="0" smtClean="0"/>
              <a:t>– jsou v nich konkretizovány strategické záměry (cíle) organizace. Určují vývoj organizace v delším časovém horizontu (5 a více let)</a:t>
            </a:r>
          </a:p>
          <a:p>
            <a:endParaRPr lang="cs-CZ" sz="1800" b="1" dirty="0" smtClean="0"/>
          </a:p>
          <a:p>
            <a:r>
              <a:rPr lang="cs-CZ" sz="1800" b="1" dirty="0" smtClean="0"/>
              <a:t>Taktické plány </a:t>
            </a:r>
            <a:r>
              <a:rPr lang="cs-CZ" sz="1800" dirty="0" smtClean="0"/>
              <a:t>– směřují k uskutečnění plánů strategických. Specifikují úkoly vyplývající ze strategických plánů pro konkrétní období (1 – 5 let)</a:t>
            </a:r>
          </a:p>
          <a:p>
            <a:endParaRPr lang="cs-CZ" sz="1800" dirty="0" smtClean="0"/>
          </a:p>
          <a:p>
            <a:r>
              <a:rPr lang="cs-CZ" sz="1800" b="1" dirty="0" smtClean="0"/>
              <a:t>Operativní plány </a:t>
            </a:r>
            <a:r>
              <a:rPr lang="cs-CZ" sz="1800" dirty="0" smtClean="0"/>
              <a:t>– jsou sestavovány na čtvrtletí, měsíc (do 1 roku). </a:t>
            </a:r>
            <a:br>
              <a:rPr lang="cs-CZ" sz="1800" dirty="0" smtClean="0"/>
            </a:br>
            <a:r>
              <a:rPr lang="cs-CZ" sz="1800" dirty="0" smtClean="0"/>
              <a:t>Při jejich sestavování se vychází z konkrétních podmínek, známých informací o zdrojích, adresná odpovědnost pracovníků za plnění operativních cílů. </a:t>
            </a:r>
            <a:endParaRPr lang="cs-CZ" sz="1600"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25</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Členění plánů</a:t>
            </a:r>
            <a:endParaRPr lang="cs-CZ"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r>
              <a:rPr lang="cs-CZ" sz="1800" dirty="0" smtClean="0"/>
              <a:t>Cíle je nutno formulovat pro jednotlivé úrovně neziskové organizace písemně, přičemž hlavním znakem </a:t>
            </a:r>
            <a:r>
              <a:rPr lang="cs-CZ" sz="1800" dirty="0" err="1" smtClean="0"/>
              <a:t>optimality</a:t>
            </a:r>
            <a:r>
              <a:rPr lang="cs-CZ" sz="1800" dirty="0" smtClean="0"/>
              <a:t> je jejich stimulující míra náročnosti. </a:t>
            </a:r>
          </a:p>
          <a:p>
            <a:pPr>
              <a:buNone/>
            </a:pPr>
            <a:endParaRPr lang="cs-CZ" sz="1800" dirty="0" smtClean="0"/>
          </a:p>
          <a:p>
            <a:r>
              <a:rPr lang="cs-CZ" sz="1800" dirty="0" smtClean="0">
                <a:solidFill>
                  <a:schemeClr val="tx1"/>
                </a:solidFill>
              </a:rPr>
              <a:t>Cíle musí být stanoveny k přesně stanoveným tématům</a:t>
            </a:r>
          </a:p>
          <a:p>
            <a:r>
              <a:rPr lang="cs-CZ" sz="1800" dirty="0" smtClean="0"/>
              <a:t>Cíle musí být vztaženy k výsledkům, nikoli k činnostem</a:t>
            </a:r>
          </a:p>
          <a:p>
            <a:r>
              <a:rPr lang="cs-CZ" sz="1800" dirty="0" smtClean="0"/>
              <a:t>Cíle musí být v měřitelných jednotkách</a:t>
            </a:r>
          </a:p>
          <a:p>
            <a:r>
              <a:rPr lang="cs-CZ" sz="1800" dirty="0" smtClean="0"/>
              <a:t>Cíle musí provokovat k výkonům, musí vybízet k aktivitě</a:t>
            </a:r>
          </a:p>
          <a:p>
            <a:r>
              <a:rPr lang="cs-CZ" sz="1800" dirty="0" smtClean="0"/>
              <a:t>Cíle musí být realizovatelné vlastními silami organizace</a:t>
            </a:r>
          </a:p>
          <a:p>
            <a:r>
              <a:rPr lang="cs-CZ" sz="1800" dirty="0" smtClean="0"/>
              <a:t>Cíle musí mít vazbu na poslání, přičemž nesmí být v rozporu</a:t>
            </a:r>
          </a:p>
          <a:p>
            <a:r>
              <a:rPr lang="cs-CZ" sz="1800" dirty="0" smtClean="0"/>
              <a:t>Cíle musí být odsouhlaseny manažery na všech úrovních i dotyčnými zaměstnanci (optimum)</a:t>
            </a:r>
          </a:p>
          <a:p>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26</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Formulování cílů</a:t>
            </a:r>
            <a:endParaRPr lang="cs-CZ"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r>
              <a:rPr lang="cs-CZ" sz="1800" dirty="0" smtClean="0"/>
              <a:t>Cíle neziskové organizace jsou stanoveny jako konečný stav, ke kterému by měly všechny aktivity neziskové organizace směřovat. </a:t>
            </a:r>
          </a:p>
          <a:p>
            <a:endParaRPr lang="cs-CZ" sz="1800" dirty="0" smtClean="0"/>
          </a:p>
          <a:p>
            <a:endParaRPr lang="cs-CZ" sz="1800" dirty="0" smtClean="0"/>
          </a:p>
          <a:p>
            <a:pPr>
              <a:buNone/>
            </a:pPr>
            <a:endParaRPr lang="cs-CZ" sz="1800" dirty="0" smtClean="0"/>
          </a:p>
          <a:p>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27</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Formulování cílů</a:t>
            </a:r>
            <a:endParaRPr lang="cs-CZ" sz="2800" dirty="0"/>
          </a:p>
        </p:txBody>
      </p:sp>
      <p:pic>
        <p:nvPicPr>
          <p:cNvPr id="7" name="Obrázek 6" descr="5.png"/>
          <p:cNvPicPr>
            <a:picLocks noChangeAspect="1"/>
          </p:cNvPicPr>
          <p:nvPr/>
        </p:nvPicPr>
        <p:blipFill>
          <a:blip r:embed="rId3" cstate="print"/>
          <a:stretch>
            <a:fillRect/>
          </a:stretch>
        </p:blipFill>
        <p:spPr>
          <a:xfrm>
            <a:off x="755576" y="2348880"/>
            <a:ext cx="7884368" cy="2668324"/>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28</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Hierarchické uspořádání cílů</a:t>
            </a:r>
            <a:endParaRPr lang="cs-CZ" sz="2800" dirty="0"/>
          </a:p>
        </p:txBody>
      </p:sp>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Šipka nahoru 6"/>
          <p:cNvSpPr/>
          <p:nvPr/>
        </p:nvSpPr>
        <p:spPr>
          <a:xfrm>
            <a:off x="1259632" y="2132856"/>
            <a:ext cx="504056" cy="1368152"/>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lů 7"/>
          <p:cNvSpPr/>
          <p:nvPr/>
        </p:nvSpPr>
        <p:spPr>
          <a:xfrm>
            <a:off x="7380312" y="2132856"/>
            <a:ext cx="504056" cy="151216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827584" y="3789040"/>
            <a:ext cx="1512168" cy="646331"/>
          </a:xfrm>
          <a:prstGeom prst="rect">
            <a:avLst/>
          </a:prstGeom>
          <a:noFill/>
        </p:spPr>
        <p:txBody>
          <a:bodyPr wrap="square" rtlCol="0">
            <a:spAutoFit/>
          </a:bodyPr>
          <a:lstStyle/>
          <a:p>
            <a:r>
              <a:rPr lang="cs-CZ" dirty="0" smtClean="0"/>
              <a:t>Progresivní plánování</a:t>
            </a:r>
            <a:endParaRPr lang="cs-CZ" dirty="0"/>
          </a:p>
        </p:txBody>
      </p:sp>
      <p:sp>
        <p:nvSpPr>
          <p:cNvPr id="10" name="TextovéPole 9"/>
          <p:cNvSpPr txBox="1"/>
          <p:nvPr/>
        </p:nvSpPr>
        <p:spPr>
          <a:xfrm>
            <a:off x="7020272" y="3789040"/>
            <a:ext cx="1512168" cy="646331"/>
          </a:xfrm>
          <a:prstGeom prst="rect">
            <a:avLst/>
          </a:prstGeom>
          <a:noFill/>
        </p:spPr>
        <p:txBody>
          <a:bodyPr wrap="square" rtlCol="0">
            <a:spAutoFit/>
          </a:bodyPr>
          <a:lstStyle/>
          <a:p>
            <a:r>
              <a:rPr lang="cs-CZ" dirty="0" smtClean="0"/>
              <a:t>Retrográdní plánování</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fontScale="92500"/>
          </a:bodyPr>
          <a:lstStyle/>
          <a:p>
            <a:r>
              <a:rPr lang="cs-CZ" sz="1800" dirty="0" smtClean="0"/>
              <a:t>Formulované cíle musí být vzájemně konzistentní tak, že musí na sebe navazovat a dosažení jednoho cíle musí podporovat splnění cílů ostatních. </a:t>
            </a:r>
          </a:p>
          <a:p>
            <a:pPr>
              <a:buNone/>
            </a:pPr>
            <a:endParaRPr lang="cs-CZ" sz="1800" dirty="0" smtClean="0"/>
          </a:p>
          <a:p>
            <a:r>
              <a:rPr lang="cs-CZ" sz="1800" dirty="0" smtClean="0"/>
              <a:t>Konzistence cílů může být horizontální prostřednictvím slaďování cílů mezi jednotlivými útvary organizace na stejné řídící úrovni, nebo vertikální ve formě rozpisu cílů do nižších úrovní od shora dolů po odborné linii. </a:t>
            </a:r>
          </a:p>
          <a:p>
            <a:pPr>
              <a:buNone/>
            </a:pPr>
            <a:endParaRPr lang="cs-CZ" sz="1800" dirty="0" smtClean="0"/>
          </a:p>
          <a:p>
            <a:r>
              <a:rPr lang="cs-CZ" sz="1800" dirty="0" smtClean="0"/>
              <a:t>Takto stanovené cíle budou současně i optimální, jestliže budou projednány a odsouhlaseny zaměstnanci na všech úrovních organizace. </a:t>
            </a:r>
          </a:p>
          <a:p>
            <a:endParaRPr lang="cs-CZ" sz="1800" dirty="0" smtClean="0"/>
          </a:p>
          <a:p>
            <a:endParaRPr lang="cs-CZ" sz="1800" dirty="0" smtClean="0"/>
          </a:p>
          <a:p>
            <a:pPr>
              <a:buNone/>
            </a:pPr>
            <a:endParaRPr lang="cs-CZ" sz="1800" dirty="0" smtClean="0"/>
          </a:p>
          <a:p>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29</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Formulování cílů</a:t>
            </a:r>
            <a:endParaRPr lang="cs-CZ"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p:txBody>
          <a:bodyPr>
            <a:normAutofit/>
          </a:bodyPr>
          <a:lstStyle/>
          <a:p>
            <a:pPr algn="l">
              <a:buNone/>
            </a:pPr>
            <a:r>
              <a:rPr lang="cs-CZ" sz="1600" dirty="0" smtClean="0">
                <a:solidFill>
                  <a:schemeClr val="tx1"/>
                </a:solidFill>
              </a:rPr>
              <a:t>Národní hospodářství se člení na:</a:t>
            </a:r>
          </a:p>
          <a:p>
            <a:pPr algn="l">
              <a:buNone/>
            </a:pPr>
            <a:endParaRPr lang="cs-CZ" sz="1600" dirty="0" smtClean="0">
              <a:solidFill>
                <a:schemeClr val="tx1"/>
              </a:solidFill>
            </a:endParaRPr>
          </a:p>
          <a:p>
            <a:pPr lvl="0" algn="l"/>
            <a:r>
              <a:rPr lang="cs-CZ" sz="1600" b="1" dirty="0" smtClean="0">
                <a:solidFill>
                  <a:schemeClr val="tx1"/>
                </a:solidFill>
              </a:rPr>
              <a:t>Tržně komerční sektor</a:t>
            </a:r>
            <a:r>
              <a:rPr lang="cs-CZ" sz="1600" dirty="0" smtClean="0">
                <a:solidFill>
                  <a:schemeClr val="tx1"/>
                </a:solidFill>
              </a:rPr>
              <a:t>, který je v soukromém vlastnictví a je ziskově motivován.</a:t>
            </a:r>
          </a:p>
          <a:p>
            <a:pPr lvl="0" algn="l"/>
            <a:r>
              <a:rPr lang="cs-CZ" sz="1600" b="1" dirty="0" smtClean="0">
                <a:solidFill>
                  <a:schemeClr val="tx1"/>
                </a:solidFill>
              </a:rPr>
              <a:t>Veřejný sektor</a:t>
            </a:r>
            <a:r>
              <a:rPr lang="cs-CZ" sz="1600" dirty="0" smtClean="0">
                <a:solidFill>
                  <a:schemeClr val="tx1"/>
                </a:solidFill>
              </a:rPr>
              <a:t>, který je ve vlastnictví státu (v širokém smyslu) jménem lidu. </a:t>
            </a:r>
          </a:p>
          <a:p>
            <a:pPr lvl="0" algn="l"/>
            <a:r>
              <a:rPr lang="cs-CZ" sz="1600" b="1" dirty="0" smtClean="0">
                <a:solidFill>
                  <a:schemeClr val="tx1"/>
                </a:solidFill>
              </a:rPr>
              <a:t>Třetí sektor</a:t>
            </a:r>
            <a:r>
              <a:rPr lang="cs-CZ" sz="1600" dirty="0" smtClean="0">
                <a:solidFill>
                  <a:schemeClr val="tx1"/>
                </a:solidFill>
              </a:rPr>
              <a:t>, tj. sociální ekonomika, která zahrnuje širokou škálu organizací, jako jsou různá dobrovolná sdružení, nadace a další neziskové organizace.</a:t>
            </a:r>
          </a:p>
          <a:p>
            <a:r>
              <a:rPr lang="cs-CZ" sz="1600" dirty="0" smtClean="0"/>
              <a:t>Někdy se také v uvedené logice členění uvádí </a:t>
            </a:r>
            <a:r>
              <a:rPr lang="cs-CZ" sz="1600" b="1" dirty="0" smtClean="0"/>
              <a:t>čtvrté odvětví</a:t>
            </a:r>
            <a:r>
              <a:rPr lang="cs-CZ" sz="1600" dirty="0" smtClean="0"/>
              <a:t>,  tzv. </a:t>
            </a:r>
            <a:r>
              <a:rPr lang="cs-CZ" sz="1600" b="1" dirty="0" smtClean="0"/>
              <a:t>neformální sektor</a:t>
            </a:r>
            <a:r>
              <a:rPr lang="cs-CZ" sz="1600" dirty="0" smtClean="0"/>
              <a:t>, kde neformální výměny probíhají mezi rodinou a přáteli. </a:t>
            </a:r>
          </a:p>
          <a:p>
            <a:pPr>
              <a:buNone/>
            </a:pPr>
            <a:r>
              <a:rPr lang="cs-CZ" sz="1600" dirty="0" smtClean="0"/>
              <a:t>	V češtině se také uvádí termín sousedská výpomoc.</a:t>
            </a:r>
          </a:p>
          <a:p>
            <a:pPr lvl="0" algn="l">
              <a:buNone/>
            </a:pPr>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Vymezení neziskového sektoru</a:t>
            </a:r>
            <a:endParaRPr lang="cs-CZ"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r>
              <a:rPr lang="cs-CZ" sz="1600" dirty="0" smtClean="0"/>
              <a:t>SMART je jednoduchý nástroj napomáhající definovat cíle. Tento nástroj se uplatňuje především v rámci strategického řízení a řízení projektů. </a:t>
            </a:r>
          </a:p>
          <a:p>
            <a:pPr algn="l">
              <a:buNone/>
            </a:pPr>
            <a:endParaRPr lang="cs-CZ" sz="1600" dirty="0" smtClean="0"/>
          </a:p>
          <a:p>
            <a:pPr algn="l">
              <a:buNone/>
            </a:pPr>
            <a:r>
              <a:rPr lang="cs-CZ" sz="1600" dirty="0" smtClean="0">
                <a:solidFill>
                  <a:schemeClr val="tx1"/>
                </a:solidFill>
              </a:rPr>
              <a:t>S – specifický – cíl musí být definován přesně. Čím přesněji je definován, tím se snadněji bude plnit – prevence nedorozumění.</a:t>
            </a:r>
          </a:p>
          <a:p>
            <a:pPr algn="l">
              <a:buNone/>
            </a:pPr>
            <a:r>
              <a:rPr lang="cs-CZ" sz="1600" dirty="0" smtClean="0"/>
              <a:t>M – měřitelný – splnění cíle musí být možné změřit. Posouzení do jaké míry bylo cíle dosaženo (měřitelné indikátory)</a:t>
            </a:r>
          </a:p>
          <a:p>
            <a:pPr algn="l">
              <a:buNone/>
            </a:pPr>
            <a:r>
              <a:rPr lang="cs-CZ" sz="1600" dirty="0" smtClean="0">
                <a:solidFill>
                  <a:schemeClr val="tx1"/>
                </a:solidFill>
              </a:rPr>
              <a:t>A – akceptovaný – cíl musí být akceptovaný odpovědnou osobou. Bez akceptace, přijetí cíle za své, nelze dosáhnout jeho naplnění v odpovídající kvalitě. </a:t>
            </a:r>
          </a:p>
          <a:p>
            <a:pPr>
              <a:buNone/>
            </a:pPr>
            <a:r>
              <a:rPr lang="cs-CZ" sz="1600" dirty="0" smtClean="0"/>
              <a:t>R – reálný – cíl musí být reálný. Musí být možné ho splnit v reálném čase, musí být k dispozici příslušné nástroje, znalosti, postupy apod. </a:t>
            </a:r>
          </a:p>
          <a:p>
            <a:pPr>
              <a:buNone/>
            </a:pPr>
            <a:r>
              <a:rPr lang="cs-CZ" sz="1600" dirty="0" smtClean="0">
                <a:solidFill>
                  <a:schemeClr val="tx1"/>
                </a:solidFill>
              </a:rPr>
              <a:t>T – časově ohraničený – cíl musí mít daný termín. </a:t>
            </a:r>
          </a:p>
          <a:p>
            <a:pPr>
              <a:buNone/>
            </a:pPr>
            <a:endParaRPr lang="cs-CZ" sz="1600" dirty="0" smtClean="0"/>
          </a:p>
          <a:p>
            <a:pPr>
              <a:buNone/>
            </a:pPr>
            <a:r>
              <a:rPr lang="cs-CZ" sz="1600" dirty="0" smtClean="0">
                <a:solidFill>
                  <a:schemeClr val="tx1"/>
                </a:solidFill>
              </a:rPr>
              <a:t>Pomocí SMART nástroje se definují konkrétní a jednoznačné cíle. </a:t>
            </a:r>
          </a:p>
          <a:p>
            <a:pPr algn="l">
              <a:buNone/>
            </a:pP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30</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Stanovení cílů pomocí metody SMART</a:t>
            </a:r>
            <a:endParaRPr lang="cs-CZ"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r>
              <a:rPr lang="cs-CZ" sz="1600" dirty="0" smtClean="0"/>
              <a:t>Peter F. </a:t>
            </a:r>
            <a:r>
              <a:rPr lang="cs-CZ" sz="1600" dirty="0" err="1" smtClean="0"/>
              <a:t>Drucker</a:t>
            </a:r>
            <a:r>
              <a:rPr lang="cs-CZ" sz="1600" dirty="0" smtClean="0"/>
              <a:t> – metoda založená na stanovení a vzájemném odsouhlasení cílů a vyhodnocování úspěšnosti jejich dosahování. </a:t>
            </a:r>
          </a:p>
          <a:p>
            <a:pPr algn="l">
              <a:buNone/>
            </a:pPr>
            <a:endParaRPr lang="cs-CZ" sz="1600" dirty="0" smtClean="0"/>
          </a:p>
          <a:p>
            <a:pPr algn="l">
              <a:buNone/>
            </a:pPr>
            <a:r>
              <a:rPr lang="cs-CZ" sz="1600" dirty="0" smtClean="0">
                <a:solidFill>
                  <a:schemeClr val="tx1"/>
                </a:solidFill>
              </a:rPr>
              <a:t>Realizátorům úkolu je umožněno rozhodnout, jaký způsob dosažení cíle je nejvhodnější. </a:t>
            </a:r>
          </a:p>
          <a:p>
            <a:pPr algn="l">
              <a:buNone/>
            </a:pPr>
            <a:endParaRPr lang="cs-CZ" sz="1600" dirty="0" smtClean="0"/>
          </a:p>
          <a:p>
            <a:pPr algn="l">
              <a:buNone/>
            </a:pPr>
            <a:r>
              <a:rPr lang="cs-CZ" sz="1600" dirty="0" smtClean="0">
                <a:solidFill>
                  <a:schemeClr val="tx1"/>
                </a:solidFill>
              </a:rPr>
              <a:t>Jedná se o přenesení odpovědnosti za cíl na realizátora. Metoda je použitelná prakticky ve všech oblastech řízení. </a:t>
            </a:r>
          </a:p>
          <a:p>
            <a:pPr algn="l">
              <a:buNone/>
            </a:pPr>
            <a:endParaRPr lang="cs-CZ" sz="1600" dirty="0" smtClean="0"/>
          </a:p>
          <a:p>
            <a:pPr algn="l">
              <a:buNone/>
            </a:pPr>
            <a:r>
              <a:rPr lang="cs-CZ" sz="1600" b="1" u="sng" dirty="0" smtClean="0">
                <a:solidFill>
                  <a:schemeClr val="tx1"/>
                </a:solidFill>
              </a:rPr>
              <a:t>Metoda GROW </a:t>
            </a:r>
            <a:r>
              <a:rPr lang="cs-CZ" sz="1600" u="sng" dirty="0" smtClean="0">
                <a:solidFill>
                  <a:schemeClr val="tx1"/>
                </a:solidFill>
              </a:rPr>
              <a:t>– metoda stanovení „osobních cílů“</a:t>
            </a:r>
          </a:p>
          <a:p>
            <a:pPr algn="l">
              <a:buNone/>
            </a:pPr>
            <a:endParaRPr lang="cs-CZ" sz="1600" dirty="0" smtClean="0"/>
          </a:p>
          <a:p>
            <a:pPr algn="l">
              <a:buNone/>
            </a:pPr>
            <a:r>
              <a:rPr lang="cs-CZ" sz="1600" dirty="0" smtClean="0">
                <a:solidFill>
                  <a:schemeClr val="tx1"/>
                </a:solidFill>
              </a:rPr>
              <a:t>	- co dělám?</a:t>
            </a:r>
          </a:p>
          <a:p>
            <a:pPr algn="l">
              <a:buNone/>
            </a:pPr>
            <a:r>
              <a:rPr lang="cs-CZ" sz="1600" dirty="0" smtClean="0"/>
              <a:t>	- co musím překonat?</a:t>
            </a:r>
          </a:p>
          <a:p>
            <a:pPr algn="l">
              <a:buNone/>
            </a:pPr>
            <a:r>
              <a:rPr lang="cs-CZ" sz="1600" dirty="0" smtClean="0">
                <a:solidFill>
                  <a:schemeClr val="tx1"/>
                </a:solidFill>
              </a:rPr>
              <a:t>	- jak to můžu vyřešit?</a:t>
            </a:r>
          </a:p>
          <a:p>
            <a:pPr algn="l">
              <a:buNone/>
            </a:pPr>
            <a:r>
              <a:rPr lang="cs-CZ" sz="1600" dirty="0" smtClean="0"/>
              <a:t>	- co pro to budu dělat? </a:t>
            </a:r>
            <a:endParaRPr lang="cs-CZ" sz="1600" dirty="0" smtClean="0">
              <a:solidFill>
                <a:schemeClr val="tx1"/>
              </a:solidFill>
            </a:endParaRPr>
          </a:p>
          <a:p>
            <a:pPr algn="l">
              <a:buNone/>
            </a:pP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31</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Řízení podle cílů – metoda MBO</a:t>
            </a:r>
            <a:endParaRPr lang="cs-CZ"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r>
              <a:rPr lang="cs-CZ" sz="1600" b="1" dirty="0" smtClean="0"/>
              <a:t>Priority</a:t>
            </a:r>
            <a:r>
              <a:rPr lang="cs-CZ" sz="1600" dirty="0" smtClean="0"/>
              <a:t> – cíle mající rozhodující vliv pro daný objekt rozhodování (výkonové ukazatele organizace, kapacita, dostupnost služeb apod.).</a:t>
            </a:r>
          </a:p>
          <a:p>
            <a:pPr algn="l">
              <a:buNone/>
            </a:pPr>
            <a:endParaRPr lang="cs-CZ" sz="1600" dirty="0" smtClean="0"/>
          </a:p>
          <a:p>
            <a:pPr algn="l">
              <a:buNone/>
            </a:pPr>
            <a:r>
              <a:rPr lang="cs-CZ" sz="1600" b="1" dirty="0" smtClean="0">
                <a:solidFill>
                  <a:schemeClr val="tx1"/>
                </a:solidFill>
              </a:rPr>
              <a:t>Měřitelnost</a:t>
            </a:r>
            <a:r>
              <a:rPr lang="cs-CZ" sz="1600" dirty="0" smtClean="0">
                <a:solidFill>
                  <a:schemeClr val="tx1"/>
                </a:solidFill>
              </a:rPr>
              <a:t> – kvantifikované plnění cílů</a:t>
            </a:r>
          </a:p>
          <a:p>
            <a:pPr algn="l">
              <a:buNone/>
            </a:pPr>
            <a:endParaRPr lang="cs-CZ" sz="1600" dirty="0" smtClean="0">
              <a:solidFill>
                <a:schemeClr val="tx1"/>
              </a:solidFill>
            </a:endParaRPr>
          </a:p>
          <a:p>
            <a:pPr algn="l">
              <a:buNone/>
            </a:pPr>
            <a:r>
              <a:rPr lang="cs-CZ" sz="1600" b="1" dirty="0" smtClean="0"/>
              <a:t>Přiměřenost</a:t>
            </a:r>
            <a:r>
              <a:rPr lang="cs-CZ" sz="1600" dirty="0" smtClean="0"/>
              <a:t> – čím vyšší počet dílčích cílů bude, tím je pravděpodobnější, že splnění jednoho cíle je v rozporu s plněním jiných cílů</a:t>
            </a:r>
          </a:p>
          <a:p>
            <a:pPr algn="l">
              <a:buNone/>
            </a:pPr>
            <a:endParaRPr lang="cs-CZ" sz="1600" dirty="0" smtClean="0"/>
          </a:p>
          <a:p>
            <a:pPr algn="l">
              <a:buNone/>
            </a:pPr>
            <a:r>
              <a:rPr lang="cs-CZ" sz="1600" b="1" dirty="0" smtClean="0">
                <a:solidFill>
                  <a:schemeClr val="tx1"/>
                </a:solidFill>
              </a:rPr>
              <a:t>Aktivity</a:t>
            </a:r>
            <a:r>
              <a:rPr lang="cs-CZ" sz="1600" dirty="0" smtClean="0">
                <a:solidFill>
                  <a:schemeClr val="tx1"/>
                </a:solidFill>
              </a:rPr>
              <a:t> – opatření, činnosti, procesy vedoucí k naplnění cílů</a:t>
            </a:r>
          </a:p>
          <a:p>
            <a:pPr algn="l">
              <a:buNone/>
            </a:pPr>
            <a:endParaRPr lang="cs-CZ" sz="1600" dirty="0" smtClean="0">
              <a:solidFill>
                <a:schemeClr val="tx1"/>
              </a:solidFill>
            </a:endParaRPr>
          </a:p>
          <a:p>
            <a:pPr algn="l">
              <a:buNone/>
            </a:pPr>
            <a:r>
              <a:rPr lang="cs-CZ" sz="1600" b="1" dirty="0" smtClean="0"/>
              <a:t>Zdroje</a:t>
            </a:r>
            <a:r>
              <a:rPr lang="cs-CZ" sz="1600" dirty="0" smtClean="0"/>
              <a:t> – materiální i nemateriální zdroje (finance, personální zabezpečení, kapacity, </a:t>
            </a:r>
            <a:r>
              <a:rPr lang="cs-CZ" sz="1600" dirty="0" err="1" smtClean="0"/>
              <a:t>know</a:t>
            </a:r>
            <a:r>
              <a:rPr lang="cs-CZ" sz="1600" dirty="0" smtClean="0"/>
              <a:t>-</a:t>
            </a:r>
            <a:r>
              <a:rPr lang="cs-CZ" sz="1600" dirty="0" err="1" smtClean="0"/>
              <a:t>how</a:t>
            </a:r>
            <a:r>
              <a:rPr lang="cs-CZ" sz="1600" dirty="0" smtClean="0"/>
              <a:t> apod.)</a:t>
            </a:r>
          </a:p>
          <a:p>
            <a:pPr algn="l">
              <a:buNone/>
            </a:pPr>
            <a:endParaRPr lang="cs-CZ" sz="1600" dirty="0" smtClean="0">
              <a:solidFill>
                <a:schemeClr val="tx1"/>
              </a:solidFill>
            </a:endParaRPr>
          </a:p>
          <a:p>
            <a:pPr algn="l">
              <a:buNone/>
            </a:pPr>
            <a:r>
              <a:rPr lang="cs-CZ" sz="1600" b="1" dirty="0" smtClean="0"/>
              <a:t>Termíny a odpovědnost</a:t>
            </a:r>
            <a:endParaRPr lang="cs-CZ" sz="1600" b="1"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32</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Stanovení cílů</a:t>
            </a:r>
            <a:endParaRPr lang="cs-CZ"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endParaRPr lang="cs-CZ" sz="1600" b="1"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33</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Stanovení cílů</a:t>
            </a:r>
            <a:endParaRPr lang="cs-CZ" sz="2800" dirty="0"/>
          </a:p>
        </p:txBody>
      </p:sp>
      <p:pic>
        <p:nvPicPr>
          <p:cNvPr id="6" name="Obrázek 5" descr="1.png"/>
          <p:cNvPicPr>
            <a:picLocks noChangeAspect="1"/>
          </p:cNvPicPr>
          <p:nvPr/>
        </p:nvPicPr>
        <p:blipFill>
          <a:blip r:embed="rId3" cstate="print"/>
          <a:stretch>
            <a:fillRect/>
          </a:stretch>
        </p:blipFill>
        <p:spPr>
          <a:xfrm>
            <a:off x="0" y="1670174"/>
            <a:ext cx="9144000" cy="3517651"/>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endParaRPr lang="cs-CZ" sz="1600" b="1"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34</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Stanovení cílů</a:t>
            </a:r>
            <a:endParaRPr lang="cs-CZ" sz="2800" dirty="0"/>
          </a:p>
        </p:txBody>
      </p:sp>
      <p:pic>
        <p:nvPicPr>
          <p:cNvPr id="7" name="Obrázek 6" descr="2.png"/>
          <p:cNvPicPr>
            <a:picLocks noChangeAspect="1"/>
          </p:cNvPicPr>
          <p:nvPr/>
        </p:nvPicPr>
        <p:blipFill>
          <a:blip r:embed="rId3" cstate="print"/>
          <a:stretch>
            <a:fillRect/>
          </a:stretch>
        </p:blipFill>
        <p:spPr>
          <a:xfrm>
            <a:off x="0" y="1124712"/>
            <a:ext cx="9144000" cy="4608576"/>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84784"/>
            <a:ext cx="8363272" cy="5040560"/>
          </a:xfrm>
        </p:spPr>
        <p:txBody>
          <a:bodyPr>
            <a:normAutofit/>
          </a:bodyPr>
          <a:lstStyle/>
          <a:p>
            <a:pPr algn="l">
              <a:buFont typeface="Wingdings" pitchFamily="2" charset="2"/>
              <a:buChar char="Ø"/>
            </a:pPr>
            <a:endParaRPr lang="cs-CZ" sz="1600" dirty="0" smtClean="0">
              <a:solidFill>
                <a:schemeClr val="tx1"/>
              </a:solidFill>
            </a:endParaRPr>
          </a:p>
          <a:p>
            <a:pPr lvl="0" algn="l">
              <a:buNone/>
            </a:pPr>
            <a:r>
              <a:rPr lang="cs-CZ" sz="1600" dirty="0" smtClean="0"/>
              <a:t>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35</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Vize organizace</a:t>
            </a:r>
            <a:endParaRPr lang="cs-CZ" sz="2800" dirty="0"/>
          </a:p>
        </p:txBody>
      </p:sp>
      <p:sp>
        <p:nvSpPr>
          <p:cNvPr id="7" name="Podnadpis 2"/>
          <p:cNvSpPr txBox="1">
            <a:spLocks/>
          </p:cNvSpPr>
          <p:nvPr/>
        </p:nvSpPr>
        <p:spPr>
          <a:xfrm>
            <a:off x="467544" y="1340768"/>
            <a:ext cx="8136904" cy="4392488"/>
          </a:xfrm>
          <a:prstGeom prst="rect">
            <a:avLst/>
          </a:prstGeom>
        </p:spPr>
        <p:txBody>
          <a:bodyPr vert="horz">
            <a:normAutofit fontScale="25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r>
              <a:rPr lang="cs-CZ" sz="8000" dirty="0" smtClean="0"/>
              <a:t> </a:t>
            </a:r>
            <a:r>
              <a:rPr lang="cs-CZ" sz="7200" b="1" dirty="0" smtClean="0"/>
              <a:t>VIZE</a:t>
            </a:r>
            <a:r>
              <a:rPr lang="cs-CZ" sz="7200" dirty="0" smtClean="0"/>
              <a:t> - stanovení čeho chceme dosáhnout, určit kam bychom se měli dostat</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dirty="0" smtClean="0"/>
          </a:p>
          <a:p>
            <a:pPr marL="365760" lvl="0" indent="-256032">
              <a:spcBef>
                <a:spcPts val="400"/>
              </a:spcBef>
              <a:buClr>
                <a:schemeClr val="accent1"/>
              </a:buClr>
              <a:buSzPct val="68000"/>
              <a:buFont typeface="Wingdings" pitchFamily="2" charset="2"/>
              <a:buChar char="Ø"/>
            </a:pPr>
            <a:r>
              <a:rPr lang="cs-CZ" sz="7200" dirty="0" smtClean="0"/>
              <a:t>Důležitým výchozím krokem strategického plánování dotyčného subjektu musí být formulace přijatelné vize vyjadřující, </a:t>
            </a:r>
            <a:r>
              <a:rPr lang="cs-CZ" sz="7200" b="1" u="sng" dirty="0" smtClean="0"/>
              <a:t>čím chce organizace v budoucnosti být. </a:t>
            </a:r>
          </a:p>
          <a:p>
            <a:pPr marL="365760" lvl="0" indent="-256032">
              <a:spcBef>
                <a:spcPts val="400"/>
              </a:spcBef>
              <a:buClr>
                <a:schemeClr val="accent1"/>
              </a:buClr>
              <a:buSzPct val="68000"/>
              <a:buFont typeface="Wingdings" pitchFamily="2" charset="2"/>
              <a:buChar char="Ø"/>
            </a:pPr>
            <a:endParaRPr lang="cs-CZ" sz="7200" dirty="0" smtClean="0"/>
          </a:p>
          <a:p>
            <a:pPr marL="365760" lvl="0" indent="-256032">
              <a:spcBef>
                <a:spcPts val="400"/>
              </a:spcBef>
              <a:buClr>
                <a:schemeClr val="accent1"/>
              </a:buClr>
              <a:buSzPct val="68000"/>
              <a:buFont typeface="Wingdings" pitchFamily="2" charset="2"/>
              <a:buChar char="Ø"/>
            </a:pPr>
            <a:r>
              <a:rPr lang="cs-CZ" sz="7200" dirty="0" smtClean="0"/>
              <a:t>Tato vize musí být vypracována v souladu se zásadami strategického myšlení a měla by obsahovat: </a:t>
            </a:r>
          </a:p>
          <a:p>
            <a:pPr marL="365760" lvl="0" indent="-256032">
              <a:spcBef>
                <a:spcPts val="400"/>
              </a:spcBef>
              <a:buClr>
                <a:schemeClr val="accent1"/>
              </a:buClr>
              <a:buSzPct val="68000"/>
              <a:buFont typeface="Wingdings" pitchFamily="2" charset="2"/>
              <a:buChar char="Ø"/>
            </a:pPr>
            <a:endParaRPr lang="cs-CZ" sz="7200" dirty="0" smtClean="0"/>
          </a:p>
          <a:p>
            <a:pPr marL="365760" lvl="0" indent="-256032">
              <a:spcBef>
                <a:spcPts val="400"/>
              </a:spcBef>
              <a:buClr>
                <a:schemeClr val="accent1"/>
              </a:buClr>
              <a:buSzPct val="68000"/>
            </a:pPr>
            <a:r>
              <a:rPr lang="cs-CZ" sz="7200" dirty="0" smtClean="0"/>
              <a:t>	- strategické záměry o tempu růstu, jehož chce dotyčná organizace dosáhnout; </a:t>
            </a:r>
          </a:p>
          <a:p>
            <a:pPr marL="365760" lvl="0" indent="-256032">
              <a:spcBef>
                <a:spcPts val="400"/>
              </a:spcBef>
              <a:buClr>
                <a:schemeClr val="accent1"/>
              </a:buClr>
              <a:buSzPct val="68000"/>
            </a:pPr>
            <a:r>
              <a:rPr lang="cs-CZ" sz="7200" dirty="0" smtClean="0"/>
              <a:t>	- úvahu o struktuře vyvíjených aktivit – upřednostnění služeb, přinášejících největší efekt; </a:t>
            </a:r>
          </a:p>
          <a:p>
            <a:pPr marL="365760" lvl="0" indent="-256032">
              <a:spcBef>
                <a:spcPts val="400"/>
              </a:spcBef>
              <a:buClr>
                <a:schemeClr val="accent1"/>
              </a:buClr>
              <a:buSzPct val="68000"/>
            </a:pPr>
            <a:r>
              <a:rPr lang="cs-CZ" sz="7200" dirty="0" smtClean="0"/>
              <a:t>	- specifické přednosti organizace;</a:t>
            </a:r>
          </a:p>
          <a:p>
            <a:pPr marL="365760" lvl="0" indent="-256032">
              <a:spcBef>
                <a:spcPts val="400"/>
              </a:spcBef>
              <a:buClr>
                <a:schemeClr val="accent1"/>
              </a:buClr>
              <a:buSzPct val="68000"/>
            </a:pPr>
            <a:r>
              <a:rPr lang="cs-CZ" sz="7200" dirty="0" smtClean="0"/>
              <a:t> 	- základní představu o organizačním uspořádání dané instituce.</a:t>
            </a:r>
            <a:endParaRPr kumimoji="0" lang="cs-CZ" sz="72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539552" y="1124744"/>
            <a:ext cx="7992888" cy="4104456"/>
          </a:xfrm>
        </p:spPr>
        <p:txBody>
          <a:bodyPr>
            <a:normAutofit/>
          </a:bodyPr>
          <a:lstStyle/>
          <a:p>
            <a:pPr algn="l">
              <a:buFont typeface="Wingdings" pitchFamily="2" charset="2"/>
              <a:buChar char="Ø"/>
            </a:pPr>
            <a:endParaRPr lang="cs-CZ" sz="1600" dirty="0" smtClean="0">
              <a:solidFill>
                <a:schemeClr val="tx1"/>
              </a:solidFill>
            </a:endParaRPr>
          </a:p>
          <a:p>
            <a:pPr lvl="0" algn="l">
              <a:buNone/>
            </a:pPr>
            <a:r>
              <a:rPr lang="cs-CZ" sz="1600" dirty="0" smtClean="0"/>
              <a:t>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36</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Vize organizace</a:t>
            </a:r>
            <a:endParaRPr lang="cs-CZ" sz="2800" dirty="0"/>
          </a:p>
        </p:txBody>
      </p:sp>
      <p:sp>
        <p:nvSpPr>
          <p:cNvPr id="7" name="Podnadpis 2"/>
          <p:cNvSpPr txBox="1">
            <a:spLocks/>
          </p:cNvSpPr>
          <p:nvPr/>
        </p:nvSpPr>
        <p:spPr>
          <a:xfrm>
            <a:off x="395536" y="1196752"/>
            <a:ext cx="8136904" cy="4392488"/>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endParaRPr lang="cs-CZ" sz="19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odnadpis 2"/>
          <p:cNvSpPr txBox="1">
            <a:spLocks/>
          </p:cNvSpPr>
          <p:nvPr/>
        </p:nvSpPr>
        <p:spPr>
          <a:xfrm>
            <a:off x="611560" y="1268760"/>
            <a:ext cx="8136904" cy="4392488"/>
          </a:xfrm>
          <a:prstGeom prst="rect">
            <a:avLst/>
          </a:prstGeom>
        </p:spPr>
        <p:txBody>
          <a:bodyPr vert="horz">
            <a:normAutofit fontScale="25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r>
              <a:rPr lang="cs-CZ" sz="7200" dirty="0" smtClean="0"/>
              <a:t>Mentální model budoucího stavu organizace který je natolik motivující a srozumitelný, aby udal dlouhodobý směr organizace pro budoucí plánování, stanovení cílů a jedinečnost dané neziskové organizace. </a:t>
            </a:r>
            <a:r>
              <a:rPr lang="cs-CZ" sz="7200" b="1" u="sng" dirty="0" smtClean="0"/>
              <a:t>VIZE musí motivovat </a:t>
            </a:r>
            <a:r>
              <a:rPr lang="cs-CZ" sz="7200" dirty="0" smtClean="0"/>
              <a:t>zaměstnance k aktivní účasti.</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r>
              <a:rPr lang="cs-CZ" sz="7200" dirty="0" smtClean="0"/>
              <a:t>Přínosy kvalitně formulovaných vizí:</a:t>
            </a:r>
          </a:p>
          <a:p>
            <a:pPr marL="822960" lvl="1" indent="-256032">
              <a:spcBef>
                <a:spcPts val="400"/>
              </a:spcBef>
              <a:buClr>
                <a:schemeClr val="accent1"/>
              </a:buClr>
              <a:buSzPct val="68000"/>
              <a:buFont typeface="Wingdings" pitchFamily="2" charset="2"/>
              <a:buChar char="Ø"/>
            </a:pPr>
            <a:r>
              <a:rPr lang="cs-CZ" sz="7200" dirty="0" smtClean="0"/>
              <a:t>Vize inspiruje</a:t>
            </a:r>
          </a:p>
          <a:p>
            <a:pPr marL="822960" lvl="1" indent="-256032">
              <a:spcBef>
                <a:spcPts val="400"/>
              </a:spcBef>
              <a:buClr>
                <a:schemeClr val="accent1"/>
              </a:buClr>
              <a:buSzPct val="68000"/>
              <a:buFont typeface="Wingdings" pitchFamily="2" charset="2"/>
              <a:buChar char="Ø"/>
            </a:pPr>
            <a:r>
              <a:rPr lang="cs-CZ" sz="7200" dirty="0" smtClean="0"/>
              <a:t>Vize je hybným krokem dopředu, sdílí cíle organizace</a:t>
            </a:r>
          </a:p>
          <a:p>
            <a:pPr marL="822960" lvl="1" indent="-256032">
              <a:spcBef>
                <a:spcPts val="400"/>
              </a:spcBef>
              <a:buClr>
                <a:schemeClr val="accent1"/>
              </a:buClr>
              <a:buSzPct val="68000"/>
              <a:buFont typeface="Wingdings" pitchFamily="2" charset="2"/>
              <a:buChar char="Ø"/>
            </a:pPr>
            <a:r>
              <a:rPr lang="cs-CZ" sz="7200" dirty="0" smtClean="0"/>
              <a:t>Vize napomáhá vytvářet společnou identitu uvnitř organizace</a:t>
            </a:r>
          </a:p>
          <a:p>
            <a:pPr marL="822960" lvl="1" indent="-256032">
              <a:spcBef>
                <a:spcPts val="400"/>
              </a:spcBef>
              <a:buClr>
                <a:schemeClr val="accent1"/>
              </a:buClr>
              <a:buSzPct val="68000"/>
              <a:buFont typeface="Wingdings" pitchFamily="2" charset="2"/>
              <a:buChar char="Ø"/>
            </a:pPr>
            <a:r>
              <a:rPr lang="cs-CZ" sz="7200" dirty="0" smtClean="0"/>
              <a:t>Vize musí být dostatečně konkurenční, originální a výjimečná</a:t>
            </a:r>
          </a:p>
          <a:p>
            <a:pPr marL="822960" lvl="1" indent="-256032">
              <a:spcBef>
                <a:spcPts val="400"/>
              </a:spcBef>
              <a:buClr>
                <a:schemeClr val="accent1"/>
              </a:buClr>
              <a:buSzPct val="68000"/>
              <a:buFont typeface="Wingdings" pitchFamily="2" charset="2"/>
              <a:buChar char="Ø"/>
            </a:pPr>
            <a:r>
              <a:rPr lang="cs-CZ" sz="7200" dirty="0" smtClean="0"/>
              <a:t>Vize podporuje zdravé riskování a experimentování</a:t>
            </a:r>
          </a:p>
          <a:p>
            <a:pPr marL="822960" lvl="1" indent="-256032">
              <a:spcBef>
                <a:spcPts val="400"/>
              </a:spcBef>
              <a:buClr>
                <a:schemeClr val="accent1"/>
              </a:buClr>
              <a:buSzPct val="68000"/>
              <a:buFont typeface="Wingdings" pitchFamily="2" charset="2"/>
              <a:buChar char="Ø"/>
            </a:pPr>
            <a:r>
              <a:rPr lang="cs-CZ" sz="7200" dirty="0" smtClean="0"/>
              <a:t>Vize podporuje myšlení v dlouhodobém horizontu</a:t>
            </a:r>
          </a:p>
          <a:p>
            <a:pPr marL="822960" lvl="1" indent="-256032">
              <a:spcBef>
                <a:spcPts val="400"/>
              </a:spcBef>
              <a:buClr>
                <a:schemeClr val="accent1"/>
              </a:buClr>
              <a:buSzPct val="68000"/>
              <a:buFont typeface="Wingdings" pitchFamily="2" charset="2"/>
              <a:buChar char="Ø"/>
            </a:pPr>
            <a:endParaRPr lang="cs-CZ" sz="7200" dirty="0" smtClean="0"/>
          </a:p>
          <a:p>
            <a:pPr marL="822960" lvl="1" indent="-256032">
              <a:spcBef>
                <a:spcPts val="400"/>
              </a:spcBef>
              <a:buClr>
                <a:schemeClr val="accent1"/>
              </a:buClr>
              <a:buSzPct val="68000"/>
            </a:pPr>
            <a:endParaRPr lang="cs-CZ" sz="7200" dirty="0" smtClean="0"/>
          </a:p>
          <a:p>
            <a:pPr marL="822960" lvl="1" indent="-256032">
              <a:spcBef>
                <a:spcPts val="400"/>
              </a:spcBef>
              <a:buClr>
                <a:schemeClr val="accent1"/>
              </a:buClr>
              <a:buSzPct val="68000"/>
              <a:buFont typeface="Wingdings" pitchFamily="2" charset="2"/>
              <a:buChar char="Ø"/>
            </a:pPr>
            <a:r>
              <a:rPr lang="cs-CZ" sz="7200" b="1" dirty="0" smtClean="0"/>
              <a:t>MISE – definování, jak bychom měli vizi naplnit</a:t>
            </a:r>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539552" y="1124744"/>
            <a:ext cx="7992888" cy="4104456"/>
          </a:xfrm>
        </p:spPr>
        <p:txBody>
          <a:bodyPr>
            <a:normAutofit/>
          </a:bodyPr>
          <a:lstStyle/>
          <a:p>
            <a:pPr algn="l">
              <a:buFont typeface="Wingdings" pitchFamily="2" charset="2"/>
              <a:buChar char="Ø"/>
            </a:pPr>
            <a:endParaRPr lang="cs-CZ" sz="1600" dirty="0" smtClean="0">
              <a:solidFill>
                <a:schemeClr val="tx1"/>
              </a:solidFill>
            </a:endParaRPr>
          </a:p>
          <a:p>
            <a:pPr lvl="0" algn="l">
              <a:buNone/>
            </a:pPr>
            <a:r>
              <a:rPr lang="cs-CZ" sz="1600" dirty="0" smtClean="0"/>
              <a:t>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37</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Vize organizace</a:t>
            </a:r>
            <a:endParaRPr lang="cs-CZ" sz="2800" dirty="0"/>
          </a:p>
        </p:txBody>
      </p:sp>
      <p:sp>
        <p:nvSpPr>
          <p:cNvPr id="7" name="Podnadpis 2"/>
          <p:cNvSpPr txBox="1">
            <a:spLocks/>
          </p:cNvSpPr>
          <p:nvPr/>
        </p:nvSpPr>
        <p:spPr>
          <a:xfrm>
            <a:off x="395536" y="1196752"/>
            <a:ext cx="8136904" cy="4392488"/>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pitchFamily="2" charset="2"/>
              <a:buChar char="Ø"/>
              <a:tabLst/>
              <a:defRPr/>
            </a:pPr>
            <a:endParaRPr lang="cs-CZ" sz="19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odnadpis 2"/>
          <p:cNvSpPr txBox="1">
            <a:spLocks/>
          </p:cNvSpPr>
          <p:nvPr/>
        </p:nvSpPr>
        <p:spPr>
          <a:xfrm>
            <a:off x="611560" y="1268760"/>
            <a:ext cx="8136904" cy="4392488"/>
          </a:xfrm>
          <a:prstGeom prst="rect">
            <a:avLst/>
          </a:prstGeom>
        </p:spPr>
        <p:txBody>
          <a:bodyPr vert="horz">
            <a:normAutofit fontScale="70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b="1" dirty="0" smtClean="0"/>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buFont typeface="Wingdings" pitchFamily="2" charset="2"/>
              <a:buChar char="Ø"/>
            </a:pPr>
            <a:endParaRPr lang="cs-CZ" sz="1900" dirty="0" smtClean="0"/>
          </a:p>
          <a:p>
            <a:pPr marL="822960" lvl="1" indent="-256032">
              <a:spcBef>
                <a:spcPts val="400"/>
              </a:spcBef>
              <a:buClr>
                <a:schemeClr val="accent1"/>
              </a:buClr>
              <a:buSzPct val="68000"/>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72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1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cs-CZ" sz="16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16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Diagram 7"/>
          <p:cNvGraphicFramePr/>
          <p:nvPr/>
        </p:nvGraphicFramePr>
        <p:xfrm>
          <a:off x="1547664" y="1268760"/>
          <a:ext cx="6336704"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r>
              <a:rPr lang="cs-CZ" sz="1600" b="1" dirty="0" smtClean="0"/>
              <a:t>„Dobře formulované poslání je základním předpokladem úspěchu.“ (P.F. </a:t>
            </a:r>
            <a:r>
              <a:rPr lang="cs-CZ" sz="1600" b="1" dirty="0" err="1" smtClean="0"/>
              <a:t>Drucker</a:t>
            </a:r>
            <a:r>
              <a:rPr lang="cs-CZ" sz="1600" b="1" dirty="0" smtClean="0"/>
              <a:t>)</a:t>
            </a:r>
          </a:p>
          <a:p>
            <a:pPr algn="l">
              <a:buNone/>
            </a:pPr>
            <a:endParaRPr lang="cs-CZ" sz="1600" b="1" dirty="0" smtClean="0"/>
          </a:p>
          <a:p>
            <a:pPr algn="l">
              <a:buNone/>
            </a:pPr>
            <a:r>
              <a:rPr lang="cs-CZ" sz="1600" dirty="0" smtClean="0"/>
              <a:t>Účelně formulované poslání vychází z identifikace vlastních silných a slabých stránek a musí vyjadřovat snahu zabezpečovat ještě lépe (kvalitněji) to, co již organizace v současnosti realizuje. To znamená mimo jiné odhalovat ve svém okolí existující potřeby a příležitosti. </a:t>
            </a:r>
          </a:p>
          <a:p>
            <a:pPr algn="l">
              <a:buNone/>
            </a:pPr>
            <a:endParaRPr lang="cs-CZ" sz="1600" dirty="0" smtClean="0"/>
          </a:p>
          <a:p>
            <a:pPr algn="l">
              <a:buNone/>
            </a:pPr>
            <a:r>
              <a:rPr lang="cs-CZ" sz="1600" dirty="0" smtClean="0"/>
              <a:t>Poslání definuje, </a:t>
            </a:r>
            <a:r>
              <a:rPr lang="cs-CZ" sz="1600" b="1" u="sng" dirty="0" smtClean="0"/>
              <a:t>proč dotyčná organizace existuje </a:t>
            </a:r>
            <a:r>
              <a:rPr lang="cs-CZ" sz="1600" dirty="0" smtClean="0"/>
              <a:t>se záměrem vzbudit u řídících i řadových pracovníků pocit účelu a sounáležitosti s organizací. Poslání organizace a s ní odpovídající cíle umožňují přesně specifikovat to, čeho chce organizace dosáhnout v dlouhodobém horizontu pomocí strategického plánu. </a:t>
            </a:r>
          </a:p>
          <a:p>
            <a:pPr algn="l">
              <a:buNone/>
            </a:pPr>
            <a:endParaRPr lang="cs-CZ" sz="1600" dirty="0" smtClean="0"/>
          </a:p>
          <a:p>
            <a:pPr algn="l">
              <a:buNone/>
            </a:pPr>
            <a:r>
              <a:rPr lang="cs-CZ" sz="1600" dirty="0" smtClean="0"/>
              <a:t>Poslání musí být formulováno krátkým a výstižným prohlášením organizace </a:t>
            </a:r>
            <a:r>
              <a:rPr lang="cs-CZ" sz="1600" i="1" u="sng" dirty="0" smtClean="0"/>
              <a:t>o smyslu svojí existence, o tom čeho se snaží dosáhnout a o hodnotách na nichž staví svoje aktivity</a:t>
            </a:r>
            <a:r>
              <a:rPr lang="cs-CZ" sz="1600" dirty="0" smtClean="0"/>
              <a:t>. Musí jednoznačně odlišovat tuto organizaci od jiných podobně zaměřených institucí.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38</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Poslání organizace</a:t>
            </a:r>
            <a:endParaRPr lang="cs-CZ"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lgn="l">
              <a:buNone/>
            </a:pPr>
            <a:r>
              <a:rPr lang="cs-CZ" sz="1600" dirty="0" smtClean="0"/>
              <a:t>Poslání musí splňovat: </a:t>
            </a:r>
            <a:br>
              <a:rPr lang="cs-CZ" sz="1600" dirty="0" smtClean="0"/>
            </a:br>
            <a:r>
              <a:rPr lang="cs-CZ" sz="1600" dirty="0" smtClean="0"/>
              <a:t>- musí být orientováno na klienty/uživatele</a:t>
            </a:r>
          </a:p>
          <a:p>
            <a:pPr algn="l">
              <a:buNone/>
            </a:pPr>
            <a:r>
              <a:rPr lang="cs-CZ" sz="1600" dirty="0" smtClean="0"/>
              <a:t>	- musí být realizovatelné</a:t>
            </a:r>
          </a:p>
          <a:p>
            <a:pPr algn="l">
              <a:buNone/>
            </a:pPr>
            <a:r>
              <a:rPr lang="cs-CZ" sz="1600" dirty="0" smtClean="0"/>
              <a:t>	- musí být motivační</a:t>
            </a:r>
          </a:p>
          <a:p>
            <a:pPr algn="l">
              <a:buNone/>
            </a:pPr>
            <a:r>
              <a:rPr lang="cs-CZ" sz="1600" dirty="0" smtClean="0"/>
              <a:t>	- musí být specifikované </a:t>
            </a:r>
            <a:r>
              <a:rPr lang="cs-CZ" sz="1600" dirty="0" smtClean="0">
                <a:latin typeface="Lucida Sans Unicode"/>
                <a:cs typeface="Lucida Sans Unicode"/>
              </a:rPr>
              <a:t>⇨ přispívá k vytváření hodnotového systému organizace ve vztahu ke klientům, společnosti, </a:t>
            </a:r>
            <a:r>
              <a:rPr lang="cs-CZ" sz="1600" b="1" u="sng" dirty="0" smtClean="0">
                <a:latin typeface="Lucida Sans Unicode"/>
                <a:cs typeface="Lucida Sans Unicode"/>
              </a:rPr>
              <a:t>stakeholderům</a:t>
            </a:r>
          </a:p>
          <a:p>
            <a:pPr algn="l">
              <a:buNone/>
            </a:pPr>
            <a:endParaRPr lang="cs-CZ" sz="1600" b="1" u="sng" dirty="0" smtClean="0">
              <a:latin typeface="Lucida Sans Unicode"/>
              <a:cs typeface="Lucida Sans Unicode"/>
            </a:endParaRPr>
          </a:p>
          <a:p>
            <a:pPr algn="l">
              <a:buNone/>
            </a:pPr>
            <a:r>
              <a:rPr lang="cs-CZ" sz="1600" b="1" u="sng" dirty="0" smtClean="0">
                <a:latin typeface="Lucida Sans Unicode"/>
                <a:cs typeface="Lucida Sans Unicode"/>
              </a:rPr>
              <a:t>Kritéria optimálně definovaného poslání:</a:t>
            </a:r>
          </a:p>
          <a:p>
            <a:pPr algn="l">
              <a:buNone/>
            </a:pPr>
            <a:r>
              <a:rPr lang="cs-CZ" sz="1600" dirty="0" smtClean="0">
                <a:latin typeface="Lucida Sans Unicode"/>
                <a:cs typeface="Lucida Sans Unicode"/>
              </a:rPr>
              <a:t>	- adresnost, obraznost, uskutečnitelnost, jednoznačnost, flexibilita, srozumitelnost</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39</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Poslání organizace</a:t>
            </a:r>
            <a:endParaRPr lang="cs-CZ"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p:txBody>
          <a:bodyPr>
            <a:normAutofit/>
          </a:bodyPr>
          <a:lstStyle/>
          <a:p>
            <a:pPr lvl="0" algn="l">
              <a:buNone/>
            </a:pPr>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4</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Vymezení neziskového sektoru</a:t>
            </a:r>
            <a:endParaRPr lang="cs-CZ" sz="28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3648" y="953554"/>
            <a:ext cx="6408712" cy="4541184"/>
          </a:xfrm>
          <a:prstGeom prst="rect">
            <a:avLst/>
          </a:prstGeom>
        </p:spPr>
      </p:pic>
      <p:sp>
        <p:nvSpPr>
          <p:cNvPr id="7" name="Obdélník 6"/>
          <p:cNvSpPr/>
          <p:nvPr/>
        </p:nvSpPr>
        <p:spPr>
          <a:xfrm>
            <a:off x="5868144" y="5733256"/>
            <a:ext cx="2376264" cy="707886"/>
          </a:xfrm>
          <a:prstGeom prst="rect">
            <a:avLst/>
          </a:prstGeom>
        </p:spPr>
        <p:txBody>
          <a:bodyPr wrap="square">
            <a:spAutoFit/>
          </a:bodyPr>
          <a:lstStyle/>
          <a:p>
            <a:r>
              <a:rPr lang="cs-CZ" sz="1000" dirty="0" smtClean="0">
                <a:solidFill>
                  <a:schemeClr val="bg1">
                    <a:lumMod val="65000"/>
                  </a:schemeClr>
                </a:solidFill>
                <a:sym typeface="Symbol"/>
              </a:rPr>
              <a:t> </a:t>
            </a:r>
            <a:r>
              <a:rPr lang="en-US" sz="1000" u="sng" dirty="0" smtClean="0">
                <a:solidFill>
                  <a:schemeClr val="bg1">
                    <a:lumMod val="65000"/>
                  </a:schemeClr>
                </a:solidFill>
              </a:rPr>
              <a:t> </a:t>
            </a:r>
            <a:r>
              <a:rPr lang="cs-CZ" sz="1000" dirty="0" smtClean="0">
                <a:solidFill>
                  <a:schemeClr val="bg1">
                    <a:lumMod val="65000"/>
                  </a:schemeClr>
                </a:solidFill>
              </a:rPr>
              <a:t>– REKTOŘÍK, J. a kol. </a:t>
            </a:r>
            <a:r>
              <a:rPr lang="cs-CZ" sz="1000" i="1" dirty="0" smtClean="0">
                <a:solidFill>
                  <a:schemeClr val="bg1">
                    <a:lumMod val="65000"/>
                  </a:schemeClr>
                </a:solidFill>
              </a:rPr>
              <a:t>Organizace neziskového sektoru. Základy ekonomiky, teorie a řízení. </a:t>
            </a:r>
            <a:r>
              <a:rPr lang="cs-CZ" sz="1000" dirty="0" smtClean="0">
                <a:solidFill>
                  <a:schemeClr val="bg1">
                    <a:lumMod val="65000"/>
                  </a:schemeClr>
                </a:solidFill>
              </a:rPr>
              <a:t>Praha, </a:t>
            </a:r>
            <a:r>
              <a:rPr lang="cs-CZ" sz="1000" dirty="0" err="1" smtClean="0">
                <a:solidFill>
                  <a:schemeClr val="bg1">
                    <a:lumMod val="65000"/>
                  </a:schemeClr>
                </a:solidFill>
              </a:rPr>
              <a:t>Ekopress</a:t>
            </a:r>
            <a:r>
              <a:rPr lang="cs-CZ" sz="1000" dirty="0" smtClean="0">
                <a:solidFill>
                  <a:schemeClr val="bg1">
                    <a:lumMod val="65000"/>
                  </a:schemeClr>
                </a:solidFill>
              </a:rPr>
              <a:t> 2001, vlastní zpracování</a:t>
            </a:r>
            <a:endParaRPr lang="cs-CZ" sz="1000" dirty="0">
              <a:solidFill>
                <a:schemeClr val="bg1">
                  <a:lumMod val="6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67544" y="1412776"/>
            <a:ext cx="8363272" cy="5040560"/>
          </a:xfrm>
        </p:spPr>
        <p:txBody>
          <a:bodyPr>
            <a:normAutofit/>
          </a:bodyPr>
          <a:lstStyle/>
          <a:p>
            <a:pPr>
              <a:buNone/>
            </a:pPr>
            <a:r>
              <a:rPr lang="cs-CZ" sz="1600" dirty="0" smtClean="0"/>
              <a:t>Cílem optimálně formulovaného poslání je </a:t>
            </a:r>
            <a:r>
              <a:rPr lang="cs-CZ" sz="1600" b="1" i="1" u="sng" dirty="0" smtClean="0"/>
              <a:t>zapojit co nejvíce zaměstnanců do snažení celé organizace</a:t>
            </a:r>
            <a:r>
              <a:rPr lang="cs-CZ" sz="1600" b="1" dirty="0" smtClean="0"/>
              <a:t>.</a:t>
            </a:r>
            <a:r>
              <a:rPr lang="cs-CZ" sz="1600" dirty="0" smtClean="0"/>
              <a:t> Definované poslání specifikuje rámcová pravidla organizace vzhledem k jejímu zaměření a mělo by proto obsahovat: </a:t>
            </a:r>
          </a:p>
          <a:p>
            <a:pPr>
              <a:buNone/>
            </a:pPr>
            <a:r>
              <a:rPr lang="cs-CZ" sz="1600" dirty="0" smtClean="0"/>
              <a:t>	- sdílená přesvědčení a hodnoty, </a:t>
            </a:r>
          </a:p>
          <a:p>
            <a:pPr>
              <a:buNone/>
            </a:pPr>
            <a:r>
              <a:rPr lang="cs-CZ" sz="1600" dirty="0" smtClean="0"/>
              <a:t>	- definici působnosti, která pokrývá potřeby, jež mají být uspokojovány, </a:t>
            </a:r>
          </a:p>
          <a:p>
            <a:pPr>
              <a:buNone/>
            </a:pPr>
            <a:r>
              <a:rPr lang="cs-CZ" sz="1600" dirty="0" smtClean="0"/>
              <a:t>	- definici potencionálního zákazníka (klienta).</a:t>
            </a:r>
          </a:p>
          <a:p>
            <a:pPr>
              <a:buNone/>
            </a:pPr>
            <a:endParaRPr lang="cs-CZ" sz="1600" dirty="0" smtClean="0"/>
          </a:p>
          <a:p>
            <a:pPr>
              <a:buNone/>
            </a:pPr>
            <a:r>
              <a:rPr lang="cs-CZ" sz="1600" dirty="0" smtClean="0"/>
              <a:t>Poslání neziskových organizací by mělo </a:t>
            </a:r>
            <a:r>
              <a:rPr lang="cs-CZ" sz="1600" b="1" i="1" u="sng" dirty="0" smtClean="0"/>
              <a:t>zdůrazňovat tyto hodnoty</a:t>
            </a:r>
            <a:r>
              <a:rPr lang="cs-CZ" sz="1600" b="1" dirty="0" smtClean="0"/>
              <a:t>: </a:t>
            </a:r>
          </a:p>
          <a:p>
            <a:pPr>
              <a:buNone/>
            </a:pPr>
            <a:r>
              <a:rPr lang="cs-CZ" sz="1600" dirty="0" smtClean="0"/>
              <a:t>	- korektnost vůči klientům, zaměstnancům a celé společnosti; </a:t>
            </a:r>
          </a:p>
          <a:p>
            <a:pPr>
              <a:buNone/>
            </a:pPr>
            <a:r>
              <a:rPr lang="cs-CZ" sz="1600" dirty="0" smtClean="0"/>
              <a:t>	- porozumění potřebám zákazníků včetně schopnosti dorozumět se s nimi ; </a:t>
            </a:r>
          </a:p>
          <a:p>
            <a:pPr>
              <a:buNone/>
            </a:pPr>
            <a:r>
              <a:rPr lang="cs-CZ" sz="1600" dirty="0" smtClean="0"/>
              <a:t>	- dlouhodobý rozvoj spolupráce s klienty, osobní rozvoj zaměstnanců a tím i rozvoj celé neziskové společnosti.</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40</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Poslání organizace</a:t>
            </a:r>
            <a:endParaRPr lang="cs-CZ"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95536" y="1124744"/>
            <a:ext cx="8363272" cy="5040560"/>
          </a:xfrm>
        </p:spPr>
        <p:txBody>
          <a:bodyPr>
            <a:normAutofit/>
          </a:bodyPr>
          <a:lstStyle/>
          <a:p>
            <a:pPr>
              <a:buNone/>
            </a:pPr>
            <a:r>
              <a:rPr lang="cs-CZ" sz="1600" dirty="0" err="1" smtClean="0">
                <a:ln>
                  <a:solidFill>
                    <a:schemeClr val="bg2">
                      <a:lumMod val="50000"/>
                    </a:schemeClr>
                  </a:solidFill>
                </a:ln>
              </a:rPr>
              <a:t>Amnesty</a:t>
            </a:r>
            <a:r>
              <a:rPr lang="cs-CZ" sz="1600" dirty="0" smtClean="0">
                <a:ln>
                  <a:solidFill>
                    <a:schemeClr val="bg2">
                      <a:lumMod val="50000"/>
                    </a:schemeClr>
                  </a:solidFill>
                </a:ln>
              </a:rPr>
              <a:t> </a:t>
            </a:r>
            <a:r>
              <a:rPr lang="cs-CZ" sz="1600" dirty="0" err="1" smtClean="0">
                <a:ln>
                  <a:solidFill>
                    <a:schemeClr val="bg2">
                      <a:lumMod val="50000"/>
                    </a:schemeClr>
                  </a:solidFill>
                </a:ln>
              </a:rPr>
              <a:t>International</a:t>
            </a:r>
            <a:r>
              <a:rPr lang="cs-CZ" sz="1600" dirty="0" smtClean="0">
                <a:ln>
                  <a:solidFill>
                    <a:schemeClr val="bg2">
                      <a:lumMod val="50000"/>
                    </a:schemeClr>
                  </a:solidFill>
                </a:ln>
              </a:rPr>
              <a:t> je dobrovolným sdružením lidí, kterým není lhostejné porušování lidských práv kdekoliv na světě a chtějí se mu postavit. Základem </a:t>
            </a:r>
            <a:r>
              <a:rPr lang="cs-CZ" sz="1600" dirty="0" err="1" smtClean="0">
                <a:ln>
                  <a:solidFill>
                    <a:schemeClr val="bg2">
                      <a:lumMod val="50000"/>
                    </a:schemeClr>
                  </a:solidFill>
                </a:ln>
              </a:rPr>
              <a:t>Amnesty</a:t>
            </a:r>
            <a:r>
              <a:rPr lang="cs-CZ" sz="1600" dirty="0" smtClean="0">
                <a:ln>
                  <a:solidFill>
                    <a:schemeClr val="bg2">
                      <a:lumMod val="50000"/>
                    </a:schemeClr>
                  </a:solidFill>
                </a:ln>
              </a:rPr>
              <a:t> </a:t>
            </a:r>
            <a:r>
              <a:rPr lang="cs-CZ" sz="1600" dirty="0" err="1" smtClean="0">
                <a:ln>
                  <a:solidFill>
                    <a:schemeClr val="bg2">
                      <a:lumMod val="50000"/>
                    </a:schemeClr>
                  </a:solidFill>
                </a:ln>
              </a:rPr>
              <a:t>International</a:t>
            </a:r>
            <a:r>
              <a:rPr lang="cs-CZ" sz="1600" dirty="0" smtClean="0">
                <a:ln>
                  <a:solidFill>
                    <a:schemeClr val="bg2">
                      <a:lumMod val="50000"/>
                    </a:schemeClr>
                  </a:solidFill>
                </a:ln>
              </a:rPr>
              <a:t> je spolehlivý výzkum v této oblasti. </a:t>
            </a:r>
          </a:p>
          <a:p>
            <a:pPr>
              <a:buNone/>
            </a:pPr>
            <a:endParaRPr lang="cs-CZ" sz="1600" dirty="0" smtClean="0"/>
          </a:p>
          <a:p>
            <a:pPr>
              <a:buNone/>
            </a:pPr>
            <a:r>
              <a:rPr lang="cs-CZ" sz="1600" dirty="0" smtClean="0">
                <a:ln>
                  <a:solidFill>
                    <a:schemeClr val="accent2">
                      <a:lumMod val="60000"/>
                      <a:lumOff val="40000"/>
                    </a:schemeClr>
                  </a:solidFill>
                </a:ln>
              </a:rPr>
              <a:t>Společnost Člověk v tísni realizuje humanitární pomoc, dlouhodobé rozvojové projekty a podporuje snahy o demokratizaci a dodržování lidských práv ve světě. V České republice se věnuje terénní sociální práci v „sociálních </a:t>
            </a:r>
            <a:r>
              <a:rPr lang="cs-CZ" sz="1600" dirty="0" err="1" smtClean="0">
                <a:ln>
                  <a:solidFill>
                    <a:schemeClr val="accent2">
                      <a:lumMod val="60000"/>
                      <a:lumOff val="40000"/>
                    </a:schemeClr>
                  </a:solidFill>
                </a:ln>
              </a:rPr>
              <a:t>ghetech</a:t>
            </a:r>
            <a:r>
              <a:rPr lang="cs-CZ" sz="1600" dirty="0" smtClean="0">
                <a:ln>
                  <a:solidFill>
                    <a:schemeClr val="accent2">
                      <a:lumMod val="60000"/>
                      <a:lumOff val="40000"/>
                    </a:schemeClr>
                  </a:solidFill>
                </a:ln>
              </a:rPr>
              <a:t>“ a vzdělávacím a informačním aktivitám, které podporují toleranci a respekt k minoritním skupinám.</a:t>
            </a:r>
          </a:p>
          <a:p>
            <a:pPr>
              <a:buNone/>
            </a:pPr>
            <a:endParaRPr lang="cs-CZ" sz="1600" dirty="0" smtClean="0"/>
          </a:p>
          <a:p>
            <a:pPr>
              <a:buNone/>
            </a:pPr>
            <a:r>
              <a:rPr lang="cs-CZ" sz="1600" dirty="0" smtClean="0">
                <a:ln>
                  <a:solidFill>
                    <a:schemeClr val="accent1">
                      <a:lumMod val="60000"/>
                      <a:lumOff val="40000"/>
                    </a:schemeClr>
                  </a:solidFill>
                </a:ln>
              </a:rPr>
              <a:t>Našim základním posláním je pomoci lidem v nouzi tak, aby byli schopni převzít kontrolu nad svými vlastními životy a mohli co nejlépe využívat ty zdroje, které mají k dispozici. (Humanitární organizace </a:t>
            </a:r>
            <a:r>
              <a:rPr lang="cs-CZ" sz="1600" dirty="0" err="1" smtClean="0">
                <a:ln>
                  <a:solidFill>
                    <a:schemeClr val="accent1">
                      <a:lumMod val="60000"/>
                      <a:lumOff val="40000"/>
                    </a:schemeClr>
                  </a:solidFill>
                </a:ln>
              </a:rPr>
              <a:t>Adra</a:t>
            </a:r>
            <a:r>
              <a:rPr lang="cs-CZ" sz="1600" dirty="0" smtClean="0">
                <a:ln>
                  <a:solidFill>
                    <a:schemeClr val="accent1">
                      <a:lumMod val="60000"/>
                      <a:lumOff val="40000"/>
                    </a:schemeClr>
                  </a:solidFill>
                </a:ln>
              </a:rPr>
              <a:t>) </a:t>
            </a:r>
          </a:p>
          <a:p>
            <a:pPr>
              <a:buNone/>
            </a:pPr>
            <a:endParaRPr lang="cs-CZ" sz="1600" dirty="0" smtClean="0">
              <a:ln>
                <a:solidFill>
                  <a:schemeClr val="accent1">
                    <a:lumMod val="60000"/>
                    <a:lumOff val="40000"/>
                  </a:schemeClr>
                </a:solidFill>
              </a:ln>
            </a:endParaRPr>
          </a:p>
          <a:p>
            <a:pPr>
              <a:buNone/>
            </a:pPr>
            <a:r>
              <a:rPr lang="cs-CZ" sz="1600" dirty="0" smtClean="0">
                <a:ln>
                  <a:solidFill>
                    <a:schemeClr val="accent6">
                      <a:lumMod val="75000"/>
                    </a:schemeClr>
                  </a:solidFill>
                </a:ln>
              </a:rPr>
              <a:t>Lidem se zkušeností s duševní nemocí a lidem s kognitivním deficitem nabízíme prostor k sebevyjádření, pomoc a podporu při zvládání běžného života a překonávání předsudků ve společnosti. (MENS SANA, z.</a:t>
            </a:r>
            <a:r>
              <a:rPr lang="cs-CZ" sz="1600" dirty="0" err="1" smtClean="0">
                <a:ln>
                  <a:solidFill>
                    <a:schemeClr val="accent6">
                      <a:lumMod val="75000"/>
                    </a:schemeClr>
                  </a:solidFill>
                </a:ln>
              </a:rPr>
              <a:t>ú</a:t>
            </a:r>
            <a:r>
              <a:rPr lang="cs-CZ" sz="1600" dirty="0" smtClean="0">
                <a:ln>
                  <a:solidFill>
                    <a:schemeClr val="accent6">
                      <a:lumMod val="75000"/>
                    </a:schemeClr>
                  </a:solidFill>
                </a:ln>
              </a:rPr>
              <a:t>.)</a:t>
            </a:r>
          </a:p>
          <a:p>
            <a:pPr>
              <a:buNone/>
            </a:pPr>
            <a:endParaRPr lang="cs-CZ" sz="1600" dirty="0" smtClean="0">
              <a:ln>
                <a:solidFill>
                  <a:schemeClr val="accent1">
                    <a:lumMod val="60000"/>
                    <a:lumOff val="40000"/>
                  </a:schemeClr>
                </a:solidFill>
              </a:ln>
            </a:endParaRPr>
          </a:p>
          <a:p>
            <a:pPr>
              <a:buNone/>
            </a:pPr>
            <a:endParaRPr lang="cs-CZ" sz="1600" dirty="0">
              <a:ln>
                <a:solidFill>
                  <a:schemeClr val="accent1">
                    <a:lumMod val="60000"/>
                    <a:lumOff val="40000"/>
                  </a:schemeClr>
                </a:solidFill>
              </a:ln>
            </a:endParaRPr>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41</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Poslání organizace</a:t>
            </a:r>
            <a:endParaRPr lang="cs-CZ"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23528" y="764704"/>
            <a:ext cx="8568952" cy="5328592"/>
          </a:xfrm>
        </p:spPr>
        <p:txBody>
          <a:bodyPr>
            <a:normAutofit/>
          </a:bodyPr>
          <a:lstStyle/>
          <a:p>
            <a:pPr>
              <a:buNone/>
            </a:pPr>
            <a:endParaRPr lang="cs-CZ" sz="1600" dirty="0" smtClean="0">
              <a:effectLst>
                <a:outerShdw blurRad="38100" dist="38100" dir="2700000" algn="tl">
                  <a:srgbClr val="FFFFFF"/>
                </a:outerShdw>
              </a:effectLst>
            </a:endParaRPr>
          </a:p>
          <a:p>
            <a:pPr marL="342900" indent="-342900" algn="ctr">
              <a:spcBef>
                <a:spcPct val="20000"/>
              </a:spcBef>
              <a:buClr>
                <a:schemeClr val="hlink"/>
              </a:buClr>
              <a:buSzPct val="60000"/>
              <a:buNone/>
            </a:pPr>
            <a:r>
              <a:rPr lang="cs-CZ" sz="1600" dirty="0" smtClean="0">
                <a:effectLst>
                  <a:outerShdw blurRad="38100" dist="38100" dir="2700000" algn="tl">
                    <a:srgbClr val="FFFFFF"/>
                  </a:outerShdw>
                </a:effectLst>
              </a:rPr>
              <a:t>	</a:t>
            </a:r>
            <a:r>
              <a:rPr lang="cs-CZ" sz="3200" dirty="0" smtClean="0">
                <a:solidFill>
                  <a:schemeClr val="tx2">
                    <a:satMod val="130000"/>
                  </a:schemeClr>
                </a:solidFill>
                <a:effectLst>
                  <a:outerShdw blurRad="50000" dist="30000" dir="5400000" algn="tl" rotWithShape="0">
                    <a:srgbClr val="000000">
                      <a:alpha val="30000"/>
                    </a:srgbClr>
                  </a:outerShdw>
                </a:effectLst>
              </a:rPr>
              <a:t>„</a:t>
            </a:r>
            <a:r>
              <a:rPr lang="cs-CZ" sz="3200" dirty="0" smtClean="0">
                <a:solidFill>
                  <a:schemeClr val="tx2">
                    <a:satMod val="130000"/>
                  </a:schemeClr>
                </a:solidFill>
                <a:effectLst>
                  <a:outerShdw blurRad="50000" dist="30000" dir="5400000" algn="tl" rotWithShape="0">
                    <a:srgbClr val="000000">
                      <a:alpha val="30000"/>
                    </a:srgbClr>
                  </a:outerShdw>
                </a:effectLst>
              </a:rPr>
              <a:t>Neziskový sektor</a:t>
            </a:r>
            <a:r>
              <a:rPr lang="cs-CZ" sz="3200" dirty="0" smtClean="0">
                <a:solidFill>
                  <a:schemeClr val="tx2">
                    <a:satMod val="130000"/>
                  </a:schemeClr>
                </a:solidFill>
                <a:effectLst>
                  <a:outerShdw blurRad="50000" dist="30000" dir="5400000" algn="tl" rotWithShape="0">
                    <a:srgbClr val="000000">
                      <a:alpha val="30000"/>
                    </a:srgbClr>
                  </a:outerShdw>
                </a:effectLst>
              </a:rPr>
              <a:t> </a:t>
            </a:r>
            <a:r>
              <a:rPr lang="cs-CZ" sz="3200" dirty="0" smtClean="0">
                <a:solidFill>
                  <a:schemeClr val="tx2">
                    <a:satMod val="130000"/>
                  </a:schemeClr>
                </a:solidFill>
                <a:effectLst>
                  <a:outerShdw blurRad="50000" dist="30000" dir="5400000" algn="tl" rotWithShape="0">
                    <a:srgbClr val="000000">
                      <a:alpha val="30000"/>
                    </a:srgbClr>
                  </a:outerShdw>
                </a:effectLst>
              </a:rPr>
              <a:t>spojuje lidi a instituce na pilíři společně sdílených hodnot“</a:t>
            </a:r>
          </a:p>
          <a:p>
            <a:pPr marL="342900" indent="-342900">
              <a:spcBef>
                <a:spcPct val="20000"/>
              </a:spcBef>
              <a:buClr>
                <a:schemeClr val="hlink"/>
              </a:buClr>
              <a:buSzPct val="60000"/>
              <a:buNone/>
            </a:pPr>
            <a:endParaRPr lang="cs-CZ" sz="1600" dirty="0" smtClean="0">
              <a:solidFill>
                <a:schemeClr val="tx1"/>
              </a:solidFill>
            </a:endParaRPr>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42</a:t>
            </a:fld>
            <a:endParaRPr lang="cs-CZ" dirty="0"/>
          </a:p>
        </p:txBody>
      </p:sp>
      <p:pic>
        <p:nvPicPr>
          <p:cNvPr id="6" name="Obrázek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15816" y="2996952"/>
            <a:ext cx="3776464" cy="2226315"/>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323528" y="764704"/>
            <a:ext cx="8568952" cy="5328592"/>
          </a:xfrm>
        </p:spPr>
        <p:txBody>
          <a:bodyPr>
            <a:normAutofit/>
          </a:bodyPr>
          <a:lstStyle/>
          <a:p>
            <a:pPr>
              <a:buNone/>
            </a:pPr>
            <a:endParaRPr lang="cs-CZ" sz="1600" dirty="0" smtClean="0">
              <a:effectLst>
                <a:outerShdw blurRad="38100" dist="38100" dir="2700000" algn="tl">
                  <a:srgbClr val="FFFFFF"/>
                </a:outerShdw>
              </a:effectLst>
            </a:endParaRPr>
          </a:p>
          <a:p>
            <a:pPr marL="342900" indent="-342900" algn="ctr">
              <a:spcBef>
                <a:spcPct val="20000"/>
              </a:spcBef>
              <a:buClr>
                <a:schemeClr val="hlink"/>
              </a:buClr>
              <a:buSzPct val="60000"/>
              <a:buNone/>
            </a:pPr>
            <a:r>
              <a:rPr lang="cs-CZ" sz="1600" dirty="0" smtClean="0">
                <a:effectLst>
                  <a:outerShdw blurRad="38100" dist="38100" dir="2700000" algn="tl">
                    <a:srgbClr val="FFFFFF"/>
                  </a:outerShdw>
                </a:effectLst>
              </a:rPr>
              <a:t>	</a:t>
            </a:r>
            <a:r>
              <a:rPr lang="cs-CZ" sz="3200" dirty="0" smtClean="0">
                <a:solidFill>
                  <a:schemeClr val="tx2">
                    <a:satMod val="130000"/>
                  </a:schemeClr>
                </a:solidFill>
                <a:effectLst>
                  <a:outerShdw blurRad="50000" dist="30000" dir="5400000" algn="tl" rotWithShape="0">
                    <a:srgbClr val="000000">
                      <a:alpha val="30000"/>
                    </a:srgbClr>
                  </a:outerShdw>
                </a:effectLst>
              </a:rPr>
              <a:t>Děkuji za pozornost</a:t>
            </a:r>
          </a:p>
          <a:p>
            <a:pPr marL="342900" indent="-342900" algn="ctr">
              <a:spcBef>
                <a:spcPct val="20000"/>
              </a:spcBef>
              <a:buClr>
                <a:schemeClr val="hlink"/>
              </a:buClr>
              <a:buSzPct val="60000"/>
              <a:buNone/>
            </a:pPr>
            <a:r>
              <a:rPr lang="cs-CZ" sz="3200" dirty="0" smtClean="0">
                <a:solidFill>
                  <a:schemeClr val="tx2">
                    <a:satMod val="130000"/>
                  </a:schemeClr>
                </a:solidFill>
                <a:effectLst>
                  <a:outerShdw blurRad="50000" dist="30000" dir="5400000" algn="tl" rotWithShape="0">
                    <a:srgbClr val="000000">
                      <a:alpha val="30000"/>
                    </a:srgbClr>
                  </a:outerShdw>
                </a:effectLst>
              </a:rPr>
              <a:t>a těším se na spolupráci</a:t>
            </a:r>
          </a:p>
          <a:p>
            <a:pPr marL="342900" indent="-342900" algn="ctr">
              <a:spcBef>
                <a:spcPct val="20000"/>
              </a:spcBef>
              <a:buClr>
                <a:schemeClr val="hlink"/>
              </a:buClr>
              <a:buSzPct val="60000"/>
              <a:buNone/>
            </a:pPr>
            <a:endParaRPr lang="cs-CZ" sz="3200" dirty="0" smtClean="0">
              <a:solidFill>
                <a:schemeClr val="tx2">
                  <a:satMod val="130000"/>
                </a:schemeClr>
              </a:solidFill>
              <a:effectLst>
                <a:outerShdw blurRad="50000" dist="30000" dir="5400000" algn="tl" rotWithShape="0">
                  <a:srgbClr val="000000">
                    <a:alpha val="30000"/>
                  </a:srgbClr>
                </a:outerShdw>
              </a:effectLst>
            </a:endParaRPr>
          </a:p>
          <a:p>
            <a:pPr marL="342900" indent="-342900">
              <a:spcBef>
                <a:spcPct val="20000"/>
              </a:spcBef>
              <a:buClr>
                <a:schemeClr val="hlink"/>
              </a:buClr>
              <a:buSzPct val="60000"/>
              <a:buNone/>
            </a:pPr>
            <a:endParaRPr lang="cs-CZ" sz="1600" dirty="0" smtClean="0">
              <a:solidFill>
                <a:schemeClr val="tx1"/>
              </a:solidFill>
            </a:endParaRPr>
          </a:p>
          <a:p>
            <a:pPr marL="342900" indent="-342900">
              <a:spcBef>
                <a:spcPct val="20000"/>
              </a:spcBef>
              <a:buClr>
                <a:schemeClr val="hlink"/>
              </a:buClr>
              <a:buSzPct val="60000"/>
              <a:buNone/>
            </a:pPr>
            <a:endParaRPr lang="cs-CZ" sz="1600" dirty="0" smtClean="0"/>
          </a:p>
          <a:p>
            <a:pPr marL="342900" indent="-342900">
              <a:spcBef>
                <a:spcPct val="20000"/>
              </a:spcBef>
              <a:buClr>
                <a:schemeClr val="hlink"/>
              </a:buClr>
              <a:buSzPct val="60000"/>
              <a:buNone/>
            </a:pPr>
            <a:endParaRPr lang="cs-CZ" sz="1600" dirty="0" smtClean="0">
              <a:solidFill>
                <a:schemeClr val="tx1"/>
              </a:solidFill>
            </a:endParaRPr>
          </a:p>
          <a:p>
            <a:pPr marL="342900" indent="-342900">
              <a:spcBef>
                <a:spcPct val="20000"/>
              </a:spcBef>
              <a:buClr>
                <a:schemeClr val="hlink"/>
              </a:buClr>
              <a:buSzPct val="60000"/>
              <a:buNone/>
            </a:pPr>
            <a:endParaRPr lang="cs-CZ" sz="1600" dirty="0" smtClean="0"/>
          </a:p>
          <a:p>
            <a:pPr marL="342900" indent="-342900">
              <a:spcBef>
                <a:spcPct val="20000"/>
              </a:spcBef>
              <a:buClr>
                <a:schemeClr val="hlink"/>
              </a:buClr>
              <a:buSzPct val="60000"/>
              <a:buNone/>
            </a:pPr>
            <a:endParaRPr lang="cs-CZ" sz="1600" dirty="0" smtClean="0">
              <a:solidFill>
                <a:schemeClr val="tx1"/>
              </a:solidFill>
            </a:endParaRPr>
          </a:p>
          <a:p>
            <a:pPr marL="342900" indent="-342900">
              <a:spcBef>
                <a:spcPct val="20000"/>
              </a:spcBef>
              <a:buClr>
                <a:schemeClr val="hlink"/>
              </a:buClr>
              <a:buSzPct val="60000"/>
              <a:buNone/>
            </a:pPr>
            <a:endParaRPr lang="cs-CZ" sz="1600" dirty="0" smtClean="0"/>
          </a:p>
          <a:p>
            <a:pPr marL="342900" indent="-342900">
              <a:spcBef>
                <a:spcPct val="20000"/>
              </a:spcBef>
              <a:buClr>
                <a:schemeClr val="hlink"/>
              </a:buClr>
              <a:buSzPct val="60000"/>
              <a:buNone/>
            </a:pPr>
            <a:r>
              <a:rPr lang="cs-CZ" sz="1600" dirty="0" smtClean="0">
                <a:solidFill>
                  <a:schemeClr val="tx1"/>
                </a:solidFill>
              </a:rPr>
              <a:t>				</a:t>
            </a:r>
            <a:r>
              <a:rPr lang="cs-CZ" sz="1600" dirty="0"/>
              <a:t> </a:t>
            </a:r>
            <a:r>
              <a:rPr lang="cs-CZ" sz="1600" dirty="0" smtClean="0"/>
              <a:t>        </a:t>
            </a:r>
            <a:r>
              <a:rPr lang="cs-CZ" sz="1600" dirty="0" smtClean="0">
                <a:solidFill>
                  <a:schemeClr val="tx1"/>
                </a:solidFill>
              </a:rPr>
              <a:t>Ing. Vojtěch Beck</a:t>
            </a:r>
          </a:p>
          <a:p>
            <a:pPr marL="342900" indent="-342900" algn="ctr">
              <a:spcBef>
                <a:spcPct val="20000"/>
              </a:spcBef>
              <a:buClr>
                <a:schemeClr val="hlink"/>
              </a:buClr>
              <a:buSzPct val="60000"/>
              <a:buNone/>
            </a:pPr>
            <a:r>
              <a:rPr lang="cs-CZ" sz="1600" dirty="0" smtClean="0"/>
              <a:t>tel. </a:t>
            </a:r>
            <a:r>
              <a:rPr lang="cs-CZ" sz="1600" dirty="0" smtClean="0"/>
              <a:t>604 329 012</a:t>
            </a:r>
            <a:endParaRPr lang="cs-CZ" sz="1600" dirty="0" smtClean="0">
              <a:solidFill>
                <a:schemeClr val="tx1"/>
              </a:solidFill>
            </a:endParaRPr>
          </a:p>
          <a:p>
            <a:pPr marL="342900" indent="-342900" algn="ctr">
              <a:spcBef>
                <a:spcPct val="20000"/>
              </a:spcBef>
              <a:buClr>
                <a:schemeClr val="hlink"/>
              </a:buClr>
              <a:buSzPct val="60000"/>
              <a:buNone/>
            </a:pPr>
            <a:r>
              <a:rPr lang="cs-CZ" sz="1600" dirty="0" smtClean="0">
                <a:solidFill>
                  <a:srgbClr val="00B0F0"/>
                </a:solidFill>
                <a:hlinkClick r:id="rId3"/>
              </a:rPr>
              <a:t>v.</a:t>
            </a:r>
            <a:r>
              <a:rPr lang="cs-CZ" sz="1600" dirty="0" err="1" smtClean="0">
                <a:solidFill>
                  <a:srgbClr val="00B0F0"/>
                </a:solidFill>
                <a:hlinkClick r:id="rId3"/>
              </a:rPr>
              <a:t>beck</a:t>
            </a:r>
            <a:r>
              <a:rPr lang="cs-CZ" sz="1600" dirty="0" smtClean="0">
                <a:solidFill>
                  <a:srgbClr val="00B0F0"/>
                </a:solidFill>
                <a:hlinkClick r:id="rId3"/>
              </a:rPr>
              <a:t>@</a:t>
            </a:r>
            <a:r>
              <a:rPr lang="cs-CZ" sz="1600" dirty="0" err="1" smtClean="0">
                <a:solidFill>
                  <a:srgbClr val="00B0F0"/>
                </a:solidFill>
                <a:hlinkClick r:id="rId3"/>
              </a:rPr>
              <a:t>menssana</a:t>
            </a:r>
            <a:r>
              <a:rPr lang="cs-CZ" sz="1600" dirty="0" err="1" smtClean="0">
                <a:solidFill>
                  <a:srgbClr val="00B0F0"/>
                </a:solidFill>
                <a:hlinkClick r:id="rId3"/>
              </a:rPr>
              <a:t>.cz</a:t>
            </a:r>
            <a:endParaRPr lang="cs-CZ" sz="1600" dirty="0" smtClean="0">
              <a:solidFill>
                <a:srgbClr val="00B0F0"/>
              </a:solidFill>
            </a:endParaRPr>
          </a:p>
          <a:p>
            <a:pPr marL="342900" indent="-342900">
              <a:spcBef>
                <a:spcPct val="20000"/>
              </a:spcBef>
              <a:buClr>
                <a:schemeClr val="hlink"/>
              </a:buClr>
              <a:buSzPct val="60000"/>
              <a:buNone/>
            </a:pPr>
            <a:r>
              <a:rPr lang="cs-CZ" sz="1600" dirty="0" smtClean="0"/>
              <a:t>					</a:t>
            </a:r>
            <a:endParaRPr lang="cs-CZ" sz="1600" dirty="0" smtClean="0">
              <a:solidFill>
                <a:schemeClr val="tx1"/>
              </a:solidFill>
            </a:endParaRPr>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43</a:t>
            </a:fld>
            <a:endParaRPr lang="cs-CZ" dirty="0"/>
          </a:p>
        </p:txBody>
      </p:sp>
      <p:pic>
        <p:nvPicPr>
          <p:cNvPr id="6" name="Obrázek 9"/>
          <p:cNvPicPr/>
          <p:nvPr/>
        </p:nvPicPr>
        <p:blipFill>
          <a:blip r:embed="rId4" cstate="print"/>
          <a:srcRect r="84132"/>
          <a:stretch>
            <a:fillRect/>
          </a:stretch>
        </p:blipFill>
        <p:spPr>
          <a:xfrm>
            <a:off x="4139952" y="2924944"/>
            <a:ext cx="864096" cy="86409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229600" cy="4525963"/>
          </a:xfrm>
        </p:spPr>
        <p:txBody>
          <a:bodyPr>
            <a:normAutofit fontScale="92500" lnSpcReduction="10000"/>
          </a:bodyPr>
          <a:lstStyle/>
          <a:p>
            <a:pPr algn="l">
              <a:buNone/>
            </a:pPr>
            <a:r>
              <a:rPr lang="cs-CZ" sz="1600" b="1" dirty="0" smtClean="0">
                <a:solidFill>
                  <a:schemeClr val="tx1"/>
                </a:solidFill>
              </a:rPr>
              <a:t>Třetí sektor </a:t>
            </a:r>
            <a:r>
              <a:rPr lang="cs-CZ" sz="1600" dirty="0" smtClean="0">
                <a:solidFill>
                  <a:schemeClr val="tx1"/>
                </a:solidFill>
              </a:rPr>
              <a:t>lze rozdělit do tří dílčích částí - společný sektor, neziskový sektor a sektor sociálního podnikání.</a:t>
            </a:r>
          </a:p>
          <a:p>
            <a:pPr algn="l"/>
            <a:endParaRPr lang="cs-CZ" sz="1600" dirty="0" smtClean="0">
              <a:solidFill>
                <a:schemeClr val="tx1"/>
              </a:solidFill>
            </a:endParaRPr>
          </a:p>
          <a:p>
            <a:pPr algn="l"/>
            <a:r>
              <a:rPr lang="cs-CZ" sz="1600" b="1" dirty="0" smtClean="0">
                <a:solidFill>
                  <a:schemeClr val="tx1"/>
                </a:solidFill>
              </a:rPr>
              <a:t>Společný sektor</a:t>
            </a:r>
            <a:r>
              <a:rPr lang="cs-CZ" sz="1600" dirty="0" smtClean="0">
                <a:solidFill>
                  <a:schemeClr val="tx1"/>
                </a:solidFill>
              </a:rPr>
              <a:t> zahrnuje organizace působící na místní nebo na úrovni konkrétních sdružení. Obvykle jde o malé, skromně financované organizace, do značné míry závislé na dobrovolné, spíše než placené aktivitě. Příkladem jsou zájmové spolky (zahrádkáři, filatelisté, apod.), občanská sdružení, atd. </a:t>
            </a:r>
          </a:p>
          <a:p>
            <a:pPr algn="l"/>
            <a:endParaRPr lang="cs-CZ" sz="1600" dirty="0" smtClean="0">
              <a:solidFill>
                <a:schemeClr val="tx1"/>
              </a:solidFill>
            </a:endParaRPr>
          </a:p>
          <a:p>
            <a:pPr algn="l"/>
            <a:r>
              <a:rPr lang="cs-CZ" sz="1600" dirty="0" smtClean="0">
                <a:solidFill>
                  <a:schemeClr val="tx1"/>
                </a:solidFill>
              </a:rPr>
              <a:t>V </a:t>
            </a:r>
            <a:r>
              <a:rPr lang="cs-CZ" sz="1600" b="1" dirty="0" smtClean="0">
                <a:solidFill>
                  <a:schemeClr val="tx1"/>
                </a:solidFill>
              </a:rPr>
              <a:t>neziskovém sektoru</a:t>
            </a:r>
            <a:r>
              <a:rPr lang="cs-CZ" sz="1600" dirty="0" smtClean="0">
                <a:solidFill>
                  <a:schemeClr val="tx1"/>
                </a:solidFill>
              </a:rPr>
              <a:t> jde o instituce provozované různými vlastníky, včetně organizací, které mají formální charakter (právní listiny vymezující způsoby aktivity a uspořádání). Tyto instituce mohou být zřizovány „vládou“ nebo jsou soukromé (nezávislé na vládě) a samosprávné; a pracují s významným stupněm dobrovolnického zapojení. Příkladem mohou být bytová družstva, velké charity, velké místní sdružení, celostátní volební organizace, atp.</a:t>
            </a:r>
          </a:p>
          <a:p>
            <a:pPr marL="109728" indent="0" algn="l">
              <a:buNone/>
            </a:pPr>
            <a:endParaRPr lang="cs-CZ" sz="1600" dirty="0" smtClean="0">
              <a:solidFill>
                <a:schemeClr val="tx1"/>
              </a:solidFill>
            </a:endParaRPr>
          </a:p>
          <a:p>
            <a:r>
              <a:rPr lang="cs-CZ" sz="1600" dirty="0"/>
              <a:t>Podle některých definicí,  </a:t>
            </a:r>
            <a:r>
              <a:rPr lang="cs-CZ" sz="1600" b="1" dirty="0"/>
              <a:t>sektor sociálního podnikání</a:t>
            </a:r>
            <a:r>
              <a:rPr lang="cs-CZ" sz="1600" dirty="0"/>
              <a:t> zahrnuje </a:t>
            </a:r>
            <a:r>
              <a:rPr lang="cs-CZ" sz="1600" dirty="0" smtClean="0"/>
              <a:t>subjekty, </a:t>
            </a:r>
            <a:r>
              <a:rPr lang="cs-CZ" sz="1600" dirty="0"/>
              <a:t>které jsou podniky s převážně sociálními cíli, jejichž přebytky jsou do značné míry reinvestovány k tomuto účelu. Spíše než se řídit potřebou maximalizovat zisk pro akcionáře a jiné majitele, je více hodnoceno naplnění funkce, pro kterou byl podnik zřízen.</a:t>
            </a:r>
          </a:p>
          <a:p>
            <a:pPr algn="l"/>
            <a:endParaRPr lang="cs-CZ" sz="1600" dirty="0" smtClean="0">
              <a:solidFill>
                <a:schemeClr val="tx1"/>
              </a:solidFill>
            </a:endParaRPr>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5</a:t>
            </a:fld>
            <a:endParaRPr lang="cs-CZ" dirty="0"/>
          </a:p>
        </p:txBody>
      </p:sp>
      <p:sp>
        <p:nvSpPr>
          <p:cNvPr id="2" name="Nadpis 1"/>
          <p:cNvSpPr>
            <a:spLocks noGrp="1"/>
          </p:cNvSpPr>
          <p:nvPr>
            <p:ph type="title"/>
          </p:nvPr>
        </p:nvSpPr>
        <p:spPr/>
        <p:txBody>
          <a:bodyPr>
            <a:normAutofit/>
          </a:bodyPr>
          <a:lstStyle/>
          <a:p>
            <a:pPr algn="l"/>
            <a:r>
              <a:rPr lang="cs-CZ" sz="2800" dirty="0" smtClean="0"/>
              <a:t>Vymezení neziskového sektoru</a:t>
            </a:r>
            <a:endParaRPr lang="cs-CZ"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435280" cy="5472608"/>
          </a:xfrm>
        </p:spPr>
        <p:txBody>
          <a:bodyPr>
            <a:normAutofit fontScale="85000" lnSpcReduction="20000"/>
          </a:bodyPr>
          <a:lstStyle/>
          <a:p>
            <a:pPr algn="l">
              <a:buNone/>
            </a:pPr>
            <a:r>
              <a:rPr lang="cs-CZ" sz="1600" dirty="0" smtClean="0"/>
              <a:t>Faktory ovlivňující fungování firmy:</a:t>
            </a:r>
            <a:endParaRPr lang="cs-CZ" sz="1600" dirty="0" smtClean="0">
              <a:solidFill>
                <a:schemeClr val="tx1"/>
              </a:solidFill>
            </a:endParaRPr>
          </a:p>
          <a:p>
            <a:pPr algn="l">
              <a:buNone/>
            </a:pPr>
            <a:endParaRPr lang="cs-CZ" sz="1600" dirty="0" smtClean="0">
              <a:solidFill>
                <a:schemeClr val="tx1"/>
              </a:solidFill>
            </a:endParaRPr>
          </a:p>
          <a:p>
            <a:pPr lvl="0" algn="l"/>
            <a:r>
              <a:rPr lang="cs-CZ" sz="1600" b="1" dirty="0" smtClean="0"/>
              <a:t>Složitá vlastnická struktura, složité vazby mezi vlastnictvím a řízením firmy</a:t>
            </a:r>
          </a:p>
          <a:p>
            <a:pPr lvl="0" algn="l"/>
            <a:r>
              <a:rPr lang="cs-CZ" sz="1600" b="1" dirty="0" smtClean="0">
                <a:solidFill>
                  <a:schemeClr val="tx1"/>
                </a:solidFill>
              </a:rPr>
              <a:t>Organizační problémy, nedostatek informací, měnící se okolí firmy</a:t>
            </a:r>
          </a:p>
          <a:p>
            <a:pPr lvl="0" algn="l"/>
            <a:r>
              <a:rPr lang="cs-CZ" sz="1600" b="1" dirty="0" smtClean="0"/>
              <a:t>Nejistota spojená s aspekty rozhodování firmy</a:t>
            </a:r>
          </a:p>
          <a:p>
            <a:pPr lvl="0" algn="l"/>
            <a:r>
              <a:rPr lang="cs-CZ" sz="1600" b="1" dirty="0" smtClean="0">
                <a:solidFill>
                  <a:schemeClr val="tx1"/>
                </a:solidFill>
              </a:rPr>
              <a:t>Konflikty mezi jednotlivci a skupinami uvnitř firmy apod.</a:t>
            </a:r>
          </a:p>
          <a:p>
            <a:pPr lvl="0" algn="l"/>
            <a:endParaRPr lang="cs-CZ" sz="1600" b="1" dirty="0" smtClean="0"/>
          </a:p>
          <a:p>
            <a:pPr lvl="0" algn="l">
              <a:buNone/>
            </a:pPr>
            <a:r>
              <a:rPr lang="cs-CZ" sz="1600" dirty="0" smtClean="0">
                <a:solidFill>
                  <a:schemeClr val="tx1"/>
                </a:solidFill>
              </a:rPr>
              <a:t>Proč firmy dosahují zisku?</a:t>
            </a:r>
          </a:p>
          <a:p>
            <a:pPr lvl="0" algn="l">
              <a:buNone/>
            </a:pPr>
            <a:endParaRPr lang="cs-CZ" sz="1600" dirty="0" smtClean="0">
              <a:solidFill>
                <a:schemeClr val="tx1"/>
              </a:solidFill>
            </a:endParaRPr>
          </a:p>
          <a:p>
            <a:r>
              <a:rPr lang="cs-CZ" sz="1600" b="1" dirty="0" smtClean="0">
                <a:solidFill>
                  <a:schemeClr val="tx1"/>
                </a:solidFill>
              </a:rPr>
              <a:t>Platba podnikateli za aktivitu a riziko</a:t>
            </a:r>
          </a:p>
          <a:p>
            <a:r>
              <a:rPr lang="cs-CZ" sz="1600" b="1" dirty="0" smtClean="0"/>
              <a:t>Monopolní teorie – výsledek výhody</a:t>
            </a:r>
          </a:p>
          <a:p>
            <a:r>
              <a:rPr lang="cs-CZ" sz="1600" b="1" dirty="0" smtClean="0">
                <a:solidFill>
                  <a:schemeClr val="tx1"/>
                </a:solidFill>
              </a:rPr>
              <a:t>Výsledek zlepšení a inovačních aktivit</a:t>
            </a:r>
          </a:p>
          <a:p>
            <a:r>
              <a:rPr lang="cs-CZ" sz="1600" b="1" dirty="0" smtClean="0"/>
              <a:t>Firma maximalizuje zisk za určitý čas </a:t>
            </a:r>
          </a:p>
          <a:p>
            <a:r>
              <a:rPr lang="cs-CZ" sz="1600" b="1" dirty="0" smtClean="0">
                <a:solidFill>
                  <a:schemeClr val="tx1"/>
                </a:solidFill>
              </a:rPr>
              <a:t>Postavení na trhu, růst a expanze, snaha dlouhodobě přežít apod. </a:t>
            </a:r>
          </a:p>
          <a:p>
            <a:endParaRPr lang="cs-CZ" sz="1600" b="1" dirty="0" smtClean="0"/>
          </a:p>
          <a:p>
            <a:pPr>
              <a:buNone/>
            </a:pPr>
            <a:r>
              <a:rPr lang="cs-CZ" sz="1600" dirty="0" smtClean="0">
                <a:solidFill>
                  <a:schemeClr val="tx1"/>
                </a:solidFill>
              </a:rPr>
              <a:t>Alternativní přístupy v chování firem:</a:t>
            </a:r>
          </a:p>
          <a:p>
            <a:pPr>
              <a:buNone/>
            </a:pPr>
            <a:endParaRPr lang="cs-CZ" sz="1600" b="1" dirty="0" smtClean="0">
              <a:solidFill>
                <a:schemeClr val="tx1"/>
              </a:solidFill>
            </a:endParaRPr>
          </a:p>
          <a:p>
            <a:r>
              <a:rPr lang="cs-CZ" sz="1600" b="1" dirty="0" smtClean="0">
                <a:solidFill>
                  <a:schemeClr val="tx1"/>
                </a:solidFill>
              </a:rPr>
              <a:t>Firmy v individuálním vlastnictví – podnikatel hospodaří sám na sebe</a:t>
            </a:r>
          </a:p>
          <a:p>
            <a:r>
              <a:rPr lang="cs-CZ" sz="1600" b="1" dirty="0" smtClean="0"/>
              <a:t>Partnerství - obchodní korporace– sdružení kapitálu dvou a více osob</a:t>
            </a:r>
            <a:endParaRPr lang="cs-CZ" sz="1600" b="1" dirty="0" smtClean="0">
              <a:solidFill>
                <a:schemeClr val="tx1"/>
              </a:solidFill>
            </a:endParaRPr>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6</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Teorie firmy</a:t>
            </a:r>
            <a:endParaRPr lang="cs-CZ"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435280" cy="5472608"/>
          </a:xfrm>
        </p:spPr>
        <p:txBody>
          <a:bodyPr>
            <a:normAutofit/>
          </a:bodyPr>
          <a:lstStyle/>
          <a:p>
            <a:pPr algn="l">
              <a:buNone/>
            </a:pPr>
            <a:r>
              <a:rPr lang="cs-CZ" sz="1600" u="sng" dirty="0" smtClean="0"/>
              <a:t>Maximalizace zisku je v ekonomických teoriích zpochybňována </a:t>
            </a:r>
            <a:r>
              <a:rPr lang="cs-CZ" sz="1600" dirty="0" smtClean="0"/>
              <a:t>(strategie firmy):</a:t>
            </a:r>
          </a:p>
          <a:p>
            <a:pPr algn="l">
              <a:buNone/>
            </a:pPr>
            <a:endParaRPr lang="cs-CZ" sz="1600" dirty="0" smtClean="0">
              <a:solidFill>
                <a:schemeClr val="tx1"/>
              </a:solidFill>
            </a:endParaRPr>
          </a:p>
          <a:p>
            <a:pPr>
              <a:buNone/>
            </a:pPr>
            <a:r>
              <a:rPr lang="cs-CZ" sz="1600" dirty="0" smtClean="0"/>
              <a:t>Cílem podniku není dosahování maximalizace zisku, ale dosažení jeho uspokojivé výše. </a:t>
            </a:r>
          </a:p>
          <a:p>
            <a:pPr>
              <a:buNone/>
            </a:pPr>
            <a:endParaRPr lang="cs-CZ" sz="1600" dirty="0" smtClean="0"/>
          </a:p>
          <a:p>
            <a:pPr>
              <a:buNone/>
            </a:pPr>
            <a:r>
              <a:rPr lang="cs-CZ" sz="1600" dirty="0" smtClean="0"/>
              <a:t>Nehledáme jednu optimální kombinaci objemu produkce a ceny, ale ptáme se, zda daný objem produkce a ceny zabezpečí uspokojivou výši zisku. </a:t>
            </a:r>
          </a:p>
          <a:p>
            <a:pPr>
              <a:buNone/>
            </a:pPr>
            <a:endParaRPr lang="cs-CZ" sz="1600" dirty="0" smtClean="0"/>
          </a:p>
          <a:p>
            <a:pPr>
              <a:buNone/>
            </a:pPr>
            <a:r>
              <a:rPr lang="cs-CZ" sz="1600" dirty="0" smtClean="0"/>
              <a:t>Cíl firmy je chápán jako ne jako maximalizace jedné proměnné, ale jako současné plnění cílů v několika oblastech. Chování firmy pak lze chápat jako snahu o uspokojivé výsledky v několika stanovených cílech (alternativní cíle firmy).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7</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Teorie firmy</a:t>
            </a:r>
            <a:endParaRPr lang="cs-CZ"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291264" cy="5328592"/>
          </a:xfrm>
        </p:spPr>
        <p:txBody>
          <a:bodyPr>
            <a:normAutofit fontScale="77500" lnSpcReduction="20000"/>
          </a:bodyPr>
          <a:lstStyle/>
          <a:p>
            <a:pPr algn="l">
              <a:buNone/>
            </a:pPr>
            <a:r>
              <a:rPr lang="cs-CZ" sz="1900" dirty="0" smtClean="0"/>
              <a:t>Rozhodování firmy jsou podřízena </a:t>
            </a:r>
            <a:r>
              <a:rPr lang="cs-CZ" sz="1900" u="sng" dirty="0" smtClean="0"/>
              <a:t>alternativním cílům </a:t>
            </a:r>
            <a:r>
              <a:rPr lang="cs-CZ" sz="1900" dirty="0" smtClean="0"/>
              <a:t>v následujících oblastech:</a:t>
            </a:r>
          </a:p>
          <a:p>
            <a:pPr algn="l">
              <a:buNone/>
            </a:pPr>
            <a:endParaRPr lang="cs-CZ" sz="1900" dirty="0" smtClean="0">
              <a:solidFill>
                <a:schemeClr val="tx1"/>
              </a:solidFill>
            </a:endParaRPr>
          </a:p>
          <a:p>
            <a:pPr algn="l">
              <a:buNone/>
            </a:pPr>
            <a:endParaRPr lang="cs-CZ" sz="1900" dirty="0" smtClean="0">
              <a:solidFill>
                <a:schemeClr val="tx1"/>
              </a:solidFill>
            </a:endParaRPr>
          </a:p>
          <a:p>
            <a:pPr lvl="0" algn="l"/>
            <a:r>
              <a:rPr lang="cs-CZ" sz="1900" b="1" dirty="0" smtClean="0"/>
              <a:t>Oblast výroby – </a:t>
            </a:r>
            <a:r>
              <a:rPr lang="cs-CZ" sz="1900" dirty="0" smtClean="0"/>
              <a:t>maximální možná změna objemu produkce nebo dosažení určitého objemu produkce</a:t>
            </a:r>
          </a:p>
          <a:p>
            <a:pPr lvl="0" algn="l">
              <a:buNone/>
            </a:pPr>
            <a:endParaRPr lang="cs-CZ" sz="1900" dirty="0" smtClean="0"/>
          </a:p>
          <a:p>
            <a:pPr lvl="0" algn="l"/>
            <a:r>
              <a:rPr lang="cs-CZ" sz="1900" b="1" dirty="0" smtClean="0"/>
              <a:t>Oblast zásob – </a:t>
            </a:r>
            <a:r>
              <a:rPr lang="cs-CZ" sz="1900" dirty="0" smtClean="0"/>
              <a:t>optimální výše zásob musí být dostatečná pro plynulost výroby, ale nesmí vázat příliš mnoho prostředků</a:t>
            </a:r>
          </a:p>
          <a:p>
            <a:pPr lvl="0" algn="l">
              <a:buNone/>
            </a:pPr>
            <a:endParaRPr lang="cs-CZ" sz="1900" dirty="0" smtClean="0"/>
          </a:p>
          <a:p>
            <a:pPr lvl="0" algn="l"/>
            <a:r>
              <a:rPr lang="cs-CZ" sz="1900" b="1" dirty="0" smtClean="0"/>
              <a:t>Oblast prodejů – </a:t>
            </a:r>
            <a:r>
              <a:rPr lang="cs-CZ" sz="1900" dirty="0" smtClean="0"/>
              <a:t>definována v hodnotových nebo fyzických jednotkách</a:t>
            </a:r>
          </a:p>
          <a:p>
            <a:pPr lvl="0" algn="l"/>
            <a:endParaRPr lang="cs-CZ" sz="1900" dirty="0" smtClean="0"/>
          </a:p>
          <a:p>
            <a:pPr lvl="0" algn="l"/>
            <a:r>
              <a:rPr lang="cs-CZ" sz="1900" b="1" dirty="0" smtClean="0"/>
              <a:t>Podíl na trhu – </a:t>
            </a:r>
            <a:r>
              <a:rPr lang="cs-CZ" sz="1900" dirty="0" smtClean="0"/>
              <a:t>měřítko uskutečněných prodejů</a:t>
            </a:r>
          </a:p>
          <a:p>
            <a:pPr lvl="0" algn="l"/>
            <a:endParaRPr lang="cs-CZ" sz="1900" dirty="0" smtClean="0"/>
          </a:p>
          <a:p>
            <a:pPr lvl="0" algn="l"/>
            <a:r>
              <a:rPr lang="cs-CZ" sz="1900" b="1" dirty="0" smtClean="0"/>
              <a:t>Zisk – </a:t>
            </a:r>
            <a:r>
              <a:rPr lang="cs-CZ" sz="1900" dirty="0" smtClean="0"/>
              <a:t>poměr zisku k nákladům nebo investicím</a:t>
            </a:r>
          </a:p>
          <a:p>
            <a:pPr lvl="0" algn="l"/>
            <a:endParaRPr lang="cs-CZ" sz="1900" dirty="0" smtClean="0"/>
          </a:p>
          <a:p>
            <a:pPr lvl="0" algn="l"/>
            <a:r>
              <a:rPr lang="cs-CZ" sz="1900" b="1" dirty="0" smtClean="0"/>
              <a:t>Personální oblast – </a:t>
            </a:r>
            <a:r>
              <a:rPr lang="cs-CZ" sz="1900" dirty="0" smtClean="0"/>
              <a:t>tvorba nových pracovních míst, struktura zaměstnanců, definovaná personální politika</a:t>
            </a:r>
          </a:p>
          <a:p>
            <a:pPr lvl="0" algn="l"/>
            <a:endParaRPr lang="cs-CZ" sz="1600" dirty="0" smtClean="0"/>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8</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Teorie firmy</a:t>
            </a:r>
            <a:endParaRPr lang="cs-CZ"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idx="1"/>
          </p:nvPr>
        </p:nvSpPr>
        <p:spPr>
          <a:xfrm>
            <a:off x="457200" y="1196752"/>
            <a:ext cx="8435280" cy="5472608"/>
          </a:xfrm>
        </p:spPr>
        <p:txBody>
          <a:bodyPr>
            <a:normAutofit lnSpcReduction="10000"/>
          </a:bodyPr>
          <a:lstStyle/>
          <a:p>
            <a:pPr algn="l">
              <a:buNone/>
            </a:pPr>
            <a:r>
              <a:rPr lang="cs-CZ" sz="1600" b="1" dirty="0" smtClean="0"/>
              <a:t>Intelektuální kapitál  </a:t>
            </a:r>
            <a:r>
              <a:rPr lang="cs-CZ" sz="1600" dirty="0" smtClean="0"/>
              <a:t>- výsledek kombinace lidského kapitálu, strukturálního kapitálu a kapitálu vztahů</a:t>
            </a:r>
            <a:endParaRPr lang="cs-CZ" sz="1600" dirty="0" smtClean="0">
              <a:solidFill>
                <a:schemeClr val="tx1"/>
              </a:solidFill>
            </a:endParaRPr>
          </a:p>
          <a:p>
            <a:pPr algn="l">
              <a:buNone/>
            </a:pPr>
            <a:endParaRPr lang="cs-CZ" sz="1600" dirty="0" smtClean="0">
              <a:solidFill>
                <a:schemeClr val="tx1"/>
              </a:solidFill>
            </a:endParaRPr>
          </a:p>
          <a:p>
            <a:pPr lvl="0" algn="l"/>
            <a:r>
              <a:rPr lang="cs-CZ" sz="1600" b="1" dirty="0" smtClean="0"/>
              <a:t>Lidský kapitál – </a:t>
            </a:r>
            <a:r>
              <a:rPr lang="cs-CZ" sz="1600" dirty="0" smtClean="0"/>
              <a:t>znalosti, které zaměstnanci vezmou sebou, když opouštějí podnik (znalosti, dovednosti, zkušenosti, schopnosti)</a:t>
            </a:r>
          </a:p>
          <a:p>
            <a:pPr lvl="0" algn="l">
              <a:buNone/>
            </a:pPr>
            <a:endParaRPr lang="cs-CZ" sz="1600" dirty="0" smtClean="0"/>
          </a:p>
          <a:p>
            <a:pPr lvl="0" algn="l"/>
            <a:r>
              <a:rPr lang="cs-CZ" sz="1600" b="1" dirty="0" smtClean="0"/>
              <a:t>Strukturální kapitál </a:t>
            </a:r>
            <a:r>
              <a:rPr lang="cs-CZ" sz="1600" dirty="0" smtClean="0"/>
              <a:t>– znalosti, které zůstanou v podniku na konci pracovního dne (organizační postupy, procedury, systémy, kultura, databáze, práva duševního vlastnictví ...) </a:t>
            </a:r>
          </a:p>
          <a:p>
            <a:pPr lvl="0" algn="l">
              <a:buNone/>
            </a:pPr>
            <a:endParaRPr lang="cs-CZ" sz="1600" dirty="0" smtClean="0"/>
          </a:p>
          <a:p>
            <a:pPr lvl="0" algn="l"/>
            <a:r>
              <a:rPr lang="cs-CZ" sz="1600" b="1" dirty="0" smtClean="0"/>
              <a:t>Kapitál vztahů </a:t>
            </a:r>
            <a:r>
              <a:rPr lang="cs-CZ" sz="1600" dirty="0" smtClean="0"/>
              <a:t>– veškerý kapitál spojený s vnějšími vztahy organizace, se zákazníky, dodavateli nebo partnery. Část je tvořena vztahy společnosti se zájmovými skupinami (investoři, věřitelé, zákazníci, odběratelé apod.) </a:t>
            </a:r>
          </a:p>
          <a:p>
            <a:pPr lvl="0" algn="l">
              <a:buNone/>
            </a:pPr>
            <a:r>
              <a:rPr lang="cs-CZ" sz="1600" dirty="0" smtClean="0"/>
              <a:t>	→ goodwill</a:t>
            </a:r>
          </a:p>
          <a:p>
            <a:pPr lvl="0" algn="l">
              <a:buNone/>
            </a:pPr>
            <a:r>
              <a:rPr lang="cs-CZ" sz="1600" dirty="0" smtClean="0"/>
              <a:t>	</a:t>
            </a:r>
          </a:p>
          <a:p>
            <a:pPr lvl="0" algn="l"/>
            <a:endParaRPr lang="cs-CZ" sz="1600" b="1" dirty="0" smtClean="0"/>
          </a:p>
          <a:p>
            <a:pPr lvl="0" algn="l"/>
            <a:endParaRPr lang="cs-CZ" sz="1600" b="1" dirty="0" smtClean="0"/>
          </a:p>
          <a:p>
            <a:pPr lvl="0" algn="l"/>
            <a:endParaRPr lang="cs-CZ" sz="1600" dirty="0" smtClean="0">
              <a:solidFill>
                <a:schemeClr val="tx1"/>
              </a:solidFill>
            </a:endParaRPr>
          </a:p>
          <a:p>
            <a:pPr algn="l">
              <a:buNone/>
            </a:pPr>
            <a:r>
              <a:rPr lang="cs-CZ" sz="1600" dirty="0" smtClean="0">
                <a:solidFill>
                  <a:schemeClr val="tx1"/>
                </a:solidFill>
              </a:rPr>
              <a:t>	</a:t>
            </a:r>
          </a:p>
          <a:p>
            <a:pPr algn="l">
              <a:buNone/>
            </a:pPr>
            <a:r>
              <a:rPr lang="cs-CZ" sz="1600" dirty="0" smtClean="0"/>
              <a:t>	</a:t>
            </a:r>
            <a:endParaRPr lang="cs-CZ" sz="1600" dirty="0" smtClean="0">
              <a:solidFill>
                <a:schemeClr val="tx1"/>
              </a:solidFill>
            </a:endParaRPr>
          </a:p>
          <a:p>
            <a:pPr algn="l">
              <a:buNone/>
            </a:pPr>
            <a:r>
              <a:rPr lang="cs-CZ" sz="1600" dirty="0" smtClean="0"/>
              <a:t> </a:t>
            </a:r>
            <a:endParaRPr lang="cs-CZ" sz="1600" dirty="0"/>
          </a:p>
        </p:txBody>
      </p:sp>
      <p:sp>
        <p:nvSpPr>
          <p:cNvPr id="5" name="Zástupný symbol pro číslo snímku 4"/>
          <p:cNvSpPr>
            <a:spLocks noGrp="1"/>
          </p:cNvSpPr>
          <p:nvPr>
            <p:ph type="sldNum" sz="quarter" idx="12"/>
          </p:nvPr>
        </p:nvSpPr>
        <p:spPr/>
        <p:txBody>
          <a:bodyPr/>
          <a:lstStyle/>
          <a:p>
            <a:fld id="{254CE725-8A72-48C5-BEF5-367330928E13}" type="slidenum">
              <a:rPr lang="cs-CZ" smtClean="0"/>
              <a:pPr/>
              <a:t>9</a:t>
            </a:fld>
            <a:endParaRPr lang="cs-CZ" dirty="0"/>
          </a:p>
        </p:txBody>
      </p:sp>
      <p:sp>
        <p:nvSpPr>
          <p:cNvPr id="2" name="Nadpis 1"/>
          <p:cNvSpPr>
            <a:spLocks noGrp="1"/>
          </p:cNvSpPr>
          <p:nvPr>
            <p:ph type="title"/>
          </p:nvPr>
        </p:nvSpPr>
        <p:spPr>
          <a:xfrm>
            <a:off x="457200" y="274638"/>
            <a:ext cx="7859216" cy="994122"/>
          </a:xfrm>
        </p:spPr>
        <p:txBody>
          <a:bodyPr>
            <a:normAutofit/>
          </a:bodyPr>
          <a:lstStyle/>
          <a:p>
            <a:pPr algn="l"/>
            <a:r>
              <a:rPr lang="cs-CZ" sz="2800" dirty="0" smtClean="0"/>
              <a:t>Teorie firmy</a:t>
            </a:r>
            <a:endParaRPr lang="cs-CZ"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2307</TotalTime>
  <Words>2685</Words>
  <Application>Microsoft Office PowerPoint</Application>
  <PresentationFormat>Předvádění na obrazovce (4:3)</PresentationFormat>
  <Paragraphs>649</Paragraphs>
  <Slides>43</Slides>
  <Notes>43</Notes>
  <HiddenSlides>0</HiddenSlides>
  <MMClips>0</MMClips>
  <ScaleCrop>false</ScaleCrop>
  <HeadingPairs>
    <vt:vector size="4" baseType="variant">
      <vt:variant>
        <vt:lpstr>Motiv</vt:lpstr>
      </vt:variant>
      <vt:variant>
        <vt:i4>1</vt:i4>
      </vt:variant>
      <vt:variant>
        <vt:lpstr>Nadpisy snímků</vt:lpstr>
      </vt:variant>
      <vt:variant>
        <vt:i4>43</vt:i4>
      </vt:variant>
    </vt:vector>
  </HeadingPairs>
  <TitlesOfParts>
    <vt:vector size="44" baseType="lpstr">
      <vt:lpstr>Shluk</vt:lpstr>
      <vt:lpstr>Strategické řízení nestátních neziskových organizací I. </vt:lpstr>
      <vt:lpstr>Polopravdy a mýty o neziskových organizacích</vt:lpstr>
      <vt:lpstr>Vymezení neziskového sektoru</vt:lpstr>
      <vt:lpstr>Vymezení neziskového sektoru</vt:lpstr>
      <vt:lpstr>Vymezení neziskového sektoru</vt:lpstr>
      <vt:lpstr>Teorie firmy</vt:lpstr>
      <vt:lpstr>Teorie firmy</vt:lpstr>
      <vt:lpstr>Teorie firmy</vt:lpstr>
      <vt:lpstr>Teorie firmy</vt:lpstr>
      <vt:lpstr>Excelentnost neziskové organizace</vt:lpstr>
      <vt:lpstr>Neziskové organizace</vt:lpstr>
      <vt:lpstr>Strategické plánování </vt:lpstr>
      <vt:lpstr>Strategické plánování </vt:lpstr>
      <vt:lpstr>Strategické plánování </vt:lpstr>
      <vt:lpstr>Strategické plánování </vt:lpstr>
      <vt:lpstr>Strategické plánování </vt:lpstr>
      <vt:lpstr>Strategické řízení neziskových organizací</vt:lpstr>
      <vt:lpstr>Strategické řízení neziskových organizací</vt:lpstr>
      <vt:lpstr>Strategické řízení neziskových organizací</vt:lpstr>
      <vt:lpstr>Strategické řízení neziskových organizací</vt:lpstr>
      <vt:lpstr>Plánování</vt:lpstr>
      <vt:lpstr>Postup při tvorbě plánů NNO</vt:lpstr>
      <vt:lpstr>Snímek 23</vt:lpstr>
      <vt:lpstr>Členění plánů</vt:lpstr>
      <vt:lpstr>Členění plánů</vt:lpstr>
      <vt:lpstr>Formulování cílů</vt:lpstr>
      <vt:lpstr>Formulování cílů</vt:lpstr>
      <vt:lpstr>Hierarchické uspořádání cílů</vt:lpstr>
      <vt:lpstr>Formulování cílů</vt:lpstr>
      <vt:lpstr>Stanovení cílů pomocí metody SMART</vt:lpstr>
      <vt:lpstr>Řízení podle cílů – metoda MBO</vt:lpstr>
      <vt:lpstr>Stanovení cílů</vt:lpstr>
      <vt:lpstr>Stanovení cílů</vt:lpstr>
      <vt:lpstr>Stanovení cílů</vt:lpstr>
      <vt:lpstr>Vize organizace</vt:lpstr>
      <vt:lpstr>Vize organizace</vt:lpstr>
      <vt:lpstr>Vize organizace</vt:lpstr>
      <vt:lpstr>Poslání organizace</vt:lpstr>
      <vt:lpstr>Poslání organizace</vt:lpstr>
      <vt:lpstr>Poslání organizace</vt:lpstr>
      <vt:lpstr>Poslání organizace</vt:lpstr>
      <vt:lpstr>Snímek 42</vt:lpstr>
      <vt:lpstr>Snímek 43</vt:lpstr>
    </vt:vector>
  </TitlesOfParts>
  <Company>ATC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Ekonomika veřejného sektoru</dc:title>
  <dc:creator>vojta</dc:creator>
  <cp:lastModifiedBy>Vojtěch Beck</cp:lastModifiedBy>
  <cp:revision>371</cp:revision>
  <cp:lastPrinted>2018-03-12T09:11:17Z</cp:lastPrinted>
  <dcterms:created xsi:type="dcterms:W3CDTF">2015-02-05T11:04:22Z</dcterms:created>
  <dcterms:modified xsi:type="dcterms:W3CDTF">2021-03-03T10:19:37Z</dcterms:modified>
</cp:coreProperties>
</file>