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6" r:id="rId3"/>
    <p:sldId id="314" r:id="rId4"/>
    <p:sldId id="317" r:id="rId5"/>
    <p:sldId id="288" r:id="rId6"/>
    <p:sldId id="289" r:id="rId7"/>
    <p:sldId id="290" r:id="rId8"/>
    <p:sldId id="294" r:id="rId9"/>
    <p:sldId id="291" r:id="rId10"/>
    <p:sldId id="292" r:id="rId11"/>
    <p:sldId id="293" r:id="rId12"/>
    <p:sldId id="295" r:id="rId13"/>
    <p:sldId id="315" r:id="rId14"/>
    <p:sldId id="296" r:id="rId15"/>
    <p:sldId id="297" r:id="rId16"/>
    <p:sldId id="298" r:id="rId17"/>
    <p:sldId id="316" r:id="rId18"/>
    <p:sldId id="318" r:id="rId19"/>
    <p:sldId id="263"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32" r:id="rId34"/>
    <p:sldId id="333"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76A2E8-9B34-445B-8829-D4EC4E4A52FC}" type="doc">
      <dgm:prSet loTypeId="urn:microsoft.com/office/officeart/2005/8/layout/radial1" loCatId="cycle" qsTypeId="urn:microsoft.com/office/officeart/2005/8/quickstyle/3d2#1" qsCatId="3D" csTypeId="urn:microsoft.com/office/officeart/2005/8/colors/accent2_1" csCatId="accent2" phldr="1"/>
      <dgm:spPr/>
      <dgm:t>
        <a:bodyPr/>
        <a:lstStyle/>
        <a:p>
          <a:endParaRPr lang="cs-CZ"/>
        </a:p>
      </dgm:t>
    </dgm:pt>
    <dgm:pt modelId="{44E4094A-8022-4F00-9FF9-63F942DAEE65}">
      <dgm:prSet phldrT="[Text]"/>
      <dgm:spPr/>
      <dgm:t>
        <a:bodyPr/>
        <a:lstStyle/>
        <a:p>
          <a:r>
            <a:rPr lang="cs-CZ">
              <a:latin typeface="Times New Roman" pitchFamily="18" charset="0"/>
              <a:cs typeface="Times New Roman" pitchFamily="18" charset="0"/>
            </a:rPr>
            <a:t>Poslání</a:t>
          </a:r>
        </a:p>
      </dgm:t>
    </dgm:pt>
    <dgm:pt modelId="{2BD9E4E1-1AFE-478C-BDB2-F5996110A739}" type="parTrans" cxnId="{DF7FF2E3-57DA-4B39-9FF6-A3893B64A3A8}">
      <dgm:prSet/>
      <dgm:spPr/>
      <dgm:t>
        <a:bodyPr/>
        <a:lstStyle/>
        <a:p>
          <a:endParaRPr lang="cs-CZ">
            <a:latin typeface="Times New Roman" pitchFamily="18" charset="0"/>
            <a:cs typeface="Times New Roman" pitchFamily="18" charset="0"/>
          </a:endParaRPr>
        </a:p>
      </dgm:t>
    </dgm:pt>
    <dgm:pt modelId="{2B230A48-5633-430D-BF27-FAD67BC42442}" type="sibTrans" cxnId="{DF7FF2E3-57DA-4B39-9FF6-A3893B64A3A8}">
      <dgm:prSet/>
      <dgm:spPr/>
      <dgm:t>
        <a:bodyPr/>
        <a:lstStyle/>
        <a:p>
          <a:endParaRPr lang="cs-CZ">
            <a:latin typeface="Times New Roman" pitchFamily="18" charset="0"/>
            <a:cs typeface="Times New Roman" pitchFamily="18" charset="0"/>
          </a:endParaRPr>
        </a:p>
      </dgm:t>
    </dgm:pt>
    <dgm:pt modelId="{5AB606A4-B090-4E67-B9AC-90B029C27108}">
      <dgm:prSet phldrT="[Text]"/>
      <dgm:spPr/>
      <dgm:t>
        <a:bodyPr/>
        <a:lstStyle/>
        <a:p>
          <a:r>
            <a:rPr lang="cs-CZ">
              <a:latin typeface="Times New Roman" pitchFamily="18" charset="0"/>
              <a:cs typeface="Times New Roman" pitchFamily="18" charset="0"/>
            </a:rPr>
            <a:t>Motivační</a:t>
          </a:r>
        </a:p>
      </dgm:t>
    </dgm:pt>
    <dgm:pt modelId="{EDB41261-5F82-485C-AF8D-120CD1895BC6}" type="parTrans" cxnId="{D0BE695E-EC7E-48AE-BA16-13A521EEE206}">
      <dgm:prSet/>
      <dgm:spPr/>
      <dgm:t>
        <a:bodyPr/>
        <a:lstStyle/>
        <a:p>
          <a:endParaRPr lang="cs-CZ">
            <a:latin typeface="Times New Roman" pitchFamily="18" charset="0"/>
            <a:cs typeface="Times New Roman" pitchFamily="18" charset="0"/>
          </a:endParaRPr>
        </a:p>
      </dgm:t>
    </dgm:pt>
    <dgm:pt modelId="{492B1509-D046-4491-8279-54BF47B66284}" type="sibTrans" cxnId="{D0BE695E-EC7E-48AE-BA16-13A521EEE206}">
      <dgm:prSet/>
      <dgm:spPr/>
      <dgm:t>
        <a:bodyPr/>
        <a:lstStyle/>
        <a:p>
          <a:endParaRPr lang="cs-CZ">
            <a:latin typeface="Times New Roman" pitchFamily="18" charset="0"/>
            <a:cs typeface="Times New Roman" pitchFamily="18" charset="0"/>
          </a:endParaRPr>
        </a:p>
      </dgm:t>
    </dgm:pt>
    <dgm:pt modelId="{C58BE829-E487-4937-8418-ADB4F18882BF}">
      <dgm:prSet phldrT="[Text]"/>
      <dgm:spPr/>
      <dgm:t>
        <a:bodyPr/>
        <a:lstStyle/>
        <a:p>
          <a:r>
            <a:rPr lang="cs-CZ">
              <a:latin typeface="Times New Roman" pitchFamily="18" charset="0"/>
              <a:cs typeface="Times New Roman" pitchFamily="18" charset="0"/>
            </a:rPr>
            <a:t>Stručné</a:t>
          </a:r>
        </a:p>
      </dgm:t>
    </dgm:pt>
    <dgm:pt modelId="{F7537B53-7B3D-4413-A80A-5AE2481FCC18}" type="parTrans" cxnId="{A02E4E8F-0893-4468-81B2-80A60C4E861C}">
      <dgm:prSet/>
      <dgm:spPr/>
      <dgm:t>
        <a:bodyPr/>
        <a:lstStyle/>
        <a:p>
          <a:endParaRPr lang="cs-CZ">
            <a:latin typeface="Times New Roman" pitchFamily="18" charset="0"/>
            <a:cs typeface="Times New Roman" pitchFamily="18" charset="0"/>
          </a:endParaRPr>
        </a:p>
      </dgm:t>
    </dgm:pt>
    <dgm:pt modelId="{0E0549B4-E04F-491F-8B8A-CFA7DD996145}" type="sibTrans" cxnId="{A02E4E8F-0893-4468-81B2-80A60C4E861C}">
      <dgm:prSet/>
      <dgm:spPr/>
      <dgm:t>
        <a:bodyPr/>
        <a:lstStyle/>
        <a:p>
          <a:endParaRPr lang="cs-CZ">
            <a:latin typeface="Times New Roman" pitchFamily="18" charset="0"/>
            <a:cs typeface="Times New Roman" pitchFamily="18" charset="0"/>
          </a:endParaRPr>
        </a:p>
      </dgm:t>
    </dgm:pt>
    <dgm:pt modelId="{5320177C-9409-40D0-85F0-9A81714A5444}">
      <dgm:prSet phldrT="[Text]"/>
      <dgm:spPr/>
      <dgm:t>
        <a:bodyPr/>
        <a:lstStyle/>
        <a:p>
          <a:r>
            <a:rPr lang="cs-CZ">
              <a:latin typeface="Times New Roman" pitchFamily="18" charset="0"/>
              <a:cs typeface="Times New Roman" pitchFamily="18" charset="0"/>
            </a:rPr>
            <a:t>Vyjadřuje, co je důležité</a:t>
          </a:r>
        </a:p>
      </dgm:t>
    </dgm:pt>
    <dgm:pt modelId="{3721660C-32E3-41E0-A292-AA57D5216623}" type="parTrans" cxnId="{FB80C061-5149-4A85-8AA7-CAEE122A12A8}">
      <dgm:prSet/>
      <dgm:spPr/>
      <dgm:t>
        <a:bodyPr/>
        <a:lstStyle/>
        <a:p>
          <a:endParaRPr lang="cs-CZ">
            <a:latin typeface="Times New Roman" pitchFamily="18" charset="0"/>
            <a:cs typeface="Times New Roman" pitchFamily="18" charset="0"/>
          </a:endParaRPr>
        </a:p>
      </dgm:t>
    </dgm:pt>
    <dgm:pt modelId="{6DDAC2E3-09C9-4E1D-8E8F-56BCEA908D81}" type="sibTrans" cxnId="{FB80C061-5149-4A85-8AA7-CAEE122A12A8}">
      <dgm:prSet/>
      <dgm:spPr/>
      <dgm:t>
        <a:bodyPr/>
        <a:lstStyle/>
        <a:p>
          <a:endParaRPr lang="cs-CZ">
            <a:latin typeface="Times New Roman" pitchFamily="18" charset="0"/>
            <a:cs typeface="Times New Roman" pitchFamily="18" charset="0"/>
          </a:endParaRPr>
        </a:p>
      </dgm:t>
    </dgm:pt>
    <dgm:pt modelId="{F97F250E-9357-4C5E-A5A2-D0F3DDAD9CBF}">
      <dgm:prSet phldrT="[Text]"/>
      <dgm:spPr/>
      <dgm:t>
        <a:bodyPr/>
        <a:lstStyle/>
        <a:p>
          <a:r>
            <a:rPr lang="cs-CZ">
              <a:latin typeface="Times New Roman" pitchFamily="18" charset="0"/>
              <a:cs typeface="Times New Roman" pitchFamily="18" charset="0"/>
            </a:rPr>
            <a:t>Vymezuje jedinečnost organizace</a:t>
          </a:r>
        </a:p>
      </dgm:t>
    </dgm:pt>
    <dgm:pt modelId="{036FB07D-1AC1-4123-B2AA-FE6B6743E64E}" type="parTrans" cxnId="{DF5961BF-2939-4365-8CEF-91DE958FE7EA}">
      <dgm:prSet/>
      <dgm:spPr/>
      <dgm:t>
        <a:bodyPr/>
        <a:lstStyle/>
        <a:p>
          <a:endParaRPr lang="cs-CZ">
            <a:latin typeface="Times New Roman" pitchFamily="18" charset="0"/>
            <a:cs typeface="Times New Roman" pitchFamily="18" charset="0"/>
          </a:endParaRPr>
        </a:p>
      </dgm:t>
    </dgm:pt>
    <dgm:pt modelId="{CF6BF109-AA73-483B-B696-427D155F8FC0}" type="sibTrans" cxnId="{DF5961BF-2939-4365-8CEF-91DE958FE7EA}">
      <dgm:prSet/>
      <dgm:spPr/>
      <dgm:t>
        <a:bodyPr/>
        <a:lstStyle/>
        <a:p>
          <a:endParaRPr lang="cs-CZ">
            <a:latin typeface="Times New Roman" pitchFamily="18" charset="0"/>
            <a:cs typeface="Times New Roman" pitchFamily="18" charset="0"/>
          </a:endParaRPr>
        </a:p>
      </dgm:t>
    </dgm:pt>
    <dgm:pt modelId="{9F92BA13-1019-489F-95C8-3D21C43D2A66}">
      <dgm:prSet/>
      <dgm:spPr/>
      <dgm:t>
        <a:bodyPr/>
        <a:lstStyle/>
        <a:p>
          <a:r>
            <a:rPr lang="cs-CZ">
              <a:latin typeface="Times New Roman" pitchFamily="18" charset="0"/>
              <a:cs typeface="Times New Roman" pitchFamily="18" charset="0"/>
            </a:rPr>
            <a:t>Srozumitelné</a:t>
          </a:r>
        </a:p>
      </dgm:t>
    </dgm:pt>
    <dgm:pt modelId="{5B3AD81C-5F00-43AB-9CA8-9CD2ACF47D5B}" type="parTrans" cxnId="{0F6AAB4E-42B2-4009-A1D8-C434964658B3}">
      <dgm:prSet/>
      <dgm:spPr/>
      <dgm:t>
        <a:bodyPr/>
        <a:lstStyle/>
        <a:p>
          <a:endParaRPr lang="cs-CZ">
            <a:latin typeface="Times New Roman" pitchFamily="18" charset="0"/>
            <a:cs typeface="Times New Roman" pitchFamily="18" charset="0"/>
          </a:endParaRPr>
        </a:p>
      </dgm:t>
    </dgm:pt>
    <dgm:pt modelId="{76FF902C-9EB2-4A06-B18B-0C29F08233DE}" type="sibTrans" cxnId="{0F6AAB4E-42B2-4009-A1D8-C434964658B3}">
      <dgm:prSet/>
      <dgm:spPr/>
      <dgm:t>
        <a:bodyPr/>
        <a:lstStyle/>
        <a:p>
          <a:endParaRPr lang="cs-CZ">
            <a:latin typeface="Times New Roman" pitchFamily="18" charset="0"/>
            <a:cs typeface="Times New Roman" pitchFamily="18" charset="0"/>
          </a:endParaRPr>
        </a:p>
      </dgm:t>
    </dgm:pt>
    <dgm:pt modelId="{154A02D0-BF75-4608-A971-B87E5F4D078D}">
      <dgm:prSet/>
      <dgm:spPr/>
      <dgm:t>
        <a:bodyPr/>
        <a:lstStyle/>
        <a:p>
          <a:r>
            <a:rPr lang="cs-CZ">
              <a:latin typeface="Times New Roman" pitchFamily="18" charset="0"/>
              <a:cs typeface="Times New Roman" pitchFamily="18" charset="0"/>
            </a:rPr>
            <a:t>Jednoduché</a:t>
          </a:r>
        </a:p>
      </dgm:t>
    </dgm:pt>
    <dgm:pt modelId="{88D3DB52-BCDE-49A8-B58A-95CB24A9DA59}" type="parTrans" cxnId="{F544A59F-83EB-4DB7-92C2-07EBDADA5FF8}">
      <dgm:prSet/>
      <dgm:spPr/>
      <dgm:t>
        <a:bodyPr/>
        <a:lstStyle/>
        <a:p>
          <a:endParaRPr lang="cs-CZ">
            <a:latin typeface="Times New Roman" pitchFamily="18" charset="0"/>
            <a:cs typeface="Times New Roman" pitchFamily="18" charset="0"/>
          </a:endParaRPr>
        </a:p>
      </dgm:t>
    </dgm:pt>
    <dgm:pt modelId="{AA00FAED-DA47-4BDB-B7F5-D7140E06BAD7}" type="sibTrans" cxnId="{F544A59F-83EB-4DB7-92C2-07EBDADA5FF8}">
      <dgm:prSet/>
      <dgm:spPr/>
      <dgm:t>
        <a:bodyPr/>
        <a:lstStyle/>
        <a:p>
          <a:endParaRPr lang="cs-CZ">
            <a:latin typeface="Times New Roman" pitchFamily="18" charset="0"/>
            <a:cs typeface="Times New Roman" pitchFamily="18" charset="0"/>
          </a:endParaRPr>
        </a:p>
      </dgm:t>
    </dgm:pt>
    <dgm:pt modelId="{3ABB06D1-91B5-495A-A3E5-A175DC5BF137}" type="pres">
      <dgm:prSet presAssocID="{5376A2E8-9B34-445B-8829-D4EC4E4A52FC}" presName="cycle" presStyleCnt="0">
        <dgm:presLayoutVars>
          <dgm:chMax val="1"/>
          <dgm:dir/>
          <dgm:animLvl val="ctr"/>
          <dgm:resizeHandles val="exact"/>
        </dgm:presLayoutVars>
      </dgm:prSet>
      <dgm:spPr/>
    </dgm:pt>
    <dgm:pt modelId="{4DD4AC0D-0566-4572-BEF1-11C5CE7E4592}" type="pres">
      <dgm:prSet presAssocID="{44E4094A-8022-4F00-9FF9-63F942DAEE65}" presName="centerShape" presStyleLbl="node0" presStyleIdx="0" presStyleCnt="1"/>
      <dgm:spPr/>
    </dgm:pt>
    <dgm:pt modelId="{FA2DA9E2-D39C-4600-8FE3-381751DECACA}" type="pres">
      <dgm:prSet presAssocID="{EDB41261-5F82-485C-AF8D-120CD1895BC6}" presName="Name9" presStyleLbl="parChTrans1D2" presStyleIdx="0" presStyleCnt="6"/>
      <dgm:spPr/>
    </dgm:pt>
    <dgm:pt modelId="{ACA0BCCA-FDA0-4628-AF49-6662FBB57AA5}" type="pres">
      <dgm:prSet presAssocID="{EDB41261-5F82-485C-AF8D-120CD1895BC6}" presName="connTx" presStyleLbl="parChTrans1D2" presStyleIdx="0" presStyleCnt="6"/>
      <dgm:spPr/>
    </dgm:pt>
    <dgm:pt modelId="{3A9E7F05-1238-4060-A705-36484C835CDD}" type="pres">
      <dgm:prSet presAssocID="{5AB606A4-B090-4E67-B9AC-90B029C27108}" presName="node" presStyleLbl="node1" presStyleIdx="0" presStyleCnt="6">
        <dgm:presLayoutVars>
          <dgm:bulletEnabled val="1"/>
        </dgm:presLayoutVars>
      </dgm:prSet>
      <dgm:spPr/>
    </dgm:pt>
    <dgm:pt modelId="{A6C4D56F-5F45-464E-B857-D2AE9DDBAA3D}" type="pres">
      <dgm:prSet presAssocID="{F7537B53-7B3D-4413-A80A-5AE2481FCC18}" presName="Name9" presStyleLbl="parChTrans1D2" presStyleIdx="1" presStyleCnt="6"/>
      <dgm:spPr/>
    </dgm:pt>
    <dgm:pt modelId="{407BEF46-4030-482A-AA8D-2DA6C8017E2D}" type="pres">
      <dgm:prSet presAssocID="{F7537B53-7B3D-4413-A80A-5AE2481FCC18}" presName="connTx" presStyleLbl="parChTrans1D2" presStyleIdx="1" presStyleCnt="6"/>
      <dgm:spPr/>
    </dgm:pt>
    <dgm:pt modelId="{AC029C4E-0162-412B-8F2E-C73764E24F2C}" type="pres">
      <dgm:prSet presAssocID="{C58BE829-E487-4937-8418-ADB4F18882BF}" presName="node" presStyleLbl="node1" presStyleIdx="1" presStyleCnt="6">
        <dgm:presLayoutVars>
          <dgm:bulletEnabled val="1"/>
        </dgm:presLayoutVars>
      </dgm:prSet>
      <dgm:spPr/>
    </dgm:pt>
    <dgm:pt modelId="{8D998D26-B9D2-4B18-83C5-1BB9F3B36E47}" type="pres">
      <dgm:prSet presAssocID="{5B3AD81C-5F00-43AB-9CA8-9CD2ACF47D5B}" presName="Name9" presStyleLbl="parChTrans1D2" presStyleIdx="2" presStyleCnt="6"/>
      <dgm:spPr/>
    </dgm:pt>
    <dgm:pt modelId="{FDB01075-D9E0-44C0-9BD0-ADC63CA38343}" type="pres">
      <dgm:prSet presAssocID="{5B3AD81C-5F00-43AB-9CA8-9CD2ACF47D5B}" presName="connTx" presStyleLbl="parChTrans1D2" presStyleIdx="2" presStyleCnt="6"/>
      <dgm:spPr/>
    </dgm:pt>
    <dgm:pt modelId="{30EEFFF9-20FA-4DB6-B684-5744BFC33356}" type="pres">
      <dgm:prSet presAssocID="{9F92BA13-1019-489F-95C8-3D21C43D2A66}" presName="node" presStyleLbl="node1" presStyleIdx="2" presStyleCnt="6">
        <dgm:presLayoutVars>
          <dgm:bulletEnabled val="1"/>
        </dgm:presLayoutVars>
      </dgm:prSet>
      <dgm:spPr/>
    </dgm:pt>
    <dgm:pt modelId="{F4BF87B9-972B-4762-85B0-C57C80C6584F}" type="pres">
      <dgm:prSet presAssocID="{88D3DB52-BCDE-49A8-B58A-95CB24A9DA59}" presName="Name9" presStyleLbl="parChTrans1D2" presStyleIdx="3" presStyleCnt="6"/>
      <dgm:spPr/>
    </dgm:pt>
    <dgm:pt modelId="{2C2504CF-37BC-4618-B7EE-E7F971B8A52A}" type="pres">
      <dgm:prSet presAssocID="{88D3DB52-BCDE-49A8-B58A-95CB24A9DA59}" presName="connTx" presStyleLbl="parChTrans1D2" presStyleIdx="3" presStyleCnt="6"/>
      <dgm:spPr/>
    </dgm:pt>
    <dgm:pt modelId="{CECDF4F0-DD3A-449E-8A3A-FD6FCC67316D}" type="pres">
      <dgm:prSet presAssocID="{154A02D0-BF75-4608-A971-B87E5F4D078D}" presName="node" presStyleLbl="node1" presStyleIdx="3" presStyleCnt="6">
        <dgm:presLayoutVars>
          <dgm:bulletEnabled val="1"/>
        </dgm:presLayoutVars>
      </dgm:prSet>
      <dgm:spPr/>
    </dgm:pt>
    <dgm:pt modelId="{EA503DC0-F31B-4205-8F8F-9CFE533BEF5A}" type="pres">
      <dgm:prSet presAssocID="{3721660C-32E3-41E0-A292-AA57D5216623}" presName="Name9" presStyleLbl="parChTrans1D2" presStyleIdx="4" presStyleCnt="6"/>
      <dgm:spPr/>
    </dgm:pt>
    <dgm:pt modelId="{C2ABEFE3-D537-4503-9998-2CCE356ACF5A}" type="pres">
      <dgm:prSet presAssocID="{3721660C-32E3-41E0-A292-AA57D5216623}" presName="connTx" presStyleLbl="parChTrans1D2" presStyleIdx="4" presStyleCnt="6"/>
      <dgm:spPr/>
    </dgm:pt>
    <dgm:pt modelId="{04D85617-0C3F-4DFD-9B8A-9A226D549085}" type="pres">
      <dgm:prSet presAssocID="{5320177C-9409-40D0-85F0-9A81714A5444}" presName="node" presStyleLbl="node1" presStyleIdx="4" presStyleCnt="6">
        <dgm:presLayoutVars>
          <dgm:bulletEnabled val="1"/>
        </dgm:presLayoutVars>
      </dgm:prSet>
      <dgm:spPr/>
    </dgm:pt>
    <dgm:pt modelId="{644FC44A-0BCF-4B62-977C-2103B90AED28}" type="pres">
      <dgm:prSet presAssocID="{036FB07D-1AC1-4123-B2AA-FE6B6743E64E}" presName="Name9" presStyleLbl="parChTrans1D2" presStyleIdx="5" presStyleCnt="6"/>
      <dgm:spPr/>
    </dgm:pt>
    <dgm:pt modelId="{98F79C49-E652-4295-ABAD-532534A29837}" type="pres">
      <dgm:prSet presAssocID="{036FB07D-1AC1-4123-B2AA-FE6B6743E64E}" presName="connTx" presStyleLbl="parChTrans1D2" presStyleIdx="5" presStyleCnt="6"/>
      <dgm:spPr/>
    </dgm:pt>
    <dgm:pt modelId="{9367DE16-C99A-4611-AF73-F2F325D0E5DA}" type="pres">
      <dgm:prSet presAssocID="{F97F250E-9357-4C5E-A5A2-D0F3DDAD9CBF}" presName="node" presStyleLbl="node1" presStyleIdx="5" presStyleCnt="6">
        <dgm:presLayoutVars>
          <dgm:bulletEnabled val="1"/>
        </dgm:presLayoutVars>
      </dgm:prSet>
      <dgm:spPr/>
    </dgm:pt>
  </dgm:ptLst>
  <dgm:cxnLst>
    <dgm:cxn modelId="{8E72FF1A-5D18-49FA-85E6-CD91EEF2807F}" type="presOf" srcId="{88D3DB52-BCDE-49A8-B58A-95CB24A9DA59}" destId="{2C2504CF-37BC-4618-B7EE-E7F971B8A52A}" srcOrd="1" destOrd="0" presId="urn:microsoft.com/office/officeart/2005/8/layout/radial1"/>
    <dgm:cxn modelId="{BA33E234-FC13-4F28-8B05-174F6043901B}" type="presOf" srcId="{F7537B53-7B3D-4413-A80A-5AE2481FCC18}" destId="{A6C4D56F-5F45-464E-B857-D2AE9DDBAA3D}" srcOrd="0" destOrd="0" presId="urn:microsoft.com/office/officeart/2005/8/layout/radial1"/>
    <dgm:cxn modelId="{BE71A63E-929A-4514-AA2D-E42D5C18BE17}" type="presOf" srcId="{88D3DB52-BCDE-49A8-B58A-95CB24A9DA59}" destId="{F4BF87B9-972B-4762-85B0-C57C80C6584F}" srcOrd="0" destOrd="0" presId="urn:microsoft.com/office/officeart/2005/8/layout/radial1"/>
    <dgm:cxn modelId="{D0BE695E-EC7E-48AE-BA16-13A521EEE206}" srcId="{44E4094A-8022-4F00-9FF9-63F942DAEE65}" destId="{5AB606A4-B090-4E67-B9AC-90B029C27108}" srcOrd="0" destOrd="0" parTransId="{EDB41261-5F82-485C-AF8D-120CD1895BC6}" sibTransId="{492B1509-D046-4491-8279-54BF47B66284}"/>
    <dgm:cxn modelId="{6AF7FC60-D58A-4696-B955-4B9AC7EE6C0F}" type="presOf" srcId="{3721660C-32E3-41E0-A292-AA57D5216623}" destId="{C2ABEFE3-D537-4503-9998-2CCE356ACF5A}" srcOrd="1" destOrd="0" presId="urn:microsoft.com/office/officeart/2005/8/layout/radial1"/>
    <dgm:cxn modelId="{FCC69761-3E0C-476E-BB33-9EA249C45B32}" type="presOf" srcId="{EDB41261-5F82-485C-AF8D-120CD1895BC6}" destId="{FA2DA9E2-D39C-4600-8FE3-381751DECACA}" srcOrd="0" destOrd="0" presId="urn:microsoft.com/office/officeart/2005/8/layout/radial1"/>
    <dgm:cxn modelId="{FB80C061-5149-4A85-8AA7-CAEE122A12A8}" srcId="{44E4094A-8022-4F00-9FF9-63F942DAEE65}" destId="{5320177C-9409-40D0-85F0-9A81714A5444}" srcOrd="4" destOrd="0" parTransId="{3721660C-32E3-41E0-A292-AA57D5216623}" sibTransId="{6DDAC2E3-09C9-4E1D-8E8F-56BCEA908D81}"/>
    <dgm:cxn modelId="{47A3FF61-8761-4679-8471-ECEA380565E5}" type="presOf" srcId="{EDB41261-5F82-485C-AF8D-120CD1895BC6}" destId="{ACA0BCCA-FDA0-4628-AF49-6662FBB57AA5}" srcOrd="1" destOrd="0" presId="urn:microsoft.com/office/officeart/2005/8/layout/radial1"/>
    <dgm:cxn modelId="{4361E044-BE12-47A2-AB40-F16382386D95}" type="presOf" srcId="{5B3AD81C-5F00-43AB-9CA8-9CD2ACF47D5B}" destId="{FDB01075-D9E0-44C0-9BD0-ADC63CA38343}" srcOrd="1" destOrd="0" presId="urn:microsoft.com/office/officeart/2005/8/layout/radial1"/>
    <dgm:cxn modelId="{6F06D247-731C-4642-AC28-9504D62A944D}" type="presOf" srcId="{9F92BA13-1019-489F-95C8-3D21C43D2A66}" destId="{30EEFFF9-20FA-4DB6-B684-5744BFC33356}" srcOrd="0" destOrd="0" presId="urn:microsoft.com/office/officeart/2005/8/layout/radial1"/>
    <dgm:cxn modelId="{0F6AAB4E-42B2-4009-A1D8-C434964658B3}" srcId="{44E4094A-8022-4F00-9FF9-63F942DAEE65}" destId="{9F92BA13-1019-489F-95C8-3D21C43D2A66}" srcOrd="2" destOrd="0" parTransId="{5B3AD81C-5F00-43AB-9CA8-9CD2ACF47D5B}" sibTransId="{76FF902C-9EB2-4A06-B18B-0C29F08233DE}"/>
    <dgm:cxn modelId="{4E756576-6A58-4456-BFA1-096A4EB98E6E}" type="presOf" srcId="{F7537B53-7B3D-4413-A80A-5AE2481FCC18}" destId="{407BEF46-4030-482A-AA8D-2DA6C8017E2D}" srcOrd="1" destOrd="0" presId="urn:microsoft.com/office/officeart/2005/8/layout/radial1"/>
    <dgm:cxn modelId="{3FDF135A-7927-4FFA-8198-B42D7B33D938}" type="presOf" srcId="{154A02D0-BF75-4608-A971-B87E5F4D078D}" destId="{CECDF4F0-DD3A-449E-8A3A-FD6FCC67316D}" srcOrd="0" destOrd="0" presId="urn:microsoft.com/office/officeart/2005/8/layout/radial1"/>
    <dgm:cxn modelId="{1738128A-8711-47DD-8D9C-733D8CDE97A4}" type="presOf" srcId="{3721660C-32E3-41E0-A292-AA57D5216623}" destId="{EA503DC0-F31B-4205-8F8F-9CFE533BEF5A}" srcOrd="0" destOrd="0" presId="urn:microsoft.com/office/officeart/2005/8/layout/radial1"/>
    <dgm:cxn modelId="{3F6DB38A-FDF6-47F6-B68D-DED8F937CEDF}" type="presOf" srcId="{5B3AD81C-5F00-43AB-9CA8-9CD2ACF47D5B}" destId="{8D998D26-B9D2-4B18-83C5-1BB9F3B36E47}" srcOrd="0" destOrd="0" presId="urn:microsoft.com/office/officeart/2005/8/layout/radial1"/>
    <dgm:cxn modelId="{A02E4E8F-0893-4468-81B2-80A60C4E861C}" srcId="{44E4094A-8022-4F00-9FF9-63F942DAEE65}" destId="{C58BE829-E487-4937-8418-ADB4F18882BF}" srcOrd="1" destOrd="0" parTransId="{F7537B53-7B3D-4413-A80A-5AE2481FCC18}" sibTransId="{0E0549B4-E04F-491F-8B8A-CFA7DD996145}"/>
    <dgm:cxn modelId="{3D79569B-9252-4752-903F-22D6F51E7EEA}" type="presOf" srcId="{036FB07D-1AC1-4123-B2AA-FE6B6743E64E}" destId="{644FC44A-0BCF-4B62-977C-2103B90AED28}" srcOrd="0" destOrd="0" presId="urn:microsoft.com/office/officeart/2005/8/layout/radial1"/>
    <dgm:cxn modelId="{F544A59F-83EB-4DB7-92C2-07EBDADA5FF8}" srcId="{44E4094A-8022-4F00-9FF9-63F942DAEE65}" destId="{154A02D0-BF75-4608-A971-B87E5F4D078D}" srcOrd="3" destOrd="0" parTransId="{88D3DB52-BCDE-49A8-B58A-95CB24A9DA59}" sibTransId="{AA00FAED-DA47-4BDB-B7F5-D7140E06BAD7}"/>
    <dgm:cxn modelId="{ECB2B9AC-A8FA-405A-B328-16B14F6A1AE9}" type="presOf" srcId="{5376A2E8-9B34-445B-8829-D4EC4E4A52FC}" destId="{3ABB06D1-91B5-495A-A3E5-A175DC5BF137}" srcOrd="0" destOrd="0" presId="urn:microsoft.com/office/officeart/2005/8/layout/radial1"/>
    <dgm:cxn modelId="{DF5961BF-2939-4365-8CEF-91DE958FE7EA}" srcId="{44E4094A-8022-4F00-9FF9-63F942DAEE65}" destId="{F97F250E-9357-4C5E-A5A2-D0F3DDAD9CBF}" srcOrd="5" destOrd="0" parTransId="{036FB07D-1AC1-4123-B2AA-FE6B6743E64E}" sibTransId="{CF6BF109-AA73-483B-B696-427D155F8FC0}"/>
    <dgm:cxn modelId="{6C7263BF-132E-49CE-9ADE-429E67449A10}" type="presOf" srcId="{036FB07D-1AC1-4123-B2AA-FE6B6743E64E}" destId="{98F79C49-E652-4295-ABAD-532534A29837}" srcOrd="1" destOrd="0" presId="urn:microsoft.com/office/officeart/2005/8/layout/radial1"/>
    <dgm:cxn modelId="{8F178ECB-4075-4242-B9C6-5B0283C90A7C}" type="presOf" srcId="{C58BE829-E487-4937-8418-ADB4F18882BF}" destId="{AC029C4E-0162-412B-8F2E-C73764E24F2C}" srcOrd="0" destOrd="0" presId="urn:microsoft.com/office/officeart/2005/8/layout/radial1"/>
    <dgm:cxn modelId="{013C9EDB-5A75-4570-9E85-BA342D639C7E}" type="presOf" srcId="{F97F250E-9357-4C5E-A5A2-D0F3DDAD9CBF}" destId="{9367DE16-C99A-4611-AF73-F2F325D0E5DA}" srcOrd="0" destOrd="0" presId="urn:microsoft.com/office/officeart/2005/8/layout/radial1"/>
    <dgm:cxn modelId="{1F00DFE0-5198-4AAE-BE7F-F1C1F331A2F2}" type="presOf" srcId="{5AB606A4-B090-4E67-B9AC-90B029C27108}" destId="{3A9E7F05-1238-4060-A705-36484C835CDD}" srcOrd="0" destOrd="0" presId="urn:microsoft.com/office/officeart/2005/8/layout/radial1"/>
    <dgm:cxn modelId="{DF7FF2E3-57DA-4B39-9FF6-A3893B64A3A8}" srcId="{5376A2E8-9B34-445B-8829-D4EC4E4A52FC}" destId="{44E4094A-8022-4F00-9FF9-63F942DAEE65}" srcOrd="0" destOrd="0" parTransId="{2BD9E4E1-1AFE-478C-BDB2-F5996110A739}" sibTransId="{2B230A48-5633-430D-BF27-FAD67BC42442}"/>
    <dgm:cxn modelId="{463CFEEE-A935-4B40-B654-C3DC54DE7E04}" type="presOf" srcId="{5320177C-9409-40D0-85F0-9A81714A5444}" destId="{04D85617-0C3F-4DFD-9B8A-9A226D549085}" srcOrd="0" destOrd="0" presId="urn:microsoft.com/office/officeart/2005/8/layout/radial1"/>
    <dgm:cxn modelId="{9C3143FD-9B3F-4410-B9D9-424E3A77A957}" type="presOf" srcId="{44E4094A-8022-4F00-9FF9-63F942DAEE65}" destId="{4DD4AC0D-0566-4572-BEF1-11C5CE7E4592}" srcOrd="0" destOrd="0" presId="urn:microsoft.com/office/officeart/2005/8/layout/radial1"/>
    <dgm:cxn modelId="{13BDDF9D-1976-42F8-8255-64DB29F7E6DF}" type="presParOf" srcId="{3ABB06D1-91B5-495A-A3E5-A175DC5BF137}" destId="{4DD4AC0D-0566-4572-BEF1-11C5CE7E4592}" srcOrd="0" destOrd="0" presId="urn:microsoft.com/office/officeart/2005/8/layout/radial1"/>
    <dgm:cxn modelId="{247555D3-7DE3-41A0-9C86-1B9827325CCD}" type="presParOf" srcId="{3ABB06D1-91B5-495A-A3E5-A175DC5BF137}" destId="{FA2DA9E2-D39C-4600-8FE3-381751DECACA}" srcOrd="1" destOrd="0" presId="urn:microsoft.com/office/officeart/2005/8/layout/radial1"/>
    <dgm:cxn modelId="{DECF808E-28E0-4588-9792-9DC86E599F16}" type="presParOf" srcId="{FA2DA9E2-D39C-4600-8FE3-381751DECACA}" destId="{ACA0BCCA-FDA0-4628-AF49-6662FBB57AA5}" srcOrd="0" destOrd="0" presId="urn:microsoft.com/office/officeart/2005/8/layout/radial1"/>
    <dgm:cxn modelId="{C8B14C5F-6E4D-436F-A0E0-126DCEE1336D}" type="presParOf" srcId="{3ABB06D1-91B5-495A-A3E5-A175DC5BF137}" destId="{3A9E7F05-1238-4060-A705-36484C835CDD}" srcOrd="2" destOrd="0" presId="urn:microsoft.com/office/officeart/2005/8/layout/radial1"/>
    <dgm:cxn modelId="{BCFADC8E-F3C8-44B6-BC00-487E76DB7DFC}" type="presParOf" srcId="{3ABB06D1-91B5-495A-A3E5-A175DC5BF137}" destId="{A6C4D56F-5F45-464E-B857-D2AE9DDBAA3D}" srcOrd="3" destOrd="0" presId="urn:microsoft.com/office/officeart/2005/8/layout/radial1"/>
    <dgm:cxn modelId="{51F3799D-AE79-4739-A939-D7789DCB93F4}" type="presParOf" srcId="{A6C4D56F-5F45-464E-B857-D2AE9DDBAA3D}" destId="{407BEF46-4030-482A-AA8D-2DA6C8017E2D}" srcOrd="0" destOrd="0" presId="urn:microsoft.com/office/officeart/2005/8/layout/radial1"/>
    <dgm:cxn modelId="{7F104D87-57D8-4443-B033-36DDA07D6419}" type="presParOf" srcId="{3ABB06D1-91B5-495A-A3E5-A175DC5BF137}" destId="{AC029C4E-0162-412B-8F2E-C73764E24F2C}" srcOrd="4" destOrd="0" presId="urn:microsoft.com/office/officeart/2005/8/layout/radial1"/>
    <dgm:cxn modelId="{7454E170-D453-456B-9DCA-1C86FB8F5578}" type="presParOf" srcId="{3ABB06D1-91B5-495A-A3E5-A175DC5BF137}" destId="{8D998D26-B9D2-4B18-83C5-1BB9F3B36E47}" srcOrd="5" destOrd="0" presId="urn:microsoft.com/office/officeart/2005/8/layout/radial1"/>
    <dgm:cxn modelId="{DD440527-CA64-4004-9BB7-CDBF3D5111B1}" type="presParOf" srcId="{8D998D26-B9D2-4B18-83C5-1BB9F3B36E47}" destId="{FDB01075-D9E0-44C0-9BD0-ADC63CA38343}" srcOrd="0" destOrd="0" presId="urn:microsoft.com/office/officeart/2005/8/layout/radial1"/>
    <dgm:cxn modelId="{48A5A565-9785-4712-8C0D-0238263B962D}" type="presParOf" srcId="{3ABB06D1-91B5-495A-A3E5-A175DC5BF137}" destId="{30EEFFF9-20FA-4DB6-B684-5744BFC33356}" srcOrd="6" destOrd="0" presId="urn:microsoft.com/office/officeart/2005/8/layout/radial1"/>
    <dgm:cxn modelId="{1AE1C4D2-47FF-42E5-8D9E-012E7EA0CA37}" type="presParOf" srcId="{3ABB06D1-91B5-495A-A3E5-A175DC5BF137}" destId="{F4BF87B9-972B-4762-85B0-C57C80C6584F}" srcOrd="7" destOrd="0" presId="urn:microsoft.com/office/officeart/2005/8/layout/radial1"/>
    <dgm:cxn modelId="{FF5CD8AB-7565-4EEC-A63E-FB156EB0BF72}" type="presParOf" srcId="{F4BF87B9-972B-4762-85B0-C57C80C6584F}" destId="{2C2504CF-37BC-4618-B7EE-E7F971B8A52A}" srcOrd="0" destOrd="0" presId="urn:microsoft.com/office/officeart/2005/8/layout/radial1"/>
    <dgm:cxn modelId="{862EF401-5A6B-4455-AE7A-17EB414BCCBD}" type="presParOf" srcId="{3ABB06D1-91B5-495A-A3E5-A175DC5BF137}" destId="{CECDF4F0-DD3A-449E-8A3A-FD6FCC67316D}" srcOrd="8" destOrd="0" presId="urn:microsoft.com/office/officeart/2005/8/layout/radial1"/>
    <dgm:cxn modelId="{C49ABC62-7680-4298-B3BD-909B29A9C5FA}" type="presParOf" srcId="{3ABB06D1-91B5-495A-A3E5-A175DC5BF137}" destId="{EA503DC0-F31B-4205-8F8F-9CFE533BEF5A}" srcOrd="9" destOrd="0" presId="urn:microsoft.com/office/officeart/2005/8/layout/radial1"/>
    <dgm:cxn modelId="{2C95D14F-22DD-41F9-B9B4-BCDCD1ABB39C}" type="presParOf" srcId="{EA503DC0-F31B-4205-8F8F-9CFE533BEF5A}" destId="{C2ABEFE3-D537-4503-9998-2CCE356ACF5A}" srcOrd="0" destOrd="0" presId="urn:microsoft.com/office/officeart/2005/8/layout/radial1"/>
    <dgm:cxn modelId="{7E78BFCF-ECF5-45C9-9E9E-8BFB9BCE6C28}" type="presParOf" srcId="{3ABB06D1-91B5-495A-A3E5-A175DC5BF137}" destId="{04D85617-0C3F-4DFD-9B8A-9A226D549085}" srcOrd="10" destOrd="0" presId="urn:microsoft.com/office/officeart/2005/8/layout/radial1"/>
    <dgm:cxn modelId="{053E8769-F1FC-41DC-B33F-7879796856BE}" type="presParOf" srcId="{3ABB06D1-91B5-495A-A3E5-A175DC5BF137}" destId="{644FC44A-0BCF-4B62-977C-2103B90AED28}" srcOrd="11" destOrd="0" presId="urn:microsoft.com/office/officeart/2005/8/layout/radial1"/>
    <dgm:cxn modelId="{EC7EE585-F8BD-428E-9465-059675CB1F0B}" type="presParOf" srcId="{644FC44A-0BCF-4B62-977C-2103B90AED28}" destId="{98F79C49-E652-4295-ABAD-532534A29837}" srcOrd="0" destOrd="0" presId="urn:microsoft.com/office/officeart/2005/8/layout/radial1"/>
    <dgm:cxn modelId="{F9F7E2C0-2B56-4CD5-8A28-D729E1B7AC53}" type="presParOf" srcId="{3ABB06D1-91B5-495A-A3E5-A175DC5BF137}" destId="{9367DE16-C99A-4611-AF73-F2F325D0E5DA}"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A03034-83FA-4C4A-BC0F-B776921D6C51}"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cs-CZ"/>
        </a:p>
      </dgm:t>
    </dgm:pt>
    <dgm:pt modelId="{396A4ED4-8B38-48BD-A2E5-8C32FFFFEF85}">
      <dgm:prSet phldrT="[Text]"/>
      <dgm:spPr/>
      <dgm:t>
        <a:bodyPr/>
        <a:lstStyle/>
        <a:p>
          <a:pPr algn="ctr"/>
          <a:r>
            <a:rPr lang="cs-CZ"/>
            <a:t>Finanční zdroje NNO</a:t>
          </a:r>
        </a:p>
      </dgm:t>
    </dgm:pt>
    <dgm:pt modelId="{ACF9CDAC-79BD-4F05-B8BA-19B53BC95B7A}" type="parTrans" cxnId="{3021C530-D59B-4DC7-8A33-CE0A2DD9DB62}">
      <dgm:prSet/>
      <dgm:spPr/>
      <dgm:t>
        <a:bodyPr/>
        <a:lstStyle/>
        <a:p>
          <a:pPr algn="ctr"/>
          <a:endParaRPr lang="cs-CZ"/>
        </a:p>
      </dgm:t>
    </dgm:pt>
    <dgm:pt modelId="{ABC27EB1-C60F-43A0-B070-9C9BE5B8EE86}" type="sibTrans" cxnId="{3021C530-D59B-4DC7-8A33-CE0A2DD9DB62}">
      <dgm:prSet/>
      <dgm:spPr/>
      <dgm:t>
        <a:bodyPr/>
        <a:lstStyle/>
        <a:p>
          <a:pPr algn="ctr"/>
          <a:endParaRPr lang="cs-CZ"/>
        </a:p>
      </dgm:t>
    </dgm:pt>
    <dgm:pt modelId="{A66809C1-920F-4D99-943B-E9BF3089EF8E}">
      <dgm:prSet phldrT="[Text]" custT="1"/>
      <dgm:spPr/>
      <dgm:t>
        <a:bodyPr/>
        <a:lstStyle/>
        <a:p>
          <a:pPr algn="ctr"/>
          <a:endParaRPr lang="cs-CZ" sz="1800" dirty="0"/>
        </a:p>
        <a:p>
          <a:pPr algn="ctr"/>
          <a:r>
            <a:rPr lang="cs-CZ" sz="2800" dirty="0"/>
            <a:t>Vycházející hvězdy</a:t>
          </a:r>
        </a:p>
        <a:p>
          <a:pPr algn="ctr"/>
          <a:r>
            <a:rPr lang="cs-CZ" sz="1000" dirty="0"/>
            <a:t>(individuální dary, </a:t>
          </a:r>
          <a:r>
            <a:rPr lang="cs-CZ" sz="1000" dirty="0" err="1"/>
            <a:t>crowfunding</a:t>
          </a:r>
          <a:r>
            <a:rPr lang="cs-CZ" sz="1000" dirty="0"/>
            <a:t>, sociální podnikání)</a:t>
          </a:r>
        </a:p>
      </dgm:t>
    </dgm:pt>
    <dgm:pt modelId="{1FF72362-9A51-435F-8A38-4F8699A36545}" type="parTrans" cxnId="{C7FB916D-23DA-4ED2-B0D2-C72B8BA379E5}">
      <dgm:prSet/>
      <dgm:spPr/>
      <dgm:t>
        <a:bodyPr/>
        <a:lstStyle/>
        <a:p>
          <a:pPr algn="ctr"/>
          <a:endParaRPr lang="cs-CZ"/>
        </a:p>
      </dgm:t>
    </dgm:pt>
    <dgm:pt modelId="{EF317D1C-5385-4A28-BA4E-0787160A23D4}" type="sibTrans" cxnId="{C7FB916D-23DA-4ED2-B0D2-C72B8BA379E5}">
      <dgm:prSet/>
      <dgm:spPr/>
      <dgm:t>
        <a:bodyPr/>
        <a:lstStyle/>
        <a:p>
          <a:pPr algn="ctr"/>
          <a:endParaRPr lang="cs-CZ"/>
        </a:p>
      </dgm:t>
    </dgm:pt>
    <dgm:pt modelId="{1FF9F8B7-19D8-4382-B45F-DC6396DA2625}">
      <dgm:prSet phldrT="[Text]" custT="1"/>
      <dgm:spPr/>
      <dgm:t>
        <a:bodyPr/>
        <a:lstStyle/>
        <a:p>
          <a:pPr algn="ctr"/>
          <a:endParaRPr lang="cs-CZ" sz="1800" dirty="0"/>
        </a:p>
        <a:p>
          <a:pPr algn="ctr"/>
          <a:r>
            <a:rPr lang="cs-CZ" sz="2800" dirty="0"/>
            <a:t>Problémové děti</a:t>
          </a:r>
        </a:p>
        <a:p>
          <a:pPr algn="ctr"/>
          <a:r>
            <a:rPr lang="cs-CZ" sz="1000" dirty="0"/>
            <a:t>(prodej výrobků)</a:t>
          </a:r>
        </a:p>
        <a:p>
          <a:pPr algn="ctr"/>
          <a:endParaRPr lang="cs-CZ" sz="1400" dirty="0"/>
        </a:p>
      </dgm:t>
    </dgm:pt>
    <dgm:pt modelId="{6D6E71B1-0EB6-433B-81E4-26A5D837859B}" type="parTrans" cxnId="{3CF84C65-7F4F-4720-8185-30F3E9296BB5}">
      <dgm:prSet/>
      <dgm:spPr/>
      <dgm:t>
        <a:bodyPr/>
        <a:lstStyle/>
        <a:p>
          <a:pPr algn="ctr"/>
          <a:endParaRPr lang="cs-CZ"/>
        </a:p>
      </dgm:t>
    </dgm:pt>
    <dgm:pt modelId="{9A51356E-EA1D-4657-B7E6-25B1AEF9C23F}" type="sibTrans" cxnId="{3CF84C65-7F4F-4720-8185-30F3E9296BB5}">
      <dgm:prSet/>
      <dgm:spPr/>
      <dgm:t>
        <a:bodyPr/>
        <a:lstStyle/>
        <a:p>
          <a:pPr algn="ctr"/>
          <a:endParaRPr lang="cs-CZ"/>
        </a:p>
      </dgm:t>
    </dgm:pt>
    <dgm:pt modelId="{032BC5FA-BCA0-485F-AE3B-031E9F784174}">
      <dgm:prSet phldrT="[Text]" custT="1"/>
      <dgm:spPr/>
      <dgm:t>
        <a:bodyPr/>
        <a:lstStyle/>
        <a:p>
          <a:pPr algn="ctr"/>
          <a:r>
            <a:rPr lang="cs-CZ" sz="2800" dirty="0"/>
            <a:t>Dojné krávy</a:t>
          </a:r>
        </a:p>
        <a:p>
          <a:pPr algn="ctr"/>
          <a:r>
            <a:rPr lang="cs-CZ" sz="1400" dirty="0"/>
            <a:t>(příjmy ze školení, nadační fondy)</a:t>
          </a:r>
        </a:p>
      </dgm:t>
    </dgm:pt>
    <dgm:pt modelId="{8FD78172-C60D-4613-A246-79CC82D8763F}" type="parTrans" cxnId="{FFAA7435-4E2B-43BA-9FC4-82625F4E518E}">
      <dgm:prSet/>
      <dgm:spPr/>
      <dgm:t>
        <a:bodyPr/>
        <a:lstStyle/>
        <a:p>
          <a:pPr algn="ctr"/>
          <a:endParaRPr lang="cs-CZ"/>
        </a:p>
      </dgm:t>
    </dgm:pt>
    <dgm:pt modelId="{AAB343C1-6CFE-42C4-A7DA-85A3677B25EF}" type="sibTrans" cxnId="{FFAA7435-4E2B-43BA-9FC4-82625F4E518E}">
      <dgm:prSet/>
      <dgm:spPr/>
      <dgm:t>
        <a:bodyPr/>
        <a:lstStyle/>
        <a:p>
          <a:pPr algn="ctr"/>
          <a:endParaRPr lang="cs-CZ"/>
        </a:p>
      </dgm:t>
    </dgm:pt>
    <dgm:pt modelId="{A670093E-A71B-406F-92EE-DCD938B4026C}">
      <dgm:prSet phldrT="[Text]" custT="1"/>
      <dgm:spPr/>
      <dgm:t>
        <a:bodyPr/>
        <a:lstStyle/>
        <a:p>
          <a:pPr algn="ctr"/>
          <a:r>
            <a:rPr lang="cs-CZ" sz="2800" dirty="0"/>
            <a:t>Bídní psy</a:t>
          </a:r>
        </a:p>
        <a:p>
          <a:pPr algn="ctr"/>
          <a:r>
            <a:rPr lang="cs-CZ" sz="1000" dirty="0"/>
            <a:t>(pouliční veřejné sbírky)</a:t>
          </a:r>
        </a:p>
      </dgm:t>
    </dgm:pt>
    <dgm:pt modelId="{F4094F52-2901-4C23-90BB-8C6344FD0E7F}" type="parTrans" cxnId="{BBADCD9A-C4F7-4563-B114-5D92F5829C8A}">
      <dgm:prSet/>
      <dgm:spPr/>
      <dgm:t>
        <a:bodyPr/>
        <a:lstStyle/>
        <a:p>
          <a:pPr algn="ctr"/>
          <a:endParaRPr lang="cs-CZ"/>
        </a:p>
      </dgm:t>
    </dgm:pt>
    <dgm:pt modelId="{F7E613B3-AA9A-4408-BA95-36B3A6B6F347}" type="sibTrans" cxnId="{BBADCD9A-C4F7-4563-B114-5D92F5829C8A}">
      <dgm:prSet/>
      <dgm:spPr/>
      <dgm:t>
        <a:bodyPr/>
        <a:lstStyle/>
        <a:p>
          <a:pPr algn="ctr"/>
          <a:endParaRPr lang="cs-CZ"/>
        </a:p>
      </dgm:t>
    </dgm:pt>
    <dgm:pt modelId="{2C830C43-AA52-4689-87BF-5587D1B738BC}" type="pres">
      <dgm:prSet presAssocID="{93A03034-83FA-4C4A-BC0F-B776921D6C51}" presName="diagram" presStyleCnt="0">
        <dgm:presLayoutVars>
          <dgm:chMax val="1"/>
          <dgm:dir/>
          <dgm:animLvl val="ctr"/>
          <dgm:resizeHandles val="exact"/>
        </dgm:presLayoutVars>
      </dgm:prSet>
      <dgm:spPr/>
    </dgm:pt>
    <dgm:pt modelId="{830BBED1-DF0D-4726-A379-9C8577D0A65F}" type="pres">
      <dgm:prSet presAssocID="{93A03034-83FA-4C4A-BC0F-B776921D6C51}" presName="matrix" presStyleCnt="0"/>
      <dgm:spPr/>
    </dgm:pt>
    <dgm:pt modelId="{7FFE4630-8AFA-47C9-BE54-5CBBB0814058}" type="pres">
      <dgm:prSet presAssocID="{93A03034-83FA-4C4A-BC0F-B776921D6C51}" presName="tile1" presStyleLbl="node1" presStyleIdx="0" presStyleCnt="4"/>
      <dgm:spPr/>
    </dgm:pt>
    <dgm:pt modelId="{5830825E-5ADF-484B-82AC-ACC5E177E22C}" type="pres">
      <dgm:prSet presAssocID="{93A03034-83FA-4C4A-BC0F-B776921D6C51}" presName="tile1text" presStyleLbl="node1" presStyleIdx="0" presStyleCnt="4">
        <dgm:presLayoutVars>
          <dgm:chMax val="0"/>
          <dgm:chPref val="0"/>
          <dgm:bulletEnabled val="1"/>
        </dgm:presLayoutVars>
      </dgm:prSet>
      <dgm:spPr/>
    </dgm:pt>
    <dgm:pt modelId="{53DE7A01-4930-4CE6-B59F-51506A55532D}" type="pres">
      <dgm:prSet presAssocID="{93A03034-83FA-4C4A-BC0F-B776921D6C51}" presName="tile2" presStyleLbl="node1" presStyleIdx="1" presStyleCnt="4"/>
      <dgm:spPr/>
    </dgm:pt>
    <dgm:pt modelId="{A91D23CF-C6F5-4844-9A72-B3C4EE54E453}" type="pres">
      <dgm:prSet presAssocID="{93A03034-83FA-4C4A-BC0F-B776921D6C51}" presName="tile2text" presStyleLbl="node1" presStyleIdx="1" presStyleCnt="4">
        <dgm:presLayoutVars>
          <dgm:chMax val="0"/>
          <dgm:chPref val="0"/>
          <dgm:bulletEnabled val="1"/>
        </dgm:presLayoutVars>
      </dgm:prSet>
      <dgm:spPr/>
    </dgm:pt>
    <dgm:pt modelId="{4F899BDA-1D5D-428A-84C3-E4A9FEE4062A}" type="pres">
      <dgm:prSet presAssocID="{93A03034-83FA-4C4A-BC0F-B776921D6C51}" presName="tile3" presStyleLbl="node1" presStyleIdx="2" presStyleCnt="4"/>
      <dgm:spPr/>
    </dgm:pt>
    <dgm:pt modelId="{47D8A367-24E3-4D1E-B405-69D7CDE39D97}" type="pres">
      <dgm:prSet presAssocID="{93A03034-83FA-4C4A-BC0F-B776921D6C51}" presName="tile3text" presStyleLbl="node1" presStyleIdx="2" presStyleCnt="4">
        <dgm:presLayoutVars>
          <dgm:chMax val="0"/>
          <dgm:chPref val="0"/>
          <dgm:bulletEnabled val="1"/>
        </dgm:presLayoutVars>
      </dgm:prSet>
      <dgm:spPr/>
    </dgm:pt>
    <dgm:pt modelId="{5DDE7290-B9CD-477F-B52C-BA33D15C205F}" type="pres">
      <dgm:prSet presAssocID="{93A03034-83FA-4C4A-BC0F-B776921D6C51}" presName="tile4" presStyleLbl="node1" presStyleIdx="3" presStyleCnt="4"/>
      <dgm:spPr/>
    </dgm:pt>
    <dgm:pt modelId="{676EA767-F914-4BA9-B4F6-F19F88010BBF}" type="pres">
      <dgm:prSet presAssocID="{93A03034-83FA-4C4A-BC0F-B776921D6C51}" presName="tile4text" presStyleLbl="node1" presStyleIdx="3" presStyleCnt="4">
        <dgm:presLayoutVars>
          <dgm:chMax val="0"/>
          <dgm:chPref val="0"/>
          <dgm:bulletEnabled val="1"/>
        </dgm:presLayoutVars>
      </dgm:prSet>
      <dgm:spPr/>
    </dgm:pt>
    <dgm:pt modelId="{F3253F91-0EE7-45C6-85B3-083EA4DA62DC}" type="pres">
      <dgm:prSet presAssocID="{93A03034-83FA-4C4A-BC0F-B776921D6C51}" presName="centerTile" presStyleLbl="fgShp" presStyleIdx="0" presStyleCnt="1">
        <dgm:presLayoutVars>
          <dgm:chMax val="0"/>
          <dgm:chPref val="0"/>
        </dgm:presLayoutVars>
      </dgm:prSet>
      <dgm:spPr/>
    </dgm:pt>
  </dgm:ptLst>
  <dgm:cxnLst>
    <dgm:cxn modelId="{3021C530-D59B-4DC7-8A33-CE0A2DD9DB62}" srcId="{93A03034-83FA-4C4A-BC0F-B776921D6C51}" destId="{396A4ED4-8B38-48BD-A2E5-8C32FFFFEF85}" srcOrd="0" destOrd="0" parTransId="{ACF9CDAC-79BD-4F05-B8BA-19B53BC95B7A}" sibTransId="{ABC27EB1-C60F-43A0-B070-9C9BE5B8EE86}"/>
    <dgm:cxn modelId="{FFAA7435-4E2B-43BA-9FC4-82625F4E518E}" srcId="{396A4ED4-8B38-48BD-A2E5-8C32FFFFEF85}" destId="{032BC5FA-BCA0-485F-AE3B-031E9F784174}" srcOrd="2" destOrd="0" parTransId="{8FD78172-C60D-4613-A246-79CC82D8763F}" sibTransId="{AAB343C1-6CFE-42C4-A7DA-85A3677B25EF}"/>
    <dgm:cxn modelId="{8D489440-4644-471E-9F3D-87A2E0552457}" type="presOf" srcId="{A670093E-A71B-406F-92EE-DCD938B4026C}" destId="{5DDE7290-B9CD-477F-B52C-BA33D15C205F}" srcOrd="0" destOrd="0" presId="urn:microsoft.com/office/officeart/2005/8/layout/matrix1"/>
    <dgm:cxn modelId="{ADFD785F-B93B-4CFB-956F-52304DFF5759}" type="presOf" srcId="{032BC5FA-BCA0-485F-AE3B-031E9F784174}" destId="{4F899BDA-1D5D-428A-84C3-E4A9FEE4062A}" srcOrd="0" destOrd="0" presId="urn:microsoft.com/office/officeart/2005/8/layout/matrix1"/>
    <dgm:cxn modelId="{56B6C864-5178-4615-99FC-C542B37E3237}" type="presOf" srcId="{032BC5FA-BCA0-485F-AE3B-031E9F784174}" destId="{47D8A367-24E3-4D1E-B405-69D7CDE39D97}" srcOrd="1" destOrd="0" presId="urn:microsoft.com/office/officeart/2005/8/layout/matrix1"/>
    <dgm:cxn modelId="{3CF84C65-7F4F-4720-8185-30F3E9296BB5}" srcId="{396A4ED4-8B38-48BD-A2E5-8C32FFFFEF85}" destId="{1FF9F8B7-19D8-4382-B45F-DC6396DA2625}" srcOrd="1" destOrd="0" parTransId="{6D6E71B1-0EB6-433B-81E4-26A5D837859B}" sibTransId="{9A51356E-EA1D-4657-B7E6-25B1AEF9C23F}"/>
    <dgm:cxn modelId="{741F7C4A-C512-4F73-A16A-65ECA32A2C1D}" type="presOf" srcId="{93A03034-83FA-4C4A-BC0F-B776921D6C51}" destId="{2C830C43-AA52-4689-87BF-5587D1B738BC}" srcOrd="0" destOrd="0" presId="urn:microsoft.com/office/officeart/2005/8/layout/matrix1"/>
    <dgm:cxn modelId="{C7FB916D-23DA-4ED2-B0D2-C72B8BA379E5}" srcId="{396A4ED4-8B38-48BD-A2E5-8C32FFFFEF85}" destId="{A66809C1-920F-4D99-943B-E9BF3089EF8E}" srcOrd="0" destOrd="0" parTransId="{1FF72362-9A51-435F-8A38-4F8699A36545}" sibTransId="{EF317D1C-5385-4A28-BA4E-0787160A23D4}"/>
    <dgm:cxn modelId="{0B565D54-B3F0-458C-B06C-BE8D47C4EDC8}" type="presOf" srcId="{A66809C1-920F-4D99-943B-E9BF3089EF8E}" destId="{7FFE4630-8AFA-47C9-BE54-5CBBB0814058}" srcOrd="0" destOrd="0" presId="urn:microsoft.com/office/officeart/2005/8/layout/matrix1"/>
    <dgm:cxn modelId="{B6297979-1BCE-4D9B-B72C-7BC54B386A79}" type="presOf" srcId="{396A4ED4-8B38-48BD-A2E5-8C32FFFFEF85}" destId="{F3253F91-0EE7-45C6-85B3-083EA4DA62DC}" srcOrd="0" destOrd="0" presId="urn:microsoft.com/office/officeart/2005/8/layout/matrix1"/>
    <dgm:cxn modelId="{5930417E-9FEB-4523-A798-EEC3AC100078}" type="presOf" srcId="{1FF9F8B7-19D8-4382-B45F-DC6396DA2625}" destId="{A91D23CF-C6F5-4844-9A72-B3C4EE54E453}" srcOrd="1" destOrd="0" presId="urn:microsoft.com/office/officeart/2005/8/layout/matrix1"/>
    <dgm:cxn modelId="{2AE9DF8A-0E30-462A-8532-9D4273508D17}" type="presOf" srcId="{A670093E-A71B-406F-92EE-DCD938B4026C}" destId="{676EA767-F914-4BA9-B4F6-F19F88010BBF}" srcOrd="1" destOrd="0" presId="urn:microsoft.com/office/officeart/2005/8/layout/matrix1"/>
    <dgm:cxn modelId="{BBADCD9A-C4F7-4563-B114-5D92F5829C8A}" srcId="{396A4ED4-8B38-48BD-A2E5-8C32FFFFEF85}" destId="{A670093E-A71B-406F-92EE-DCD938B4026C}" srcOrd="3" destOrd="0" parTransId="{F4094F52-2901-4C23-90BB-8C6344FD0E7F}" sibTransId="{F7E613B3-AA9A-4408-BA95-36B3A6B6F347}"/>
    <dgm:cxn modelId="{BA93F2AC-C28C-456F-819B-9FD1A1E8DE1D}" type="presOf" srcId="{1FF9F8B7-19D8-4382-B45F-DC6396DA2625}" destId="{53DE7A01-4930-4CE6-B59F-51506A55532D}" srcOrd="0" destOrd="0" presId="urn:microsoft.com/office/officeart/2005/8/layout/matrix1"/>
    <dgm:cxn modelId="{B0815CF4-6C2E-4332-A662-CE4897B6DD0D}" type="presOf" srcId="{A66809C1-920F-4D99-943B-E9BF3089EF8E}" destId="{5830825E-5ADF-484B-82AC-ACC5E177E22C}" srcOrd="1" destOrd="0" presId="urn:microsoft.com/office/officeart/2005/8/layout/matrix1"/>
    <dgm:cxn modelId="{FE64DFDF-61BA-4995-8FB1-32A130F2F051}" type="presParOf" srcId="{2C830C43-AA52-4689-87BF-5587D1B738BC}" destId="{830BBED1-DF0D-4726-A379-9C8577D0A65F}" srcOrd="0" destOrd="0" presId="urn:microsoft.com/office/officeart/2005/8/layout/matrix1"/>
    <dgm:cxn modelId="{F68BBE95-91EB-4799-8130-2AD189272204}" type="presParOf" srcId="{830BBED1-DF0D-4726-A379-9C8577D0A65F}" destId="{7FFE4630-8AFA-47C9-BE54-5CBBB0814058}" srcOrd="0" destOrd="0" presId="urn:microsoft.com/office/officeart/2005/8/layout/matrix1"/>
    <dgm:cxn modelId="{9F40ABB2-A67A-4B72-98D7-D19565BD492F}" type="presParOf" srcId="{830BBED1-DF0D-4726-A379-9C8577D0A65F}" destId="{5830825E-5ADF-484B-82AC-ACC5E177E22C}" srcOrd="1" destOrd="0" presId="urn:microsoft.com/office/officeart/2005/8/layout/matrix1"/>
    <dgm:cxn modelId="{BFEE42FF-A898-4A6A-84F5-B84727478F5A}" type="presParOf" srcId="{830BBED1-DF0D-4726-A379-9C8577D0A65F}" destId="{53DE7A01-4930-4CE6-B59F-51506A55532D}" srcOrd="2" destOrd="0" presId="urn:microsoft.com/office/officeart/2005/8/layout/matrix1"/>
    <dgm:cxn modelId="{F0D1EDD6-E9D6-4763-82A4-F7B8BCDC9019}" type="presParOf" srcId="{830BBED1-DF0D-4726-A379-9C8577D0A65F}" destId="{A91D23CF-C6F5-4844-9A72-B3C4EE54E453}" srcOrd="3" destOrd="0" presId="urn:microsoft.com/office/officeart/2005/8/layout/matrix1"/>
    <dgm:cxn modelId="{8E52FE42-6CF6-4470-8DA9-62E63B11B4DE}" type="presParOf" srcId="{830BBED1-DF0D-4726-A379-9C8577D0A65F}" destId="{4F899BDA-1D5D-428A-84C3-E4A9FEE4062A}" srcOrd="4" destOrd="0" presId="urn:microsoft.com/office/officeart/2005/8/layout/matrix1"/>
    <dgm:cxn modelId="{9A76DCA8-2485-4A2C-8B4A-5F983866D6FC}" type="presParOf" srcId="{830BBED1-DF0D-4726-A379-9C8577D0A65F}" destId="{47D8A367-24E3-4D1E-B405-69D7CDE39D97}" srcOrd="5" destOrd="0" presId="urn:microsoft.com/office/officeart/2005/8/layout/matrix1"/>
    <dgm:cxn modelId="{75B77168-CFAC-4B89-9236-0FFE9B78429D}" type="presParOf" srcId="{830BBED1-DF0D-4726-A379-9C8577D0A65F}" destId="{5DDE7290-B9CD-477F-B52C-BA33D15C205F}" srcOrd="6" destOrd="0" presId="urn:microsoft.com/office/officeart/2005/8/layout/matrix1"/>
    <dgm:cxn modelId="{91AE4D90-7580-422E-8B01-160F68494BE3}" type="presParOf" srcId="{830BBED1-DF0D-4726-A379-9C8577D0A65F}" destId="{676EA767-F914-4BA9-B4F6-F19F88010BBF}" srcOrd="7" destOrd="0" presId="urn:microsoft.com/office/officeart/2005/8/layout/matrix1"/>
    <dgm:cxn modelId="{50E5E436-3D24-4CEF-9652-D40ADF2F4036}" type="presParOf" srcId="{2C830C43-AA52-4689-87BF-5587D1B738BC}" destId="{F3253F91-0EE7-45C6-85B3-083EA4DA62D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4AC0D-0566-4572-BEF1-11C5CE7E4592}">
      <dsp:nvSpPr>
        <dsp:cNvPr id="0" name=""/>
        <dsp:cNvSpPr/>
      </dsp:nvSpPr>
      <dsp:spPr>
        <a:xfrm>
          <a:off x="3160339" y="1618921"/>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cs-CZ" sz="2200" kern="1200">
              <a:latin typeface="Times New Roman" pitchFamily="18" charset="0"/>
              <a:cs typeface="Times New Roman" pitchFamily="18" charset="0"/>
            </a:rPr>
            <a:t>Poslání</a:t>
          </a:r>
        </a:p>
      </dsp:txBody>
      <dsp:txXfrm>
        <a:off x="3342331" y="1800913"/>
        <a:ext cx="878732" cy="878732"/>
      </dsp:txXfrm>
    </dsp:sp>
    <dsp:sp modelId="{FA2DA9E2-D39C-4600-8FE3-381751DECACA}">
      <dsp:nvSpPr>
        <dsp:cNvPr id="0" name=""/>
        <dsp:cNvSpPr/>
      </dsp:nvSpPr>
      <dsp:spPr>
        <a:xfrm rot="16200000">
          <a:off x="3594977" y="1417414"/>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a:off x="3772361" y="1422866"/>
        <a:ext cx="18671" cy="18671"/>
      </dsp:txXfrm>
    </dsp:sp>
    <dsp:sp modelId="{3A9E7F05-1238-4060-A705-36484C835CDD}">
      <dsp:nvSpPr>
        <dsp:cNvPr id="0" name=""/>
        <dsp:cNvSpPr/>
      </dsp:nvSpPr>
      <dsp:spPr>
        <a:xfrm>
          <a:off x="3160339" y="2766"/>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Motivační</a:t>
          </a:r>
        </a:p>
      </dsp:txBody>
      <dsp:txXfrm>
        <a:off x="3342331" y="184758"/>
        <a:ext cx="878732" cy="878732"/>
      </dsp:txXfrm>
    </dsp:sp>
    <dsp:sp modelId="{A6C4D56F-5F45-464E-B857-D2AE9DDBAA3D}">
      <dsp:nvSpPr>
        <dsp:cNvPr id="0" name=""/>
        <dsp:cNvSpPr/>
      </dsp:nvSpPr>
      <dsp:spPr>
        <a:xfrm rot="19800000">
          <a:off x="4294793" y="1821453"/>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a:off x="4472177" y="1826905"/>
        <a:ext cx="18671" cy="18671"/>
      </dsp:txXfrm>
    </dsp:sp>
    <dsp:sp modelId="{AC029C4E-0162-412B-8F2E-C73764E24F2C}">
      <dsp:nvSpPr>
        <dsp:cNvPr id="0" name=""/>
        <dsp:cNvSpPr/>
      </dsp:nvSpPr>
      <dsp:spPr>
        <a:xfrm>
          <a:off x="4559971" y="810844"/>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Stručné</a:t>
          </a:r>
        </a:p>
      </dsp:txBody>
      <dsp:txXfrm>
        <a:off x="4741963" y="992836"/>
        <a:ext cx="878732" cy="878732"/>
      </dsp:txXfrm>
    </dsp:sp>
    <dsp:sp modelId="{8D998D26-B9D2-4B18-83C5-1BB9F3B36E47}">
      <dsp:nvSpPr>
        <dsp:cNvPr id="0" name=""/>
        <dsp:cNvSpPr/>
      </dsp:nvSpPr>
      <dsp:spPr>
        <a:xfrm rot="1800000">
          <a:off x="4294793" y="2629531"/>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a:off x="4472177" y="2634982"/>
        <a:ext cx="18671" cy="18671"/>
      </dsp:txXfrm>
    </dsp:sp>
    <dsp:sp modelId="{30EEFFF9-20FA-4DB6-B684-5744BFC33356}">
      <dsp:nvSpPr>
        <dsp:cNvPr id="0" name=""/>
        <dsp:cNvSpPr/>
      </dsp:nvSpPr>
      <dsp:spPr>
        <a:xfrm>
          <a:off x="4559971" y="2426999"/>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Srozumitelné</a:t>
          </a:r>
        </a:p>
      </dsp:txBody>
      <dsp:txXfrm>
        <a:off x="4741963" y="2608991"/>
        <a:ext cx="878732" cy="878732"/>
      </dsp:txXfrm>
    </dsp:sp>
    <dsp:sp modelId="{F4BF87B9-972B-4762-85B0-C57C80C6584F}">
      <dsp:nvSpPr>
        <dsp:cNvPr id="0" name=""/>
        <dsp:cNvSpPr/>
      </dsp:nvSpPr>
      <dsp:spPr>
        <a:xfrm rot="5400000">
          <a:off x="3594977" y="3033570"/>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a:off x="3772361" y="3039021"/>
        <a:ext cx="18671" cy="18671"/>
      </dsp:txXfrm>
    </dsp:sp>
    <dsp:sp modelId="{CECDF4F0-DD3A-449E-8A3A-FD6FCC67316D}">
      <dsp:nvSpPr>
        <dsp:cNvPr id="0" name=""/>
        <dsp:cNvSpPr/>
      </dsp:nvSpPr>
      <dsp:spPr>
        <a:xfrm>
          <a:off x="3160339" y="3235077"/>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Jednoduché</a:t>
          </a:r>
        </a:p>
      </dsp:txBody>
      <dsp:txXfrm>
        <a:off x="3342331" y="3417069"/>
        <a:ext cx="878732" cy="878732"/>
      </dsp:txXfrm>
    </dsp:sp>
    <dsp:sp modelId="{EA503DC0-F31B-4205-8F8F-9CFE533BEF5A}">
      <dsp:nvSpPr>
        <dsp:cNvPr id="0" name=""/>
        <dsp:cNvSpPr/>
      </dsp:nvSpPr>
      <dsp:spPr>
        <a:xfrm rot="9000000">
          <a:off x="2895161" y="2629531"/>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rot="10800000">
        <a:off x="3072545" y="2634982"/>
        <a:ext cx="18671" cy="18671"/>
      </dsp:txXfrm>
    </dsp:sp>
    <dsp:sp modelId="{04D85617-0C3F-4DFD-9B8A-9A226D549085}">
      <dsp:nvSpPr>
        <dsp:cNvPr id="0" name=""/>
        <dsp:cNvSpPr/>
      </dsp:nvSpPr>
      <dsp:spPr>
        <a:xfrm>
          <a:off x="1760707" y="2426999"/>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Vyjadřuje, co je důležité</a:t>
          </a:r>
        </a:p>
      </dsp:txBody>
      <dsp:txXfrm>
        <a:off x="1942699" y="2608991"/>
        <a:ext cx="878732" cy="878732"/>
      </dsp:txXfrm>
    </dsp:sp>
    <dsp:sp modelId="{644FC44A-0BCF-4B62-977C-2103B90AED28}">
      <dsp:nvSpPr>
        <dsp:cNvPr id="0" name=""/>
        <dsp:cNvSpPr/>
      </dsp:nvSpPr>
      <dsp:spPr>
        <a:xfrm rot="12600000">
          <a:off x="2895161" y="1821453"/>
          <a:ext cx="373439" cy="29575"/>
        </a:xfrm>
        <a:custGeom>
          <a:avLst/>
          <a:gdLst/>
          <a:ahLst/>
          <a:cxnLst/>
          <a:rect l="0" t="0" r="0" b="0"/>
          <a:pathLst>
            <a:path>
              <a:moveTo>
                <a:pt x="0" y="14787"/>
              </a:moveTo>
              <a:lnTo>
                <a:pt x="373439" y="14787"/>
              </a:lnTo>
            </a:path>
          </a:pathLst>
        </a:custGeom>
        <a:noFill/>
        <a:ln w="12700" cap="flat" cmpd="sng" algn="ctr">
          <a:solidFill>
            <a:schemeClr val="accent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latin typeface="Times New Roman" pitchFamily="18" charset="0"/>
            <a:cs typeface="Times New Roman" pitchFamily="18" charset="0"/>
          </a:endParaRPr>
        </a:p>
      </dsp:txBody>
      <dsp:txXfrm rot="10800000">
        <a:off x="3072545" y="1826905"/>
        <a:ext cx="18671" cy="18671"/>
      </dsp:txXfrm>
    </dsp:sp>
    <dsp:sp modelId="{9367DE16-C99A-4611-AF73-F2F325D0E5DA}">
      <dsp:nvSpPr>
        <dsp:cNvPr id="0" name=""/>
        <dsp:cNvSpPr/>
      </dsp:nvSpPr>
      <dsp:spPr>
        <a:xfrm>
          <a:off x="1760707" y="810844"/>
          <a:ext cx="1242716" cy="12427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a:latin typeface="Times New Roman" pitchFamily="18" charset="0"/>
              <a:cs typeface="Times New Roman" pitchFamily="18" charset="0"/>
            </a:rPr>
            <a:t>Vymezuje jedinečnost organizace</a:t>
          </a:r>
        </a:p>
      </dsp:txBody>
      <dsp:txXfrm>
        <a:off x="1942699" y="992836"/>
        <a:ext cx="878732" cy="878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FE4630-8AFA-47C9-BE54-5CBBB0814058}">
      <dsp:nvSpPr>
        <dsp:cNvPr id="0" name=""/>
        <dsp:cNvSpPr/>
      </dsp:nvSpPr>
      <dsp:spPr>
        <a:xfrm rot="16200000">
          <a:off x="826225" y="-826225"/>
          <a:ext cx="2592977" cy="4245428"/>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cs-CZ" sz="1800" kern="1200" dirty="0"/>
        </a:p>
        <a:p>
          <a:pPr marL="0" lvl="0" indent="0" algn="ctr" defTabSz="800100">
            <a:lnSpc>
              <a:spcPct val="90000"/>
            </a:lnSpc>
            <a:spcBef>
              <a:spcPct val="0"/>
            </a:spcBef>
            <a:spcAft>
              <a:spcPct val="35000"/>
            </a:spcAft>
            <a:buNone/>
          </a:pPr>
          <a:r>
            <a:rPr lang="cs-CZ" sz="2800" kern="1200" dirty="0"/>
            <a:t>Vycházející hvězdy</a:t>
          </a:r>
        </a:p>
        <a:p>
          <a:pPr marL="0" lvl="0" indent="0" algn="ctr" defTabSz="800100">
            <a:lnSpc>
              <a:spcPct val="90000"/>
            </a:lnSpc>
            <a:spcBef>
              <a:spcPct val="0"/>
            </a:spcBef>
            <a:spcAft>
              <a:spcPct val="35000"/>
            </a:spcAft>
            <a:buNone/>
          </a:pPr>
          <a:r>
            <a:rPr lang="cs-CZ" sz="1000" kern="1200" dirty="0"/>
            <a:t>(individuální dary, </a:t>
          </a:r>
          <a:r>
            <a:rPr lang="cs-CZ" sz="1000" kern="1200" dirty="0" err="1"/>
            <a:t>crowfunding</a:t>
          </a:r>
          <a:r>
            <a:rPr lang="cs-CZ" sz="1000" kern="1200" dirty="0"/>
            <a:t>, sociální podnikání)</a:t>
          </a:r>
        </a:p>
      </dsp:txBody>
      <dsp:txXfrm rot="5400000">
        <a:off x="0" y="0"/>
        <a:ext cx="4245428" cy="1944733"/>
      </dsp:txXfrm>
    </dsp:sp>
    <dsp:sp modelId="{53DE7A01-4930-4CE6-B59F-51506A55532D}">
      <dsp:nvSpPr>
        <dsp:cNvPr id="0" name=""/>
        <dsp:cNvSpPr/>
      </dsp:nvSpPr>
      <dsp:spPr>
        <a:xfrm>
          <a:off x="4245428" y="0"/>
          <a:ext cx="4245428" cy="2592977"/>
        </a:xfrm>
        <a:prstGeom prst="round1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cs-CZ" sz="1800" kern="1200" dirty="0"/>
        </a:p>
        <a:p>
          <a:pPr marL="0" lvl="0" indent="0" algn="ctr" defTabSz="800100">
            <a:lnSpc>
              <a:spcPct val="90000"/>
            </a:lnSpc>
            <a:spcBef>
              <a:spcPct val="0"/>
            </a:spcBef>
            <a:spcAft>
              <a:spcPct val="35000"/>
            </a:spcAft>
            <a:buNone/>
          </a:pPr>
          <a:r>
            <a:rPr lang="cs-CZ" sz="2800" kern="1200" dirty="0"/>
            <a:t>Problémové děti</a:t>
          </a:r>
        </a:p>
        <a:p>
          <a:pPr marL="0" lvl="0" indent="0" algn="ctr" defTabSz="800100">
            <a:lnSpc>
              <a:spcPct val="90000"/>
            </a:lnSpc>
            <a:spcBef>
              <a:spcPct val="0"/>
            </a:spcBef>
            <a:spcAft>
              <a:spcPct val="35000"/>
            </a:spcAft>
            <a:buNone/>
          </a:pPr>
          <a:r>
            <a:rPr lang="cs-CZ" sz="1000" kern="1200" dirty="0"/>
            <a:t>(prodej výrobků)</a:t>
          </a:r>
        </a:p>
        <a:p>
          <a:pPr marL="0" lvl="0" indent="0" algn="ctr" defTabSz="800100">
            <a:lnSpc>
              <a:spcPct val="90000"/>
            </a:lnSpc>
            <a:spcBef>
              <a:spcPct val="0"/>
            </a:spcBef>
            <a:spcAft>
              <a:spcPct val="35000"/>
            </a:spcAft>
            <a:buNone/>
          </a:pPr>
          <a:endParaRPr lang="cs-CZ" sz="1400" kern="1200" dirty="0"/>
        </a:p>
      </dsp:txBody>
      <dsp:txXfrm>
        <a:off x="4245428" y="0"/>
        <a:ext cx="4245428" cy="1944733"/>
      </dsp:txXfrm>
    </dsp:sp>
    <dsp:sp modelId="{4F899BDA-1D5D-428A-84C3-E4A9FEE4062A}">
      <dsp:nvSpPr>
        <dsp:cNvPr id="0" name=""/>
        <dsp:cNvSpPr/>
      </dsp:nvSpPr>
      <dsp:spPr>
        <a:xfrm rot="10800000">
          <a:off x="0" y="2592977"/>
          <a:ext cx="4245428" cy="2592977"/>
        </a:xfrm>
        <a:prstGeom prst="round1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cs-CZ" sz="2800" kern="1200" dirty="0"/>
            <a:t>Dojné krávy</a:t>
          </a:r>
        </a:p>
        <a:p>
          <a:pPr marL="0" lvl="0" indent="0" algn="ctr" defTabSz="1244600">
            <a:lnSpc>
              <a:spcPct val="90000"/>
            </a:lnSpc>
            <a:spcBef>
              <a:spcPct val="0"/>
            </a:spcBef>
            <a:spcAft>
              <a:spcPct val="35000"/>
            </a:spcAft>
            <a:buNone/>
          </a:pPr>
          <a:r>
            <a:rPr lang="cs-CZ" sz="1400" kern="1200" dirty="0"/>
            <a:t>(příjmy ze školení, nadační fondy)</a:t>
          </a:r>
        </a:p>
      </dsp:txBody>
      <dsp:txXfrm rot="10800000">
        <a:off x="0" y="3241221"/>
        <a:ext cx="4245428" cy="1944733"/>
      </dsp:txXfrm>
    </dsp:sp>
    <dsp:sp modelId="{5DDE7290-B9CD-477F-B52C-BA33D15C205F}">
      <dsp:nvSpPr>
        <dsp:cNvPr id="0" name=""/>
        <dsp:cNvSpPr/>
      </dsp:nvSpPr>
      <dsp:spPr>
        <a:xfrm rot="5400000">
          <a:off x="5071654" y="1766751"/>
          <a:ext cx="2592977" cy="4245428"/>
        </a:xfrm>
        <a:prstGeom prst="round1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cs-CZ" sz="2800" kern="1200" dirty="0"/>
            <a:t>Bídní psy</a:t>
          </a:r>
        </a:p>
        <a:p>
          <a:pPr marL="0" lvl="0" indent="0" algn="ctr" defTabSz="1244600">
            <a:lnSpc>
              <a:spcPct val="90000"/>
            </a:lnSpc>
            <a:spcBef>
              <a:spcPct val="0"/>
            </a:spcBef>
            <a:spcAft>
              <a:spcPct val="35000"/>
            </a:spcAft>
            <a:buNone/>
          </a:pPr>
          <a:r>
            <a:rPr lang="cs-CZ" sz="1000" kern="1200" dirty="0"/>
            <a:t>(pouliční veřejné sbírky)</a:t>
          </a:r>
        </a:p>
      </dsp:txBody>
      <dsp:txXfrm rot="-5400000">
        <a:off x="4245429" y="3241221"/>
        <a:ext cx="4245428" cy="1944733"/>
      </dsp:txXfrm>
    </dsp:sp>
    <dsp:sp modelId="{F3253F91-0EE7-45C6-85B3-083EA4DA62DC}">
      <dsp:nvSpPr>
        <dsp:cNvPr id="0" name=""/>
        <dsp:cNvSpPr/>
      </dsp:nvSpPr>
      <dsp:spPr>
        <a:xfrm>
          <a:off x="2971799" y="1944733"/>
          <a:ext cx="2547257" cy="1296488"/>
        </a:xfrm>
        <a:prstGeom prst="roundRect">
          <a:avLst/>
        </a:prstGeom>
        <a:solidFill>
          <a:schemeClr val="accent5">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cs-CZ" sz="3200" kern="1200"/>
            <a:t>Finanční zdroje NNO</a:t>
          </a:r>
        </a:p>
      </dsp:txBody>
      <dsp:txXfrm>
        <a:off x="3035088" y="2008022"/>
        <a:ext cx="2420679" cy="116991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pPr/>
              <a:t>08.03.2022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pPr/>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pPr/>
              <a:t>08.03.2022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pPr/>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fresidomo.cz/" TargetMode="External"/><Relationship Id="rId2" Type="http://schemas.openxmlformats.org/officeDocument/2006/relationships/hyperlink" Target="http://www.sted.info.cz/"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entrom.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endParaRPr lang="cs-CZ" sz="4000" b="1" cap="all" dirty="0"/>
          </a:p>
          <a:p>
            <a:pPr lvl="0"/>
            <a:endParaRPr lang="cs-CZ" sz="4000" b="1" cap="all" dirty="0"/>
          </a:p>
          <a:p>
            <a:pPr lvl="0"/>
            <a:r>
              <a:rPr lang="cs-CZ" sz="4000" b="1" cap="all" dirty="0"/>
              <a:t>Strategické řízení NNO  - vize, poslání a strategické cíle</a:t>
            </a: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 seznámit studenty se strategickým řízením </a:t>
            </a:r>
            <a:br>
              <a:rPr lang="cs-CZ" sz="2400" b="1" i="1" dirty="0">
                <a:solidFill>
                  <a:srgbClr val="002060"/>
                </a:solidFill>
              </a:rPr>
            </a:br>
            <a:r>
              <a:rPr lang="cs-CZ" sz="2400" b="1" i="1" dirty="0">
                <a:solidFill>
                  <a:srgbClr val="002060"/>
                </a:solidFill>
              </a:rPr>
              <a:t>v NNO a tvorbou vize, poslání </a:t>
            </a:r>
            <a:br>
              <a:rPr lang="cs-CZ" sz="2400" b="1" i="1" dirty="0">
                <a:solidFill>
                  <a:srgbClr val="002060"/>
                </a:solidFill>
              </a:rPr>
            </a:br>
            <a:r>
              <a:rPr lang="cs-CZ" sz="2400" b="1" i="1" dirty="0">
                <a:solidFill>
                  <a:srgbClr val="002060"/>
                </a:solidFill>
              </a:rPr>
              <a:t>a strategickými cíli</a:t>
            </a: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Žaneta </a:t>
            </a:r>
            <a:r>
              <a:rPr lang="cs-CZ" altLang="cs-CZ" sz="1200" b="1" dirty="0" err="1">
                <a:solidFill>
                  <a:srgbClr val="307871"/>
                </a:solidFill>
                <a:latin typeface="Times New Roman" panose="02020603050405020304" pitchFamily="18" charset="0"/>
                <a:cs typeface="Times New Roman" panose="02020603050405020304" pitchFamily="18" charset="0"/>
              </a:rPr>
              <a:t>Rylková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Zuzana Palová</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charakteristiky vize</a:t>
            </a:r>
          </a:p>
        </p:txBody>
      </p:sp>
      <p:sp>
        <p:nvSpPr>
          <p:cNvPr id="3" name="Zástupný symbol pro obsah 2"/>
          <p:cNvSpPr>
            <a:spLocks noGrp="1"/>
          </p:cNvSpPr>
          <p:nvPr>
            <p:ph idx="1"/>
          </p:nvPr>
        </p:nvSpPr>
        <p:spPr/>
        <p:txBody>
          <a:bodyPr/>
          <a:lstStyle/>
          <a:p>
            <a:pPr lvl="0"/>
            <a:r>
              <a:rPr lang="cs-CZ" dirty="0"/>
              <a:t>hledí do daleké budoucnosti,</a:t>
            </a:r>
          </a:p>
          <a:p>
            <a:pPr lvl="0"/>
            <a:r>
              <a:rPr lang="cs-CZ" dirty="0"/>
              <a:t>její definice je krátká,</a:t>
            </a:r>
          </a:p>
          <a:p>
            <a:pPr lvl="0"/>
            <a:r>
              <a:rPr lang="cs-CZ" dirty="0"/>
              <a:t>je srozumitelná pro každého,</a:t>
            </a:r>
          </a:p>
          <a:p>
            <a:pPr lvl="0"/>
            <a:r>
              <a:rPr lang="cs-CZ" dirty="0"/>
              <a:t>popisuje neměnný stav,</a:t>
            </a:r>
          </a:p>
          <a:p>
            <a:pPr lvl="0"/>
            <a:r>
              <a:rPr lang="cs-CZ" dirty="0"/>
              <a:t>může ji sdílet několik organizací v místě, regionu, ve státě, na kontinentě, ve světě.</a:t>
            </a:r>
          </a:p>
          <a:p>
            <a:pPr algn="just">
              <a:buNone/>
            </a:pPr>
            <a:r>
              <a:rPr lang="cs-CZ" sz="2000" dirty="0"/>
              <a:t>	(</a:t>
            </a:r>
            <a:r>
              <a:rPr lang="cs-CZ" sz="2000" dirty="0" err="1"/>
              <a:t>Rektořík</a:t>
            </a:r>
            <a:r>
              <a:rPr lang="cs-CZ" sz="2000" dirty="0"/>
              <a:t>, 2004)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Příklady vizí nestátních neziskových organizací</a:t>
            </a:r>
          </a:p>
        </p:txBody>
      </p:sp>
      <p:sp>
        <p:nvSpPr>
          <p:cNvPr id="3" name="Zástupný symbol pro obsah 2"/>
          <p:cNvSpPr>
            <a:spLocks noGrp="1"/>
          </p:cNvSpPr>
          <p:nvPr>
            <p:ph idx="1"/>
          </p:nvPr>
        </p:nvSpPr>
        <p:spPr/>
        <p:txBody>
          <a:bodyPr/>
          <a:lstStyle/>
          <a:p>
            <a:pPr lvl="0"/>
            <a:r>
              <a:rPr lang="cs-CZ" dirty="0"/>
              <a:t>SŘED, z. </a:t>
            </a:r>
            <a:r>
              <a:rPr lang="cs-CZ" dirty="0" err="1"/>
              <a:t>ú</a:t>
            </a:r>
            <a:r>
              <a:rPr lang="cs-CZ" dirty="0"/>
              <a:t>.</a:t>
            </a:r>
          </a:p>
          <a:p>
            <a:pPr lvl="1"/>
            <a:r>
              <a:rPr lang="cs-CZ" dirty="0"/>
              <a:t>„</a:t>
            </a:r>
            <a:r>
              <a:rPr lang="cs-CZ" i="1" dirty="0"/>
              <a:t>Pomáhá lidem v rozvoji, předcházení a řešení problémů</a:t>
            </a:r>
            <a:r>
              <a:rPr lang="cs-CZ" dirty="0"/>
              <a:t>.“ (</a:t>
            </a:r>
            <a:r>
              <a:rPr lang="cs-CZ" dirty="0">
                <a:hlinkClick r:id="rId2"/>
              </a:rPr>
              <a:t>www.</a:t>
            </a:r>
            <a:r>
              <a:rPr lang="cs-CZ" dirty="0" err="1">
                <a:hlinkClick r:id="rId2"/>
              </a:rPr>
              <a:t>sted.info.cz</a:t>
            </a:r>
            <a:r>
              <a:rPr lang="cs-CZ" dirty="0"/>
              <a:t>)</a:t>
            </a:r>
          </a:p>
          <a:p>
            <a:pPr lvl="1"/>
            <a:endParaRPr lang="cs-CZ" dirty="0"/>
          </a:p>
          <a:p>
            <a:pPr lvl="1">
              <a:buNone/>
            </a:pPr>
            <a:endParaRPr lang="cs-CZ" dirty="0"/>
          </a:p>
          <a:p>
            <a:pPr lvl="0"/>
            <a:r>
              <a:rPr lang="cs-CZ" dirty="0"/>
              <a:t>Nadační fond RESIDOMO</a:t>
            </a:r>
          </a:p>
          <a:p>
            <a:pPr lvl="1"/>
            <a:r>
              <a:rPr lang="cs-CZ" i="1" dirty="0"/>
              <a:t>„Chceme, zlepšovat image regionu, ve kterém působí společnost RESIDOMO, jakožto dobrého místa pro práci i pro život.“(</a:t>
            </a:r>
            <a:r>
              <a:rPr lang="cs-CZ" u="sng" dirty="0">
                <a:hlinkClick r:id="rId3"/>
              </a:rPr>
              <a:t>www.</a:t>
            </a:r>
            <a:r>
              <a:rPr lang="cs-CZ" u="sng" dirty="0" err="1">
                <a:hlinkClick r:id="rId3"/>
              </a:rPr>
              <a:t>nfresidomo.cz</a:t>
            </a:r>
            <a:r>
              <a:rPr lang="cs-CZ"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Poslání</a:t>
            </a:r>
          </a:p>
        </p:txBody>
      </p:sp>
      <p:sp>
        <p:nvSpPr>
          <p:cNvPr id="3" name="Zástupný symbol pro obsah 2"/>
          <p:cNvSpPr>
            <a:spLocks noGrp="1"/>
          </p:cNvSpPr>
          <p:nvPr>
            <p:ph idx="1"/>
          </p:nvPr>
        </p:nvSpPr>
        <p:spPr/>
        <p:txBody>
          <a:bodyPr/>
          <a:lstStyle/>
          <a:p>
            <a:r>
              <a:rPr lang="cs-CZ" dirty="0"/>
              <a:t>Poslání organizace vypovídá konkrétně o tom, proč byla nezisková organizace založena. </a:t>
            </a:r>
          </a:p>
          <a:p>
            <a:r>
              <a:rPr lang="cs-CZ" dirty="0"/>
              <a:t>Formulace poslání závisí na konkrétní organizaci a jejím specifickém charakteru.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Definice poslání</a:t>
            </a:r>
          </a:p>
        </p:txBody>
      </p:sp>
      <p:sp>
        <p:nvSpPr>
          <p:cNvPr id="3" name="Zástupný symbol pro obsah 2"/>
          <p:cNvSpPr>
            <a:spLocks noGrp="1"/>
          </p:cNvSpPr>
          <p:nvPr>
            <p:ph idx="1"/>
          </p:nvPr>
        </p:nvSpPr>
        <p:spPr/>
        <p:txBody>
          <a:bodyPr/>
          <a:lstStyle/>
          <a:p>
            <a:pPr algn="just"/>
            <a:r>
              <a:rPr lang="cs-CZ" i="1" dirty="0"/>
              <a:t>„Definice poslání musí mít provozně technické zaměření, jinak je pouhým heslem vyjadřujícím dobré úmysly. Musí se zaměřit na to, co se organizace skutečně snaží vykonávat, aby každý její příslušník měl jasno v tom, jak jeho činnost konkrétně přispívá k dosažení cílů organizace.“</a:t>
            </a:r>
            <a:endParaRPr lang="cs-CZ" dirty="0"/>
          </a:p>
          <a:p>
            <a:pPr>
              <a:buNone/>
            </a:pPr>
            <a:r>
              <a:rPr lang="cs-CZ" sz="2000" dirty="0"/>
              <a:t>	(</a:t>
            </a:r>
            <a:r>
              <a:rPr lang="cs-CZ" sz="2000" dirty="0" err="1"/>
              <a:t>Drucker</a:t>
            </a:r>
            <a:r>
              <a:rPr lang="cs-CZ" sz="2000" dirty="0"/>
              <a:t>, 1994, s. 16)</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charakteristické znaky poslání</a:t>
            </a:r>
          </a:p>
        </p:txBody>
      </p:sp>
      <p:sp>
        <p:nvSpPr>
          <p:cNvPr id="3" name="Zástupný symbol pro obsah 2"/>
          <p:cNvSpPr>
            <a:spLocks noGrp="1"/>
          </p:cNvSpPr>
          <p:nvPr>
            <p:ph idx="1"/>
          </p:nvPr>
        </p:nvSpPr>
        <p:spPr/>
        <p:txBody>
          <a:bodyPr/>
          <a:lstStyle/>
          <a:p>
            <a:endParaRPr lang="cs-CZ" dirty="0"/>
          </a:p>
        </p:txBody>
      </p:sp>
      <p:graphicFrame>
        <p:nvGraphicFramePr>
          <p:cNvPr id="4" name="Diagram 3"/>
          <p:cNvGraphicFramePr/>
          <p:nvPr/>
        </p:nvGraphicFramePr>
        <p:xfrm>
          <a:off x="2129245" y="1593669"/>
          <a:ext cx="7563395" cy="448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 čemu je poslání dobré?</a:t>
            </a:r>
          </a:p>
        </p:txBody>
      </p:sp>
      <p:sp>
        <p:nvSpPr>
          <p:cNvPr id="3" name="Zástupný symbol pro obsah 2"/>
          <p:cNvSpPr>
            <a:spLocks noGrp="1"/>
          </p:cNvSpPr>
          <p:nvPr>
            <p:ph idx="1"/>
          </p:nvPr>
        </p:nvSpPr>
        <p:spPr/>
        <p:txBody>
          <a:bodyPr>
            <a:normAutofit fontScale="92500" lnSpcReduction="10000"/>
          </a:bodyPr>
          <a:lstStyle/>
          <a:p>
            <a:pPr lvl="0"/>
            <a:r>
              <a:rPr lang="cs-CZ" i="1" dirty="0"/>
              <a:t>Poslání předurčuje právní formu organizace</a:t>
            </a:r>
            <a:r>
              <a:rPr lang="cs-CZ" dirty="0"/>
              <a:t>. </a:t>
            </a:r>
          </a:p>
          <a:p>
            <a:pPr lvl="0"/>
            <a:r>
              <a:rPr lang="cs-CZ" i="1" dirty="0"/>
              <a:t>Reaguje na společenskou potřebu, kterou organizace naplňuje.</a:t>
            </a:r>
            <a:endParaRPr lang="cs-CZ" dirty="0"/>
          </a:p>
          <a:p>
            <a:pPr lvl="0"/>
            <a:r>
              <a:rPr lang="cs-CZ" i="1" dirty="0"/>
              <a:t>Vycházejí z něj hodnoty, které organizace vyznává</a:t>
            </a:r>
            <a:r>
              <a:rPr lang="cs-CZ" dirty="0"/>
              <a:t>.</a:t>
            </a:r>
          </a:p>
          <a:p>
            <a:pPr lvl="0"/>
            <a:r>
              <a:rPr lang="cs-CZ" i="1" dirty="0"/>
              <a:t>Poslání informuje veřejnost a podporovatele organizace o jejím přínosu</a:t>
            </a:r>
            <a:r>
              <a:rPr lang="cs-CZ" dirty="0"/>
              <a:t>.</a:t>
            </a:r>
          </a:p>
          <a:p>
            <a:pPr lvl="0"/>
            <a:r>
              <a:rPr lang="cs-CZ" i="1" dirty="0"/>
              <a:t>Vymezuje prostor pro produkty organizace</a:t>
            </a:r>
            <a:r>
              <a:rPr lang="cs-CZ" dirty="0"/>
              <a:t>. </a:t>
            </a:r>
          </a:p>
          <a:p>
            <a:pPr lvl="0"/>
            <a:r>
              <a:rPr lang="cs-CZ" i="1" dirty="0"/>
              <a:t>Umožňuje </a:t>
            </a:r>
            <a:r>
              <a:rPr lang="cs-CZ" i="1" dirty="0" err="1"/>
              <a:t>fundraising</a:t>
            </a:r>
            <a:r>
              <a:rPr lang="cs-CZ" dirty="0"/>
              <a:t>.</a:t>
            </a:r>
          </a:p>
          <a:p>
            <a:pPr lvl="0"/>
            <a:r>
              <a:rPr lang="cs-CZ" i="1" dirty="0"/>
              <a:t>Motivuje zaměstnance, dobrovolníky i podporovatele </a:t>
            </a:r>
            <a:r>
              <a:rPr lang="cs-CZ" i="1" dirty="0" err="1"/>
              <a:t>neziskov</a:t>
            </a:r>
            <a:r>
              <a:rPr lang="cs-CZ" i="1" strike="sngStrike" dirty="0" err="1">
                <a:solidFill>
                  <a:srgbClr val="FF0000"/>
                </a:solidFill>
              </a:rPr>
              <a:t>á</a:t>
            </a:r>
            <a:r>
              <a:rPr lang="cs-CZ" i="1" dirty="0" err="1">
                <a:solidFill>
                  <a:srgbClr val="FF0000"/>
                </a:solidFill>
              </a:rPr>
              <a:t>é</a:t>
            </a:r>
            <a:r>
              <a:rPr lang="cs-CZ" i="1" dirty="0"/>
              <a:t> organizace</a:t>
            </a:r>
            <a:r>
              <a:rPr lang="cs-CZ" dirty="0"/>
              <a:t>.</a:t>
            </a:r>
          </a:p>
          <a:p>
            <a:pPr lvl="0"/>
            <a:r>
              <a:rPr lang="cs-CZ" i="1" dirty="0"/>
              <a:t>Určuje tvář a image organizace</a:t>
            </a:r>
            <a:r>
              <a:rPr lang="cs-CZ" dirty="0"/>
              <a:t>.</a:t>
            </a:r>
          </a:p>
          <a:p>
            <a:pPr lvl="0">
              <a:buNone/>
            </a:pPr>
            <a:r>
              <a:rPr lang="cs-CZ" sz="2200" dirty="0"/>
              <a:t>	Šedivý a </a:t>
            </a:r>
            <a:r>
              <a:rPr lang="cs-CZ" sz="2200" dirty="0" err="1"/>
              <a:t>Medlíková</a:t>
            </a:r>
            <a:r>
              <a:rPr lang="cs-CZ" sz="2200" dirty="0"/>
              <a:t> (2017) </a:t>
            </a:r>
          </a:p>
          <a:p>
            <a:endParaRPr lang="cs-CZ" dirty="0"/>
          </a:p>
          <a:p>
            <a:pPr lvl="1"/>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Příklady poslání vybraných nestátních neziskových organizací </a:t>
            </a:r>
          </a:p>
        </p:txBody>
      </p:sp>
      <p:sp>
        <p:nvSpPr>
          <p:cNvPr id="3" name="Zástupný symbol pro obsah 2"/>
          <p:cNvSpPr>
            <a:spLocks noGrp="1"/>
          </p:cNvSpPr>
          <p:nvPr>
            <p:ph idx="1"/>
          </p:nvPr>
        </p:nvSpPr>
        <p:spPr/>
        <p:txBody>
          <a:bodyPr>
            <a:normAutofit lnSpcReduction="10000"/>
          </a:bodyPr>
          <a:lstStyle/>
          <a:p>
            <a:pPr lvl="0"/>
            <a:r>
              <a:rPr lang="cs-CZ" dirty="0" err="1"/>
              <a:t>Centrom</a:t>
            </a:r>
            <a:r>
              <a:rPr lang="cs-CZ" dirty="0"/>
              <a:t>, z. s.</a:t>
            </a:r>
          </a:p>
          <a:p>
            <a:pPr lvl="1"/>
            <a:r>
              <a:rPr lang="cs-CZ" i="1" dirty="0"/>
              <a:t>Spolek CENTROM poskytuje podporu a pomoc jednotlivcům a rodinám, které se ocitly v sociálně nepříznivé situaci, při uplatňování jejich práv a oprávněných zájmů a při obstarávání osobních záležitostí. Cílem je podporovat klienta v samostatném a aktivním řešení jeho sociální situace</a:t>
            </a:r>
            <a:r>
              <a:rPr lang="cs-CZ" dirty="0"/>
              <a:t>. (</a:t>
            </a:r>
            <a:r>
              <a:rPr lang="cs-CZ" u="sng" dirty="0">
                <a:hlinkClick r:id="rId2"/>
              </a:rPr>
              <a:t>www.</a:t>
            </a:r>
            <a:r>
              <a:rPr lang="cs-CZ" u="sng" dirty="0" err="1">
                <a:hlinkClick r:id="rId2"/>
              </a:rPr>
              <a:t>centrom.cz</a:t>
            </a:r>
            <a:r>
              <a:rPr lang="cs-CZ" dirty="0"/>
              <a:t>)</a:t>
            </a:r>
          </a:p>
          <a:p>
            <a:pPr lvl="0"/>
            <a:r>
              <a:rPr lang="cs-CZ" dirty="0"/>
              <a:t>Nadace Partnerství</a:t>
            </a:r>
          </a:p>
          <a:p>
            <a:pPr lvl="1"/>
            <a:r>
              <a:rPr lang="cs-CZ" i="1" dirty="0"/>
              <a:t>Posláním Nadace Partnerství je pomáhat nevládním organizacím, obcím a dalším partnerům v péči o životní prostředí, stimulovat udržitelný rozvoj obcí a regionů, účast občanů na věcech veřejných, </a:t>
            </a:r>
            <a:r>
              <a:rPr lang="cs-CZ" i="1" dirty="0" err="1"/>
              <a:t>mezisektorovou</a:t>
            </a:r>
            <a:r>
              <a:rPr lang="cs-CZ" i="1" dirty="0"/>
              <a:t> a mezinárodní spolupráci, dále zajišťovat vzdělávání dětí a mládeže, uskutečňovat vědecký výzkum a jeho výsledky šířit mezi veřejnost</a:t>
            </a:r>
            <a:r>
              <a:rPr lang="cs-CZ" dirty="0"/>
              <a:t>. (Statut Nadace Partnerství)</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Příklady poslání vybraných nestátních neziskových organizací II</a:t>
            </a:r>
            <a:endParaRPr lang="cs-CZ" dirty="0"/>
          </a:p>
        </p:txBody>
      </p:sp>
      <p:sp>
        <p:nvSpPr>
          <p:cNvPr id="3" name="Zástupný symbol pro obsah 2"/>
          <p:cNvSpPr>
            <a:spLocks noGrp="1"/>
          </p:cNvSpPr>
          <p:nvPr>
            <p:ph idx="1"/>
          </p:nvPr>
        </p:nvSpPr>
        <p:spPr/>
        <p:txBody>
          <a:bodyPr/>
          <a:lstStyle/>
          <a:p>
            <a:pPr lvl="0"/>
            <a:r>
              <a:rPr lang="cs-CZ" dirty="0"/>
              <a:t>Nadace Terezy Maxové</a:t>
            </a:r>
          </a:p>
          <a:p>
            <a:pPr lvl="1"/>
            <a:r>
              <a:rPr lang="cs-CZ" i="1" dirty="0"/>
              <a:t>Umožnit každému dítěti vyrůstat v rodině</a:t>
            </a:r>
            <a:r>
              <a:rPr lang="cs-CZ" dirty="0"/>
              <a:t>. (www.</a:t>
            </a:r>
            <a:r>
              <a:rPr lang="cs-CZ" dirty="0" err="1"/>
              <a:t>nadaceterezymaxove.cz</a:t>
            </a:r>
            <a:r>
              <a:rPr lang="cs-CZ" dirty="0"/>
              <a:t>)</a:t>
            </a:r>
          </a:p>
          <a:p>
            <a:pPr lvl="0"/>
            <a:r>
              <a:rPr lang="cs-CZ" dirty="0" err="1"/>
              <a:t>UnikaCentrum</a:t>
            </a:r>
            <a:r>
              <a:rPr lang="cs-CZ" dirty="0"/>
              <a:t>, z. </a:t>
            </a:r>
            <a:r>
              <a:rPr lang="cs-CZ" dirty="0" err="1"/>
              <a:t>ú</a:t>
            </a:r>
            <a:r>
              <a:rPr lang="cs-CZ" dirty="0"/>
              <a:t>.</a:t>
            </a:r>
          </a:p>
          <a:p>
            <a:pPr lvl="1"/>
            <a:r>
              <a:rPr lang="cs-CZ" i="1" dirty="0"/>
              <a:t>Posláním společnosti </a:t>
            </a:r>
            <a:r>
              <a:rPr lang="cs-CZ" i="1" dirty="0" err="1"/>
              <a:t>UnikaCentrum</a:t>
            </a:r>
            <a:r>
              <a:rPr lang="cs-CZ" i="1" dirty="0"/>
              <a:t> je pomáhat lidem se zdravotním postižením, osobám, jež se ocitly v krizi v důsledku dlouhodobé nezaměstnanosti a seniorům vést samostatný, plnohodnotný a důstojný život ve společnosti</a:t>
            </a:r>
            <a:r>
              <a:rPr lang="cs-CZ" dirty="0"/>
              <a:t>. (www.</a:t>
            </a:r>
            <a:r>
              <a:rPr lang="cs-CZ" dirty="0" err="1"/>
              <a:t>unikacentrum.cz</a:t>
            </a:r>
            <a:r>
              <a:rPr lang="cs-CZ" dirty="0"/>
              <a:t>)</a:t>
            </a:r>
          </a:p>
          <a:p>
            <a:pPr lvl="0"/>
            <a:r>
              <a:rPr lang="cs-CZ" dirty="0"/>
              <a:t>Centrum sociálních služeb Ostrava, o.p.s.</a:t>
            </a:r>
          </a:p>
          <a:p>
            <a:pPr lvl="1"/>
            <a:r>
              <a:rPr lang="cs-CZ" i="1" dirty="0"/>
              <a:t>Naším posláním je zabezpečit poskytování kvalitní podpory a pomoci lidem při zvládání obtížných životních situací</a:t>
            </a:r>
            <a:r>
              <a:rPr lang="cs-CZ" dirty="0"/>
              <a:t>. (www.</a:t>
            </a:r>
            <a:r>
              <a:rPr lang="cs-CZ" dirty="0" err="1"/>
              <a:t>css</a:t>
            </a:r>
            <a:r>
              <a:rPr lang="cs-CZ" dirty="0"/>
              <a:t>-</a:t>
            </a:r>
            <a:r>
              <a:rPr lang="cs-CZ" dirty="0" err="1"/>
              <a:t>ostrava.cz</a:t>
            </a:r>
            <a:r>
              <a:rPr lang="cs-CZ" dirty="0"/>
              <a:t>)</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F50AB6-A055-48F7-9270-1E6DCD7EFF74}"/>
              </a:ext>
            </a:extLst>
          </p:cNvPr>
          <p:cNvSpPr>
            <a:spLocks noGrp="1"/>
          </p:cNvSpPr>
          <p:nvPr>
            <p:ph type="title"/>
          </p:nvPr>
        </p:nvSpPr>
        <p:spPr/>
        <p:txBody>
          <a:bodyPr/>
          <a:lstStyle/>
          <a:p>
            <a:r>
              <a:rPr lang="cs-CZ" dirty="0"/>
              <a:t>Strategické cíle</a:t>
            </a:r>
          </a:p>
        </p:txBody>
      </p:sp>
      <p:sp>
        <p:nvSpPr>
          <p:cNvPr id="3" name="Zástupný obsah 2">
            <a:extLst>
              <a:ext uri="{FF2B5EF4-FFF2-40B4-BE49-F238E27FC236}">
                <a16:creationId xmlns:a16="http://schemas.microsoft.com/office/drawing/2014/main" id="{754BD88C-0D69-4CB4-BAB3-F60A0D7C10F2}"/>
              </a:ext>
            </a:extLst>
          </p:cNvPr>
          <p:cNvSpPr>
            <a:spLocks noGrp="1"/>
          </p:cNvSpPr>
          <p:nvPr>
            <p:ph idx="1"/>
          </p:nvPr>
        </p:nvSpPr>
        <p:spPr/>
        <p:txBody>
          <a:bodyPr/>
          <a:lstStyle/>
          <a:p>
            <a:r>
              <a:rPr lang="cs-CZ" dirty="0"/>
              <a:t>Strategické cíle nestátních neziskových organizací jsou žádoucí stavy, kterých se snaží dosáhnout prostřednictvím své existence a svých činností. </a:t>
            </a:r>
          </a:p>
          <a:p>
            <a:r>
              <a:rPr lang="cs-CZ" dirty="0"/>
              <a:t>Cílem by měly být vymezeny SMART:</a:t>
            </a:r>
          </a:p>
          <a:p>
            <a:pPr lvl="1"/>
            <a:r>
              <a:rPr lang="cs-CZ" dirty="0"/>
              <a:t>Specifické</a:t>
            </a:r>
          </a:p>
          <a:p>
            <a:pPr lvl="1"/>
            <a:r>
              <a:rPr lang="cs-CZ" dirty="0"/>
              <a:t>Měřitelné</a:t>
            </a:r>
          </a:p>
          <a:p>
            <a:pPr lvl="1"/>
            <a:r>
              <a:rPr lang="cs-CZ" dirty="0"/>
              <a:t>Akceptovatelné</a:t>
            </a:r>
          </a:p>
          <a:p>
            <a:pPr lvl="1"/>
            <a:r>
              <a:rPr lang="cs-CZ" dirty="0"/>
              <a:t>Reálné</a:t>
            </a:r>
          </a:p>
          <a:p>
            <a:pPr lvl="1"/>
            <a:r>
              <a:rPr lang="cs-CZ" dirty="0"/>
              <a:t>Termínované </a:t>
            </a:r>
          </a:p>
        </p:txBody>
      </p:sp>
    </p:spTree>
    <p:extLst>
      <p:ext uri="{BB962C8B-B14F-4D97-AF65-F5344CB8AC3E}">
        <p14:creationId xmlns:p14="http://schemas.microsoft.com/office/powerpoint/2010/main" val="661171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cs-CZ" sz="4000" b="1" cap="all" dirty="0"/>
              <a:t>Strategické řízení NNO  - strategická analýza, realizace a hodnocení</a:t>
            </a: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3996808"/>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002060"/>
                </a:solidFill>
                <a:cs typeface="Arial" panose="020B0604020202020204" pitchFamily="34" charset="0"/>
              </a:rPr>
              <a:t>Strategická analýza okolí</a:t>
            </a:r>
          </a:p>
          <a:p>
            <a:pPr marL="0" indent="0">
              <a:buNone/>
            </a:pPr>
            <a:r>
              <a:rPr lang="cs-CZ" sz="2400" b="1" dirty="0">
                <a:solidFill>
                  <a:srgbClr val="002060"/>
                </a:solidFill>
                <a:cs typeface="Arial" panose="020B0604020202020204" pitchFamily="34" charset="0"/>
              </a:rPr>
              <a:t>Strategická  analýza vnitřního prostředí</a:t>
            </a:r>
          </a:p>
          <a:p>
            <a:pPr marL="0" indent="0">
              <a:buNone/>
            </a:pPr>
            <a:r>
              <a:rPr lang="cs-CZ" sz="2400" b="1" dirty="0">
                <a:solidFill>
                  <a:srgbClr val="002060"/>
                </a:solidFill>
                <a:cs typeface="Arial" panose="020B0604020202020204" pitchFamily="34" charset="0"/>
              </a:rPr>
              <a:t>Propojení vnitřního a vnějšího prostředí</a:t>
            </a:r>
          </a:p>
          <a:p>
            <a:pPr marL="0" indent="0">
              <a:buNone/>
            </a:pPr>
            <a:r>
              <a:rPr lang="cs-CZ" sz="2400" b="1" dirty="0">
                <a:solidFill>
                  <a:srgbClr val="002060"/>
                </a:solidFill>
                <a:cs typeface="Arial" panose="020B0604020202020204" pitchFamily="34" charset="0"/>
              </a:rPr>
              <a:t>Formulace návrhu strategie</a:t>
            </a:r>
          </a:p>
          <a:p>
            <a:pPr marL="0" indent="0">
              <a:buNone/>
            </a:pPr>
            <a:r>
              <a:rPr lang="cs-CZ" sz="2400" b="1" dirty="0">
                <a:solidFill>
                  <a:srgbClr val="002060"/>
                </a:solidFill>
                <a:cs typeface="Arial" panose="020B0604020202020204" pitchFamily="34" charset="0"/>
              </a:rPr>
              <a:t>Výběr optimální strategie</a:t>
            </a:r>
          </a:p>
          <a:p>
            <a:pPr marL="0" indent="0">
              <a:buNone/>
            </a:pPr>
            <a:r>
              <a:rPr lang="cs-CZ" sz="2400" b="1" dirty="0">
                <a:solidFill>
                  <a:srgbClr val="002060"/>
                </a:solidFill>
                <a:cs typeface="Arial" panose="020B0604020202020204" pitchFamily="34" charset="0"/>
              </a:rPr>
              <a:t>Realizace strategie</a:t>
            </a:r>
          </a:p>
          <a:p>
            <a:pPr marL="0" indent="0">
              <a:buNone/>
            </a:pPr>
            <a:r>
              <a:rPr lang="cs-CZ" sz="2400" b="1" dirty="0">
                <a:solidFill>
                  <a:srgbClr val="002060"/>
                </a:solidFill>
                <a:cs typeface="Arial" panose="020B0604020202020204" pitchFamily="34" charset="0"/>
              </a:rPr>
              <a:t>Hodnocení realizace strategie</a:t>
            </a:r>
          </a:p>
          <a:p>
            <a:pPr marL="0" indent="0">
              <a:buNone/>
            </a:pPr>
            <a:endParaRPr lang="cs-CZ" sz="2400" b="1" dirty="0">
              <a:solidFill>
                <a:srgbClr val="002060"/>
              </a:solidFill>
              <a:cs typeface="Arial" panose="020B0604020202020204" pitchFamily="34" charset="0"/>
            </a:endParaRPr>
          </a:p>
          <a:p>
            <a:pPr marL="0" indent="0">
              <a:buNone/>
            </a:pPr>
            <a:r>
              <a:rPr lang="cs-CZ" sz="2400" b="1" dirty="0">
                <a:solidFill>
                  <a:srgbClr val="002060"/>
                </a:solidFill>
                <a:cs typeface="Arial" panose="020B0604020202020204" pitchFamily="34" charset="0"/>
              </a:rPr>
              <a:t> </a:t>
            </a: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Nadpis 4"/>
          <p:cNvSpPr>
            <a:spLocks noGrp="1"/>
          </p:cNvSpPr>
          <p:nvPr>
            <p:ph type="title"/>
          </p:nvPr>
        </p:nvSpPr>
        <p:spPr/>
        <p:txBody>
          <a:bodyPr/>
          <a:lstStyle/>
          <a:p>
            <a:r>
              <a:rPr lang="cs-CZ" dirty="0"/>
              <a:t>Strategické řízení</a:t>
            </a:r>
          </a:p>
        </p:txBody>
      </p:sp>
      <p:sp>
        <p:nvSpPr>
          <p:cNvPr id="7" name="Zástupný symbol pro obsah 6"/>
          <p:cNvSpPr>
            <a:spLocks noGrp="1"/>
          </p:cNvSpPr>
          <p:nvPr>
            <p:ph idx="1"/>
          </p:nvPr>
        </p:nvSpPr>
        <p:spPr/>
        <p:txBody>
          <a:bodyPr/>
          <a:lstStyle/>
          <a:p>
            <a:pPr algn="just"/>
            <a:r>
              <a:rPr lang="cs-CZ" dirty="0"/>
              <a:t>Podnikatelský úspěch v tržním hospodářství závisí hlavně na včasném předvídání tržních příležitostí a řešení potenciálních problémů strategického charakteru.</a:t>
            </a:r>
          </a:p>
          <a:p>
            <a:pPr algn="just"/>
            <a:r>
              <a:rPr lang="cs-CZ" dirty="0"/>
              <a:t>Ve strategickém řízení jsou vyhodnocovány faktory, které ovlivňují podnikové okolí, tzn. potřeby zákazníků, chování konkurenčních firem a dodavatelů i vývoj makroekonomických podmínek.</a:t>
            </a:r>
          </a:p>
        </p:txBody>
      </p:sp>
    </p:spTree>
    <p:extLst>
      <p:ext uri="{BB962C8B-B14F-4D97-AF65-F5344CB8AC3E}">
        <p14:creationId xmlns:p14="http://schemas.microsoft.com/office/powerpoint/2010/main" val="1222144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Nadpis 4"/>
          <p:cNvSpPr>
            <a:spLocks noGrp="1"/>
          </p:cNvSpPr>
          <p:nvPr>
            <p:ph type="title"/>
          </p:nvPr>
        </p:nvSpPr>
        <p:spPr/>
        <p:txBody>
          <a:bodyPr/>
          <a:lstStyle/>
          <a:p>
            <a:r>
              <a:rPr lang="cs-CZ" dirty="0"/>
              <a:t>Strategická analýza okolí</a:t>
            </a:r>
          </a:p>
        </p:txBody>
      </p:sp>
      <p:sp>
        <p:nvSpPr>
          <p:cNvPr id="7" name="Zástupný symbol pro obsah 6"/>
          <p:cNvSpPr>
            <a:spLocks noGrp="1"/>
          </p:cNvSpPr>
          <p:nvPr>
            <p:ph idx="1"/>
          </p:nvPr>
        </p:nvSpPr>
        <p:spPr/>
        <p:txBody>
          <a:bodyPr/>
          <a:lstStyle/>
          <a:p>
            <a:pPr lvl="1"/>
            <a:r>
              <a:rPr lang="cs-CZ" dirty="0"/>
              <a:t>Analýza vnějšího prostředí má za cíl odhalovat vývojové trendy, které mohou neziskovou organizaci významněji ovlivnit.</a:t>
            </a:r>
          </a:p>
          <a:p>
            <a:pPr lvl="2"/>
            <a:r>
              <a:rPr lang="cs-CZ" dirty="0"/>
              <a:t>STEEP analýza</a:t>
            </a:r>
          </a:p>
          <a:p>
            <a:pPr lvl="2"/>
            <a:r>
              <a:rPr lang="cs-CZ" dirty="0"/>
              <a:t>Analýza konkurence</a:t>
            </a:r>
          </a:p>
          <a:p>
            <a:pPr lvl="2"/>
            <a:r>
              <a:rPr lang="cs-CZ" dirty="0"/>
              <a:t>Bostonská matice upravená pro potřeby neziskových organizací</a:t>
            </a:r>
          </a:p>
          <a:p>
            <a:pPr algn="just"/>
            <a:endParaRPr lang="cs-CZ" dirty="0"/>
          </a:p>
        </p:txBody>
      </p:sp>
    </p:spTree>
    <p:extLst>
      <p:ext uri="{BB962C8B-B14F-4D97-AF65-F5344CB8AC3E}">
        <p14:creationId xmlns:p14="http://schemas.microsoft.com/office/powerpoint/2010/main" val="1653244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STEEP analýza</a:t>
            </a:r>
          </a:p>
        </p:txBody>
      </p:sp>
      <p:sp>
        <p:nvSpPr>
          <p:cNvPr id="3" name="Zástupný symbol pro obsah 2"/>
          <p:cNvSpPr>
            <a:spLocks noGrp="1"/>
          </p:cNvSpPr>
          <p:nvPr>
            <p:ph idx="1"/>
          </p:nvPr>
        </p:nvSpPr>
        <p:spPr/>
        <p:txBody>
          <a:bodyPr>
            <a:normAutofit/>
          </a:bodyPr>
          <a:lstStyle/>
          <a:p>
            <a:pPr algn="just"/>
            <a:r>
              <a:rPr lang="cs-CZ" dirty="0"/>
              <a:t>Pomocí STEEP analýzy se provádí analýza jednotlivých částí vnějšího prostředí, které mají vliv na organizaci:</a:t>
            </a:r>
          </a:p>
          <a:p>
            <a:pPr lvl="1"/>
            <a:r>
              <a:rPr lang="cs-CZ" b="1" cap="small" dirty="0"/>
              <a:t>Sociální faktory</a:t>
            </a:r>
            <a:endParaRPr lang="cs-CZ" dirty="0"/>
          </a:p>
          <a:p>
            <a:pPr lvl="1"/>
            <a:r>
              <a:rPr lang="cs-CZ" b="1" cap="small" dirty="0"/>
              <a:t>Technologické faktory</a:t>
            </a:r>
            <a:endParaRPr lang="cs-CZ" dirty="0"/>
          </a:p>
          <a:p>
            <a:pPr lvl="1"/>
            <a:r>
              <a:rPr lang="cs-CZ" b="1" cap="small" dirty="0"/>
              <a:t>Ekonomické faktory</a:t>
            </a:r>
            <a:endParaRPr lang="cs-CZ" dirty="0"/>
          </a:p>
          <a:p>
            <a:pPr lvl="1"/>
            <a:r>
              <a:rPr lang="cs-CZ" b="1" cap="small" dirty="0"/>
              <a:t>Ekologické faktory</a:t>
            </a:r>
            <a:endParaRPr lang="cs-CZ" dirty="0"/>
          </a:p>
          <a:p>
            <a:pPr lvl="1"/>
            <a:r>
              <a:rPr lang="cs-CZ" b="1" cap="small" dirty="0"/>
              <a:t>Politické faktory</a:t>
            </a:r>
            <a:endParaRPr lang="cs-CZ" dirty="0"/>
          </a:p>
          <a:p>
            <a:pPr algn="just"/>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Analýza konkurence</a:t>
            </a:r>
          </a:p>
        </p:txBody>
      </p:sp>
      <p:sp>
        <p:nvSpPr>
          <p:cNvPr id="3" name="Zástupný symbol pro obsah 2"/>
          <p:cNvSpPr>
            <a:spLocks noGrp="1"/>
          </p:cNvSpPr>
          <p:nvPr>
            <p:ph idx="1"/>
          </p:nvPr>
        </p:nvSpPr>
        <p:spPr/>
        <p:txBody>
          <a:bodyPr>
            <a:normAutofit/>
          </a:bodyPr>
          <a:lstStyle/>
          <a:p>
            <a:pPr lvl="0" algn="just"/>
            <a:r>
              <a:rPr lang="cs-CZ" sz="2400" dirty="0"/>
              <a:t>Cílem této analýzy je vyhodnotit veškerou konkurenci, a to přímou i nepřímou.</a:t>
            </a:r>
          </a:p>
          <a:p>
            <a:pPr lvl="0" algn="just"/>
            <a:r>
              <a:rPr lang="cs-CZ" sz="2400" dirty="0"/>
              <a:t>Konkurence produkující služby a produkty</a:t>
            </a:r>
          </a:p>
          <a:p>
            <a:pPr lvl="0" algn="just"/>
            <a:r>
              <a:rPr lang="cs-CZ" sz="2400" dirty="0"/>
              <a:t>Konkurence čerpající finanční prostředky ze stejných zdrojů</a:t>
            </a:r>
          </a:p>
          <a:p>
            <a:pPr lvl="0" algn="just"/>
            <a:r>
              <a:rPr lang="cs-CZ" dirty="0" err="1"/>
              <a:t>Porterův</a:t>
            </a:r>
            <a:r>
              <a:rPr lang="cs-CZ" dirty="0"/>
              <a:t> model konkurenčního prostředí</a:t>
            </a:r>
            <a:endParaRPr lang="cs-CZ" sz="2200" dirty="0"/>
          </a:p>
        </p:txBody>
      </p:sp>
      <p:pic>
        <p:nvPicPr>
          <p:cNvPr id="5" name="Obrázek 4">
            <a:extLst>
              <a:ext uri="{FF2B5EF4-FFF2-40B4-BE49-F238E27FC236}">
                <a16:creationId xmlns:a16="http://schemas.microsoft.com/office/drawing/2014/main" id="{510F962D-1039-4201-B7D8-8A00379E92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7662" y="3752417"/>
            <a:ext cx="5868219" cy="3105583"/>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Bostonská matice upravená pro potřeby neziskových organizací</a:t>
            </a:r>
          </a:p>
        </p:txBody>
      </p:sp>
      <p:sp>
        <p:nvSpPr>
          <p:cNvPr id="3" name="Zástupný symbol pro obsah 2"/>
          <p:cNvSpPr>
            <a:spLocks noGrp="1"/>
          </p:cNvSpPr>
          <p:nvPr>
            <p:ph idx="1"/>
          </p:nvPr>
        </p:nvSpPr>
        <p:spPr/>
        <p:txBody>
          <a:bodyPr/>
          <a:lstStyle/>
          <a:p>
            <a:r>
              <a:rPr lang="cs-CZ" dirty="0"/>
              <a:t>Za pomoci Bostonské matice je možné rozpoznat význam jednotlivých finančních zdrojů a podle výsledků je možné připravit adekvátní fundraisingovou strategii.</a:t>
            </a:r>
          </a:p>
          <a:p>
            <a:endParaRPr lang="cs-CZ" dirty="0"/>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541417" y="966650"/>
          <a:ext cx="8490857" cy="5185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25E065-AA41-43FF-8C98-90E6499BE4B5}"/>
              </a:ext>
            </a:extLst>
          </p:cNvPr>
          <p:cNvSpPr>
            <a:spLocks noGrp="1"/>
          </p:cNvSpPr>
          <p:nvPr>
            <p:ph type="title"/>
          </p:nvPr>
        </p:nvSpPr>
        <p:spPr/>
        <p:txBody>
          <a:bodyPr/>
          <a:lstStyle/>
          <a:p>
            <a:r>
              <a:rPr lang="cs-CZ" dirty="0"/>
              <a:t>Strategická analýza vnitřního prostředí</a:t>
            </a:r>
          </a:p>
        </p:txBody>
      </p:sp>
      <p:sp>
        <p:nvSpPr>
          <p:cNvPr id="3" name="Zástupný obsah 2">
            <a:extLst>
              <a:ext uri="{FF2B5EF4-FFF2-40B4-BE49-F238E27FC236}">
                <a16:creationId xmlns:a16="http://schemas.microsoft.com/office/drawing/2014/main" id="{B37EE730-53E2-46CF-A29D-C6407603AB71}"/>
              </a:ext>
            </a:extLst>
          </p:cNvPr>
          <p:cNvSpPr>
            <a:spLocks noGrp="1"/>
          </p:cNvSpPr>
          <p:nvPr>
            <p:ph idx="1"/>
          </p:nvPr>
        </p:nvSpPr>
        <p:spPr/>
        <p:txBody>
          <a:bodyPr/>
          <a:lstStyle/>
          <a:p>
            <a:pPr algn="just"/>
            <a:r>
              <a:rPr lang="cs-CZ" dirty="0"/>
              <a:t>Každá organizace má své slabé i silné stránky, aby je byla schopna identifikovat je nutné analyzovat její vnitřní faktory, které jsou tvořeny: faktory vědecko-technického rozvoje, marketingové </a:t>
            </a:r>
            <a:br>
              <a:rPr lang="cs-CZ" dirty="0"/>
            </a:br>
            <a:r>
              <a:rPr lang="cs-CZ" dirty="0"/>
              <a:t>a distribuční faktory, faktory výroby a řízení výroby, faktory podnikových a pracovních zdrojů, faktory finanční a rozpočtové.</a:t>
            </a:r>
          </a:p>
          <a:p>
            <a:pPr marL="0" indent="0">
              <a:buNone/>
            </a:pPr>
            <a:endParaRPr lang="cs-CZ" dirty="0"/>
          </a:p>
        </p:txBody>
      </p:sp>
    </p:spTree>
    <p:extLst>
      <p:ext uri="{BB962C8B-B14F-4D97-AF65-F5344CB8AC3E}">
        <p14:creationId xmlns:p14="http://schemas.microsoft.com/office/powerpoint/2010/main" val="2868652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729FD1-B220-44D0-8186-C565A0225F6E}"/>
              </a:ext>
            </a:extLst>
          </p:cNvPr>
          <p:cNvSpPr>
            <a:spLocks noGrp="1"/>
          </p:cNvSpPr>
          <p:nvPr>
            <p:ph type="title"/>
          </p:nvPr>
        </p:nvSpPr>
        <p:spPr/>
        <p:txBody>
          <a:bodyPr/>
          <a:lstStyle/>
          <a:p>
            <a:r>
              <a:rPr lang="cs-CZ" dirty="0"/>
              <a:t>„7 S model“,</a:t>
            </a:r>
          </a:p>
        </p:txBody>
      </p:sp>
      <p:pic>
        <p:nvPicPr>
          <p:cNvPr id="4" name="Obrázek 3" descr="http://docsdrive.com/images/academicjournals/rjbm/2007/fig2-2k7-37-49.gif">
            <a:extLst>
              <a:ext uri="{FF2B5EF4-FFF2-40B4-BE49-F238E27FC236}">
                <a16:creationId xmlns:a16="http://schemas.microsoft.com/office/drawing/2014/main" id="{E48EF26B-3F58-453F-B6BF-68CF16AFF6E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16258" y="1962150"/>
            <a:ext cx="5808492" cy="4086958"/>
          </a:xfrm>
          <a:prstGeom prst="rect">
            <a:avLst/>
          </a:prstGeom>
          <a:noFill/>
          <a:ln>
            <a:noFill/>
          </a:ln>
        </p:spPr>
      </p:pic>
    </p:spTree>
    <p:extLst>
      <p:ext uri="{BB962C8B-B14F-4D97-AF65-F5344CB8AC3E}">
        <p14:creationId xmlns:p14="http://schemas.microsoft.com/office/powerpoint/2010/main" val="3938215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1421D3-4FF7-4CC4-AAC5-F56B92DC2CFA}"/>
              </a:ext>
            </a:extLst>
          </p:cNvPr>
          <p:cNvSpPr>
            <a:spLocks noGrp="1"/>
          </p:cNvSpPr>
          <p:nvPr>
            <p:ph type="title"/>
          </p:nvPr>
        </p:nvSpPr>
        <p:spPr/>
        <p:txBody>
          <a:bodyPr/>
          <a:lstStyle/>
          <a:p>
            <a:r>
              <a:rPr lang="cs-CZ" dirty="0"/>
              <a:t>Propojení vnitřního a vnějšího prostředí</a:t>
            </a:r>
          </a:p>
        </p:txBody>
      </p:sp>
      <p:sp>
        <p:nvSpPr>
          <p:cNvPr id="3" name="Zástupný obsah 2">
            <a:extLst>
              <a:ext uri="{FF2B5EF4-FFF2-40B4-BE49-F238E27FC236}">
                <a16:creationId xmlns:a16="http://schemas.microsoft.com/office/drawing/2014/main" id="{18550798-552F-41E0-A6A3-C23C52B3E693}"/>
              </a:ext>
            </a:extLst>
          </p:cNvPr>
          <p:cNvSpPr>
            <a:spLocks noGrp="1"/>
          </p:cNvSpPr>
          <p:nvPr>
            <p:ph idx="1"/>
          </p:nvPr>
        </p:nvSpPr>
        <p:spPr/>
        <p:txBody>
          <a:bodyPr/>
          <a:lstStyle/>
          <a:p>
            <a:r>
              <a:rPr lang="cs-CZ" dirty="0"/>
              <a:t>SWOT analýza</a:t>
            </a:r>
          </a:p>
          <a:p>
            <a:pPr algn="just"/>
            <a:r>
              <a:rPr lang="cs-CZ" dirty="0"/>
              <a:t>Strategickou analýzu je vhodné završit diagnózou silných stránek, slabin, hrozeb a příležitostí. V této části je důležité odhadnout a ocenit silné a slabé stránky, budoucí příležitosti a hrozby organizace a určit její hlavní konkurenční výhody a klíčové faktory úspěchu. Pro tuto část je nejčastěji používána SWOT analýza.</a:t>
            </a:r>
          </a:p>
          <a:p>
            <a:endParaRPr lang="cs-CZ" dirty="0"/>
          </a:p>
        </p:txBody>
      </p:sp>
    </p:spTree>
    <p:extLst>
      <p:ext uri="{BB962C8B-B14F-4D97-AF65-F5344CB8AC3E}">
        <p14:creationId xmlns:p14="http://schemas.microsoft.com/office/powerpoint/2010/main" val="1174317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a:extLst>
              <a:ext uri="{FF2B5EF4-FFF2-40B4-BE49-F238E27FC236}">
                <a16:creationId xmlns:a16="http://schemas.microsoft.com/office/drawing/2014/main" id="{0CF36781-D353-4B63-846F-BB862A2961B1}"/>
              </a:ext>
            </a:extLst>
          </p:cNvPr>
          <p:cNvGraphicFramePr>
            <a:graphicFrameLocks noGrp="1"/>
          </p:cNvGraphicFramePr>
          <p:nvPr>
            <p:extLst/>
          </p:nvPr>
        </p:nvGraphicFramePr>
        <p:xfrm>
          <a:off x="689112" y="1628639"/>
          <a:ext cx="8335618" cy="5229361"/>
        </p:xfrm>
        <a:graphic>
          <a:graphicData uri="http://schemas.openxmlformats.org/drawingml/2006/table">
            <a:tbl>
              <a:tblPr firstRow="1" firstCol="1" bandRow="1">
                <a:tableStyleId>{BC89EF96-8CEA-46FF-86C4-4CE0E7609802}</a:tableStyleId>
              </a:tblPr>
              <a:tblGrid>
                <a:gridCol w="4167809">
                  <a:extLst>
                    <a:ext uri="{9D8B030D-6E8A-4147-A177-3AD203B41FA5}">
                      <a16:colId xmlns:a16="http://schemas.microsoft.com/office/drawing/2014/main" val="522013351"/>
                    </a:ext>
                  </a:extLst>
                </a:gridCol>
                <a:gridCol w="4167809">
                  <a:extLst>
                    <a:ext uri="{9D8B030D-6E8A-4147-A177-3AD203B41FA5}">
                      <a16:colId xmlns:a16="http://schemas.microsoft.com/office/drawing/2014/main" val="708271186"/>
                    </a:ext>
                  </a:extLst>
                </a:gridCol>
              </a:tblGrid>
              <a:tr h="2522343">
                <a:tc>
                  <a:txBody>
                    <a:bodyPr/>
                    <a:lstStyle/>
                    <a:p>
                      <a:pPr indent="180340" algn="l">
                        <a:lnSpc>
                          <a:spcPct val="115000"/>
                        </a:lnSpc>
                        <a:spcBef>
                          <a:spcPts val="600"/>
                        </a:spcBef>
                        <a:spcAft>
                          <a:spcPts val="0"/>
                        </a:spcAft>
                      </a:pPr>
                      <a:r>
                        <a:rPr lang="cs-CZ" sz="1600" b="0" dirty="0">
                          <a:effectLst/>
                        </a:rPr>
                        <a:t>Silné stránky</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silná osobnost ve vedení neziskové organizace</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odborná úroveň, schopnosti a zkušenosti členů výboru a pracovníků</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společensky hodnotné a prospěšné programy</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více zdrojové financování</a:t>
                      </a:r>
                      <a:endParaRPr lang="cs-CZ"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45" marR="58245" marT="0" marB="0"/>
                </a:tc>
                <a:tc>
                  <a:txBody>
                    <a:bodyPr/>
                    <a:lstStyle/>
                    <a:p>
                      <a:pPr indent="180340" algn="l">
                        <a:lnSpc>
                          <a:spcPct val="115000"/>
                        </a:lnSpc>
                        <a:spcBef>
                          <a:spcPts val="600"/>
                        </a:spcBef>
                        <a:spcAft>
                          <a:spcPts val="0"/>
                        </a:spcAft>
                      </a:pPr>
                      <a:r>
                        <a:rPr lang="cs-CZ" sz="1600" b="0" dirty="0">
                          <a:effectLst/>
                        </a:rPr>
                        <a:t>Slabé stránky</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pasivita členské/klientské základny</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stagnující počet členů/klientů</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nízké marketingové schopnosti vedení neziskové organizace</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místo výkonu činnosti organizace mimo centrum dění</a:t>
                      </a:r>
                      <a:endParaRPr lang="cs-CZ"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45" marR="58245" marT="0" marB="0"/>
                </a:tc>
                <a:extLst>
                  <a:ext uri="{0D108BD9-81ED-4DB2-BD59-A6C34878D82A}">
                    <a16:rowId xmlns:a16="http://schemas.microsoft.com/office/drawing/2014/main" val="2271296245"/>
                  </a:ext>
                </a:extLst>
              </a:tr>
              <a:tr h="2699013">
                <a:tc>
                  <a:txBody>
                    <a:bodyPr/>
                    <a:lstStyle/>
                    <a:p>
                      <a:pPr indent="180340" algn="l">
                        <a:lnSpc>
                          <a:spcPct val="115000"/>
                        </a:lnSpc>
                        <a:spcBef>
                          <a:spcPts val="600"/>
                        </a:spcBef>
                        <a:spcAft>
                          <a:spcPts val="0"/>
                        </a:spcAft>
                      </a:pPr>
                      <a:r>
                        <a:rPr lang="cs-CZ" sz="1600" b="0">
                          <a:effectLst/>
                        </a:rPr>
                        <a:t>Příležitosti</a:t>
                      </a:r>
                    </a:p>
                    <a:p>
                      <a:pPr marL="342900" lvl="0" indent="-342900" algn="l">
                        <a:lnSpc>
                          <a:spcPct val="115000"/>
                        </a:lnSpc>
                        <a:spcBef>
                          <a:spcPts val="600"/>
                        </a:spcBef>
                        <a:spcAft>
                          <a:spcPts val="0"/>
                        </a:spcAft>
                        <a:buFont typeface="Symbol" panose="05050102010706020507" pitchFamily="18" charset="2"/>
                        <a:buChar char=""/>
                      </a:pPr>
                      <a:r>
                        <a:rPr lang="cs-CZ" sz="1600" b="0">
                          <a:effectLst/>
                        </a:rPr>
                        <a:t>získání další skupiny klientů</a:t>
                      </a:r>
                    </a:p>
                    <a:p>
                      <a:pPr marL="342900" lvl="0" indent="-342900" algn="l">
                        <a:lnSpc>
                          <a:spcPct val="115000"/>
                        </a:lnSpc>
                        <a:spcBef>
                          <a:spcPts val="600"/>
                        </a:spcBef>
                        <a:spcAft>
                          <a:spcPts val="0"/>
                        </a:spcAft>
                        <a:buFont typeface="Symbol" panose="05050102010706020507" pitchFamily="18" charset="2"/>
                        <a:buChar char=""/>
                      </a:pPr>
                      <a:r>
                        <a:rPr lang="cs-CZ" sz="1600" b="0">
                          <a:effectLst/>
                        </a:rPr>
                        <a:t>rozšíření a diverzifikace služeb</a:t>
                      </a:r>
                    </a:p>
                    <a:p>
                      <a:pPr marL="342900" lvl="0" indent="-342900" algn="l">
                        <a:lnSpc>
                          <a:spcPct val="115000"/>
                        </a:lnSpc>
                        <a:spcBef>
                          <a:spcPts val="600"/>
                        </a:spcBef>
                        <a:spcAft>
                          <a:spcPts val="0"/>
                        </a:spcAft>
                        <a:buFont typeface="Symbol" panose="05050102010706020507" pitchFamily="18" charset="2"/>
                        <a:buChar char=""/>
                      </a:pPr>
                      <a:r>
                        <a:rPr lang="cs-CZ" sz="1600" b="0">
                          <a:effectLst/>
                        </a:rPr>
                        <a:t>spolupráce s konkurenčními neziskovými organizacemi</a:t>
                      </a:r>
                    </a:p>
                    <a:p>
                      <a:pPr marL="342900" lvl="0" indent="-342900" algn="l">
                        <a:lnSpc>
                          <a:spcPct val="115000"/>
                        </a:lnSpc>
                        <a:spcBef>
                          <a:spcPts val="600"/>
                        </a:spcBef>
                        <a:spcAft>
                          <a:spcPts val="0"/>
                        </a:spcAft>
                        <a:buFont typeface="Symbol" panose="05050102010706020507" pitchFamily="18" charset="2"/>
                        <a:buChar char=""/>
                      </a:pPr>
                      <a:r>
                        <a:rPr lang="cs-CZ" sz="1600" b="0">
                          <a:effectLst/>
                        </a:rPr>
                        <a:t>větší a efektivnější komunikace s veřejností</a:t>
                      </a:r>
                      <a:endParaRPr lang="cs-CZ"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8245" marR="58245" marT="0" marB="0"/>
                </a:tc>
                <a:tc>
                  <a:txBody>
                    <a:bodyPr/>
                    <a:lstStyle/>
                    <a:p>
                      <a:pPr indent="180340" algn="l">
                        <a:lnSpc>
                          <a:spcPct val="115000"/>
                        </a:lnSpc>
                        <a:spcBef>
                          <a:spcPts val="600"/>
                        </a:spcBef>
                        <a:spcAft>
                          <a:spcPts val="0"/>
                        </a:spcAft>
                      </a:pPr>
                      <a:r>
                        <a:rPr lang="cs-CZ" sz="1600" b="0" dirty="0">
                          <a:effectLst/>
                        </a:rPr>
                        <a:t>Ohrožení</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nepříznivé demografické změny</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měnící se struktura a potřeby klientů</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nové strategie stávajících konkurenčních organizací</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nízké tempo růstu a krize veřejných rozpočtů</a:t>
                      </a:r>
                    </a:p>
                    <a:p>
                      <a:pPr marL="342900" lvl="0" indent="-342900" algn="l">
                        <a:lnSpc>
                          <a:spcPct val="115000"/>
                        </a:lnSpc>
                        <a:spcBef>
                          <a:spcPts val="600"/>
                        </a:spcBef>
                        <a:spcAft>
                          <a:spcPts val="0"/>
                        </a:spcAft>
                        <a:buFont typeface="Symbol" panose="05050102010706020507" pitchFamily="18" charset="2"/>
                        <a:buChar char=""/>
                      </a:pPr>
                      <a:r>
                        <a:rPr lang="cs-CZ" sz="1600" b="0" dirty="0">
                          <a:effectLst/>
                        </a:rPr>
                        <a:t>nezájem místní politické scény na řešení sociálních problémů</a:t>
                      </a:r>
                      <a:endParaRPr lang="cs-CZ"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45" marR="58245" marT="0" marB="0"/>
                </a:tc>
                <a:extLst>
                  <a:ext uri="{0D108BD9-81ED-4DB2-BD59-A6C34878D82A}">
                    <a16:rowId xmlns:a16="http://schemas.microsoft.com/office/drawing/2014/main" val="3899428337"/>
                  </a:ext>
                </a:extLst>
              </a:tr>
            </a:tbl>
          </a:graphicData>
        </a:graphic>
      </p:graphicFrame>
      <p:sp>
        <p:nvSpPr>
          <p:cNvPr id="5" name="Nadpis 4">
            <a:extLst>
              <a:ext uri="{FF2B5EF4-FFF2-40B4-BE49-F238E27FC236}">
                <a16:creationId xmlns:a16="http://schemas.microsoft.com/office/drawing/2014/main" id="{A6A1F1B1-7E54-4A25-B1A9-373D5E0DEF11}"/>
              </a:ext>
            </a:extLst>
          </p:cNvPr>
          <p:cNvSpPr>
            <a:spLocks noGrp="1"/>
          </p:cNvSpPr>
          <p:nvPr>
            <p:ph type="title"/>
          </p:nvPr>
        </p:nvSpPr>
        <p:spPr/>
        <p:txBody>
          <a:bodyPr/>
          <a:lstStyle/>
          <a:p>
            <a:r>
              <a:rPr lang="cs-CZ" dirty="0"/>
              <a:t>SWOT analýza</a:t>
            </a:r>
          </a:p>
        </p:txBody>
      </p:sp>
    </p:spTree>
    <p:extLst>
      <p:ext uri="{BB962C8B-B14F-4D97-AF65-F5344CB8AC3E}">
        <p14:creationId xmlns:p14="http://schemas.microsoft.com/office/powerpoint/2010/main" val="3029311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4060F-951F-474B-84E0-B8C98E43B6CD}"/>
              </a:ext>
            </a:extLst>
          </p:cNvPr>
          <p:cNvSpPr>
            <a:spLocks noGrp="1"/>
          </p:cNvSpPr>
          <p:nvPr>
            <p:ph type="title"/>
          </p:nvPr>
        </p:nvSpPr>
        <p:spPr/>
        <p:txBody>
          <a:bodyPr/>
          <a:lstStyle/>
          <a:p>
            <a:r>
              <a:rPr lang="cs-CZ" dirty="0"/>
              <a:t>Formulace návrhu strategie</a:t>
            </a:r>
          </a:p>
        </p:txBody>
      </p:sp>
      <p:sp>
        <p:nvSpPr>
          <p:cNvPr id="3" name="Zástupný obsah 2">
            <a:extLst>
              <a:ext uri="{FF2B5EF4-FFF2-40B4-BE49-F238E27FC236}">
                <a16:creationId xmlns:a16="http://schemas.microsoft.com/office/drawing/2014/main" id="{835BE2FC-C006-4668-B693-56C1AD8A08BD}"/>
              </a:ext>
            </a:extLst>
          </p:cNvPr>
          <p:cNvSpPr>
            <a:spLocks noGrp="1"/>
          </p:cNvSpPr>
          <p:nvPr>
            <p:ph idx="1"/>
          </p:nvPr>
        </p:nvSpPr>
        <p:spPr/>
        <p:txBody>
          <a:bodyPr/>
          <a:lstStyle/>
          <a:p>
            <a:pPr lvl="0"/>
            <a:r>
              <a:rPr lang="cs-CZ" dirty="0"/>
              <a:t>Navržení rozumného množství strategických variant, které by měly vést k eliminaci strategické mezery.</a:t>
            </a:r>
          </a:p>
          <a:p>
            <a:pPr lvl="0"/>
            <a:r>
              <a:rPr lang="cs-CZ" dirty="0"/>
              <a:t>Výběr strategie, která bude po jejím schválení organizací realizována (</a:t>
            </a:r>
            <a:r>
              <a:rPr lang="cs-CZ" dirty="0" err="1"/>
              <a:t>Keřkovský</a:t>
            </a:r>
            <a:r>
              <a:rPr lang="cs-CZ" dirty="0"/>
              <a:t> a Vykypěl, 2002).</a:t>
            </a:r>
          </a:p>
          <a:p>
            <a:endParaRPr lang="cs-CZ" dirty="0"/>
          </a:p>
        </p:txBody>
      </p:sp>
    </p:spTree>
    <p:extLst>
      <p:ext uri="{BB962C8B-B14F-4D97-AF65-F5344CB8AC3E}">
        <p14:creationId xmlns:p14="http://schemas.microsoft.com/office/powerpoint/2010/main" val="204177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Definice – strategické řízení</a:t>
            </a:r>
          </a:p>
        </p:txBody>
      </p:sp>
      <p:sp>
        <p:nvSpPr>
          <p:cNvPr id="3" name="Zástupný symbol pro obsah 2"/>
          <p:cNvSpPr>
            <a:spLocks noGrp="1"/>
          </p:cNvSpPr>
          <p:nvPr>
            <p:ph idx="1"/>
          </p:nvPr>
        </p:nvSpPr>
        <p:spPr/>
        <p:txBody>
          <a:bodyPr/>
          <a:lstStyle/>
          <a:p>
            <a:pPr algn="just"/>
            <a:r>
              <a:rPr lang="cs-CZ" i="1" dirty="0"/>
              <a:t>„Strategické řízení je proces, kterým se stanovuje vize a poslání organizací, z nichž se vyvozují strategické cíle na základě strategické analýzy a trendů budoucího vývoje. Jeho prostřednictvím se volí </a:t>
            </a:r>
            <a:br>
              <a:rPr lang="cs-CZ" i="1" dirty="0"/>
            </a:br>
            <a:r>
              <a:rPr lang="cs-CZ" i="1" dirty="0"/>
              <a:t>a hledá optimální strategie rozvoje firmy, nebo jejích organizačních složek tak, aby byly efektivně využity zdroje společnosti v součinnosti s příležitostmi na trhu.“ </a:t>
            </a:r>
          </a:p>
          <a:p>
            <a:pPr>
              <a:buNone/>
            </a:pPr>
            <a:r>
              <a:rPr lang="cs-CZ" dirty="0"/>
              <a:t>(Charvát, 2006, s. 130)</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D70043-B58D-47EF-BE87-023DC8F21DF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DCD691B-3A21-4EB9-A03A-47324DD48A46}"/>
              </a:ext>
            </a:extLst>
          </p:cNvPr>
          <p:cNvSpPr>
            <a:spLocks noGrp="1"/>
          </p:cNvSpPr>
          <p:nvPr>
            <p:ph idx="1"/>
          </p:nvPr>
        </p:nvSpPr>
        <p:spPr/>
        <p:txBody>
          <a:bodyPr>
            <a:normAutofit/>
          </a:bodyPr>
          <a:lstStyle/>
          <a:p>
            <a:r>
              <a:rPr lang="cs-CZ" dirty="0"/>
              <a:t>Šedivý a </a:t>
            </a:r>
            <a:r>
              <a:rPr lang="cs-CZ" dirty="0" err="1"/>
              <a:t>Mendlíková</a:t>
            </a:r>
            <a:r>
              <a:rPr lang="cs-CZ" dirty="0"/>
              <a:t> (2017) rozdělují strategie neziskových organizací do čtyř skupin:</a:t>
            </a:r>
          </a:p>
          <a:p>
            <a:pPr lvl="1"/>
            <a:r>
              <a:rPr lang="cs-CZ" b="1" i="1" dirty="0"/>
              <a:t>Strategie rozvoje produktu</a:t>
            </a:r>
            <a:r>
              <a:rPr lang="cs-CZ" dirty="0"/>
              <a:t> – Cílem této strategie je vytvořit a nabídnout nové produkty/služby pro dosavadní zákazníky.</a:t>
            </a:r>
          </a:p>
          <a:p>
            <a:pPr lvl="1"/>
            <a:r>
              <a:rPr lang="cs-CZ" b="1" i="1" dirty="0"/>
              <a:t>Strategie diverzifikace</a:t>
            </a:r>
            <a:r>
              <a:rPr lang="cs-CZ" dirty="0"/>
              <a:t> – Cílem této strategie je nové produkty a služby nabídnout novým cílovým skupinám.</a:t>
            </a:r>
          </a:p>
          <a:p>
            <a:pPr lvl="1"/>
            <a:r>
              <a:rPr lang="cs-CZ" b="1" i="1" dirty="0"/>
              <a:t>Strategie pronikání na trh</a:t>
            </a:r>
            <a:r>
              <a:rPr lang="cs-CZ" dirty="0"/>
              <a:t> – Cílem je posilovat nabídku a odbyt existujících produktů současných zákazníků.</a:t>
            </a:r>
          </a:p>
          <a:p>
            <a:pPr lvl="1"/>
            <a:r>
              <a:rPr lang="cs-CZ" b="1" i="1" dirty="0"/>
              <a:t>Strategie rozvoje trhu</a:t>
            </a:r>
            <a:r>
              <a:rPr lang="cs-CZ" dirty="0"/>
              <a:t> – Cílem je posilovat nabídku stávajících produktů a služeb k novým zákazníkům.</a:t>
            </a:r>
          </a:p>
          <a:p>
            <a:endParaRPr lang="cs-CZ" dirty="0"/>
          </a:p>
        </p:txBody>
      </p:sp>
    </p:spTree>
    <p:extLst>
      <p:ext uri="{BB962C8B-B14F-4D97-AF65-F5344CB8AC3E}">
        <p14:creationId xmlns:p14="http://schemas.microsoft.com/office/powerpoint/2010/main" val="3878968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2B1804-32C1-4BD0-9CE9-689AFDFD2ADE}"/>
              </a:ext>
            </a:extLst>
          </p:cNvPr>
          <p:cNvSpPr>
            <a:spLocks noGrp="1"/>
          </p:cNvSpPr>
          <p:nvPr>
            <p:ph type="title"/>
          </p:nvPr>
        </p:nvSpPr>
        <p:spPr/>
        <p:txBody>
          <a:bodyPr/>
          <a:lstStyle/>
          <a:p>
            <a:r>
              <a:rPr lang="cs-CZ" dirty="0"/>
              <a:t>Strategický plán</a:t>
            </a:r>
          </a:p>
        </p:txBody>
      </p:sp>
      <p:sp>
        <p:nvSpPr>
          <p:cNvPr id="3" name="Zástupný obsah 2">
            <a:extLst>
              <a:ext uri="{FF2B5EF4-FFF2-40B4-BE49-F238E27FC236}">
                <a16:creationId xmlns:a16="http://schemas.microsoft.com/office/drawing/2014/main" id="{ADED6E4C-9370-440C-9D6F-9136E1AB2D05}"/>
              </a:ext>
            </a:extLst>
          </p:cNvPr>
          <p:cNvSpPr>
            <a:spLocks noGrp="1"/>
          </p:cNvSpPr>
          <p:nvPr>
            <p:ph idx="1"/>
          </p:nvPr>
        </p:nvSpPr>
        <p:spPr/>
        <p:txBody>
          <a:bodyPr/>
          <a:lstStyle/>
          <a:p>
            <a:pPr algn="just"/>
            <a:r>
              <a:rPr lang="cs-CZ" dirty="0"/>
              <a:t>Strategický plán nestátní neziskové organizace je výchozím dokumentem pro finanční řízení organizace. Právě z něho vychází informace o finančních potřebách organizace, o způsobech a časovém horizontu jejich naplnění a o metodách fundraisingu. </a:t>
            </a:r>
          </a:p>
          <a:p>
            <a:endParaRPr lang="cs-CZ" dirty="0"/>
          </a:p>
        </p:txBody>
      </p:sp>
    </p:spTree>
    <p:extLst>
      <p:ext uri="{BB962C8B-B14F-4D97-AF65-F5344CB8AC3E}">
        <p14:creationId xmlns:p14="http://schemas.microsoft.com/office/powerpoint/2010/main" val="2497541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F73456-9932-4555-AF4C-F0EC11B948AC}"/>
              </a:ext>
            </a:extLst>
          </p:cNvPr>
          <p:cNvSpPr>
            <a:spLocks noGrp="1"/>
          </p:cNvSpPr>
          <p:nvPr>
            <p:ph type="title"/>
          </p:nvPr>
        </p:nvSpPr>
        <p:spPr/>
        <p:txBody>
          <a:bodyPr/>
          <a:lstStyle/>
          <a:p>
            <a:r>
              <a:rPr lang="cs-CZ" dirty="0"/>
              <a:t>Výběr optimální strategie</a:t>
            </a:r>
          </a:p>
        </p:txBody>
      </p:sp>
      <p:sp>
        <p:nvSpPr>
          <p:cNvPr id="3" name="Zástupný obsah 2">
            <a:extLst>
              <a:ext uri="{FF2B5EF4-FFF2-40B4-BE49-F238E27FC236}">
                <a16:creationId xmlns:a16="http://schemas.microsoft.com/office/drawing/2014/main" id="{EF8B159E-6DA4-4997-9BC9-A5F5DBCF8051}"/>
              </a:ext>
            </a:extLst>
          </p:cNvPr>
          <p:cNvSpPr>
            <a:spLocks noGrp="1"/>
          </p:cNvSpPr>
          <p:nvPr>
            <p:ph idx="1"/>
          </p:nvPr>
        </p:nvSpPr>
        <p:spPr/>
        <p:txBody>
          <a:bodyPr/>
          <a:lstStyle/>
          <a:p>
            <a:r>
              <a:rPr lang="cs-CZ" dirty="0"/>
              <a:t>Posuzování vhodnosti strategie pro nestátní neziskovou organizaci by podle Vostrovského a </a:t>
            </a:r>
            <a:r>
              <a:rPr lang="cs-CZ" dirty="0" err="1"/>
              <a:t>Štůska</a:t>
            </a:r>
            <a:r>
              <a:rPr lang="cs-CZ" dirty="0"/>
              <a:t> (2008) měla vyházet z:</a:t>
            </a:r>
          </a:p>
          <a:p>
            <a:pPr lvl="1"/>
            <a:r>
              <a:rPr lang="cs-CZ" dirty="0"/>
              <a:t>identifikace nabízeného produktu/služby z hlediska jeho jedinečných vlastností a přínosů pro zákazníka,</a:t>
            </a:r>
          </a:p>
          <a:p>
            <a:pPr lvl="1"/>
            <a:r>
              <a:rPr lang="cs-CZ" dirty="0"/>
              <a:t>z diferenční analýzy současných zákazníků z hlediska jejich přání a potřeb,</a:t>
            </a:r>
          </a:p>
          <a:p>
            <a:pPr lvl="1"/>
            <a:r>
              <a:rPr lang="cs-CZ" dirty="0"/>
              <a:t>zhodnocení nároků na vlastní zdroje.</a:t>
            </a:r>
          </a:p>
          <a:p>
            <a:endParaRPr lang="cs-CZ" dirty="0"/>
          </a:p>
        </p:txBody>
      </p:sp>
    </p:spTree>
    <p:extLst>
      <p:ext uri="{BB962C8B-B14F-4D97-AF65-F5344CB8AC3E}">
        <p14:creationId xmlns:p14="http://schemas.microsoft.com/office/powerpoint/2010/main" val="2850185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0DE0EC-75AB-4F54-A2D4-FA2BA4DE101C}"/>
              </a:ext>
            </a:extLst>
          </p:cNvPr>
          <p:cNvSpPr>
            <a:spLocks noGrp="1"/>
          </p:cNvSpPr>
          <p:nvPr>
            <p:ph type="title"/>
          </p:nvPr>
        </p:nvSpPr>
        <p:spPr/>
        <p:txBody>
          <a:bodyPr/>
          <a:lstStyle/>
          <a:p>
            <a:r>
              <a:rPr lang="cs-CZ" dirty="0"/>
              <a:t>Realizace strategie</a:t>
            </a:r>
          </a:p>
        </p:txBody>
      </p:sp>
      <p:sp>
        <p:nvSpPr>
          <p:cNvPr id="3" name="Zástupný obsah 2">
            <a:extLst>
              <a:ext uri="{FF2B5EF4-FFF2-40B4-BE49-F238E27FC236}">
                <a16:creationId xmlns:a16="http://schemas.microsoft.com/office/drawing/2014/main" id="{A161AD27-20B2-46D4-A075-21D2DF45631A}"/>
              </a:ext>
            </a:extLst>
          </p:cNvPr>
          <p:cNvSpPr>
            <a:spLocks noGrp="1"/>
          </p:cNvSpPr>
          <p:nvPr>
            <p:ph idx="1"/>
          </p:nvPr>
        </p:nvSpPr>
        <p:spPr/>
        <p:txBody>
          <a:bodyPr/>
          <a:lstStyle/>
          <a:p>
            <a:pPr algn="just"/>
            <a:r>
              <a:rPr lang="cs-CZ" dirty="0"/>
              <a:t>Jasná formulace strategie, která je logicky zdůvodněna strategickou analýzou je velmi důležitá. Tím ale strategické řízení nekončí.</a:t>
            </a:r>
          </a:p>
          <a:p>
            <a:pPr algn="just"/>
            <a:r>
              <a:rPr lang="cs-CZ" dirty="0"/>
              <a:t>Následuje realizace strategie, která má za cíle navržené záměry uvést do života.</a:t>
            </a:r>
          </a:p>
        </p:txBody>
      </p:sp>
    </p:spTree>
    <p:extLst>
      <p:ext uri="{BB962C8B-B14F-4D97-AF65-F5344CB8AC3E}">
        <p14:creationId xmlns:p14="http://schemas.microsoft.com/office/powerpoint/2010/main" val="3730434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EBDAC-B50C-4BD2-9F60-AB4A5C2C170A}"/>
              </a:ext>
            </a:extLst>
          </p:cNvPr>
          <p:cNvSpPr>
            <a:spLocks noGrp="1"/>
          </p:cNvSpPr>
          <p:nvPr>
            <p:ph type="title"/>
          </p:nvPr>
        </p:nvSpPr>
        <p:spPr/>
        <p:txBody>
          <a:bodyPr/>
          <a:lstStyle/>
          <a:p>
            <a:r>
              <a:rPr lang="cs-CZ" dirty="0"/>
              <a:t>Hodnocení realizace strategie</a:t>
            </a:r>
          </a:p>
        </p:txBody>
      </p:sp>
      <p:sp>
        <p:nvSpPr>
          <p:cNvPr id="3" name="Zástupný obsah 2">
            <a:extLst>
              <a:ext uri="{FF2B5EF4-FFF2-40B4-BE49-F238E27FC236}">
                <a16:creationId xmlns:a16="http://schemas.microsoft.com/office/drawing/2014/main" id="{6D17FDEF-9CE1-4F66-A822-6068814C4645}"/>
              </a:ext>
            </a:extLst>
          </p:cNvPr>
          <p:cNvSpPr>
            <a:spLocks noGrp="1"/>
          </p:cNvSpPr>
          <p:nvPr>
            <p:ph idx="1"/>
          </p:nvPr>
        </p:nvSpPr>
        <p:spPr/>
        <p:txBody>
          <a:bodyPr/>
          <a:lstStyle/>
          <a:p>
            <a:pPr algn="just"/>
            <a:r>
              <a:rPr lang="cs-CZ" dirty="0"/>
              <a:t>Strategické řízení je nepřetržitý proces, který vyžaduje neustálé monitorování a kontrolu. </a:t>
            </a:r>
          </a:p>
          <a:p>
            <a:pPr algn="just"/>
            <a:r>
              <a:rPr lang="cs-CZ" dirty="0"/>
              <a:t>Za kontrolu je považováno soustavné kritické hodnocení stavů a činností, které již nastaly, nastávají nebo nastanou se zřetelem k dynamické rovnováze kontrolovaného strategického plánu či jeho části.  </a:t>
            </a:r>
          </a:p>
          <a:p>
            <a:endParaRPr lang="cs-CZ" dirty="0"/>
          </a:p>
        </p:txBody>
      </p:sp>
    </p:spTree>
    <p:extLst>
      <p:ext uri="{BB962C8B-B14F-4D97-AF65-F5344CB8AC3E}">
        <p14:creationId xmlns:p14="http://schemas.microsoft.com/office/powerpoint/2010/main" val="103230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874DAF-0362-403D-A81C-ED0AFB1CBB9D}"/>
              </a:ext>
            </a:extLst>
          </p:cNvPr>
          <p:cNvSpPr>
            <a:spLocks noGrp="1"/>
          </p:cNvSpPr>
          <p:nvPr>
            <p:ph type="title"/>
          </p:nvPr>
        </p:nvSpPr>
        <p:spPr/>
        <p:txBody>
          <a:bodyPr/>
          <a:lstStyle/>
          <a:p>
            <a:r>
              <a:rPr lang="cs-CZ" dirty="0"/>
              <a:t>Proces strategického řízení</a:t>
            </a:r>
          </a:p>
        </p:txBody>
      </p:sp>
      <p:grpSp>
        <p:nvGrpSpPr>
          <p:cNvPr id="4" name="Plátno 103">
            <a:extLst>
              <a:ext uri="{FF2B5EF4-FFF2-40B4-BE49-F238E27FC236}">
                <a16:creationId xmlns:a16="http://schemas.microsoft.com/office/drawing/2014/main" id="{BF9AB3B3-295D-47A5-B464-CBD753B2DCDF}"/>
              </a:ext>
            </a:extLst>
          </p:cNvPr>
          <p:cNvGrpSpPr/>
          <p:nvPr/>
        </p:nvGrpSpPr>
        <p:grpSpPr>
          <a:xfrm>
            <a:off x="838199" y="1671954"/>
            <a:ext cx="9259957" cy="4914376"/>
            <a:chOff x="0" y="0"/>
            <a:chExt cx="6024880" cy="3514090"/>
          </a:xfrm>
        </p:grpSpPr>
        <p:sp>
          <p:nvSpPr>
            <p:cNvPr id="5" name="Obdélník 4">
              <a:extLst>
                <a:ext uri="{FF2B5EF4-FFF2-40B4-BE49-F238E27FC236}">
                  <a16:creationId xmlns:a16="http://schemas.microsoft.com/office/drawing/2014/main" id="{342CC17F-0C5B-408A-B5E1-D058A6FD440D}"/>
                </a:ext>
              </a:extLst>
            </p:cNvPr>
            <p:cNvSpPr/>
            <p:nvPr/>
          </p:nvSpPr>
          <p:spPr>
            <a:xfrm>
              <a:off x="0" y="0"/>
              <a:ext cx="6024880" cy="3514090"/>
            </a:xfrm>
            <a:prstGeom prst="rect">
              <a:avLst/>
            </a:prstGeom>
          </p:spPr>
        </p:sp>
        <p:sp>
          <p:nvSpPr>
            <p:cNvPr id="6" name="Textové pole 106">
              <a:extLst>
                <a:ext uri="{FF2B5EF4-FFF2-40B4-BE49-F238E27FC236}">
                  <a16:creationId xmlns:a16="http://schemas.microsoft.com/office/drawing/2014/main" id="{228B6731-1460-4B72-8B90-2F40926F6DB9}"/>
                </a:ext>
              </a:extLst>
            </p:cNvPr>
            <p:cNvSpPr txBox="1"/>
            <p:nvPr/>
          </p:nvSpPr>
          <p:spPr>
            <a:xfrm>
              <a:off x="228600" y="1295400"/>
              <a:ext cx="1314450" cy="5715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Strategický </a:t>
              </a:r>
              <a:br>
                <a:rPr lang="cs-CZ" sz="1400" dirty="0">
                  <a:effectLst/>
                  <a:latin typeface="Times New Roman" panose="02020603050405020304" pitchFamily="18" charset="0"/>
                  <a:ea typeface="Calibri" panose="020F0502020204030204" pitchFamily="34" charset="0"/>
                  <a:cs typeface="Times New Roman" panose="02020603050405020304" pitchFamily="18" charset="0"/>
                </a:rPr>
              </a:b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management</a:t>
              </a:r>
            </a:p>
          </p:txBody>
        </p:sp>
        <p:sp>
          <p:nvSpPr>
            <p:cNvPr id="7" name="Textové pole 108">
              <a:extLst>
                <a:ext uri="{FF2B5EF4-FFF2-40B4-BE49-F238E27FC236}">
                  <a16:creationId xmlns:a16="http://schemas.microsoft.com/office/drawing/2014/main" id="{C6380DF5-09F2-4A05-ACCC-7B02CD6F0176}"/>
                </a:ext>
              </a:extLst>
            </p:cNvPr>
            <p:cNvSpPr txBox="1"/>
            <p:nvPr/>
          </p:nvSpPr>
          <p:spPr>
            <a:xfrm>
              <a:off x="295275" y="381000"/>
              <a:ext cx="1238250" cy="5429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Poslání firmy </a:t>
              </a:r>
              <a:br>
                <a:rPr lang="cs-CZ" sz="1400">
                  <a:effectLst/>
                  <a:latin typeface="Times New Roman" panose="02020603050405020304" pitchFamily="18" charset="0"/>
                  <a:ea typeface="Calibri" panose="020F0502020204030204" pitchFamily="34" charset="0"/>
                  <a:cs typeface="Times New Roman" panose="02020603050405020304" pitchFamily="18" charset="0"/>
                </a:rPr>
              </a:br>
              <a:r>
                <a:rPr lang="cs-CZ" sz="1400">
                  <a:effectLst/>
                  <a:latin typeface="Times New Roman" panose="02020603050405020304" pitchFamily="18" charset="0"/>
                  <a:ea typeface="Calibri" panose="020F0502020204030204" pitchFamily="34" charset="0"/>
                  <a:cs typeface="Times New Roman" panose="02020603050405020304" pitchFamily="18" charset="0"/>
                </a:rPr>
                <a:t>a firemní cíle</a:t>
              </a:r>
            </a:p>
          </p:txBody>
        </p:sp>
        <p:sp>
          <p:nvSpPr>
            <p:cNvPr id="8" name="Textové pole 109">
              <a:extLst>
                <a:ext uri="{FF2B5EF4-FFF2-40B4-BE49-F238E27FC236}">
                  <a16:creationId xmlns:a16="http://schemas.microsoft.com/office/drawing/2014/main" id="{363C5AE0-C681-447A-878D-106352C893D1}"/>
                </a:ext>
              </a:extLst>
            </p:cNvPr>
            <p:cNvSpPr txBox="1"/>
            <p:nvPr/>
          </p:nvSpPr>
          <p:spPr>
            <a:xfrm>
              <a:off x="333375" y="2333625"/>
              <a:ext cx="1209675" cy="5048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Externí a interní prostředí firmy</a:t>
              </a:r>
            </a:p>
          </p:txBody>
        </p:sp>
        <p:cxnSp>
          <p:nvCxnSpPr>
            <p:cNvPr id="9" name="Přímá spojnice se šipkou 8">
              <a:extLst>
                <a:ext uri="{FF2B5EF4-FFF2-40B4-BE49-F238E27FC236}">
                  <a16:creationId xmlns:a16="http://schemas.microsoft.com/office/drawing/2014/main" id="{FC182D13-8579-40C0-98AD-46D81E284B2A}"/>
                </a:ext>
              </a:extLst>
            </p:cNvPr>
            <p:cNvCxnSpPr/>
            <p:nvPr/>
          </p:nvCxnSpPr>
          <p:spPr>
            <a:xfrm>
              <a:off x="800100" y="923925"/>
              <a:ext cx="0" cy="361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D592C3F3-169F-447A-9074-BCF25EA98454}"/>
                </a:ext>
              </a:extLst>
            </p:cNvPr>
            <p:cNvCxnSpPr>
              <a:stCxn id="8" idx="0"/>
            </p:cNvCxnSpPr>
            <p:nvPr/>
          </p:nvCxnSpPr>
          <p:spPr>
            <a:xfrm flipH="1" flipV="1">
              <a:off x="933450" y="1885950"/>
              <a:ext cx="4763" cy="447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ové pole 112">
              <a:extLst>
                <a:ext uri="{FF2B5EF4-FFF2-40B4-BE49-F238E27FC236}">
                  <a16:creationId xmlns:a16="http://schemas.microsoft.com/office/drawing/2014/main" id="{FA18E8B7-8F5B-49CE-9A08-DAB50A33E9F3}"/>
                </a:ext>
              </a:extLst>
            </p:cNvPr>
            <p:cNvSpPr txBox="1"/>
            <p:nvPr/>
          </p:nvSpPr>
          <p:spPr>
            <a:xfrm>
              <a:off x="2209667" y="48"/>
              <a:ext cx="1295534" cy="619144"/>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Strategická </a:t>
              </a:r>
              <a:br>
                <a:rPr lang="cs-CZ" sz="1400">
                  <a:effectLst/>
                  <a:latin typeface="Times New Roman" panose="02020603050405020304" pitchFamily="18" charset="0"/>
                  <a:ea typeface="Calibri" panose="020F0502020204030204" pitchFamily="34" charset="0"/>
                  <a:cs typeface="Times New Roman" panose="02020603050405020304" pitchFamily="18" charset="0"/>
                </a:rPr>
              </a:br>
              <a:r>
                <a:rPr lang="cs-CZ" sz="1400">
                  <a:effectLst/>
                  <a:latin typeface="Times New Roman" panose="02020603050405020304" pitchFamily="18" charset="0"/>
                  <a:ea typeface="Calibri" panose="020F0502020204030204" pitchFamily="34" charset="0"/>
                  <a:cs typeface="Times New Roman" panose="02020603050405020304" pitchFamily="18" charset="0"/>
                </a:rPr>
                <a:t>analýza</a:t>
              </a:r>
            </a:p>
          </p:txBody>
        </p:sp>
        <p:sp>
          <p:nvSpPr>
            <p:cNvPr id="12" name="Textové pole 113">
              <a:extLst>
                <a:ext uri="{FF2B5EF4-FFF2-40B4-BE49-F238E27FC236}">
                  <a16:creationId xmlns:a16="http://schemas.microsoft.com/office/drawing/2014/main" id="{487166CE-49D3-4F62-826D-DC21061373E3}"/>
                </a:ext>
              </a:extLst>
            </p:cNvPr>
            <p:cNvSpPr txBox="1"/>
            <p:nvPr/>
          </p:nvSpPr>
          <p:spPr>
            <a:xfrm>
              <a:off x="3314102" y="647468"/>
              <a:ext cx="1515073" cy="657457"/>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Generování možných řešení</a:t>
              </a:r>
            </a:p>
          </p:txBody>
        </p:sp>
        <p:sp>
          <p:nvSpPr>
            <p:cNvPr id="13" name="Textové pole 114">
              <a:extLst>
                <a:ext uri="{FF2B5EF4-FFF2-40B4-BE49-F238E27FC236}">
                  <a16:creationId xmlns:a16="http://schemas.microsoft.com/office/drawing/2014/main" id="{27D3EA19-B6E0-4D56-A208-8C6348D7067C}"/>
                </a:ext>
              </a:extLst>
            </p:cNvPr>
            <p:cNvSpPr txBox="1"/>
            <p:nvPr/>
          </p:nvSpPr>
          <p:spPr>
            <a:xfrm>
              <a:off x="3990255" y="1389896"/>
              <a:ext cx="1619490" cy="915154"/>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Optimalizace </a:t>
              </a:r>
              <a:br>
                <a:rPr lang="cs-CZ" sz="1400">
                  <a:effectLst/>
                  <a:latin typeface="Times New Roman" panose="02020603050405020304" pitchFamily="18" charset="0"/>
                  <a:ea typeface="Calibri" panose="020F0502020204030204" pitchFamily="34" charset="0"/>
                  <a:cs typeface="Times New Roman" panose="02020603050405020304" pitchFamily="18" charset="0"/>
                </a:rPr>
              </a:br>
              <a:r>
                <a:rPr lang="cs-CZ" sz="1400">
                  <a:effectLst/>
                  <a:latin typeface="Times New Roman" panose="02020603050405020304" pitchFamily="18" charset="0"/>
                  <a:ea typeface="Calibri" panose="020F0502020204030204" pitchFamily="34" charset="0"/>
                  <a:cs typeface="Times New Roman" panose="02020603050405020304" pitchFamily="18" charset="0"/>
                </a:rPr>
                <a:t>řešení a výběr </a:t>
              </a:r>
              <a:br>
                <a:rPr lang="cs-CZ" sz="1400">
                  <a:effectLst/>
                  <a:latin typeface="Times New Roman" panose="02020603050405020304" pitchFamily="18" charset="0"/>
                  <a:ea typeface="Calibri" panose="020F0502020204030204" pitchFamily="34" charset="0"/>
                  <a:cs typeface="Times New Roman" panose="02020603050405020304" pitchFamily="18" charset="0"/>
                </a:rPr>
              </a:br>
              <a:r>
                <a:rPr lang="cs-CZ" sz="1400">
                  <a:effectLst/>
                  <a:latin typeface="Times New Roman" panose="02020603050405020304" pitchFamily="18" charset="0"/>
                  <a:ea typeface="Calibri" panose="020F0502020204030204" pitchFamily="34" charset="0"/>
                  <a:cs typeface="Times New Roman" panose="02020603050405020304" pitchFamily="18" charset="0"/>
                </a:rPr>
                <a:t>strategie</a:t>
              </a:r>
            </a:p>
          </p:txBody>
        </p:sp>
        <p:sp>
          <p:nvSpPr>
            <p:cNvPr id="14" name="Textové pole 115">
              <a:extLst>
                <a:ext uri="{FF2B5EF4-FFF2-40B4-BE49-F238E27FC236}">
                  <a16:creationId xmlns:a16="http://schemas.microsoft.com/office/drawing/2014/main" id="{0B264784-ECE1-475E-9BB3-4CBDE6C3CA33}"/>
                </a:ext>
              </a:extLst>
            </p:cNvPr>
            <p:cNvSpPr txBox="1"/>
            <p:nvPr/>
          </p:nvSpPr>
          <p:spPr>
            <a:xfrm>
              <a:off x="3466890" y="2333603"/>
              <a:ext cx="1390860" cy="743349"/>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Implementace strategie</a:t>
              </a:r>
            </a:p>
          </p:txBody>
        </p:sp>
        <p:sp>
          <p:nvSpPr>
            <p:cNvPr id="15" name="Textové pole 116">
              <a:extLst>
                <a:ext uri="{FF2B5EF4-FFF2-40B4-BE49-F238E27FC236}">
                  <a16:creationId xmlns:a16="http://schemas.microsoft.com/office/drawing/2014/main" id="{CB5FA6E3-0C20-4D41-9E3E-5F2E2A401EBB}"/>
                </a:ext>
              </a:extLst>
            </p:cNvPr>
            <p:cNvSpPr txBox="1"/>
            <p:nvPr/>
          </p:nvSpPr>
          <p:spPr>
            <a:xfrm>
              <a:off x="1990611" y="2495549"/>
              <a:ext cx="1285875" cy="647193"/>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80340" algn="l">
                <a:lnSpc>
                  <a:spcPct val="115000"/>
                </a:lnSpc>
                <a:spcBef>
                  <a:spcPts val="425"/>
                </a:spcBef>
                <a:spcAft>
                  <a:spcPts val="1000"/>
                </a:spcAft>
              </a:pPr>
              <a:r>
                <a:rPr lang="cs-CZ" sz="1400">
                  <a:effectLst/>
                  <a:latin typeface="Times New Roman" panose="02020603050405020304" pitchFamily="18" charset="0"/>
                  <a:ea typeface="Calibri" panose="020F0502020204030204" pitchFamily="34" charset="0"/>
                  <a:cs typeface="Times New Roman" panose="02020603050405020304" pitchFamily="18" charset="0"/>
                </a:rPr>
                <a:t>Hodnocení </a:t>
              </a:r>
              <a:br>
                <a:rPr lang="cs-CZ" sz="1400">
                  <a:effectLst/>
                  <a:latin typeface="Times New Roman" panose="02020603050405020304" pitchFamily="18" charset="0"/>
                  <a:ea typeface="Calibri" panose="020F0502020204030204" pitchFamily="34" charset="0"/>
                  <a:cs typeface="Times New Roman" panose="02020603050405020304" pitchFamily="18" charset="0"/>
                </a:rPr>
              </a:br>
              <a:r>
                <a:rPr lang="cs-CZ" sz="1400">
                  <a:effectLst/>
                  <a:latin typeface="Times New Roman" panose="02020603050405020304" pitchFamily="18" charset="0"/>
                  <a:ea typeface="Calibri" panose="020F0502020204030204" pitchFamily="34" charset="0"/>
                  <a:cs typeface="Times New Roman" panose="02020603050405020304" pitchFamily="18" charset="0"/>
                </a:rPr>
                <a:t>realizace strategie</a:t>
              </a:r>
            </a:p>
          </p:txBody>
        </p:sp>
        <p:cxnSp>
          <p:nvCxnSpPr>
            <p:cNvPr id="16" name="Přímá spojnice se šipkou 15">
              <a:extLst>
                <a:ext uri="{FF2B5EF4-FFF2-40B4-BE49-F238E27FC236}">
                  <a16:creationId xmlns:a16="http://schemas.microsoft.com/office/drawing/2014/main" id="{F6AFF1BB-4C36-49F4-8877-DA47DFD520DC}"/>
                </a:ext>
              </a:extLst>
            </p:cNvPr>
            <p:cNvCxnSpPr>
              <a:endCxn id="11" idx="3"/>
            </p:cNvCxnSpPr>
            <p:nvPr/>
          </p:nvCxnSpPr>
          <p:spPr>
            <a:xfrm flipV="1">
              <a:off x="1524000" y="528406"/>
              <a:ext cx="875248" cy="824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7D4B13FF-7D2C-4667-9D05-47370C19346A}"/>
                </a:ext>
              </a:extLst>
            </p:cNvPr>
            <p:cNvCxnSpPr/>
            <p:nvPr/>
          </p:nvCxnSpPr>
          <p:spPr>
            <a:xfrm>
              <a:off x="3438525" y="485775"/>
              <a:ext cx="209550" cy="19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C32F8C20-B194-42B3-8CE7-81DCC72BC91A}"/>
                </a:ext>
              </a:extLst>
            </p:cNvPr>
            <p:cNvCxnSpPr/>
            <p:nvPr/>
          </p:nvCxnSpPr>
          <p:spPr>
            <a:xfrm>
              <a:off x="4467225" y="1304689"/>
              <a:ext cx="66675" cy="124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a:extLst>
                <a:ext uri="{FF2B5EF4-FFF2-40B4-BE49-F238E27FC236}">
                  <a16:creationId xmlns:a16="http://schemas.microsoft.com/office/drawing/2014/main" id="{CE0D81E6-94D5-43D6-B317-F096F27B61FC}"/>
                </a:ext>
              </a:extLst>
            </p:cNvPr>
            <p:cNvCxnSpPr/>
            <p:nvPr/>
          </p:nvCxnSpPr>
          <p:spPr>
            <a:xfrm flipH="1">
              <a:off x="4572000" y="2276475"/>
              <a:ext cx="200025" cy="95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a:extLst>
                <a:ext uri="{FF2B5EF4-FFF2-40B4-BE49-F238E27FC236}">
                  <a16:creationId xmlns:a16="http://schemas.microsoft.com/office/drawing/2014/main" id="{7CB0129D-CB31-4E5B-A5F4-2BCAA5FD5F04}"/>
                </a:ext>
              </a:extLst>
            </p:cNvPr>
            <p:cNvCxnSpPr>
              <a:stCxn id="14" idx="2"/>
            </p:cNvCxnSpPr>
            <p:nvPr/>
          </p:nvCxnSpPr>
          <p:spPr>
            <a:xfrm flipH="1">
              <a:off x="3286125" y="2704790"/>
              <a:ext cx="180557" cy="66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a:extLst>
                <a:ext uri="{FF2B5EF4-FFF2-40B4-BE49-F238E27FC236}">
                  <a16:creationId xmlns:a16="http://schemas.microsoft.com/office/drawing/2014/main" id="{C91A9E04-F411-48F5-BA4F-53313605971B}"/>
                </a:ext>
              </a:extLst>
            </p:cNvPr>
            <p:cNvCxnSpPr>
              <a:stCxn id="15" idx="1"/>
            </p:cNvCxnSpPr>
            <p:nvPr/>
          </p:nvCxnSpPr>
          <p:spPr>
            <a:xfrm flipH="1" flipV="1">
              <a:off x="1562100" y="1866563"/>
              <a:ext cx="616692" cy="723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7467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Potřebuje NNO strategické řízení?</a:t>
            </a:r>
          </a:p>
        </p:txBody>
      </p:sp>
      <p:sp>
        <p:nvSpPr>
          <p:cNvPr id="3" name="Zástupný symbol pro obsah 2"/>
          <p:cNvSpPr>
            <a:spLocks noGrp="1"/>
          </p:cNvSpPr>
          <p:nvPr>
            <p:ph idx="1"/>
          </p:nvPr>
        </p:nvSpPr>
        <p:spPr/>
        <p:txBody>
          <a:bodyPr/>
          <a:lstStyle/>
          <a:p>
            <a:pPr algn="just"/>
            <a:r>
              <a:rPr lang="cs-CZ" dirty="0"/>
              <a:t>Široká veřejnost poměrně často pochybuje o nutnosti strategického řízení u neziskových organizací. Protože nestátní neziskové organizace nejsou založeny za účelem dosažení zisku, tak je poměrně často </a:t>
            </a:r>
            <a:br>
              <a:rPr lang="cs-CZ" dirty="0"/>
            </a:br>
            <a:r>
              <a:rPr lang="cs-CZ" dirty="0"/>
              <a:t>a mylně předpokládáno, že strategické řízení u nich nemá žádný význam.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Důvody pro strategické řízení</a:t>
            </a:r>
          </a:p>
        </p:txBody>
      </p:sp>
      <p:sp>
        <p:nvSpPr>
          <p:cNvPr id="3" name="Zástupný symbol pro obsah 2"/>
          <p:cNvSpPr>
            <a:spLocks noGrp="1"/>
          </p:cNvSpPr>
          <p:nvPr>
            <p:ph idx="1"/>
          </p:nvPr>
        </p:nvSpPr>
        <p:spPr/>
        <p:txBody>
          <a:bodyPr>
            <a:normAutofit fontScale="92500"/>
          </a:bodyPr>
          <a:lstStyle/>
          <a:p>
            <a:pPr lvl="0" algn="just"/>
            <a:r>
              <a:rPr lang="cs-CZ" dirty="0"/>
              <a:t>Strategické řízení, které vychází z dlouhodobých předpovědí vývoje, pomáhá neziskové organizaci anticipovat budoucí problémy a příležitosti. Jeho uplatňováním se prodlužuje čas pro přípravu organizace na řešení zásadních problémů i samotného budoucího vývoje.</a:t>
            </a:r>
          </a:p>
          <a:p>
            <a:pPr lvl="0" algn="just"/>
            <a:r>
              <a:rPr lang="cs-CZ" dirty="0"/>
              <a:t>Strategické řízení dává jasné cíle a směry pro budoucnost podniku, pocity jistoty jeho pracovníkům. Pro zaměstnance je vždy lepší, když vědí, co přesně se od nich očekává a kam organizace směřuje.</a:t>
            </a:r>
          </a:p>
          <a:p>
            <a:pPr lvl="0" algn="just"/>
            <a:r>
              <a:rPr lang="cs-CZ" dirty="0"/>
              <a:t>Strategické řízení pomáhá zvyšovat kvalitu managementu, vede řídící pracovníky k tomu, aby zkvalitňovali rozhodování. Strategické řízení také pomáhá zlepšovat komunikaci uvnitř organizace, řízení a koordinaci projektů, motivaci zaměstnanců a zlepšuje alokaci zdrojů.</a:t>
            </a:r>
          </a:p>
          <a:p>
            <a:pPr algn="just"/>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Strategické milníky u NNO</a:t>
            </a:r>
          </a:p>
        </p:txBody>
      </p:sp>
      <p:sp>
        <p:nvSpPr>
          <p:cNvPr id="3" name="Zástupný symbol pro obsah 2"/>
          <p:cNvSpPr>
            <a:spLocks noGrp="1"/>
          </p:cNvSpPr>
          <p:nvPr>
            <p:ph idx="1"/>
          </p:nvPr>
        </p:nvSpPr>
        <p:spPr/>
        <p:txBody>
          <a:bodyPr>
            <a:normAutofit fontScale="92500" lnSpcReduction="10000"/>
          </a:bodyPr>
          <a:lstStyle/>
          <a:p>
            <a:pPr lvl="0" algn="just"/>
            <a:r>
              <a:rPr lang="cs-CZ" dirty="0"/>
              <a:t>Když chce nezisková organizace nastavit fungování své činnosti na příštích několik let.</a:t>
            </a:r>
          </a:p>
          <a:p>
            <a:pPr lvl="0" algn="just"/>
            <a:r>
              <a:rPr lang="cs-CZ" dirty="0"/>
              <a:t>V období, kdy dochází k silným externím vlivům, které působí na neziskovou organizaci, jako jsou změny v dotační politice, ekonomická krize, odklon některých důležitých donátorů, změna legislativy atd. </a:t>
            </a:r>
          </a:p>
          <a:p>
            <a:pPr lvl="0" algn="just"/>
            <a:r>
              <a:rPr lang="cs-CZ" dirty="0"/>
              <a:t>V období, kdy dochází ke změně interního prostředí v neziskové organizaci, jako je například výměna statutárních orgánů nebo vedoucích zaměstnanců, které formují představy o chodu a budoucím vývoji organizace. </a:t>
            </a:r>
          </a:p>
          <a:p>
            <a:pPr lvl="0" algn="just"/>
            <a:r>
              <a:rPr lang="cs-CZ" dirty="0"/>
              <a:t>Pokud se organizaci podaří naplnit její poslání a vizi, což je ve valné většině spíše hypotetický bod, je nutné strategicky plánovat její budoucí vývoj.</a:t>
            </a:r>
          </a:p>
          <a:p>
            <a:pPr>
              <a:buNone/>
            </a:pPr>
            <a:r>
              <a:rPr lang="cs-CZ" sz="1900" dirty="0"/>
              <a:t>	(</a:t>
            </a:r>
            <a:r>
              <a:rPr lang="cs-CZ" sz="2200" dirty="0"/>
              <a:t>Šedivý a </a:t>
            </a:r>
            <a:r>
              <a:rPr lang="cs-CZ" sz="2200" dirty="0" err="1"/>
              <a:t>Mendlíková</a:t>
            </a:r>
            <a:r>
              <a:rPr lang="cs-CZ" sz="2200" dirty="0"/>
              <a:t>, 2011, s. 28)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Vize a poslání organizace</a:t>
            </a:r>
          </a:p>
        </p:txBody>
      </p:sp>
      <p:sp>
        <p:nvSpPr>
          <p:cNvPr id="3" name="Zástupný symbol pro obsah 2"/>
          <p:cNvSpPr>
            <a:spLocks noGrp="1"/>
          </p:cNvSpPr>
          <p:nvPr>
            <p:ph idx="1"/>
          </p:nvPr>
        </p:nvSpPr>
        <p:spPr/>
        <p:txBody>
          <a:bodyPr/>
          <a:lstStyle/>
          <a:p>
            <a:r>
              <a:rPr lang="cs-CZ" dirty="0"/>
              <a:t>Pro založení nestátní neziskové organizace je nutné nejprve vymezit její vizi. </a:t>
            </a:r>
          </a:p>
          <a:p>
            <a:r>
              <a:rPr lang="cs-CZ" dirty="0"/>
              <a:t>Druhým krokem je určení poslání a vypracování strategického plánu.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small" dirty="0"/>
              <a:t>Vize</a:t>
            </a:r>
          </a:p>
        </p:txBody>
      </p:sp>
      <p:sp>
        <p:nvSpPr>
          <p:cNvPr id="3" name="Zástupný symbol pro obsah 2"/>
          <p:cNvSpPr>
            <a:spLocks noGrp="1"/>
          </p:cNvSpPr>
          <p:nvPr>
            <p:ph idx="1"/>
          </p:nvPr>
        </p:nvSpPr>
        <p:spPr/>
        <p:txBody>
          <a:bodyPr/>
          <a:lstStyle/>
          <a:p>
            <a:r>
              <a:rPr lang="cs-CZ" dirty="0"/>
              <a:t>Vize rozvíjí poslání nestátní neziskové organizace a definuje záměry organizace, a to jak navenek, tak i uvnitř organizace. </a:t>
            </a:r>
          </a:p>
          <a:p>
            <a:r>
              <a:rPr lang="cs-CZ" dirty="0"/>
              <a:t>Prostřednictvím vize dochází k podpoře principu dlouhodobé udržitelnosti.</a:t>
            </a:r>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TotalTime>
  <Words>1819</Words>
  <Application>Microsoft Office PowerPoint</Application>
  <PresentationFormat>Širokoúhlá obrazovka</PresentationFormat>
  <Paragraphs>198</Paragraphs>
  <Slides>34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34</vt:i4>
      </vt:variant>
    </vt:vector>
  </HeadingPairs>
  <TitlesOfParts>
    <vt:vector size="40" baseType="lpstr">
      <vt:lpstr>Arial</vt:lpstr>
      <vt:lpstr>Calibri</vt:lpstr>
      <vt:lpstr>Calibri Light</vt:lpstr>
      <vt:lpstr>Symbol</vt:lpstr>
      <vt:lpstr>Times New Roman</vt:lpstr>
      <vt:lpstr>Motiv Office</vt:lpstr>
      <vt:lpstr>Prezentace aplikace PowerPoint</vt:lpstr>
      <vt:lpstr>Strategické řízení</vt:lpstr>
      <vt:lpstr>Definice – strategické řízení</vt:lpstr>
      <vt:lpstr>Proces strategického řízení</vt:lpstr>
      <vt:lpstr>Potřebuje NNO strategické řízení?</vt:lpstr>
      <vt:lpstr>Důvody pro strategické řízení</vt:lpstr>
      <vt:lpstr>Strategické milníky u NNO</vt:lpstr>
      <vt:lpstr>Vize a poslání organizace</vt:lpstr>
      <vt:lpstr>Vize</vt:lpstr>
      <vt:lpstr>Základní charakteristiky vize</vt:lpstr>
      <vt:lpstr>Příklady vizí nestátních neziskových organizací</vt:lpstr>
      <vt:lpstr>Poslání</vt:lpstr>
      <vt:lpstr>Definice poslání</vt:lpstr>
      <vt:lpstr>Základní charakteristické znaky poslání</vt:lpstr>
      <vt:lpstr>K čemu je poslání dobré?</vt:lpstr>
      <vt:lpstr>Příklady poslání vybraných nestátních neziskových organizací </vt:lpstr>
      <vt:lpstr>Příklady poslání vybraných nestátních neziskových organizací II</vt:lpstr>
      <vt:lpstr>Strategické cíle</vt:lpstr>
      <vt:lpstr>Prezentace aplikace PowerPoint</vt:lpstr>
      <vt:lpstr>Strategická analýza okolí</vt:lpstr>
      <vt:lpstr>STEEP analýza</vt:lpstr>
      <vt:lpstr>Analýza konkurence</vt:lpstr>
      <vt:lpstr>Bostonská matice upravená pro potřeby neziskových organizací</vt:lpstr>
      <vt:lpstr>Prezentace aplikace PowerPoint</vt:lpstr>
      <vt:lpstr>Strategická analýza vnitřního prostředí</vt:lpstr>
      <vt:lpstr>„7 S model“,</vt:lpstr>
      <vt:lpstr>Propojení vnitřního a vnějšího prostředí</vt:lpstr>
      <vt:lpstr>SWOT analýza</vt:lpstr>
      <vt:lpstr>Formulace návrhu strategie</vt:lpstr>
      <vt:lpstr>Prezentace aplikace PowerPoint</vt:lpstr>
      <vt:lpstr>Strategický plán</vt:lpstr>
      <vt:lpstr>Výběr optimální strategie</vt:lpstr>
      <vt:lpstr>Realizace strategie</vt:lpstr>
      <vt:lpstr>Hodnocení realizace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seb0001</cp:lastModifiedBy>
  <cp:revision>103</cp:revision>
  <dcterms:created xsi:type="dcterms:W3CDTF">2016-11-25T20:36:16Z</dcterms:created>
  <dcterms:modified xsi:type="dcterms:W3CDTF">2022-03-08T06:50:09Z</dcterms:modified>
</cp:coreProperties>
</file>