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6AB0AC-D051-4F32-9B8F-831A3B12E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31817B-23B9-4668-BB08-54061ED2A7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B5AC1B-B953-4E1D-9882-CDB34A20B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65C83A-9921-4662-ADEE-E1047933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8B8C89-367E-454B-9576-A9E2645E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96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734BE-EFE5-4CE1-B9A3-72296FE3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F083E2-9183-4460-AA5C-466F912B2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C647C3-1294-4BB4-8F1F-E9908BFA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839B3E-8617-416E-8351-BDF3274B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743BCD-FC6E-4569-BFF8-B3D01E46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06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2CDED8A-C59E-400F-8AB5-0C8DD6E886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513816-B8EE-4E1C-8AC0-971F3C6C4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D69361-8B18-48FE-B84C-E67DCEFF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DF6782-0869-4D69-B371-4435B852E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141F50-9C67-4276-B2B5-59671919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88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0671D-27ED-491A-915A-48376A5F5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4277E5-1946-4EFE-B1A9-F199134E3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37C8A7-8FF6-4B4E-A582-C265F9FD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46ECFC-2F54-4ADE-9E9C-CCECC218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980CF1-880C-4445-996B-7FD6FE63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48741-D7DD-434A-A403-9F0F38844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15D8F08-4BD0-4435-9D24-8CBBA82E4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7E9EC9-704F-4DFB-83FF-F23FD6F65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E4689F-899C-4696-964B-8F80CBDF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B8BFBB-95CA-4389-BE8D-35D744792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73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79289-C668-40D2-B9C3-2C862A6A3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8FF7EF-1E33-415B-A6D0-DD23DD78F9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CCEE1EE-8128-4A37-B250-9E61A377D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95A145-02C1-4F70-96E5-2711B9855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EF1F6E-1119-4772-80E7-0F7DDB0E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B559FB-9896-4A1E-B367-7349AA7AA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81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8CDB1E-CB78-4591-ABFF-8164E9F80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9F54E00-6B37-407F-A4B5-F698A2330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F34D821-2A57-483A-953D-3F88FBD6E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6A93FF6-9B48-4571-A731-4ECBA3AE4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C4606B0-DFC1-480C-AB38-E54BAE3FD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9662CC8-F7FE-4CD3-8FEC-3D4B1EA2D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5CB47C2-63D4-406C-BCE4-2EEC644F2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7F566B3-EFEE-4580-9033-D368440B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8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00203-FE2F-4480-B197-85E9A0FCB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66D726-4F63-4378-A504-37EAB7EC1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AFD251-FD01-4622-8056-B27355DF4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19E0B1-3882-45C8-9704-9CD4A7D8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78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8CB3448-DA22-4850-B760-08BBD4D4B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E81C0D-0276-43EA-95A7-636737CDD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0C5F29-062E-4ECE-BDCD-640C8DB98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29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62914-969B-482F-B02C-B7E9EC03B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CC8477-8DEC-47DB-881F-9B1515D29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0CAA25B-4BE3-4214-83DF-7D7E441FC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A78AC1-6AC5-476F-974A-BDF0FB4C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B2A3B8-19B7-408E-AB39-A638AAD2C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46336C-F80F-4581-8493-DA16F7285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51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291F2-693B-4D24-9C76-8BC73358B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B109547-BFA5-438B-8091-5A978DA86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757357-98FD-4F74-BEB5-5802EEC1A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6EE171-7827-40CA-8EB7-951981573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3529F6-DEEF-4250-A6CC-903644AB9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9D786B-3B64-4C9A-A521-06C4F88C9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80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91BE40A-3F44-480E-9B55-6CC7CFDA2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AF44DF-90B8-4D2E-A4AE-746E9AEAA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41888D-B15D-4745-AE56-D84D953D79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6690E-F032-48C0-8F63-4508BBE0B3AE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9C86C6-C465-4B2A-87C2-2B225B6EC1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712CC6-25A2-4ECA-9361-C02A3290C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1F1D6-8A4F-45AE-92DE-63D4BE7B07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77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08926-AC68-4EBC-A7FA-4B461A571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Zopakování ke zkoušce, hlavní body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686798-8358-44FE-9F09-92605AEE69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2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52566-9513-436A-8AE9-780D1792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Vymezení nestátních neziskových organizací – jejich postavení v ekonomice, jejich druhy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E53DA-A938-4F7B-B369-94B906D85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333"/>
            <a:ext cx="5376333" cy="4610630"/>
          </a:xfrm>
        </p:spPr>
        <p:txBody>
          <a:bodyPr>
            <a:normAutofit/>
          </a:bodyPr>
          <a:lstStyle/>
          <a:p>
            <a:r>
              <a:rPr lang="cs-CZ" dirty="0"/>
              <a:t>Vymezit dle </a:t>
            </a:r>
            <a:r>
              <a:rPr lang="cs-CZ" dirty="0" err="1"/>
              <a:t>Pestofova</a:t>
            </a:r>
            <a:r>
              <a:rPr lang="cs-CZ" dirty="0"/>
              <a:t> trojúhelníku či sektorů NH</a:t>
            </a:r>
          </a:p>
          <a:p>
            <a:r>
              <a:rPr lang="cs-CZ" dirty="0"/>
              <a:t>Právní formy: Spolek, ústav, nadace, nadační fond, o.p.s., církevní </a:t>
            </a:r>
            <a:r>
              <a:rPr lang="cs-CZ" dirty="0" err="1"/>
              <a:t>org</a:t>
            </a:r>
            <a:r>
              <a:rPr lang="cs-CZ" dirty="0"/>
              <a:t>.</a:t>
            </a:r>
          </a:p>
          <a:p>
            <a:r>
              <a:rPr lang="cs-CZ" dirty="0"/>
              <a:t>Jaký mají hlavní cíl?</a:t>
            </a:r>
          </a:p>
          <a:p>
            <a:r>
              <a:rPr lang="cs-CZ" dirty="0"/>
              <a:t>Mohou vytvářet zisk?</a:t>
            </a:r>
          </a:p>
          <a:p>
            <a:r>
              <a:rPr lang="cs-CZ" dirty="0"/>
              <a:t>Jaké mají druhy pracovníků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6167FD2-E086-459A-A6BC-EBDA115CA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508" y="2115609"/>
            <a:ext cx="3901317" cy="293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067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52566-9513-436A-8AE9-780D1792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Strategické řízení 1 – vymezení jednotlivých kroků při přípravě strategie, vysvětlení základních pojmů (bez strategické analýzy)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E53DA-A938-4F7B-B369-94B906D85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strategie?</a:t>
            </a:r>
          </a:p>
          <a:p>
            <a:r>
              <a:rPr lang="cs-CZ" dirty="0"/>
              <a:t>Co je strategické řízení?</a:t>
            </a:r>
          </a:p>
          <a:p>
            <a:r>
              <a:rPr lang="cs-CZ" dirty="0"/>
              <a:t>Jaké prvky má obsahovat strategie? Vize, mise, cíle, hodnoty, plán aktivit/scénáře, harmonogram, rozpočet, plán rizik…</a:t>
            </a:r>
          </a:p>
          <a:p>
            <a:r>
              <a:rPr lang="cs-CZ" dirty="0"/>
              <a:t>Jak probíhá proces? Plán-organizace/zajištění zdrojů-implementace-kontrola</a:t>
            </a:r>
          </a:p>
        </p:txBody>
      </p:sp>
    </p:spTree>
    <p:extLst>
      <p:ext uri="{BB962C8B-B14F-4D97-AF65-F5344CB8AC3E}">
        <p14:creationId xmlns:p14="http://schemas.microsoft.com/office/powerpoint/2010/main" val="209094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52566-9513-436A-8AE9-780D1792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Strategické řízení 2 – strategická analýza vnějšího a vnitřního prostředí a jeho zhodnocení, jaké metody lze využít.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E53DA-A938-4F7B-B369-94B906D85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 čemu analýza slouží?</a:t>
            </a:r>
          </a:p>
          <a:p>
            <a:r>
              <a:rPr lang="cs-CZ" dirty="0"/>
              <a:t>Analýza vnější – PEST, konkurence…</a:t>
            </a:r>
          </a:p>
          <a:p>
            <a:r>
              <a:rPr lang="cs-CZ" dirty="0"/>
              <a:t>Vnitřní – analýza zdrojů (VRIO), 7S –přednosti a bariéry</a:t>
            </a:r>
          </a:p>
          <a:p>
            <a:r>
              <a:rPr lang="cs-CZ" dirty="0"/>
              <a:t>Souhrnná SWOT-proč?</a:t>
            </a:r>
          </a:p>
        </p:txBody>
      </p:sp>
    </p:spTree>
    <p:extLst>
      <p:ext uri="{BB962C8B-B14F-4D97-AF65-F5344CB8AC3E}">
        <p14:creationId xmlns:p14="http://schemas.microsoft.com/office/powerpoint/2010/main" val="1291652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52566-9513-436A-8AE9-780D1792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3200" dirty="0"/>
              <a:t>Marketingové řízení 1 – vysvětlení pojmu, situační analýza, marketingové cíle, kroky marketingového řízení (bez popisu mixu)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E53DA-A938-4F7B-B369-94B906D85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marketingové řízení?</a:t>
            </a:r>
          </a:p>
          <a:p>
            <a:r>
              <a:rPr lang="cs-CZ" dirty="0"/>
              <a:t>Čeho je součástí?</a:t>
            </a:r>
          </a:p>
          <a:p>
            <a:r>
              <a:rPr lang="cs-CZ" dirty="0"/>
              <a:t>Co je situační analýza?</a:t>
            </a:r>
          </a:p>
          <a:p>
            <a:r>
              <a:rPr lang="cs-CZ" dirty="0"/>
              <a:t>Podle čeho stanovím marketingový cíl?</a:t>
            </a:r>
          </a:p>
          <a:p>
            <a:r>
              <a:rPr lang="cs-CZ" dirty="0"/>
              <a:t>Jak probíhá </a:t>
            </a:r>
            <a:r>
              <a:rPr lang="cs-CZ" dirty="0" err="1"/>
              <a:t>mark</a:t>
            </a:r>
            <a:r>
              <a:rPr lang="cs-CZ" dirty="0"/>
              <a:t>. řízení?</a:t>
            </a:r>
          </a:p>
        </p:txBody>
      </p:sp>
    </p:spTree>
    <p:extLst>
      <p:ext uri="{BB962C8B-B14F-4D97-AF65-F5344CB8AC3E}">
        <p14:creationId xmlns:p14="http://schemas.microsoft.com/office/powerpoint/2010/main" val="197946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52566-9513-436A-8AE9-780D1792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dirty="0"/>
              <a:t>Marketingový a komunikační mix nestátních neziskových organizací, využití sociálního marketingu</a:t>
            </a:r>
            <a:br>
              <a:rPr lang="cs-CZ" sz="3000" dirty="0"/>
            </a:br>
            <a:endParaRPr lang="cs-CZ" sz="3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E53DA-A938-4F7B-B369-94B906D85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43400" cy="4351338"/>
          </a:xfrm>
        </p:spPr>
        <p:txBody>
          <a:bodyPr>
            <a:normAutofit/>
          </a:bodyPr>
          <a:lstStyle/>
          <a:p>
            <a:r>
              <a:rPr lang="cs-CZ" dirty="0"/>
              <a:t>Co je marketingový mix?</a:t>
            </a:r>
          </a:p>
          <a:p>
            <a:r>
              <a:rPr lang="cs-CZ" dirty="0"/>
              <a:t>Z čeho se skládá 4P?</a:t>
            </a:r>
          </a:p>
          <a:p>
            <a:r>
              <a:rPr lang="cs-CZ" dirty="0"/>
              <a:t>Proč 7 P?</a:t>
            </a:r>
          </a:p>
          <a:p>
            <a:r>
              <a:rPr lang="cs-CZ" dirty="0"/>
              <a:t>Co je komunikační mix?</a:t>
            </a:r>
          </a:p>
          <a:p>
            <a:r>
              <a:rPr lang="cs-CZ" dirty="0"/>
              <a:t>Co nemohu převzít z komerčního marketingu</a:t>
            </a:r>
          </a:p>
          <a:p>
            <a:r>
              <a:rPr lang="cs-CZ" dirty="0"/>
              <a:t>Co je sociální marketing?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F2B682-7707-439F-A919-C829407FCB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795" y="1285875"/>
            <a:ext cx="2962275" cy="15430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BEC6A5F-BAA0-4586-8E29-19D00C045C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517" y="2509837"/>
            <a:ext cx="2495550" cy="18383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FAFC68C-F252-4BC7-A4DB-78D7B9E820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5797" y="3557324"/>
            <a:ext cx="4131733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95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52566-9513-436A-8AE9-780D1792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Finanční řízení NNO – zdroje financování, plánování, rozpočet, důležitost auditu, dary versus veřejné sbírky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E53DA-A938-4F7B-B369-94B906D85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3866"/>
            <a:ext cx="4419600" cy="4351338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Vícezdrojovost</a:t>
            </a:r>
            <a:endParaRPr lang="cs-CZ" dirty="0"/>
          </a:p>
          <a:p>
            <a:r>
              <a:rPr lang="cs-CZ" dirty="0"/>
              <a:t>Krátko/</a:t>
            </a:r>
            <a:r>
              <a:rPr lang="cs-CZ" dirty="0" err="1"/>
              <a:t>dlouhod</a:t>
            </a:r>
            <a:r>
              <a:rPr lang="cs-CZ" dirty="0"/>
              <a:t>. Plán</a:t>
            </a:r>
          </a:p>
          <a:p>
            <a:r>
              <a:rPr lang="cs-CZ" dirty="0"/>
              <a:t>Význam rozpočtu</a:t>
            </a:r>
          </a:p>
          <a:p>
            <a:r>
              <a:rPr lang="cs-CZ" dirty="0"/>
              <a:t>Kdy se audituje?</a:t>
            </a:r>
          </a:p>
          <a:p>
            <a:r>
              <a:rPr lang="cs-CZ" dirty="0"/>
              <a:t>Co je dar?</a:t>
            </a:r>
          </a:p>
          <a:p>
            <a:r>
              <a:rPr lang="cs-CZ" dirty="0"/>
              <a:t>Jak na veřejnou sbírku? </a:t>
            </a:r>
            <a:r>
              <a:rPr lang="cs-CZ" sz="2000" dirty="0"/>
              <a:t>Veřejnou sbírku upravuje zákon o veřejných sbírkách</a:t>
            </a:r>
          </a:p>
          <a:p>
            <a:r>
              <a:rPr lang="cs-CZ" sz="2000" dirty="0"/>
              <a:t>Veřejnou sbírku může uspořádat: obec, kraj, městská část Prahy, nebo právnická osoba, která má na území České republiky sídlo (např. spolek, nadace, či obchodní společnost),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Fyzická osoba veřejnou sbírku uspořádat nemůže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26805F0-324A-409F-82DC-DF9F925B5AEE}"/>
              </a:ext>
            </a:extLst>
          </p:cNvPr>
          <p:cNvSpPr/>
          <p:nvPr/>
        </p:nvSpPr>
        <p:spPr>
          <a:xfrm>
            <a:off x="5367866" y="1303866"/>
            <a:ext cx="638386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b="1" dirty="0"/>
              <a:t>Audit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nadace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§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341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NOZ</a:t>
            </a:r>
            <a:endParaRPr lang="cs-CZ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/>
              <a:t>Dosahuje-li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nadační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kapitál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nebo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obrat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nadace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uplynulém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účetním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období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výše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alespoň</a:t>
            </a:r>
            <a:r>
              <a:rPr lang="cs-CZ" sz="1000" dirty="0">
                <a:effectLst/>
              </a:rPr>
              <a:t> </a:t>
            </a:r>
            <a:r>
              <a:rPr lang="cs-CZ" sz="1000" dirty="0">
                <a:solidFill>
                  <a:srgbClr val="FF0000"/>
                </a:solidFill>
              </a:rPr>
              <a:t>pět</a:t>
            </a:r>
            <a:r>
              <a:rPr lang="cs-CZ" sz="1000" dirty="0">
                <a:solidFill>
                  <a:srgbClr val="FF0000"/>
                </a:solidFill>
                <a:effectLst/>
              </a:rPr>
              <a:t> </a:t>
            </a:r>
            <a:r>
              <a:rPr lang="cs-CZ" sz="1000" dirty="0">
                <a:solidFill>
                  <a:srgbClr val="FF0000"/>
                </a:solidFill>
              </a:rPr>
              <a:t>milionů</a:t>
            </a:r>
            <a:r>
              <a:rPr lang="cs-CZ" sz="1000" dirty="0">
                <a:solidFill>
                  <a:srgbClr val="FF0000"/>
                </a:solidFill>
                <a:effectLst/>
              </a:rPr>
              <a:t> </a:t>
            </a:r>
            <a:r>
              <a:rPr lang="cs-CZ" sz="1000" dirty="0">
                <a:solidFill>
                  <a:srgbClr val="FF0000"/>
                </a:solidFill>
              </a:rPr>
              <a:t>Kč</a:t>
            </a:r>
            <a:r>
              <a:rPr lang="cs-CZ" sz="1000" dirty="0"/>
              <a:t>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podléhají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řádná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účetní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závěrka,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mimořádná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účetní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závěrka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konsolidovaná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účetní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závěrka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ověření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auditorem.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Ověření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auditorem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podléhá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účetní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závěrka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i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případě,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rozhoduje-li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podle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zvýšení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nebo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snížení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nadačního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kapitálu,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nebo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přeměně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nadace.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b="1" dirty="0"/>
              <a:t>Audit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ústavu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§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415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NOZ</a:t>
            </a:r>
            <a:endParaRPr lang="cs-CZ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/>
              <a:t>Účetní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závěrku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ústavu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ověřuje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auditor,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pokud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mu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to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ukládá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zakladatelské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právní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jednání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nebo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statut,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nebo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pokud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výše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čistého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obratu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ústavu</a:t>
            </a:r>
            <a:r>
              <a:rPr lang="cs-CZ" sz="1000" dirty="0">
                <a:effectLst/>
              </a:rPr>
              <a:t> </a:t>
            </a:r>
            <a:r>
              <a:rPr lang="cs-CZ" sz="1000" dirty="0">
                <a:solidFill>
                  <a:srgbClr val="FF0000"/>
                </a:solidFill>
              </a:rPr>
              <a:t>překročí</a:t>
            </a:r>
            <a:r>
              <a:rPr lang="cs-CZ" sz="1000" dirty="0">
                <a:solidFill>
                  <a:srgbClr val="FF0000"/>
                </a:solidFill>
                <a:effectLst/>
              </a:rPr>
              <a:t> </a:t>
            </a:r>
            <a:r>
              <a:rPr lang="cs-CZ" sz="1000" dirty="0">
                <a:solidFill>
                  <a:srgbClr val="FF0000"/>
                </a:solidFill>
              </a:rPr>
              <a:t>deset</a:t>
            </a:r>
            <a:r>
              <a:rPr lang="cs-CZ" sz="1000" dirty="0">
                <a:solidFill>
                  <a:srgbClr val="FF0000"/>
                </a:solidFill>
                <a:effectLst/>
              </a:rPr>
              <a:t> </a:t>
            </a:r>
            <a:r>
              <a:rPr lang="cs-CZ" sz="1000" dirty="0">
                <a:solidFill>
                  <a:srgbClr val="FF0000"/>
                </a:solidFill>
              </a:rPr>
              <a:t>milionů</a:t>
            </a:r>
            <a:r>
              <a:rPr lang="cs-CZ" sz="1000" dirty="0">
                <a:solidFill>
                  <a:srgbClr val="FF0000"/>
                </a:solidFill>
                <a:effectLst/>
              </a:rPr>
              <a:t> </a:t>
            </a:r>
            <a:r>
              <a:rPr lang="cs-CZ" sz="1000" dirty="0">
                <a:solidFill>
                  <a:srgbClr val="FF0000"/>
                </a:solidFill>
              </a:rPr>
              <a:t>Kč</a:t>
            </a:r>
            <a:r>
              <a:rPr lang="cs-CZ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b="1" dirty="0"/>
              <a:t>Audit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o.p.s.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§19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Zákon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č.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248/1995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Sb.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o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obecně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prospěšných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společnostech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a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o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změně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a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doplnění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některých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zákonů</a:t>
            </a:r>
            <a:endParaRPr lang="cs-CZ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/>
              <a:t>Roční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účetní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závěrku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musí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mít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ověřenu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auditorem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obecně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prospěšné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společnosti,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které: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a)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jsou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příjemci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dotací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nebo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jiných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příjmů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státního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rozpočtu,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rozpočtu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obce,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případně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rozpočtu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jiného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územního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orgánu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nebo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od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státního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fondu,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jejichž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celkový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objem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přesáhne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roce,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nějž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je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účetní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závěrka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sestavována,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jeden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milion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Kč, nebo b)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výši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čistého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obratu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překročily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deset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milionů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Kč.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b="1" dirty="0"/>
              <a:t>Audit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politické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strany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a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politického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hnutí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§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18zákon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č.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424/1991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Sb.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o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sdružování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v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politických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stranách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a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v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politických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hnutích </a:t>
            </a:r>
            <a:endParaRPr lang="cs-CZ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/>
              <a:t>Politické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strany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hnutí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jsou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povinny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předložit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každoročně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do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1.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dubna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Poslanecké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sněmovně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informaci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výroční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finanční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zprávu,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která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zahrnuje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zprávu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auditora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ověření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roční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účetní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závěrky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výrokem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bez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výhrad.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b="1" dirty="0"/>
              <a:t>Audit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církví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§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16a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Předpis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č.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3/2002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Sb.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Zákon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o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svobodě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náboženského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vyznání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a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postavení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církví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a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náboženských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společností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a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o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změně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některých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zákonů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(zákon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o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církvích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a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náboženských</a:t>
            </a:r>
            <a:r>
              <a:rPr lang="cs-CZ" sz="1000" b="1" dirty="0">
                <a:effectLst/>
              </a:rPr>
              <a:t> </a:t>
            </a:r>
            <a:r>
              <a:rPr lang="cs-CZ" sz="1000" b="1" dirty="0"/>
              <a:t>společnostech)</a:t>
            </a:r>
            <a:endParaRPr lang="cs-CZ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/>
              <a:t>-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výše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čistého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obratu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účelového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zařízení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registrované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církve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a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náboženské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společnosti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pro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poskytování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služeb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sociálních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nebo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zdravotnických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překročí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10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miliónů</a:t>
            </a:r>
            <a:r>
              <a:rPr lang="cs-CZ" sz="1000" dirty="0">
                <a:effectLst/>
              </a:rPr>
              <a:t> </a:t>
            </a:r>
            <a:r>
              <a:rPr lang="cs-CZ" sz="1000" dirty="0"/>
              <a:t>Kč.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404B637-70ED-4041-968E-7F4FD56AD7A4}"/>
              </a:ext>
            </a:extLst>
          </p:cNvPr>
          <p:cNvSpPr/>
          <p:nvPr/>
        </p:nvSpPr>
        <p:spPr>
          <a:xfrm>
            <a:off x="5655733" y="478174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https://www.uctujemeneziskovky.cz/post/vse-o-auditu-v-neziskovkach</a:t>
            </a:r>
          </a:p>
        </p:txBody>
      </p:sp>
    </p:spTree>
    <p:extLst>
      <p:ext uri="{BB962C8B-B14F-4D97-AF65-F5344CB8AC3E}">
        <p14:creationId xmlns:p14="http://schemas.microsoft.com/office/powerpoint/2010/main" val="831873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52566-9513-436A-8AE9-780D1792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Personální činnosti – personální procesy, adaptace, hodnocení, odměňování, motivování pracovníků, práce s dobrovolníky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E53DA-A938-4F7B-B369-94B906D85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Jaké procesy?</a:t>
            </a:r>
          </a:p>
          <a:p>
            <a:r>
              <a:rPr lang="cs-CZ" dirty="0"/>
              <a:t>Rozdíl mezi pracovníkem a dobrovolníkem</a:t>
            </a:r>
          </a:p>
          <a:p>
            <a:r>
              <a:rPr lang="cs-CZ" dirty="0"/>
              <a:t>Dobrovolník vs. Dobrovolník dle zákona  - Dobrovolnická služba je definována zákonem č. 198/2002 Sb., o dobrovolnické službě (min. </a:t>
            </a:r>
            <a:r>
              <a:rPr lang="cs-CZ" b="1" dirty="0"/>
              <a:t>20 hodin v kalendářním týdnu)</a:t>
            </a:r>
            <a:r>
              <a:rPr lang="cs-CZ" dirty="0"/>
              <a:t>.</a:t>
            </a:r>
          </a:p>
          <a:p>
            <a:r>
              <a:rPr lang="cs-CZ" dirty="0"/>
              <a:t>Péče o dobrovolníky</a:t>
            </a:r>
          </a:p>
        </p:txBody>
      </p:sp>
    </p:spTree>
    <p:extLst>
      <p:ext uri="{BB962C8B-B14F-4D97-AF65-F5344CB8AC3E}">
        <p14:creationId xmlns:p14="http://schemas.microsoft.com/office/powerpoint/2010/main" val="244568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52566-9513-436A-8AE9-780D1792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dirty="0"/>
              <a:t>Projektové řízení – vysvětlit základní pojmy, rizika projektů, specifika projektů v NNO, hodnocení dopadů projektu, význam transparentnosti NNO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E53DA-A938-4F7B-B369-94B906D85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Definice projektu</a:t>
            </a:r>
          </a:p>
          <a:p>
            <a:pPr lvl="0"/>
            <a:r>
              <a:rPr lang="cs-CZ" dirty="0"/>
              <a:t>Fáze projektu</a:t>
            </a:r>
          </a:p>
          <a:p>
            <a:pPr lvl="0"/>
            <a:r>
              <a:rPr lang="cs-CZ" dirty="0"/>
              <a:t>Jaké typy se vyskytují?</a:t>
            </a:r>
          </a:p>
          <a:p>
            <a:pPr lvl="0"/>
            <a:r>
              <a:rPr lang="cs-CZ" dirty="0"/>
              <a:t>Dopady?</a:t>
            </a:r>
          </a:p>
          <a:p>
            <a:pPr lvl="0"/>
            <a:r>
              <a:rPr lang="cs-CZ" dirty="0" err="1"/>
              <a:t>Transparentnost-inspirace:https</a:t>
            </a:r>
            <a:r>
              <a:rPr lang="cs-CZ" dirty="0"/>
              <a:t>://zelenykruh.cz/</a:t>
            </a:r>
            <a:r>
              <a:rPr lang="cs-CZ" dirty="0" err="1"/>
              <a:t>clenstvi</a:t>
            </a:r>
            <a:r>
              <a:rPr lang="cs-CZ" dirty="0"/>
              <a:t>/transparentnost-</a:t>
            </a:r>
            <a:r>
              <a:rPr lang="cs-CZ" dirty="0" err="1"/>
              <a:t>nno</a:t>
            </a:r>
            <a:r>
              <a:rPr lang="cs-CZ" dirty="0"/>
              <a:t>/pravidla-transparentnosti/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892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773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Zopakování ke zkoušce, hlavní body</vt:lpstr>
      <vt:lpstr>Vymezení nestátních neziskových organizací – jejich postavení v ekonomice, jejich druhy </vt:lpstr>
      <vt:lpstr>Strategické řízení 1 – vymezení jednotlivých kroků při přípravě strategie, vysvětlení základních pojmů (bez strategické analýzy) </vt:lpstr>
      <vt:lpstr>Strategické řízení 2 – strategická analýza vnějšího a vnitřního prostředí a jeho zhodnocení, jaké metody lze využít. </vt:lpstr>
      <vt:lpstr>Marketingové řízení 1 – vysvětlení pojmu, situační analýza, marketingové cíle, kroky marketingového řízení (bez popisu mixu) </vt:lpstr>
      <vt:lpstr>Marketingový a komunikační mix nestátních neziskových organizací, využití sociálního marketingu </vt:lpstr>
      <vt:lpstr>Finanční řízení NNO – zdroje financování, plánování, rozpočet, důležitost auditu, dary versus veřejné sbírky </vt:lpstr>
      <vt:lpstr>Personální činnosti – personální procesy, adaptace, hodnocení, odměňování, motivování pracovníků, práce s dobrovolníky </vt:lpstr>
      <vt:lpstr>Projektové řízení – vysvětlit základní pojmy, rizika projektů, specifika projektů v NNO, hodnocení dopadů projektu, význam transparentnosti NNO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Zopakování ke zkoušce, hlavní body</dc:title>
  <dc:creator>Jarmila Duháček Šebestová</dc:creator>
  <cp:lastModifiedBy>Jarmila Duháček Šebestová</cp:lastModifiedBy>
  <cp:revision>5</cp:revision>
  <dcterms:created xsi:type="dcterms:W3CDTF">2023-04-19T08:53:54Z</dcterms:created>
  <dcterms:modified xsi:type="dcterms:W3CDTF">2023-04-19T09:53:51Z</dcterms:modified>
</cp:coreProperties>
</file>