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286" r:id="rId3"/>
    <p:sldId id="288" r:id="rId4"/>
    <p:sldId id="290" r:id="rId5"/>
    <p:sldId id="330" r:id="rId6"/>
    <p:sldId id="332" r:id="rId7"/>
    <p:sldId id="334" r:id="rId8"/>
    <p:sldId id="333" r:id="rId9"/>
    <p:sldId id="331" r:id="rId10"/>
    <p:sldId id="366" r:id="rId11"/>
    <p:sldId id="347" r:id="rId12"/>
    <p:sldId id="348" r:id="rId13"/>
    <p:sldId id="349" r:id="rId14"/>
    <p:sldId id="351" r:id="rId15"/>
    <p:sldId id="352" r:id="rId16"/>
    <p:sldId id="355" r:id="rId17"/>
    <p:sldId id="356" r:id="rId18"/>
    <p:sldId id="357" r:id="rId19"/>
    <p:sldId id="343" r:id="rId20"/>
    <p:sldId id="338" r:id="rId21"/>
    <p:sldId id="339" r:id="rId22"/>
    <p:sldId id="340" r:id="rId23"/>
    <p:sldId id="341" r:id="rId24"/>
    <p:sldId id="34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10050D-7448-4E58-A21C-63A979914D54}" type="doc">
      <dgm:prSet loTypeId="urn:microsoft.com/office/officeart/2005/8/layout/hList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7E829A24-4BF9-43CC-A845-CE72AE3C4818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Veřejné zdroje</a:t>
          </a:r>
        </a:p>
      </dgm:t>
    </dgm:pt>
    <dgm:pt modelId="{DCB7AD5E-8825-405D-80A2-DDA85B940598}" type="parTrans" cxnId="{2FE066D1-5552-42F5-A57B-1C261C46F6AA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0F08C637-B2E5-4514-BD69-2B5C106AE1F6}" type="sibTrans" cxnId="{2FE066D1-5552-42F5-A57B-1C261C46F6AA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33E0465E-7AD9-495B-AACA-48ABD0EB624E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příslušná ministerstva</a:t>
          </a:r>
        </a:p>
      </dgm:t>
    </dgm:pt>
    <dgm:pt modelId="{FFCF836A-1FF4-47A2-A418-5D188773E3D6}" type="parTrans" cxnId="{C0423532-7FA3-4B69-8C69-EF490CE36B0C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7CF8DF7C-CCFB-444A-9119-3515854F1778}" type="sibTrans" cxnId="{C0423532-7FA3-4B69-8C69-EF490CE36B0C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5157F28B-9895-4F6E-8486-A4E564E29991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kraje</a:t>
          </a:r>
        </a:p>
      </dgm:t>
    </dgm:pt>
    <dgm:pt modelId="{AB062814-6482-493B-814D-5C99D0CEF1BA}" type="parTrans" cxnId="{93885E53-BCC8-48F7-8C84-F3FF7F9D87DB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A8110D0D-3511-4ECF-ADC5-C8AC7F4D8F40}" type="sibTrans" cxnId="{93885E53-BCC8-48F7-8C84-F3FF7F9D87DB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C113E1CA-64EC-4985-8F93-6AA14A7497EE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Soukromé zdroje</a:t>
          </a:r>
        </a:p>
      </dgm:t>
    </dgm:pt>
    <dgm:pt modelId="{2A91EA88-8A52-43BB-98C4-8DA93E9A63B6}" type="parTrans" cxnId="{AA63911D-6B13-419E-A869-34DBC66E34E2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20A6DBEA-D309-4ED3-A5F9-669DEEE0FD89}" type="sibTrans" cxnId="{AA63911D-6B13-419E-A869-34DBC66E34E2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8E959608-8353-4524-98E8-D516456C0970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nadace a nadační fondy</a:t>
          </a:r>
        </a:p>
      </dgm:t>
    </dgm:pt>
    <dgm:pt modelId="{9DBD1278-FB9F-464D-AE9C-7B2E120D2514}" type="parTrans" cxnId="{161A9A09-B7C6-44BF-828D-621B8060DF54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99421BA1-11DA-439B-A41D-2DAF94BE1051}" type="sibTrans" cxnId="{161A9A09-B7C6-44BF-828D-621B8060DF54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3FF27230-046B-4C7B-8D32-F69463F269EC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soukromí dárci</a:t>
          </a:r>
        </a:p>
      </dgm:t>
    </dgm:pt>
    <dgm:pt modelId="{C2B9DBC1-00F2-44A8-A36F-CCB751A1E1DA}" type="parTrans" cxnId="{4B056085-899F-46D7-814E-983611967A7B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3502E66E-935F-4FA8-A190-B2C3DD5CF978}" type="sibTrans" cxnId="{4B056085-899F-46D7-814E-983611967A7B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8F282001-E975-44FC-9206-7A96456BD029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úřady práce</a:t>
          </a:r>
        </a:p>
      </dgm:t>
    </dgm:pt>
    <dgm:pt modelId="{951B0323-AE45-402F-91E4-2C05CF043EB6}" type="parTrans" cxnId="{74219114-421E-47FC-959B-376C6499D6ED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8D7F183B-4513-4660-BE74-9A50B00B497F}" type="sibTrans" cxnId="{74219114-421E-47FC-959B-376C6499D6ED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994F9E5F-D64F-4E0E-A0ED-BDC0EF65A3C8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obce</a:t>
          </a:r>
        </a:p>
      </dgm:t>
    </dgm:pt>
    <dgm:pt modelId="{CB11B172-980B-40F0-B7FA-9DBA7FCA70EC}" type="parTrans" cxnId="{89E6FE58-9794-48A1-A6C6-3849EB858204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4447E9B7-0AA9-4675-B8C9-333DDA741ADF}" type="sibTrans" cxnId="{89E6FE58-9794-48A1-A6C6-3849EB858204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E94BBA5E-AD34-41F7-8748-5A2AB2ACAFBD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fondy Evropské unie</a:t>
          </a:r>
        </a:p>
      </dgm:t>
    </dgm:pt>
    <dgm:pt modelId="{C56A59D7-E80E-4C00-A470-9AD5B55A090A}" type="parTrans" cxnId="{FCAA2950-2830-4CFD-858B-AE5BB2F75491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D7972CCD-7B0D-41E9-B583-5536254D45FE}" type="sibTrans" cxnId="{FCAA2950-2830-4CFD-858B-AE5BB2F75491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CAF57854-A522-44F3-9802-07B01E01EC56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členské příspěvky</a:t>
          </a:r>
        </a:p>
      </dgm:t>
    </dgm:pt>
    <dgm:pt modelId="{7A215F6D-9274-42B7-A7FF-EAAFDE704DD6}" type="parTrans" cxnId="{05595020-4B18-4ABA-B83A-E1C95F5D6435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BBD077B4-E611-42CE-B6DB-C6C90C7CF966}" type="sibTrans" cxnId="{05595020-4B18-4ABA-B83A-E1C95F5D6435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7035657D-CE2E-4B26-90DE-558DF39B4465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prodej výrobků a služeb</a:t>
          </a:r>
        </a:p>
      </dgm:t>
    </dgm:pt>
    <dgm:pt modelId="{C1EF57B0-FA1F-4B12-B79B-5A177A8D4A13}" type="parTrans" cxnId="{5C0759DF-701F-4258-AB73-4405E95F31B2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99A3E176-6FE6-4E03-AC88-FB7E1D9ACAB7}" type="sibTrans" cxnId="{5C0759DF-701F-4258-AB73-4405E95F31B2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C5D8BF6B-17AE-4E80-80EE-0DDD0C5C2443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atd.</a:t>
          </a:r>
        </a:p>
      </dgm:t>
    </dgm:pt>
    <dgm:pt modelId="{BE751571-60EB-43C5-8AB1-5681083CC135}" type="parTrans" cxnId="{20506A70-E074-42D0-9466-EB9C545AF40A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7673698E-DD19-4768-9AD0-D773B846D63D}" type="sibTrans" cxnId="{20506A70-E074-42D0-9466-EB9C545AF40A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8D986221-8137-409A-8FFD-642B2C3DC4D0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crowdfunding</a:t>
          </a:r>
        </a:p>
      </dgm:t>
    </dgm:pt>
    <dgm:pt modelId="{565801F0-3FC9-439D-B993-7D9BEFE731E5}" type="parTrans" cxnId="{87801C44-ED3F-4273-B14F-FD5010D25376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24850AC7-4E71-4AEB-A703-B3077494E397}" type="sibTrans" cxnId="{87801C44-ED3F-4273-B14F-FD5010D25376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EA57D672-F5F8-40BA-A712-62F95547E94A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sociální podnikání </a:t>
          </a:r>
        </a:p>
      </dgm:t>
    </dgm:pt>
    <dgm:pt modelId="{020A87BF-7669-4B8B-8D8A-B7221DC10158}" type="parTrans" cxnId="{99642448-C366-41D7-9F39-042FED297F9C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BEFE0E4D-1359-460F-8B8B-70D289AF57BC}" type="sibTrans" cxnId="{99642448-C366-41D7-9F39-042FED297F9C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47EB7A63-CFDE-41C6-85E7-9DE4EEC172F1}">
      <dgm:prSet phldrT="[Text]" custT="1"/>
      <dgm:spPr/>
      <dgm:t>
        <a:bodyPr/>
        <a:lstStyle/>
        <a:p>
          <a:r>
            <a:rPr lang="cs-CZ" sz="2400">
              <a:latin typeface="Times New Roman" pitchFamily="18" charset="0"/>
              <a:cs typeface="Times New Roman" pitchFamily="18" charset="0"/>
            </a:rPr>
            <a:t>atd.</a:t>
          </a:r>
        </a:p>
      </dgm:t>
    </dgm:pt>
    <dgm:pt modelId="{EF55D7FE-7714-427C-B69C-0DE1498AAFCB}" type="parTrans" cxnId="{6974D624-C68C-4B40-826F-AD402BFDE28F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6F063A37-0A83-487F-91EF-7B9167A37744}" type="sibTrans" cxnId="{6974D624-C68C-4B40-826F-AD402BFDE28F}">
      <dgm:prSet/>
      <dgm:spPr/>
      <dgm:t>
        <a:bodyPr/>
        <a:lstStyle/>
        <a:p>
          <a:endParaRPr lang="cs-CZ" sz="2400">
            <a:latin typeface="Times New Roman" pitchFamily="18" charset="0"/>
            <a:cs typeface="Times New Roman" pitchFamily="18" charset="0"/>
          </a:endParaRPr>
        </a:p>
      </dgm:t>
    </dgm:pt>
    <dgm:pt modelId="{1B59EAE0-2E17-4DD7-9A43-D8F9C819AD56}" type="pres">
      <dgm:prSet presAssocID="{5B10050D-7448-4E58-A21C-63A979914D5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E5D2BD-B9E3-4725-9672-2BD528683D5E}" type="pres">
      <dgm:prSet presAssocID="{7E829A24-4BF9-43CC-A845-CE72AE3C4818}" presName="composite" presStyleCnt="0"/>
      <dgm:spPr/>
    </dgm:pt>
    <dgm:pt modelId="{BE40EC8A-7D6A-4671-BAC5-6D5398B9DA65}" type="pres">
      <dgm:prSet presAssocID="{7E829A24-4BF9-43CC-A845-CE72AE3C481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D38EB4-C8F5-4AF9-9D95-47DBAAB6A659}" type="pres">
      <dgm:prSet presAssocID="{7E829A24-4BF9-43CC-A845-CE72AE3C4818}" presName="desTx" presStyleLbl="alignAccFollowNode1" presStyleIdx="0" presStyleCnt="2" custLinFactNeighborX="-1" custLinFactNeighborY="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98904-13A5-4226-97EF-FE7A8957768D}" type="pres">
      <dgm:prSet presAssocID="{0F08C637-B2E5-4514-BD69-2B5C106AE1F6}" presName="space" presStyleCnt="0"/>
      <dgm:spPr/>
    </dgm:pt>
    <dgm:pt modelId="{277B2F68-33C6-4BF7-8939-F87798522E96}" type="pres">
      <dgm:prSet presAssocID="{C113E1CA-64EC-4985-8F93-6AA14A7497EE}" presName="composite" presStyleCnt="0"/>
      <dgm:spPr/>
    </dgm:pt>
    <dgm:pt modelId="{76E72852-1388-4B8C-BB06-981E2066D746}" type="pres">
      <dgm:prSet presAssocID="{C113E1CA-64EC-4985-8F93-6AA14A7497E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3F02C-90C1-410F-AE61-C66DB8DD6C20}" type="pres">
      <dgm:prSet presAssocID="{C113E1CA-64EC-4985-8F93-6AA14A7497E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AA2950-2830-4CFD-858B-AE5BB2F75491}" srcId="{7E829A24-4BF9-43CC-A845-CE72AE3C4818}" destId="{E94BBA5E-AD34-41F7-8748-5A2AB2ACAFBD}" srcOrd="4" destOrd="0" parTransId="{C56A59D7-E80E-4C00-A470-9AD5B55A090A}" sibTransId="{D7972CCD-7B0D-41E9-B583-5536254D45FE}"/>
    <dgm:cxn modelId="{C4750A40-1E59-4F25-A626-FFEC436E1E34}" type="presOf" srcId="{7E829A24-4BF9-43CC-A845-CE72AE3C4818}" destId="{BE40EC8A-7D6A-4671-BAC5-6D5398B9DA65}" srcOrd="0" destOrd="0" presId="urn:microsoft.com/office/officeart/2005/8/layout/hList1"/>
    <dgm:cxn modelId="{99642448-C366-41D7-9F39-042FED297F9C}" srcId="{C113E1CA-64EC-4985-8F93-6AA14A7497EE}" destId="{EA57D672-F5F8-40BA-A712-62F95547E94A}" srcOrd="5" destOrd="0" parTransId="{020A87BF-7669-4B8B-8D8A-B7221DC10158}" sibTransId="{BEFE0E4D-1359-460F-8B8B-70D289AF57BC}"/>
    <dgm:cxn modelId="{6DC07C3A-9F80-4D34-BB46-57CBEEC1151A}" type="presOf" srcId="{8D986221-8137-409A-8FFD-642B2C3DC4D0}" destId="{9B93F02C-90C1-410F-AE61-C66DB8DD6C20}" srcOrd="0" destOrd="4" presId="urn:microsoft.com/office/officeart/2005/8/layout/hList1"/>
    <dgm:cxn modelId="{FC1E0A86-3545-46C9-B16B-3D8282C8E8EE}" type="presOf" srcId="{3FF27230-046B-4C7B-8D32-F69463F269EC}" destId="{9B93F02C-90C1-410F-AE61-C66DB8DD6C20}" srcOrd="0" destOrd="1" presId="urn:microsoft.com/office/officeart/2005/8/layout/hList1"/>
    <dgm:cxn modelId="{13E2D11E-1154-4490-9E7A-37BFA69FE69E}" type="presOf" srcId="{EA57D672-F5F8-40BA-A712-62F95547E94A}" destId="{9B93F02C-90C1-410F-AE61-C66DB8DD6C20}" srcOrd="0" destOrd="5" presId="urn:microsoft.com/office/officeart/2005/8/layout/hList1"/>
    <dgm:cxn modelId="{AE7F8860-203D-4C3B-A7CA-91EA381F2E85}" type="presOf" srcId="{5157F28B-9895-4F6E-8486-A4E564E29991}" destId="{7CD38EB4-C8F5-4AF9-9D95-47DBAAB6A659}" srcOrd="0" destOrd="2" presId="urn:microsoft.com/office/officeart/2005/8/layout/hList1"/>
    <dgm:cxn modelId="{60652D5C-B482-45DE-836A-D6C97822D854}" type="presOf" srcId="{5B10050D-7448-4E58-A21C-63A979914D54}" destId="{1B59EAE0-2E17-4DD7-9A43-D8F9C819AD56}" srcOrd="0" destOrd="0" presId="urn:microsoft.com/office/officeart/2005/8/layout/hList1"/>
    <dgm:cxn modelId="{74219114-421E-47FC-959B-376C6499D6ED}" srcId="{7E829A24-4BF9-43CC-A845-CE72AE3C4818}" destId="{8F282001-E975-44FC-9206-7A96456BD029}" srcOrd="1" destOrd="0" parTransId="{951B0323-AE45-402F-91E4-2C05CF043EB6}" sibTransId="{8D7F183B-4513-4660-BE74-9A50B00B497F}"/>
    <dgm:cxn modelId="{A7803DF7-D1BB-4888-B5F4-560FA04AEAE2}" type="presOf" srcId="{8E959608-8353-4524-98E8-D516456C0970}" destId="{9B93F02C-90C1-410F-AE61-C66DB8DD6C20}" srcOrd="0" destOrd="0" presId="urn:microsoft.com/office/officeart/2005/8/layout/hList1"/>
    <dgm:cxn modelId="{AA63911D-6B13-419E-A869-34DBC66E34E2}" srcId="{5B10050D-7448-4E58-A21C-63A979914D54}" destId="{C113E1CA-64EC-4985-8F93-6AA14A7497EE}" srcOrd="1" destOrd="0" parTransId="{2A91EA88-8A52-43BB-98C4-8DA93E9A63B6}" sibTransId="{20A6DBEA-D309-4ED3-A5F9-669DEEE0FD89}"/>
    <dgm:cxn modelId="{20506A70-E074-42D0-9466-EB9C545AF40A}" srcId="{7E829A24-4BF9-43CC-A845-CE72AE3C4818}" destId="{C5D8BF6B-17AE-4E80-80EE-0DDD0C5C2443}" srcOrd="5" destOrd="0" parTransId="{BE751571-60EB-43C5-8AB1-5681083CC135}" sibTransId="{7673698E-DD19-4768-9AD0-D773B846D63D}"/>
    <dgm:cxn modelId="{585B9E86-FBDC-4364-BB18-A73F79C848EA}" type="presOf" srcId="{C5D8BF6B-17AE-4E80-80EE-0DDD0C5C2443}" destId="{7CD38EB4-C8F5-4AF9-9D95-47DBAAB6A659}" srcOrd="0" destOrd="5" presId="urn:microsoft.com/office/officeart/2005/8/layout/hList1"/>
    <dgm:cxn modelId="{97658365-653F-4725-872F-119715344315}" type="presOf" srcId="{7035657D-CE2E-4B26-90DE-558DF39B4465}" destId="{9B93F02C-90C1-410F-AE61-C66DB8DD6C20}" srcOrd="0" destOrd="3" presId="urn:microsoft.com/office/officeart/2005/8/layout/hList1"/>
    <dgm:cxn modelId="{C0423532-7FA3-4B69-8C69-EF490CE36B0C}" srcId="{7E829A24-4BF9-43CC-A845-CE72AE3C4818}" destId="{33E0465E-7AD9-495B-AACA-48ABD0EB624E}" srcOrd="0" destOrd="0" parTransId="{FFCF836A-1FF4-47A2-A418-5D188773E3D6}" sibTransId="{7CF8DF7C-CCFB-444A-9119-3515854F1778}"/>
    <dgm:cxn modelId="{63E64592-8D8E-4D06-9257-B5E4328D62EB}" type="presOf" srcId="{47EB7A63-CFDE-41C6-85E7-9DE4EEC172F1}" destId="{9B93F02C-90C1-410F-AE61-C66DB8DD6C20}" srcOrd="0" destOrd="6" presId="urn:microsoft.com/office/officeart/2005/8/layout/hList1"/>
    <dgm:cxn modelId="{161A9A09-B7C6-44BF-828D-621B8060DF54}" srcId="{C113E1CA-64EC-4985-8F93-6AA14A7497EE}" destId="{8E959608-8353-4524-98E8-D516456C0970}" srcOrd="0" destOrd="0" parTransId="{9DBD1278-FB9F-464D-AE9C-7B2E120D2514}" sibTransId="{99421BA1-11DA-439B-A41D-2DAF94BE1051}"/>
    <dgm:cxn modelId="{4B056085-899F-46D7-814E-983611967A7B}" srcId="{C113E1CA-64EC-4985-8F93-6AA14A7497EE}" destId="{3FF27230-046B-4C7B-8D32-F69463F269EC}" srcOrd="1" destOrd="0" parTransId="{C2B9DBC1-00F2-44A8-A36F-CCB751A1E1DA}" sibTransId="{3502E66E-935F-4FA8-A190-B2C3DD5CF978}"/>
    <dgm:cxn modelId="{5C0759DF-701F-4258-AB73-4405E95F31B2}" srcId="{C113E1CA-64EC-4985-8F93-6AA14A7497EE}" destId="{7035657D-CE2E-4B26-90DE-558DF39B4465}" srcOrd="3" destOrd="0" parTransId="{C1EF57B0-FA1F-4B12-B79B-5A177A8D4A13}" sibTransId="{99A3E176-6FE6-4E03-AC88-FB7E1D9ACAB7}"/>
    <dgm:cxn modelId="{E4446F56-D58F-4DF5-8AD2-A7DC7724A245}" type="presOf" srcId="{C113E1CA-64EC-4985-8F93-6AA14A7497EE}" destId="{76E72852-1388-4B8C-BB06-981E2066D746}" srcOrd="0" destOrd="0" presId="urn:microsoft.com/office/officeart/2005/8/layout/hList1"/>
    <dgm:cxn modelId="{2FE066D1-5552-42F5-A57B-1C261C46F6AA}" srcId="{5B10050D-7448-4E58-A21C-63A979914D54}" destId="{7E829A24-4BF9-43CC-A845-CE72AE3C4818}" srcOrd="0" destOrd="0" parTransId="{DCB7AD5E-8825-405D-80A2-DDA85B940598}" sibTransId="{0F08C637-B2E5-4514-BD69-2B5C106AE1F6}"/>
    <dgm:cxn modelId="{87801C44-ED3F-4273-B14F-FD5010D25376}" srcId="{C113E1CA-64EC-4985-8F93-6AA14A7497EE}" destId="{8D986221-8137-409A-8FFD-642B2C3DC4D0}" srcOrd="4" destOrd="0" parTransId="{565801F0-3FC9-439D-B993-7D9BEFE731E5}" sibTransId="{24850AC7-4E71-4AEB-A703-B3077494E397}"/>
    <dgm:cxn modelId="{4CC12856-15C0-43E1-A6E6-99C8B77A62F3}" type="presOf" srcId="{E94BBA5E-AD34-41F7-8748-5A2AB2ACAFBD}" destId="{7CD38EB4-C8F5-4AF9-9D95-47DBAAB6A659}" srcOrd="0" destOrd="4" presId="urn:microsoft.com/office/officeart/2005/8/layout/hList1"/>
    <dgm:cxn modelId="{7969DED2-47E9-4565-8F3A-F135832CF9AD}" type="presOf" srcId="{994F9E5F-D64F-4E0E-A0ED-BDC0EF65A3C8}" destId="{7CD38EB4-C8F5-4AF9-9D95-47DBAAB6A659}" srcOrd="0" destOrd="3" presId="urn:microsoft.com/office/officeart/2005/8/layout/hList1"/>
    <dgm:cxn modelId="{89E6FE58-9794-48A1-A6C6-3849EB858204}" srcId="{7E829A24-4BF9-43CC-A845-CE72AE3C4818}" destId="{994F9E5F-D64F-4E0E-A0ED-BDC0EF65A3C8}" srcOrd="3" destOrd="0" parTransId="{CB11B172-980B-40F0-B7FA-9DBA7FCA70EC}" sibTransId="{4447E9B7-0AA9-4675-B8C9-333DDA741ADF}"/>
    <dgm:cxn modelId="{05595020-4B18-4ABA-B83A-E1C95F5D6435}" srcId="{C113E1CA-64EC-4985-8F93-6AA14A7497EE}" destId="{CAF57854-A522-44F3-9802-07B01E01EC56}" srcOrd="2" destOrd="0" parTransId="{7A215F6D-9274-42B7-A7FF-EAAFDE704DD6}" sibTransId="{BBD077B4-E611-42CE-B6DB-C6C90C7CF966}"/>
    <dgm:cxn modelId="{6974D624-C68C-4B40-826F-AD402BFDE28F}" srcId="{C113E1CA-64EC-4985-8F93-6AA14A7497EE}" destId="{47EB7A63-CFDE-41C6-85E7-9DE4EEC172F1}" srcOrd="6" destOrd="0" parTransId="{EF55D7FE-7714-427C-B69C-0DE1498AAFCB}" sibTransId="{6F063A37-0A83-487F-91EF-7B9167A37744}"/>
    <dgm:cxn modelId="{8EB39DE2-C4E5-43A2-B3B0-BDD3E134A114}" type="presOf" srcId="{33E0465E-7AD9-495B-AACA-48ABD0EB624E}" destId="{7CD38EB4-C8F5-4AF9-9D95-47DBAAB6A659}" srcOrd="0" destOrd="0" presId="urn:microsoft.com/office/officeart/2005/8/layout/hList1"/>
    <dgm:cxn modelId="{3100BB6F-5F30-45C5-B61B-756409FB0E9F}" type="presOf" srcId="{8F282001-E975-44FC-9206-7A96456BD029}" destId="{7CD38EB4-C8F5-4AF9-9D95-47DBAAB6A659}" srcOrd="0" destOrd="1" presId="urn:microsoft.com/office/officeart/2005/8/layout/hList1"/>
    <dgm:cxn modelId="{93885E53-BCC8-48F7-8C84-F3FF7F9D87DB}" srcId="{7E829A24-4BF9-43CC-A845-CE72AE3C4818}" destId="{5157F28B-9895-4F6E-8486-A4E564E29991}" srcOrd="2" destOrd="0" parTransId="{AB062814-6482-493B-814D-5C99D0CEF1BA}" sibTransId="{A8110D0D-3511-4ECF-ADC5-C8AC7F4D8F40}"/>
    <dgm:cxn modelId="{A9FDF19F-DFF5-4E8E-B87D-1570370C7785}" type="presOf" srcId="{CAF57854-A522-44F3-9802-07B01E01EC56}" destId="{9B93F02C-90C1-410F-AE61-C66DB8DD6C20}" srcOrd="0" destOrd="2" presId="urn:microsoft.com/office/officeart/2005/8/layout/hList1"/>
    <dgm:cxn modelId="{41842669-6EA2-4416-AC5C-85CCB8C0F75E}" type="presParOf" srcId="{1B59EAE0-2E17-4DD7-9A43-D8F9C819AD56}" destId="{66E5D2BD-B9E3-4725-9672-2BD528683D5E}" srcOrd="0" destOrd="0" presId="urn:microsoft.com/office/officeart/2005/8/layout/hList1"/>
    <dgm:cxn modelId="{D7B77053-1CA7-4F2A-AA6D-A0BEB171650F}" type="presParOf" srcId="{66E5D2BD-B9E3-4725-9672-2BD528683D5E}" destId="{BE40EC8A-7D6A-4671-BAC5-6D5398B9DA65}" srcOrd="0" destOrd="0" presId="urn:microsoft.com/office/officeart/2005/8/layout/hList1"/>
    <dgm:cxn modelId="{591A32F1-7A48-4D79-A6C5-7A91DE292CB8}" type="presParOf" srcId="{66E5D2BD-B9E3-4725-9672-2BD528683D5E}" destId="{7CD38EB4-C8F5-4AF9-9D95-47DBAAB6A659}" srcOrd="1" destOrd="0" presId="urn:microsoft.com/office/officeart/2005/8/layout/hList1"/>
    <dgm:cxn modelId="{B2A70694-7999-4D28-B99B-D0177E269E5C}" type="presParOf" srcId="{1B59EAE0-2E17-4DD7-9A43-D8F9C819AD56}" destId="{48F98904-13A5-4226-97EF-FE7A8957768D}" srcOrd="1" destOrd="0" presId="urn:microsoft.com/office/officeart/2005/8/layout/hList1"/>
    <dgm:cxn modelId="{9357F711-F001-4B37-B067-334C23B3ECE2}" type="presParOf" srcId="{1B59EAE0-2E17-4DD7-9A43-D8F9C819AD56}" destId="{277B2F68-33C6-4BF7-8939-F87798522E96}" srcOrd="2" destOrd="0" presId="urn:microsoft.com/office/officeart/2005/8/layout/hList1"/>
    <dgm:cxn modelId="{9C387043-B100-4A0C-AA29-E70BB498BB87}" type="presParOf" srcId="{277B2F68-33C6-4BF7-8939-F87798522E96}" destId="{76E72852-1388-4B8C-BB06-981E2066D746}" srcOrd="0" destOrd="0" presId="urn:microsoft.com/office/officeart/2005/8/layout/hList1"/>
    <dgm:cxn modelId="{DF772371-CD2C-42B1-A210-3E2F97B2846E}" type="presParOf" srcId="{277B2F68-33C6-4BF7-8939-F87798522E96}" destId="{9B93F02C-90C1-410F-AE61-C66DB8DD6C2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0EC8A-7D6A-4671-BAC5-6D5398B9DA65}">
      <dsp:nvSpPr>
        <dsp:cNvPr id="0" name=""/>
        <dsp:cNvSpPr/>
      </dsp:nvSpPr>
      <dsp:spPr>
        <a:xfrm>
          <a:off x="43" y="9030"/>
          <a:ext cx="4167677" cy="1209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Veřejné zdroje</a:t>
          </a:r>
        </a:p>
      </dsp:txBody>
      <dsp:txXfrm>
        <a:off x="43" y="9030"/>
        <a:ext cx="4167677" cy="1209600"/>
      </dsp:txXfrm>
    </dsp:sp>
    <dsp:sp modelId="{7CD38EB4-C8F5-4AF9-9D95-47DBAAB6A659}">
      <dsp:nvSpPr>
        <dsp:cNvPr id="0" name=""/>
        <dsp:cNvSpPr/>
      </dsp:nvSpPr>
      <dsp:spPr>
        <a:xfrm>
          <a:off x="1" y="1227661"/>
          <a:ext cx="4167677" cy="286603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příslušná ministerstva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úřady práce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kraje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obce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fondy Evropské unie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atd.</a:t>
          </a:r>
        </a:p>
      </dsp:txBody>
      <dsp:txXfrm>
        <a:off x="1" y="1227661"/>
        <a:ext cx="4167677" cy="2866037"/>
      </dsp:txXfrm>
    </dsp:sp>
    <dsp:sp modelId="{76E72852-1388-4B8C-BB06-981E2066D746}">
      <dsp:nvSpPr>
        <dsp:cNvPr id="0" name=""/>
        <dsp:cNvSpPr/>
      </dsp:nvSpPr>
      <dsp:spPr>
        <a:xfrm>
          <a:off x="4751195" y="9030"/>
          <a:ext cx="4167677" cy="1209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Soukromé zdroje</a:t>
          </a:r>
        </a:p>
      </dsp:txBody>
      <dsp:txXfrm>
        <a:off x="4751195" y="9030"/>
        <a:ext cx="4167677" cy="1209600"/>
      </dsp:txXfrm>
    </dsp:sp>
    <dsp:sp modelId="{9B93F02C-90C1-410F-AE61-C66DB8DD6C20}">
      <dsp:nvSpPr>
        <dsp:cNvPr id="0" name=""/>
        <dsp:cNvSpPr/>
      </dsp:nvSpPr>
      <dsp:spPr>
        <a:xfrm>
          <a:off x="4751195" y="1218630"/>
          <a:ext cx="4167677" cy="286603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nadace a nadační fondy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soukromí dárci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členské příspěvky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prodej výrobků a služeb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crowdfunding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sociální podnikání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>
              <a:latin typeface="Times New Roman" pitchFamily="18" charset="0"/>
              <a:cs typeface="Times New Roman" pitchFamily="18" charset="0"/>
            </a:rPr>
            <a:t>atd.</a:t>
          </a:r>
        </a:p>
      </dsp:txBody>
      <dsp:txXfrm>
        <a:off x="4751195" y="1218630"/>
        <a:ext cx="4167677" cy="2866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Shrnutí hlavních bodů Personální řízení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42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hlavních bodů dobrovolnictví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0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Neziskové organizace často využívají pro svoji činnost bezplatné práce dobrovolníků. </a:t>
            </a:r>
          </a:p>
          <a:p>
            <a:r>
              <a:rPr lang="cs-CZ" dirty="0"/>
              <a:t>Většina dobrovolníků funguje zapojením se do činnosti neziskové organizace (formální dobrovolnictví), mnozí lidé se ale zapojují do činností ve prospěch ostatních méně formálně, ať už jednotlivě, nebo jako součást skupiny. </a:t>
            </a:r>
          </a:p>
          <a:p>
            <a:r>
              <a:rPr lang="cs-CZ" dirty="0"/>
              <a:t>Neformální dobrovolníci jsou pak obtížně zjistitelní, a proto nebývají zahrnováni do výzkumu a statistik zabývajících se dobrovolnictvím.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706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dobrovolné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praxi se rozlišují </a:t>
            </a:r>
            <a:r>
              <a:rPr lang="cs-CZ" b="1" i="1" dirty="0"/>
              <a:t>dva typy dobrovolné práce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dobrovolná práce, kterou upravuje zákon o dobrovolnické službě,</a:t>
            </a:r>
          </a:p>
          <a:p>
            <a:pPr lvl="1"/>
            <a:r>
              <a:rPr lang="cs-CZ" dirty="0"/>
              <a:t>dobrovolná práce mimo režim zákona o dobrovolnické službě.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43907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České republice mezi nejrozšířenější a nestarší organizace spojené s dobrovolnictvím patří:</a:t>
            </a:r>
          </a:p>
          <a:p>
            <a:pPr lvl="1"/>
            <a:r>
              <a:rPr lang="cs-CZ" dirty="0"/>
              <a:t>sbory dobrovolných hasičů,</a:t>
            </a:r>
          </a:p>
          <a:p>
            <a:pPr lvl="1"/>
            <a:r>
              <a:rPr lang="cs-CZ" dirty="0"/>
              <a:t>Český červený kříž,</a:t>
            </a:r>
          </a:p>
          <a:p>
            <a:pPr lvl="1"/>
            <a:r>
              <a:rPr lang="cs-CZ" dirty="0"/>
              <a:t>neziskové organizace působící v oblasti sociálních či zdravotních služeb,</a:t>
            </a:r>
          </a:p>
          <a:p>
            <a:pPr lvl="1"/>
            <a:r>
              <a:rPr lang="cs-CZ" dirty="0"/>
              <a:t>turistické a okrašlovací spolky,</a:t>
            </a:r>
          </a:p>
          <a:p>
            <a:pPr lvl="1"/>
            <a:r>
              <a:rPr lang="cs-CZ" dirty="0"/>
              <a:t>spolky, sdružení a humanitární organizace, které se věnují pomoci lidem – seniorům, zdravotně postiženým, nebo sociálně slabším,</a:t>
            </a:r>
          </a:p>
          <a:p>
            <a:pPr lvl="1"/>
            <a:r>
              <a:rPr lang="cs-CZ" dirty="0"/>
              <a:t>organizace zaměřené na práci s dětmi a mládeží, </a:t>
            </a:r>
          </a:p>
          <a:p>
            <a:pPr lvl="1"/>
            <a:r>
              <a:rPr lang="cs-CZ" dirty="0"/>
              <a:t>různé tělovýchovné jednoty.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641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20864A-1FFA-44D4-B734-B537DA5B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podle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37160F-6CDE-4536-8B64-6E57BE12D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Dobrovolnictví upravuje zákon č. 198/2002 Sb., o dobrovolnické službě a o změně některých zákonů. </a:t>
            </a:r>
          </a:p>
          <a:p>
            <a:r>
              <a:rPr lang="cs-CZ" dirty="0"/>
              <a:t>Zákon neupravuje dobrovolnictví jako celek, ale pouze vymezuje dobrovolnickou službu, která je státem podporována. </a:t>
            </a:r>
          </a:p>
        </p:txBody>
      </p:sp>
    </p:spTree>
    <p:extLst>
      <p:ext uri="{BB962C8B-B14F-4D97-AF65-F5344CB8AC3E}">
        <p14:creationId xmlns:p14="http://schemas.microsoft.com/office/powerpoint/2010/main" val="4061270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Dobrovolnictví podle zákona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Dobrovolníci mohou podle § 115 odst. 2 zákona č.108/2006 Sb., o sociálních službách, působit v sociálních službách, kde je ovšem vycházeno z toho, že se jedná o tzv. akreditovaného dobrovolníka, který působí na základě zákona o dobrovolnické službě. </a:t>
            </a:r>
          </a:p>
          <a:p>
            <a:r>
              <a:rPr lang="cs-CZ" dirty="0"/>
              <a:t>Je zde rozlišováno mezi vysílající a přijímající organizací. </a:t>
            </a:r>
          </a:p>
        </p:txBody>
      </p:sp>
    </p:spTree>
    <p:extLst>
      <p:ext uri="{BB962C8B-B14F-4D97-AF65-F5344CB8AC3E}">
        <p14:creationId xmlns:p14="http://schemas.microsoft.com/office/powerpoint/2010/main" val="1229893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55E32C6-D1A3-418E-80A3-66518ECB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dobrovolníka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7FD5AC8-D50B-4B34-B3F5-E68D69927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Dodržovat zákon o dobrovolnické službě a podmínky výkonu dobrovolnické činnosti, které si dohodnul s vysílající organizací ve smlouvě.</a:t>
            </a:r>
          </a:p>
          <a:p>
            <a:pPr lvl="0"/>
            <a:r>
              <a:rPr lang="cs-CZ" dirty="0"/>
              <a:t>Absolvovat přípravu k dobrovolnické činnosti, kterou vykonává pro neziskovou organizaci.</a:t>
            </a:r>
          </a:p>
          <a:p>
            <a:pPr lvl="0"/>
            <a:r>
              <a:rPr lang="cs-CZ" dirty="0"/>
              <a:t>Pokud je to nutné, tak musí dobrovolník předložit výpis z evidence Rejstříku trestů ne starší než 3 měsíce, potvrzení o zdravotním stavu dobrovolníka ne starší než 3 měsíce a jiné doklady podle požadavků vysílající neziskové organizace </a:t>
            </a:r>
            <a:br>
              <a:rPr lang="cs-CZ" dirty="0"/>
            </a:br>
            <a:r>
              <a:rPr lang="cs-CZ" dirty="0"/>
              <a:t>a povahy dobrovolnické služby.</a:t>
            </a:r>
          </a:p>
          <a:p>
            <a:pPr lvl="0"/>
            <a:r>
              <a:rPr lang="cs-CZ" dirty="0"/>
              <a:t>Plnit úkoly, ke kterým se dobrovolník zavázal.</a:t>
            </a:r>
          </a:p>
          <a:p>
            <a:pPr lvl="0"/>
            <a:r>
              <a:rPr lang="cs-CZ" dirty="0"/>
              <a:t>Dodržovat mlčenlivost vůči vysílající neziskové organizaci i vůči jejím klientům.</a:t>
            </a:r>
          </a:p>
          <a:p>
            <a:pPr lvl="0"/>
            <a:r>
              <a:rPr lang="cs-CZ" dirty="0"/>
              <a:t>Ztotožnit se s posláním neziskové organizace, pro kterou dobrovolník svou činnost vykonává.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102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FD5AEE-D9B8-48C4-9DAA-FF4CCAF56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Dobrovolníci mimo režim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AC4AA56-6A4B-4DC3-A59A-638AD2327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Dobrovolnictví je možné také vykonávat mimo režim sociálních služeb. </a:t>
            </a:r>
          </a:p>
          <a:p>
            <a:r>
              <a:rPr lang="cs-CZ" dirty="0"/>
              <a:t>Takové dobrovolnictví není založeno smluvním vztahem, i tak z něho ale plynou pro dobrovolníka určité povinnosti, které ale nejsou právně vymahatelné.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164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0BB476-63CB-4CA1-ACD9-7D9C76113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dobrovolníka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B6FF710-A100-4CD9-AC27-DF8BAEF6F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Dobrovolník by měl:</a:t>
            </a:r>
          </a:p>
          <a:p>
            <a:pPr lvl="1"/>
            <a:r>
              <a:rPr lang="cs-CZ" dirty="0"/>
              <a:t>splnit úkoly, ke kterým se zavázal,</a:t>
            </a:r>
          </a:p>
          <a:p>
            <a:pPr lvl="1"/>
            <a:r>
              <a:rPr lang="cs-CZ" dirty="0"/>
              <a:t>být spolehlivý,</a:t>
            </a:r>
          </a:p>
          <a:p>
            <a:pPr lvl="1"/>
            <a:r>
              <a:rPr lang="cs-CZ" dirty="0"/>
              <a:t>dodržovat mlčenlivost,</a:t>
            </a:r>
          </a:p>
          <a:p>
            <a:pPr lvl="1"/>
            <a:r>
              <a:rPr lang="cs-CZ" dirty="0"/>
              <a:t>nezneužívat projevené důvěry,</a:t>
            </a:r>
          </a:p>
          <a:p>
            <a:pPr lvl="1"/>
            <a:r>
              <a:rPr lang="cs-CZ" dirty="0"/>
              <a:t>požádat o pomoc, pokud by ji při své činnosti potřeboval,</a:t>
            </a:r>
          </a:p>
          <a:p>
            <a:pPr lvl="1"/>
            <a:r>
              <a:rPr lang="cs-CZ" dirty="0"/>
              <a:t>znát a brát na vědomí své limity,</a:t>
            </a:r>
          </a:p>
          <a:p>
            <a:pPr lvl="1"/>
            <a:r>
              <a:rPr lang="cs-CZ" dirty="0"/>
              <a:t>být „týmovým hráčem“,</a:t>
            </a:r>
          </a:p>
          <a:p>
            <a:pPr lvl="1"/>
            <a:r>
              <a:rPr lang="cs-CZ" dirty="0"/>
              <a:t>ztotožnit se s posláním organizace, pro kterou dobrovolnickou činnost vykonává.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83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Shrnutí hlavních bodů finanční řízení</a:t>
            </a:r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7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a řízení lidí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Peter </a:t>
            </a:r>
            <a:r>
              <a:rPr lang="cs-CZ" dirty="0" err="1"/>
              <a:t>Drucker</a:t>
            </a:r>
            <a:r>
              <a:rPr lang="cs-CZ" dirty="0"/>
              <a:t> ve svých Výzvách managementu pro 21. století říká: „</a:t>
            </a:r>
            <a:r>
              <a:rPr lang="cs-CZ" i="1" dirty="0"/>
              <a:t>Lidé se neřídí. Úkolem je lidi vést</a:t>
            </a:r>
            <a:r>
              <a:rPr lang="cs-CZ" dirty="0"/>
              <a:t>.“ (2001, s. 28). </a:t>
            </a:r>
          </a:p>
          <a:p>
            <a:r>
              <a:rPr lang="cs-CZ" dirty="0"/>
              <a:t>Své tvrzení odůvodňuje tím, že stále více vzrůstá počet „pracovníků disponujících znalostmi“, kteří nechtějí být řízeni, ale vedeni.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954A16-1A7C-48EB-A56A-1E767D957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řízení NNO by mělo vést k: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87E943-B182-4BF4-BE1E-16369618F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Zajištění dostatku finančních prostředků, které nezisková organizace potřebuje k plnění svého poslání. </a:t>
            </a:r>
          </a:p>
          <a:p>
            <a:pPr lvl="0"/>
            <a:r>
              <a:rPr lang="cs-CZ" dirty="0"/>
              <a:t>Řízení vztahů s významnými donátory, na kterých je organizace závislá. </a:t>
            </a:r>
          </a:p>
          <a:p>
            <a:r>
              <a:rPr lang="cs-CZ" dirty="0"/>
              <a:t>Zajištění efektivního nakládání se svěřenými finančním prostředky. </a:t>
            </a:r>
          </a:p>
        </p:txBody>
      </p:sp>
    </p:spTree>
    <p:extLst>
      <p:ext uri="{BB962C8B-B14F-4D97-AF65-F5344CB8AC3E}">
        <p14:creationId xmlns:p14="http://schemas.microsoft.com/office/powerpoint/2010/main" val="1246868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financování NNO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E5C2632A-8F7D-4079-9AE0-4954748FED78}"/>
              </a:ext>
            </a:extLst>
          </p:cNvPr>
          <p:cNvGraphicFramePr/>
          <p:nvPr>
            <p:extLst/>
          </p:nvPr>
        </p:nvGraphicFramePr>
        <p:xfrm>
          <a:off x="1167619" y="1814732"/>
          <a:ext cx="8918916" cy="4093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5095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Crowdfunding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i="1" dirty="0"/>
              <a:t>Crowdfunding</a:t>
            </a:r>
            <a:r>
              <a:rPr lang="cs-CZ" dirty="0"/>
              <a:t> je způsob financování projektů.</a:t>
            </a:r>
          </a:p>
          <a:p>
            <a:r>
              <a:rPr lang="cs-CZ" dirty="0"/>
              <a:t>Crowdfunding má několik typů, které se rozlišují podle odměny, kterou přispívatelé za svůj příspěvek získají:</a:t>
            </a:r>
          </a:p>
          <a:p>
            <a:pPr lvl="1"/>
            <a:r>
              <a:rPr lang="cs-CZ" dirty="0"/>
              <a:t>charitativní,</a:t>
            </a:r>
          </a:p>
          <a:p>
            <a:pPr lvl="1"/>
            <a:r>
              <a:rPr lang="cs-CZ" dirty="0"/>
              <a:t>odměnový,</a:t>
            </a:r>
          </a:p>
          <a:p>
            <a:pPr lvl="1"/>
            <a:r>
              <a:rPr lang="cs-CZ" dirty="0"/>
              <a:t>dluhový,</a:t>
            </a:r>
          </a:p>
          <a:p>
            <a:pPr lvl="1"/>
            <a:r>
              <a:rPr lang="cs-CZ" dirty="0"/>
              <a:t>podílový.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299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Finanční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Nestátní nezisková organizace plánuje jednak rozpočet celé organizace, a jednak rozpočty jednotlivých projektů. </a:t>
            </a:r>
          </a:p>
          <a:p>
            <a:r>
              <a:rPr lang="cs-CZ" dirty="0"/>
              <a:t>Dále plánuje očekávané výše výnosů a nákladů (příjmů či výdajů). </a:t>
            </a:r>
          </a:p>
          <a:p>
            <a:pPr lvl="0" algn="just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64967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finančního plánování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úplnost, </a:t>
            </a:r>
          </a:p>
          <a:p>
            <a:pPr lvl="0"/>
            <a:r>
              <a:rPr lang="cs-CZ" dirty="0"/>
              <a:t>systematičnost, </a:t>
            </a:r>
          </a:p>
          <a:p>
            <a:pPr lvl="0"/>
            <a:r>
              <a:rPr lang="cs-CZ" dirty="0"/>
              <a:t>přehlednost, </a:t>
            </a:r>
          </a:p>
          <a:p>
            <a:pPr lvl="0"/>
            <a:r>
              <a:rPr lang="cs-CZ" dirty="0"/>
              <a:t>periodičnost </a:t>
            </a:r>
          </a:p>
          <a:p>
            <a:pPr lvl="0"/>
            <a:r>
              <a:rPr lang="cs-CZ" dirty="0"/>
              <a:t>a flexibilita.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22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Vedoucí neziskové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Tři základní typy vedení:</a:t>
            </a:r>
          </a:p>
          <a:p>
            <a:pPr lvl="1"/>
            <a:r>
              <a:rPr lang="cs-CZ" b="1" dirty="0"/>
              <a:t>Autokratický</a:t>
            </a:r>
            <a:r>
              <a:rPr lang="cs-CZ" dirty="0"/>
              <a:t>, tzv. „vůdce“ vydává příkazy svým podřízeným a nedává prostor k diskusi či návrhům alternativních řešení. </a:t>
            </a:r>
          </a:p>
          <a:p>
            <a:pPr lvl="1"/>
            <a:r>
              <a:rPr lang="cs-CZ" b="1" dirty="0"/>
              <a:t>Liberální – </a:t>
            </a:r>
            <a:r>
              <a:rPr lang="cs-CZ" dirty="0"/>
              <a:t>vedoucí neziskové organizace se naopak</a:t>
            </a:r>
            <a:r>
              <a:rPr lang="cs-CZ" b="1" dirty="0"/>
              <a:t> </a:t>
            </a:r>
            <a:r>
              <a:rPr lang="cs-CZ" dirty="0"/>
              <a:t>snaží motivovat své podřízené k samostatné práci.  </a:t>
            </a:r>
          </a:p>
          <a:p>
            <a:pPr lvl="1"/>
            <a:r>
              <a:rPr lang="cs-CZ" b="1" dirty="0"/>
              <a:t>Demokratický</a:t>
            </a:r>
            <a:r>
              <a:rPr lang="cs-CZ" dirty="0"/>
              <a:t> přístup je kompromisem mezi oběma uváděnými přístupy.  Vedoucí neziskové organizace nejenže motivuje své podřízené, ale nechává si prostor pro koordinaci a možnost zásahu do práce svých podřízených, pokud je to potřeba.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základní personální činnosti, se kterými se nezisková organizace potýká, jsou:</a:t>
            </a:r>
          </a:p>
          <a:p>
            <a:pPr lvl="1"/>
            <a:r>
              <a:rPr lang="cs-CZ" dirty="0"/>
              <a:t>získávání, výběr a přijímání zaměstnanců nebo dobrovolníků,</a:t>
            </a:r>
          </a:p>
          <a:p>
            <a:pPr lvl="1"/>
            <a:r>
              <a:rPr lang="cs-CZ" dirty="0"/>
              <a:t>adaptace nových zaměstnanců a dobrovolníků,</a:t>
            </a:r>
          </a:p>
          <a:p>
            <a:pPr lvl="1"/>
            <a:r>
              <a:rPr lang="cs-CZ" dirty="0"/>
              <a:t>hodnocení a motivace zaměstnanců a dobrovolníků,</a:t>
            </a:r>
          </a:p>
          <a:p>
            <a:pPr lvl="1"/>
            <a:r>
              <a:rPr lang="cs-CZ" dirty="0"/>
              <a:t>rozvoj a vzdělávání zaměstnanců a dobrovolníků</a:t>
            </a:r>
          </a:p>
          <a:p>
            <a:pPr lvl="1"/>
            <a:r>
              <a:rPr lang="cs-CZ" dirty="0"/>
              <a:t>a v neposlední řadě ukončování pracovního poměru zaměstnanců.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020864A-1FFA-44D4-B734-B537DA5B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Získávání, výběr a přijímání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537160F-6CDE-4536-8B64-6E57BE12D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Otázka, kterou si každý vedoucí zaměstnanec neziskové organizace klade, je: </a:t>
            </a:r>
          </a:p>
          <a:p>
            <a:pPr lvl="1"/>
            <a:r>
              <a:rPr lang="cs-CZ" dirty="0"/>
              <a:t>kolik potřebuje pracovníků,  </a:t>
            </a:r>
          </a:p>
          <a:p>
            <a:pPr lvl="1"/>
            <a:r>
              <a:rPr lang="cs-CZ" dirty="0"/>
              <a:t>na jaké pozice,</a:t>
            </a:r>
          </a:p>
          <a:p>
            <a:pPr lvl="1"/>
            <a:r>
              <a:rPr lang="cs-CZ" dirty="0"/>
              <a:t>kde je najde</a:t>
            </a:r>
          </a:p>
          <a:p>
            <a:pPr lvl="1"/>
            <a:r>
              <a:rPr lang="cs-CZ" dirty="0"/>
              <a:t>a z čeho je zaplatí?</a:t>
            </a:r>
          </a:p>
        </p:txBody>
      </p:sp>
    </p:spTree>
    <p:extLst>
      <p:ext uri="{BB962C8B-B14F-4D97-AF65-F5344CB8AC3E}">
        <p14:creationId xmlns:p14="http://schemas.microsoft.com/office/powerpoint/2010/main" val="3480265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4F19CDE-2D84-4699-A1EA-A16CE690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nových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272C68B-6AAF-41F9-8320-25119ED52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Lidé jsou zdrojem, nikoli pouhým nákladem</a:t>
            </a:r>
            <a:r>
              <a:rPr lang="cs-CZ" dirty="0"/>
              <a:t>.“ (</a:t>
            </a:r>
            <a:r>
              <a:rPr lang="cs-CZ" dirty="0" err="1"/>
              <a:t>Drücker</a:t>
            </a:r>
            <a:r>
              <a:rPr lang="cs-CZ" dirty="0"/>
              <a:t>, 2006, s. 167). </a:t>
            </a:r>
          </a:p>
          <a:p>
            <a:r>
              <a:rPr lang="cs-CZ" dirty="0"/>
              <a:t>Proto, aby bylo možné tento zdroj dobře využít, je důležité klást důraz také na adaptaci nových pracovníků s neziskovou organizací a jejími dalšími zaměstnanci, dobrovolníky i klienty.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32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33964BF-59A9-445B-9A64-F10DAA12B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nefinančními benefity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41C9857-27E6-49F3-8BB7-0B2C5D00E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Zaměstnance je možné kromě peněz motivovat následujícími nefinančními benefity:</a:t>
            </a:r>
          </a:p>
          <a:p>
            <a:pPr lvl="1"/>
            <a:r>
              <a:rPr lang="cs-CZ" dirty="0"/>
              <a:t>úprava pracovní doby (kratší pracovní doba, částečná práce z domova, zajištění hlídání dětí atd.)</a:t>
            </a:r>
          </a:p>
          <a:p>
            <a:pPr lvl="1"/>
            <a:r>
              <a:rPr lang="cs-CZ" dirty="0"/>
              <a:t>dobrý kolektiv,</a:t>
            </a:r>
          </a:p>
          <a:p>
            <a:pPr lvl="1"/>
            <a:r>
              <a:rPr lang="cs-CZ" dirty="0"/>
              <a:t>dobře nastavené vnitřní procesy, jasná pravidla práce, odměňování i sankciování, pravidla a možnosti kariérního růstu,</a:t>
            </a:r>
          </a:p>
          <a:p>
            <a:pPr lvl="1"/>
            <a:r>
              <a:rPr lang="cs-CZ" dirty="0"/>
              <a:t>dobře prováděné hodnocení, zpětná vazba,</a:t>
            </a:r>
          </a:p>
          <a:p>
            <a:pPr lvl="1"/>
            <a:r>
              <a:rPr lang="cs-CZ" dirty="0"/>
              <a:t>pravidelné pochvaly a hodnocení,</a:t>
            </a:r>
          </a:p>
          <a:p>
            <a:pPr lvl="1"/>
            <a:r>
              <a:rPr lang="cs-CZ" dirty="0"/>
              <a:t>vzdělávání, pracovní i osobní rozvoj, koučování, práce s mentorem nebo supervize,</a:t>
            </a:r>
          </a:p>
          <a:p>
            <a:pPr lvl="1"/>
            <a:r>
              <a:rPr lang="cs-CZ" dirty="0"/>
              <a:t>samostatná práce, možnost návrhu změn, podílení se na rozvoji organizace,</a:t>
            </a:r>
          </a:p>
          <a:p>
            <a:pPr lvl="1"/>
            <a:r>
              <a:rPr lang="cs-CZ" dirty="0"/>
              <a:t>osobní a pracovní vzor vedoucího neziskové organizace, s kterým se zaměstnanci identifikují.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08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518C670-6B8C-4742-AD0B-E16FBC21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Hodnocení, motivování a odměňování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5F9B36B-A071-476C-AA6A-664D49740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Spokojený zaměstnanec odvádí lepší pracovní výkony než zaměstnanec nespokojený a neuvažuje o změně práce. </a:t>
            </a:r>
          </a:p>
          <a:p>
            <a:r>
              <a:rPr lang="cs-CZ" dirty="0"/>
              <a:t>Dobře motivovaný zaměstnanec má mnoho předností jako:</a:t>
            </a:r>
          </a:p>
          <a:p>
            <a:pPr lvl="1"/>
            <a:r>
              <a:rPr lang="cs-CZ" dirty="0"/>
              <a:t>je iniciativní,</a:t>
            </a:r>
          </a:p>
          <a:p>
            <a:pPr lvl="1"/>
            <a:r>
              <a:rPr lang="cs-CZ" dirty="0"/>
              <a:t>dobře pracuje pro organizaci,</a:t>
            </a:r>
          </a:p>
          <a:p>
            <a:pPr lvl="1"/>
            <a:r>
              <a:rPr lang="cs-CZ" dirty="0"/>
              <a:t>je ochoten se zlepšovat ve své práci,</a:t>
            </a:r>
          </a:p>
          <a:p>
            <a:pPr lvl="1"/>
            <a:r>
              <a:rPr lang="cs-CZ" dirty="0"/>
              <a:t>aktivně se podílí na řešení problému,</a:t>
            </a:r>
          </a:p>
          <a:p>
            <a:pPr lvl="1"/>
            <a:r>
              <a:rPr lang="cs-CZ" dirty="0"/>
              <a:t>je ochoten se podílet na změnách.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282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04965AF-7773-4251-B43C-A0C3B7AA5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pracovního poměru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0A02244-DB62-4A6B-B3B7-DE49F0F31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oboustrannou dohodou,</a:t>
            </a:r>
          </a:p>
          <a:p>
            <a:pPr lvl="0"/>
            <a:r>
              <a:rPr lang="cs-CZ" dirty="0"/>
              <a:t>výpovědí,</a:t>
            </a:r>
          </a:p>
          <a:p>
            <a:pPr lvl="0"/>
            <a:r>
              <a:rPr lang="cs-CZ" dirty="0"/>
              <a:t>okamžitým zrušením,</a:t>
            </a:r>
          </a:p>
          <a:p>
            <a:pPr lvl="0"/>
            <a:r>
              <a:rPr lang="cs-CZ" dirty="0"/>
              <a:t>zrušením ve zkušební době,</a:t>
            </a:r>
          </a:p>
          <a:p>
            <a:pPr lvl="0"/>
            <a:r>
              <a:rPr lang="cs-CZ" dirty="0"/>
              <a:t>uplynutím sjednané doby určité,</a:t>
            </a:r>
          </a:p>
          <a:p>
            <a:pPr lvl="0"/>
            <a:r>
              <a:rPr lang="cs-CZ" dirty="0"/>
              <a:t>smrtí zaměstnance,</a:t>
            </a:r>
          </a:p>
          <a:p>
            <a:pPr lvl="0"/>
            <a:r>
              <a:rPr lang="cs-CZ" dirty="0"/>
              <a:t>v případě zaměstnání cizinců vyhoštěním nebo uplynutím platnosti povolení k pobytu.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1011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C6EFC58B6EA40819E2A4F60D8E4EC" ma:contentTypeVersion="2" ma:contentTypeDescription="Vytvoří nový dokument" ma:contentTypeScope="" ma:versionID="6ff6665afc083d6c39f724d10a9a6e8d">
  <xsd:schema xmlns:xsd="http://www.w3.org/2001/XMLSchema" xmlns:xs="http://www.w3.org/2001/XMLSchema" xmlns:p="http://schemas.microsoft.com/office/2006/metadata/properties" xmlns:ns2="e7dbbbf3-4e93-42b9-a671-70ecc77d20cf" targetNamespace="http://schemas.microsoft.com/office/2006/metadata/properties" ma:root="true" ma:fieldsID="927f7f1a29930ca47834ec32c10f3470" ns2:_="">
    <xsd:import namespace="e7dbbbf3-4e93-42b9-a671-70ecc77d20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dbbbf3-4e93-42b9-a671-70ecc77d20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317F33-B58E-4C50-9325-AC65A43638EE}"/>
</file>

<file path=customXml/itemProps2.xml><?xml version="1.0" encoding="utf-8"?>
<ds:datastoreItem xmlns:ds="http://schemas.openxmlformats.org/officeDocument/2006/customXml" ds:itemID="{78403AC3-96F7-41E9-96F7-6F16AC83FAC0}"/>
</file>

<file path=customXml/itemProps3.xml><?xml version="1.0" encoding="utf-8"?>
<ds:datastoreItem xmlns:ds="http://schemas.openxmlformats.org/officeDocument/2006/customXml" ds:itemID="{E2A7D0D8-06E6-4B6F-B71E-D58E40C583E7}"/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729</Words>
  <Application>Microsoft Office PowerPoint</Application>
  <PresentationFormat>Širokoúhlá obrazovka</PresentationFormat>
  <Paragraphs>132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Motiv Office</vt:lpstr>
      <vt:lpstr>Shrnutí hlavních bodů Personální řízení</vt:lpstr>
      <vt:lpstr>Vedení a řízení lidí</vt:lpstr>
      <vt:lpstr>Vedoucí neziskové organizace</vt:lpstr>
      <vt:lpstr>Personální činnosti</vt:lpstr>
      <vt:lpstr>Získávání, výběr a přijímání pracovníků</vt:lpstr>
      <vt:lpstr>Adaptace nových pracovníků</vt:lpstr>
      <vt:lpstr>Motivace nefinančními benefity</vt:lpstr>
      <vt:lpstr>Hodnocení, motivování a odměňování</vt:lpstr>
      <vt:lpstr>Ukončení pracovního poměru</vt:lpstr>
      <vt:lpstr>Shrnutí hlavních bodů dobrovolnictví</vt:lpstr>
      <vt:lpstr>Dobrovolnictví</vt:lpstr>
      <vt:lpstr>Typy dobrovolné práce</vt:lpstr>
      <vt:lpstr>Dobrovolnictví</vt:lpstr>
      <vt:lpstr>Dobrovolnictví podle zákona</vt:lpstr>
      <vt:lpstr>Dobrovolnictví podle zákona</vt:lpstr>
      <vt:lpstr>Povinnosti dobrovolníka</vt:lpstr>
      <vt:lpstr>Dobrovolníci mimo režim zákona</vt:lpstr>
      <vt:lpstr>Povinnosti dobrovolníka</vt:lpstr>
      <vt:lpstr>Shrnutí hlavních bodů finanční řízení</vt:lpstr>
      <vt:lpstr>Finanční řízení NNO by mělo vést k:</vt:lpstr>
      <vt:lpstr>Zdroje financování NNO</vt:lpstr>
      <vt:lpstr>Crowdfunding</vt:lpstr>
      <vt:lpstr>Finanční plánování</vt:lpstr>
      <vt:lpstr>Zásady finančního plánování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uzivatel</cp:lastModifiedBy>
  <cp:revision>137</cp:revision>
  <dcterms:created xsi:type="dcterms:W3CDTF">2016-11-25T20:36:16Z</dcterms:created>
  <dcterms:modified xsi:type="dcterms:W3CDTF">2021-04-08T14:08:02Z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0x010100A40C6EFC58B6EA40819E2A4F60D8E4EC</vt:lpwstr>
  </property>
</Properties>
</file>