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67" r:id="rId4"/>
    <p:sldId id="295" r:id="rId5"/>
    <p:sldId id="258" r:id="rId6"/>
    <p:sldId id="294" r:id="rId7"/>
    <p:sldId id="291" r:id="rId8"/>
    <p:sldId id="293" r:id="rId9"/>
    <p:sldId id="274" r:id="rId10"/>
    <p:sldId id="297" r:id="rId11"/>
    <p:sldId id="296" r:id="rId12"/>
    <p:sldId id="275" r:id="rId13"/>
    <p:sldId id="290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9677" autoAdjust="0"/>
  </p:normalViewPr>
  <p:slideViewPr>
    <p:cSldViewPr snapToGrid="0">
      <p:cViewPr varScale="1">
        <p:scale>
          <a:sx n="56" d="100"/>
          <a:sy n="56" d="100"/>
        </p:scale>
        <p:origin x="67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67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How Might We Questions (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HMW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– Jak bychom mohli?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1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3FC3-87A9-D788-E52F-E1A6F6128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357E691-ED2A-709A-0149-A72552E50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F9503C-1041-5B60-F45A-11931CD03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A1F23D-F2E8-E68A-1CEA-5A313E37B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89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68769-4903-0BBD-26E6-4DC1DCCA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81A079-7CAE-4AEF-32D0-7D7392D6D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085DECF-E79C-7DD0-7B40-2CBBF3167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61B659-BDB8-103C-FE0F-0E53A394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90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A0E9-FC33-4314-B464-84473BAC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39FB02-84A6-3F10-00F4-AD02EB32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82BDF5-9FA7-9153-FAAC-FE47B2E3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mé Matice problémů z doby, kdy jsem na vašem místě seděla já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26BF44-1B3B-620B-0E4A-3251593E1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6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3.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29D2D-EF3C-E4BA-F11D-ECB8B1FEF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CD5149-15AB-A3C4-8E72-C30C5FB1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424" y="29322"/>
            <a:ext cx="9941865" cy="68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0C6D7-5750-93C5-21D1-94E4A299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1BFFEF5-330D-CA48-AA1F-C2F5396FD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670" y="54172"/>
            <a:ext cx="9852660" cy="68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ED2C-1998-8CE4-19E4-0647B89F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AD22F13-945C-4F92-8DBB-DFAAFFAE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703"/>
            <a:ext cx="12104403" cy="68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121415" y="5560884"/>
            <a:ext cx="11890288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solidFill>
                  <a:schemeClr val="tx2"/>
                </a:solidFill>
              </a:rPr>
              <a:t>Prvně si vyplňte HMW a poté si zkuste vytyčit aspoň 3 problémy vašeho projektu, a jak je pomocí brainstormingu dokážete přerámovat </a:t>
            </a:r>
          </a:p>
        </p:txBody>
      </p:sp>
    </p:spTree>
    <p:extLst>
      <p:ext uri="{BB962C8B-B14F-4D97-AF65-F5344CB8AC3E}">
        <p14:creationId xmlns:p14="http://schemas.microsoft.com/office/powerpoint/2010/main" val="425370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2B3B3-0583-36CC-F336-F00C7D60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D20172B-F7E4-FCCE-9C24-B0DBC1E5F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9736FEB-15ED-79F6-4034-13738F97AE13}"/>
              </a:ext>
            </a:extLst>
          </p:cNvPr>
          <p:cNvSpPr txBox="1">
            <a:spLocks/>
          </p:cNvSpPr>
          <p:nvPr/>
        </p:nvSpPr>
        <p:spPr>
          <a:xfrm>
            <a:off x="989554" y="2780442"/>
            <a:ext cx="10651985" cy="32109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Problémy/výzvy u vašich projektů máte nyní zmapované z minulého semináře - </a:t>
            </a:r>
            <a:r>
              <a:rPr lang="cs-CZ" sz="4000" b="1" dirty="0">
                <a:solidFill>
                  <a:schemeClr val="tx2"/>
                </a:solidFill>
              </a:rPr>
              <a:t>myšlenkové mapy</a:t>
            </a:r>
            <a:r>
              <a:rPr lang="cs-CZ" sz="4000" dirty="0">
                <a:solidFill>
                  <a:schemeClr val="tx2"/>
                </a:solidFill>
              </a:rPr>
              <a:t>, teď je na vás, abyste je začali řešit pomocí …</a:t>
            </a:r>
          </a:p>
        </p:txBody>
      </p:sp>
    </p:spTree>
    <p:extLst>
      <p:ext uri="{BB962C8B-B14F-4D97-AF65-F5344CB8AC3E}">
        <p14:creationId xmlns:p14="http://schemas.microsoft.com/office/powerpoint/2010/main" val="347266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6EB7DF-392A-94F9-F413-BF0787F5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pic>
        <p:nvPicPr>
          <p:cNvPr id="3" name="Obrázek 2" descr="Obsah obrázku kresba, skica, klipart, ilustrace&#10;&#10;Popis byl vytvořen automaticky">
            <a:extLst>
              <a:ext uri="{FF2B5EF4-FFF2-40B4-BE49-F238E27FC236}">
                <a16:creationId xmlns:a16="http://schemas.microsoft.com/office/drawing/2014/main" id="{8C97B75F-5244-0019-F0D2-32A702A48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69B3E-0391-188C-8DB6-B2D2ED6C8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DC9D205-975F-BA88-E445-EF69C553E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FD57904-B55B-4365-CFC5-62FD7444B4C9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630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Brainstorming – základní body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3DBD1C-6306-3987-5D5F-97DCFE36E0C5}"/>
              </a:ext>
            </a:extLst>
          </p:cNvPr>
          <p:cNvSpPr txBox="1"/>
          <p:nvPr/>
        </p:nvSpPr>
        <p:spPr>
          <a:xfrm>
            <a:off x="970926" y="2116115"/>
            <a:ext cx="1068371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500" b="1" dirty="0"/>
              <a:t>Určete moderátora – facilitátora – organizátora. </a:t>
            </a:r>
            <a:r>
              <a:rPr lang="cs-CZ" sz="2500" dirty="0"/>
              <a:t>Jedna osoba musí vládnout pevnější rukou. </a:t>
            </a:r>
            <a:r>
              <a:rPr lang="cs-CZ" sz="2500" b="1" dirty="0"/>
              <a:t>Hlídá čas</a:t>
            </a:r>
            <a:r>
              <a:rPr lang="cs-CZ" sz="2500" dirty="0"/>
              <a:t>, určuje metodu, a když se dostanete do slepé uličky, snaží se prostřílet cestu ven. </a:t>
            </a:r>
          </a:p>
          <a:p>
            <a:pPr algn="l"/>
            <a:endParaRPr lang="cs-CZ" sz="2500" b="1" dirty="0"/>
          </a:p>
          <a:p>
            <a:pPr algn="l"/>
            <a:r>
              <a:rPr lang="cs-CZ" sz="2500" b="1" dirty="0"/>
              <a:t>Stanovte si cíle. </a:t>
            </a:r>
            <a:r>
              <a:rPr lang="cs-CZ" sz="2500" dirty="0"/>
              <a:t>Každý brainstorming musí někam směřovat. Mějte jasno v tom, co chcete vymyslet a </a:t>
            </a:r>
            <a:r>
              <a:rPr lang="cs-CZ" sz="2500" b="1" dirty="0"/>
              <a:t>neodbíhejte od tématu</a:t>
            </a:r>
            <a:r>
              <a:rPr lang="cs-CZ" sz="2500" dirty="0"/>
              <a:t>. Zkuste se co nejvíc </a:t>
            </a:r>
            <a:r>
              <a:rPr lang="cs-CZ" sz="2500" b="1" dirty="0"/>
              <a:t>soustředit</a:t>
            </a:r>
            <a:r>
              <a:rPr lang="cs-CZ" sz="2500" dirty="0"/>
              <a:t>.</a:t>
            </a:r>
          </a:p>
          <a:p>
            <a:pPr algn="l"/>
            <a:endParaRPr lang="cs-CZ" sz="2500" dirty="0"/>
          </a:p>
          <a:p>
            <a:pPr algn="l"/>
            <a:r>
              <a:rPr lang="cs-CZ" sz="2500" b="1" dirty="0"/>
              <a:t>Zapisujte všechno. </a:t>
            </a:r>
            <a:r>
              <a:rPr lang="cs-CZ" sz="2500" dirty="0"/>
              <a:t>Fakt všechno. I ty </a:t>
            </a:r>
            <a:r>
              <a:rPr lang="cs-CZ" sz="2500" b="1" dirty="0"/>
              <a:t>nejextrémnější nápady, </a:t>
            </a:r>
            <a:r>
              <a:rPr lang="cs-CZ" sz="2500" dirty="0"/>
              <a:t>protože ty </a:t>
            </a:r>
            <a:r>
              <a:rPr lang="cs-CZ" sz="2500" b="1" dirty="0"/>
              <a:t>mohou pomoci s rozvířením nápadu ostatních – nesuďte</a:t>
            </a:r>
            <a:r>
              <a:rPr lang="cs-CZ" sz="2500" dirty="0"/>
              <a:t>, neházejte je do koše.</a:t>
            </a:r>
          </a:p>
          <a:p>
            <a:pPr algn="l"/>
            <a:endParaRPr lang="cs-CZ" sz="2500" dirty="0"/>
          </a:p>
          <a:p>
            <a:pPr algn="l">
              <a:buFont typeface="Arial" panose="020B0604020202020204" pitchFamily="34" charset="0"/>
              <a:buChar char="•"/>
            </a:pPr>
            <a:endParaRPr lang="cs-CZ" sz="1200" b="0" i="0" dirty="0">
              <a:solidFill>
                <a:srgbClr val="454545"/>
              </a:solidFill>
              <a:effectLst/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2156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352363" y="2780442"/>
            <a:ext cx="7487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3 typy, jak si brainstorming okořenit a zkusit ho zase trošku jinak </a:t>
            </a:r>
          </a:p>
        </p:txBody>
      </p:sp>
    </p:spTree>
    <p:extLst>
      <p:ext uri="{BB962C8B-B14F-4D97-AF65-F5344CB8AC3E}">
        <p14:creationId xmlns:p14="http://schemas.microsoft.com/office/powerpoint/2010/main" val="225786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7F03-46EA-D2A5-6A22-75EF6D2A0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B412760-15C4-5557-38A4-91911C5F2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C985FE3-4D19-8784-E324-5E5F8361FE18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630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Brainstorming – očima druhých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9CBE2A-8EB3-ACE8-9CC2-8AE208DA0B2B}"/>
              </a:ext>
            </a:extLst>
          </p:cNvPr>
          <p:cNvSpPr txBox="1"/>
          <p:nvPr/>
        </p:nvSpPr>
        <p:spPr>
          <a:xfrm>
            <a:off x="1063291" y="1873065"/>
            <a:ext cx="1015778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>
                <a:solidFill>
                  <a:schemeClr val="accent1"/>
                </a:solidFill>
              </a:rPr>
              <a:t>Pro koho je tento typ dobrý: </a:t>
            </a:r>
            <a:r>
              <a:rPr lang="cs-CZ" sz="2500" dirty="0"/>
              <a:t>chcete se podívat na problematiku jiným pohledem, protože v tom svém jste doslova „utopeni“ a nevíte kudy plavat dál?</a:t>
            </a:r>
          </a:p>
          <a:p>
            <a:endParaRPr lang="cs-CZ" sz="2500" dirty="0"/>
          </a:p>
          <a:p>
            <a:r>
              <a:rPr lang="cs-CZ" sz="2500" b="1" dirty="0">
                <a:solidFill>
                  <a:srgbClr val="FF0000"/>
                </a:solidFill>
              </a:rPr>
              <a:t>Jak na to: každému ve skupině přiřaďte osobnost (skutečnou nebo fiktivní). </a:t>
            </a:r>
          </a:p>
          <a:p>
            <a:endParaRPr lang="cs-CZ" sz="2500" b="1" dirty="0">
              <a:solidFill>
                <a:srgbClr val="FF0000"/>
              </a:solidFill>
            </a:endParaRPr>
          </a:p>
          <a:p>
            <a:r>
              <a:rPr lang="cs-CZ" sz="2500" dirty="0"/>
              <a:t>Jak by daný problém vyřešil </a:t>
            </a:r>
            <a:r>
              <a:rPr lang="cs-CZ" sz="2500" dirty="0" err="1"/>
              <a:t>Elon</a:t>
            </a:r>
            <a:r>
              <a:rPr lang="cs-CZ" sz="2500" dirty="0"/>
              <a:t> Musk, Václav Havel nebo Krteček?</a:t>
            </a:r>
          </a:p>
          <a:p>
            <a:endParaRPr lang="cs-CZ" sz="2500" dirty="0"/>
          </a:p>
          <a:p>
            <a:r>
              <a:rPr lang="cs-CZ" sz="2500" dirty="0"/>
              <a:t>Osobnosti ale mohou být úplně běžné – vžijte se do rolí: dítě do 5 let, teenager, matka na mateřské, senior vdovec, podnikatel bez závazků, majitel tří psů, sportovkyně, ekolog …</a:t>
            </a:r>
          </a:p>
        </p:txBody>
      </p:sp>
    </p:spTree>
    <p:extLst>
      <p:ext uri="{BB962C8B-B14F-4D97-AF65-F5344CB8AC3E}">
        <p14:creationId xmlns:p14="http://schemas.microsoft.com/office/powerpoint/2010/main" val="315835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4B09-2D80-AE78-4BAE-47267249B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7F2C32A-D5BA-6012-1541-880563D91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0F9C27F6-5E25-6C21-4D06-3CD99635AB7F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630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Brainstorming – pro introverty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98DAF4-42F2-923A-7898-F63A7940FF06}"/>
              </a:ext>
            </a:extLst>
          </p:cNvPr>
          <p:cNvSpPr txBox="1"/>
          <p:nvPr/>
        </p:nvSpPr>
        <p:spPr>
          <a:xfrm>
            <a:off x="1063291" y="1873065"/>
            <a:ext cx="1015778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>
                <a:solidFill>
                  <a:schemeClr val="accent1"/>
                </a:solidFill>
              </a:rPr>
              <a:t>Pro koho je tento typ dobrý: </a:t>
            </a:r>
            <a:r>
              <a:rPr lang="cs-CZ" sz="2500" dirty="0"/>
              <a:t>Použijte, pokud víte, že máte v týmu jedince, kteří se příliš neprojevují anebo naopak ty, kteří jsou dominantní a ovlivňují intenzivně ostatní.</a:t>
            </a:r>
          </a:p>
          <a:p>
            <a:endParaRPr lang="cs-CZ" sz="2500" dirty="0"/>
          </a:p>
          <a:p>
            <a:r>
              <a:rPr lang="cs-CZ" sz="2500" b="1" dirty="0">
                <a:solidFill>
                  <a:srgbClr val="FF0000"/>
                </a:solidFill>
              </a:rPr>
              <a:t>Jak na to: každý napíše na papír 3 nápady/řešení/myšlenky. </a:t>
            </a:r>
          </a:p>
          <a:p>
            <a:r>
              <a:rPr lang="cs-CZ" sz="2500" b="1" dirty="0">
                <a:solidFill>
                  <a:srgbClr val="FF0000"/>
                </a:solidFill>
              </a:rPr>
              <a:t> 	      Následně každý podá papír kolegovi po své pravici. Ten rozvíjí 	      tyto tři nápady dál. Každý podá papír tolikrát doprava, aby se 	      všichni z týmu vyjádřili ke všemu.</a:t>
            </a:r>
            <a:endParaRPr lang="cs-CZ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7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02BEC-3E13-86DB-93F0-BDF0FD7F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D6B49A8-1554-347E-85F4-A21A1D6B2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E17767C-E6D8-7F27-7FBC-B6AB0373B7C9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630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Brainstorming – vyvraťte něčí mínění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F4B0B7-0F6C-CD59-E774-4C65B3823B15}"/>
              </a:ext>
            </a:extLst>
          </p:cNvPr>
          <p:cNvSpPr txBox="1"/>
          <p:nvPr/>
        </p:nvSpPr>
        <p:spPr>
          <a:xfrm>
            <a:off x="1063291" y="1873065"/>
            <a:ext cx="1015778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>
                <a:solidFill>
                  <a:schemeClr val="accent1"/>
                </a:solidFill>
              </a:rPr>
              <a:t>Pro koho je tento typ dobrý: </a:t>
            </a:r>
            <a:r>
              <a:rPr lang="cs-CZ" sz="2500" dirty="0"/>
              <a:t>Máte utvořeno mínění o svých zákaznících? Předpokládáte nějaké chování svých klientů? Uvažujete nad cílovkou pro váš produkt/službu?</a:t>
            </a:r>
          </a:p>
          <a:p>
            <a:endParaRPr lang="cs-CZ" sz="2500" dirty="0"/>
          </a:p>
          <a:p>
            <a:r>
              <a:rPr lang="cs-CZ" sz="2500" b="1" dirty="0">
                <a:solidFill>
                  <a:srgbClr val="FF0000"/>
                </a:solidFill>
              </a:rPr>
              <a:t>Jak na to: Napište všechny mínění a předpoklady, které dokážete vymyslet.   	      Ať už jsou reálné nebo abstraktní.</a:t>
            </a:r>
          </a:p>
          <a:p>
            <a:endParaRPr lang="cs-CZ" sz="2500" b="1" dirty="0">
              <a:solidFill>
                <a:srgbClr val="FF0000"/>
              </a:solidFill>
            </a:endParaRPr>
          </a:p>
          <a:p>
            <a:r>
              <a:rPr lang="cs-CZ" sz="2500" dirty="0"/>
              <a:t>Např. o cílení zákazníků pro váš e-shop: lidé 65+ nenakupují online, většina teenagerů slyší na dopravu zdarma, muži 45+ stráví nákupem jen pár minut atd. Sepište je všechny a poté o nich diskutujte ve skupině.</a:t>
            </a:r>
          </a:p>
        </p:txBody>
      </p:sp>
    </p:spTree>
    <p:extLst>
      <p:ext uri="{BB962C8B-B14F-4D97-AF65-F5344CB8AC3E}">
        <p14:creationId xmlns:p14="http://schemas.microsoft.com/office/powerpoint/2010/main" val="269253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4ABBC16-084A-547F-A903-3E47D2868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9" y="0"/>
            <a:ext cx="11297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72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489</Words>
  <Application>Microsoft Office PowerPoint</Application>
  <PresentationFormat>Širokoúhlá obrazovka</PresentationFormat>
  <Paragraphs>37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Aptos</vt:lpstr>
      <vt:lpstr>Arial</vt:lpstr>
      <vt:lpstr>Arial</vt:lpstr>
      <vt:lpstr>Calibri</vt:lpstr>
      <vt:lpstr>Calibri Light</vt:lpstr>
      <vt:lpstr>Lora</vt:lpstr>
      <vt:lpstr>Wingdings</vt:lpstr>
      <vt:lpstr>Motiv Office</vt:lpstr>
      <vt:lpstr>Inovační podnikání ~ 3.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29</cp:revision>
  <dcterms:created xsi:type="dcterms:W3CDTF">2023-09-26T12:19:39Z</dcterms:created>
  <dcterms:modified xsi:type="dcterms:W3CDTF">2024-02-19T17:19:36Z</dcterms:modified>
</cp:coreProperties>
</file>