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63" r:id="rId5"/>
    <p:sldId id="462" r:id="rId6"/>
    <p:sldId id="472" r:id="rId7"/>
    <p:sldId id="473" r:id="rId8"/>
    <p:sldId id="478" r:id="rId9"/>
    <p:sldId id="487" r:id="rId10"/>
    <p:sldId id="471" r:id="rId11"/>
    <p:sldId id="495" r:id="rId12"/>
    <p:sldId id="496" r:id="rId13"/>
    <p:sldId id="497" r:id="rId14"/>
    <p:sldId id="498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2925" autoAdjust="0"/>
  </p:normalViewPr>
  <p:slideViewPr>
    <p:cSldViewPr snapToGrid="0">
      <p:cViewPr varScale="1">
        <p:scale>
          <a:sx n="139" d="100"/>
          <a:sy n="139" d="100"/>
        </p:scale>
        <p:origin x="17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04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169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253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046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06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077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88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03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361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0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3parks.com/cs" TargetMode="External"/><Relationship Id="rId5" Type="http://schemas.openxmlformats.org/officeDocument/2006/relationships/hyperlink" Target="https://ctp.eu/cs/vyhledavac-prumyslovych-skladu-a-kancelari-3/czech-republic/ctpark-ostrava/" TargetMode="External"/><Relationship Id="rId4" Type="http://schemas.openxmlformats.org/officeDocument/2006/relationships/hyperlink" Target="https://alcmosnov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youtube.com/watch?v=VBttxY6JTik" TargetMode="External"/><Relationship Id="rId4" Type="http://schemas.openxmlformats.org/officeDocument/2006/relationships/hyperlink" Target="https://www.youtube.com/watch?v=e7TEv1ebc6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>
              <a:solidFill>
                <a:schemeClr val="bg1"/>
              </a:solidFill>
            </a:endParaRP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Logistika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Trendy v logistice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62F8D94-0CE2-00D3-9E7B-4485A71ED34C}"/>
              </a:ext>
            </a:extLst>
          </p:cNvPr>
          <p:cNvSpPr txBox="1"/>
          <p:nvPr/>
        </p:nvSpPr>
        <p:spPr>
          <a:xfrm>
            <a:off x="4274368" y="36743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altLang="cs-CZ" sz="1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 a přednášející 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813D5A1-2E0A-2423-32A1-79A539CFBAD6}"/>
              </a:ext>
            </a:extLst>
          </p:cNvPr>
          <p:cNvSpPr txBox="1"/>
          <p:nvPr/>
        </p:nvSpPr>
        <p:spPr>
          <a:xfrm>
            <a:off x="521208" y="40093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cap="all" dirty="0" bmk="_Toc374514556">
                <a:solidFill>
                  <a:srgbClr val="307871"/>
                </a:solidFill>
              </a:rPr>
              <a:t>Data v logistice</a:t>
            </a:r>
            <a:endParaRPr lang="cs-CZ" sz="1800" b="1" cap="all" dirty="0" bmk="_Toc374514556">
              <a:solidFill>
                <a:srgbClr val="30787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BA38469-84D4-B573-89C6-55BE18B625D3}"/>
              </a:ext>
            </a:extLst>
          </p:cNvPr>
          <p:cNvSpPr txBox="1"/>
          <p:nvPr/>
        </p:nvSpPr>
        <p:spPr>
          <a:xfrm>
            <a:off x="347309" y="1051561"/>
            <a:ext cx="86319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Big Data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</a:t>
            </a:r>
            <a:r>
              <a:rPr lang="cs-CZ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V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elká data pomáhají předpovídat poptávku a optimalizovat zásoby.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Příklad firmy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UPS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využívá big data pro optimalizaci tras a zlepšení provozní efektivity.</a:t>
            </a:r>
          </a:p>
          <a:p>
            <a:pPr lvl="1" algn="l"/>
            <a:endParaRPr lang="cs-CZ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Prediktivní analytika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Využití analytických nástrojů pro predikci trendů a zlepšení rozhodování.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Příklad firmy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DHL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využívá prediktivní analytiku pro zlepšení řízení zásob a plánování.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Umělá inteligence a strojové učení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AI a strojové učení zlepšují plánování a provozní efektivitu.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Příklad firmy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XPO </a:t>
            </a:r>
            <a:r>
              <a:rPr lang="cs-CZ" b="1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Logistics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implementuje AI pro optimalizaci logistických procesů.</a:t>
            </a:r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30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813D5A1-2E0A-2423-32A1-79A539CFBAD6}"/>
              </a:ext>
            </a:extLst>
          </p:cNvPr>
          <p:cNvSpPr txBox="1"/>
          <p:nvPr/>
        </p:nvSpPr>
        <p:spPr>
          <a:xfrm>
            <a:off x="521208" y="400930"/>
            <a:ext cx="7068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cap="all" dirty="0" bmk="_Toc374514556">
                <a:solidFill>
                  <a:srgbClr val="307871"/>
                </a:solidFill>
              </a:rPr>
              <a:t>Další trendy v logistice – viz první seminář - pexeso</a:t>
            </a:r>
            <a:endParaRPr lang="cs-CZ" sz="1800" b="1" cap="all" dirty="0" bmk="_Toc374514556">
              <a:solidFill>
                <a:srgbClr val="30787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BA38469-84D4-B573-89C6-55BE18B625D3}"/>
              </a:ext>
            </a:extLst>
          </p:cNvPr>
          <p:cNvSpPr txBox="1"/>
          <p:nvPr/>
        </p:nvSpPr>
        <p:spPr>
          <a:xfrm>
            <a:off x="1444589" y="1746505"/>
            <a:ext cx="86319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Digitalizace a automatizace v logistice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Udržitelnost v logistice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E-</a:t>
            </a:r>
            <a:r>
              <a:rPr lang="cs-CZ" b="1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commerce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 změny v doručování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Sdílená ekonomika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Reverzní Logistika and Cirkulární ekonomika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Humanitární logistika, atd.</a:t>
            </a:r>
          </a:p>
          <a:p>
            <a:pPr algn="l"/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96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693712"/>
            <a:ext cx="7333519" cy="247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</a:rPr>
              <a:t>Hub and </a:t>
            </a:r>
            <a:r>
              <a:rPr lang="cs-CZ" sz="2600" b="1" cap="all" dirty="0" err="1">
                <a:solidFill>
                  <a:srgbClr val="307871"/>
                </a:solidFill>
              </a:rPr>
              <a:t>Spoke</a:t>
            </a:r>
            <a:endParaRPr lang="cs-CZ" sz="2600" b="1" cap="all" dirty="0">
              <a:solidFill>
                <a:srgbClr val="307871"/>
              </a:solidFill>
            </a:endParaRPr>
          </a:p>
          <a:p>
            <a:pPr marL="342900" indent="-342900" algn="just">
              <a:spcBef>
                <a:spcPts val="4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</a:rPr>
              <a:t>systém konsolidace menších zásilek do větších celků, které jsou přepravovány do centrálních skladů a následně roztřízeny do jednotlivých zásilek podle požadavků zákazníka</a:t>
            </a:r>
          </a:p>
          <a:p>
            <a:pPr marL="342900" indent="-342900" algn="just">
              <a:spcBef>
                <a:spcPts val="4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</a:rPr>
              <a:t>spojeno s deregulací letecké dopravy v USA (1978)</a:t>
            </a:r>
          </a:p>
        </p:txBody>
      </p:sp>
    </p:spTree>
    <p:extLst>
      <p:ext uri="{BB962C8B-B14F-4D97-AF65-F5344CB8AC3E}">
        <p14:creationId xmlns:p14="http://schemas.microsoft.com/office/powerpoint/2010/main" val="216720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 descr="Obsah obrázku text, snímek obrazovky, software, Webová stránka&#10;&#10;Popis byl vytvořen automaticky">
            <a:extLst>
              <a:ext uri="{FF2B5EF4-FFF2-40B4-BE49-F238E27FC236}">
                <a16:creationId xmlns:a16="http://schemas.microsoft.com/office/drawing/2014/main" id="{EB5A27D4-1F45-9F58-B7C0-63B4C6180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79" y="628601"/>
            <a:ext cx="6011578" cy="404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0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26205" y="309864"/>
            <a:ext cx="7203820" cy="4821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000" b="1" cap="all" dirty="0">
                <a:solidFill>
                  <a:srgbClr val="307871"/>
                </a:solidFill>
              </a:rPr>
              <a:t>Systémy rychlé odezvy </a:t>
            </a:r>
            <a:r>
              <a:rPr lang="cs-CZ" sz="2000" b="1" cap="all" dirty="0" err="1">
                <a:solidFill>
                  <a:srgbClr val="307871"/>
                </a:solidFill>
              </a:rPr>
              <a:t>Quick</a:t>
            </a:r>
            <a:r>
              <a:rPr lang="cs-CZ" sz="2000" b="1" cap="all" dirty="0">
                <a:solidFill>
                  <a:srgbClr val="307871"/>
                </a:solidFill>
              </a:rPr>
              <a:t> Response – QR</a:t>
            </a:r>
          </a:p>
          <a:p>
            <a:pPr>
              <a:spcBef>
                <a:spcPts val="430"/>
              </a:spcBef>
            </a:pPr>
            <a:endParaRPr lang="cs-CZ" sz="1400" b="1" cap="all" dirty="0">
              <a:solidFill>
                <a:srgbClr val="307871"/>
              </a:solidFill>
            </a:endParaRPr>
          </a:p>
          <a:p>
            <a:pPr>
              <a:spcBef>
                <a:spcPts val="430"/>
              </a:spcBef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sz="2000" dirty="0"/>
              <a:t>z roku 1986 ve firmě </a:t>
            </a:r>
            <a:r>
              <a:rPr lang="cs-CZ" sz="2000" dirty="0" err="1"/>
              <a:t>Milliken&amp;Company</a:t>
            </a:r>
            <a:r>
              <a:rPr lang="cs-CZ" sz="2000" dirty="0"/>
              <a:t>  </a:t>
            </a:r>
          </a:p>
          <a:p>
            <a:pPr>
              <a:spcBef>
                <a:spcPts val="430"/>
              </a:spcBef>
            </a:pPr>
            <a:endParaRPr lang="cs-CZ" sz="2000" dirty="0"/>
          </a:p>
          <a:p>
            <a:pPr>
              <a:spcBef>
                <a:spcPts val="430"/>
              </a:spcBef>
              <a:buFont typeface="Arial" pitchFamily="34" charset="0"/>
              <a:buChar char="•"/>
            </a:pPr>
            <a:r>
              <a:rPr lang="cs-CZ" sz="2000" dirty="0"/>
              <a:t> základní technologie zákaznicky orientovaného dodavatelského řetězce (Just in Time)</a:t>
            </a:r>
          </a:p>
          <a:p>
            <a:pPr>
              <a:spcBef>
                <a:spcPts val="430"/>
              </a:spcBef>
              <a:buFont typeface="Arial" pitchFamily="34" charset="0"/>
              <a:buChar char="•"/>
            </a:pPr>
            <a:endParaRPr lang="cs-CZ" sz="2000" dirty="0"/>
          </a:p>
          <a:p>
            <a:pPr>
              <a:spcBef>
                <a:spcPts val="430"/>
              </a:spcBef>
              <a:buFont typeface="Arial" pitchFamily="34" charset="0"/>
              <a:buChar char="•"/>
            </a:pPr>
            <a:r>
              <a:rPr lang="cs-CZ" sz="2000" dirty="0"/>
              <a:t> co nejrychlejší a precizní identifikace poptávky včetně zajištění spokojenosti každého článku dodavatelského řetězce </a:t>
            </a:r>
          </a:p>
          <a:p>
            <a:pPr>
              <a:spcBef>
                <a:spcPts val="430"/>
              </a:spcBef>
              <a:buFont typeface="Arial" pitchFamily="34" charset="0"/>
              <a:buChar char="•"/>
            </a:pPr>
            <a:endParaRPr lang="cs-CZ" sz="2000" dirty="0"/>
          </a:p>
          <a:p>
            <a:pPr>
              <a:spcBef>
                <a:spcPts val="430"/>
              </a:spcBef>
              <a:buFont typeface="Arial" pitchFamily="34" charset="0"/>
              <a:buChar char="•"/>
            </a:pPr>
            <a:r>
              <a:rPr lang="cs-CZ" sz="2000" dirty="0"/>
              <a:t> nástupce je ECR - Efektivní reakce zákazníka - využití Zara, Toyota, bezobslužné prodejny </a:t>
            </a:r>
          </a:p>
          <a:p>
            <a:pPr>
              <a:spcBef>
                <a:spcPts val="430"/>
              </a:spcBef>
            </a:pPr>
            <a:endParaRPr lang="cs-CZ" sz="2200" dirty="0"/>
          </a:p>
          <a:p>
            <a:pPr>
              <a:spcBef>
                <a:spcPts val="430"/>
              </a:spcBef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44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61313" y="628601"/>
            <a:ext cx="74073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600" b="1" cap="all" dirty="0" bmk="_Toc374514556">
                <a:solidFill>
                  <a:srgbClr val="307871"/>
                </a:solidFill>
              </a:rPr>
              <a:t>Outsourcing</a:t>
            </a:r>
          </a:p>
          <a:p>
            <a:pPr marL="0" lvl="1"/>
            <a:endParaRPr lang="cs-CZ" sz="2600" b="1" cap="all" dirty="0" bmk="_Toc374514556">
              <a:solidFill>
                <a:srgbClr val="30787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dlouhodobé přenesení určité činnosti, kterou podnik dosud prováděl sám, na externího poskytovatele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původně chápán jako "přenechání péče" do rukou jinému subjektu, na komerční bázi, „věc“ ve  vlastnictví zákazníka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 současné době posun do dvou směrů: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outsourcingu služeb místo „péče“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"zjemnění" outsourcingu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Outsourcing a Amazon?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cs-CZ" sz="1200" dirty="0"/>
          </a:p>
          <a:p>
            <a:pPr lvl="1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06338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11840" y="438212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500" dirty="0"/>
              <a:t>Stupně Outsourcingu</a:t>
            </a:r>
          </a:p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871" y="747161"/>
            <a:ext cx="6134100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5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23193" y="709702"/>
            <a:ext cx="7186731" cy="3303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cap="all" dirty="0" bmk="_Toc374514556">
                <a:solidFill>
                  <a:srgbClr val="307871"/>
                </a:solidFill>
              </a:rPr>
              <a:t>Logistické centrum 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začleňuje do jednoho prostoru dopravní a zasílatelské podniky, poskytovatele logistických služeb, celní, veterinární, fytotechnickou a hygienickou správu, průmyslové a obchodní podniky, leasingové, pojišťovací a bankovní společnosti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bod, ve kterém se stýkají dopravní prostředky různých druhů dopravy - optimální podmínky pro tvorbu kombinovaných přepravních řetězců</a:t>
            </a:r>
          </a:p>
        </p:txBody>
      </p:sp>
    </p:spTree>
    <p:extLst>
      <p:ext uri="{BB962C8B-B14F-4D97-AF65-F5344CB8AC3E}">
        <p14:creationId xmlns:p14="http://schemas.microsoft.com/office/powerpoint/2010/main" val="223026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6CC4548-0496-106D-EE6E-3B65BA6A1143}"/>
              </a:ext>
            </a:extLst>
          </p:cNvPr>
          <p:cNvSpPr txBox="1"/>
          <p:nvPr/>
        </p:nvSpPr>
        <p:spPr>
          <a:xfrm>
            <a:off x="297180" y="337003"/>
            <a:ext cx="742035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ALC Mošnov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</a:t>
            </a:r>
          </a:p>
          <a:p>
            <a:pPr lvl="1" algn="just"/>
            <a:r>
              <a:rPr lang="cs-CZ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L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ogistické centrum se nachází poblíž Letiště Leoše Janáčka v Ostravě </a:t>
            </a:r>
            <a:b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</a:b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 je významným strategickým logistickým uzlem. Centrum zahrnuje více než 300 hektarů a je vytvořeno ve spolupráci s Ministerstvem obrany ČR. </a:t>
            </a:r>
            <a:r>
              <a:rPr lang="cs-CZ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  <a:hlinkClick r:id="rId4"/>
              </a:rPr>
              <a:t>ALC Mošnov</a:t>
            </a:r>
            <a:endParaRPr lang="cs-CZ" b="0" i="0" u="none" strike="noStrike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lvl="1" algn="just"/>
            <a:endParaRPr lang="cs-CZ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just">
              <a:buFont typeface="+mj-lt"/>
              <a:buAutoNum type="arabicPeriod"/>
            </a:pPr>
            <a:r>
              <a:rPr lang="cs-CZ" b="1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CTPark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Ostrava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</a:t>
            </a:r>
          </a:p>
          <a:p>
            <a:pPr lvl="1" algn="just"/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Tento park se nachází v blízkosti města Ostrava a je jedním z největších průmyslových parků v regionu. Nabízí moderní logistické a průmyslové prostory pro různé typy podnikání. </a:t>
            </a:r>
            <a:r>
              <a:rPr lang="cs-CZ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  <a:hlinkClick r:id="rId5"/>
              </a:rPr>
              <a:t>CTPark Ostrava</a:t>
            </a:r>
            <a:endParaRPr lang="cs-CZ" b="0" i="0" u="none" strike="noStrike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lvl="1" algn="just"/>
            <a:endParaRPr lang="cs-CZ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just">
              <a:buFont typeface="+mj-lt"/>
              <a:buAutoNum type="arabicPeriod"/>
            </a:pP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P3 </a:t>
            </a:r>
            <a:r>
              <a:rPr lang="cs-CZ" b="1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Logistic</a:t>
            </a:r>
            <a:r>
              <a:rPr lang="cs-CZ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cs-CZ" b="1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Parks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</a:t>
            </a:r>
          </a:p>
          <a:p>
            <a:pPr lvl="1" algn="just"/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Společnost P3 </a:t>
            </a:r>
            <a:r>
              <a:rPr lang="cs-CZ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Logistic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cs-CZ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Parks</a:t>
            </a:r>
            <a:r>
              <a:rPr lang="cs-CZ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provozuje několik logistických center po celé České republice, včetně regionu Moravskoslezský kraj, s moderními logistickými prostory a snadným přístupem k hlavním dopravním trasám. </a:t>
            </a:r>
            <a:r>
              <a:rPr lang="cs-CZ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  <a:hlinkClick r:id="rId6"/>
              </a:rPr>
              <a:t>P3 Logistic Parks</a:t>
            </a:r>
            <a:endParaRPr lang="cs-CZ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751940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61631EEA-640D-DB9A-74C4-0EE570648A14}"/>
              </a:ext>
            </a:extLst>
          </p:cNvPr>
          <p:cNvSpPr txBox="1"/>
          <p:nvPr/>
        </p:nvSpPr>
        <p:spPr>
          <a:xfrm>
            <a:off x="521208" y="1270250"/>
            <a:ext cx="666597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Chytré město, někdy také digitální město nebo inteligentní město, je koncept fungování města, které využívá digitální, informační a komunikační technologie za účelem efektivnějšího využití své infrastruktury a snížení spotřeby energií.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solidFill>
                <a:srgbClr val="4D5156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4D5156"/>
                </a:solidFill>
                <a:highlight>
                  <a:srgbClr val="FFFFFF"/>
                </a:highlight>
                <a:latin typeface="arial" panose="020B0604020202020204" pitchFamily="34" charset="0"/>
                <a:hlinkClick r:id="rId4"/>
              </a:rPr>
              <a:t>Trojanovice</a:t>
            </a:r>
            <a:r>
              <a:rPr lang="cs-CZ" dirty="0">
                <a:solidFill>
                  <a:srgbClr val="4D5156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, </a:t>
            </a:r>
            <a:r>
              <a:rPr lang="cs-CZ" dirty="0">
                <a:solidFill>
                  <a:srgbClr val="4D5156"/>
                </a:solidFill>
                <a:highlight>
                  <a:srgbClr val="FFFFFF"/>
                </a:highlight>
                <a:latin typeface="arial" panose="020B0604020202020204" pitchFamily="34" charset="0"/>
                <a:hlinkClick r:id="rId5"/>
              </a:rPr>
              <a:t>osvětlení</a:t>
            </a:r>
            <a:r>
              <a:rPr lang="cs-CZ" dirty="0">
                <a:solidFill>
                  <a:srgbClr val="4D5156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, semafory, apod.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813D5A1-2E0A-2423-32A1-79A539CFBAD6}"/>
              </a:ext>
            </a:extLst>
          </p:cNvPr>
          <p:cNvSpPr txBox="1"/>
          <p:nvPr/>
        </p:nvSpPr>
        <p:spPr>
          <a:xfrm>
            <a:off x="521208" y="40093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cap="all" dirty="0" bmk="_Toc374514556">
                <a:solidFill>
                  <a:srgbClr val="307871"/>
                </a:solidFill>
              </a:rPr>
              <a:t>Urban </a:t>
            </a:r>
            <a:r>
              <a:rPr lang="cs-CZ" b="1" cap="all" dirty="0" err="1" bmk="_Toc374514556">
                <a:solidFill>
                  <a:srgbClr val="307871"/>
                </a:solidFill>
              </a:rPr>
              <a:t>Logistics</a:t>
            </a:r>
            <a:r>
              <a:rPr lang="cs-CZ" b="1" cap="all" dirty="0" bmk="_Toc374514556">
                <a:solidFill>
                  <a:srgbClr val="307871"/>
                </a:solidFill>
              </a:rPr>
              <a:t> – Smart </a:t>
            </a:r>
            <a:r>
              <a:rPr lang="cs-CZ" b="1" cap="all" dirty="0" err="1" bmk="_Toc374514556">
                <a:solidFill>
                  <a:srgbClr val="307871"/>
                </a:solidFill>
              </a:rPr>
              <a:t>cities</a:t>
            </a:r>
            <a:endParaRPr lang="cs-CZ" sz="1800" b="1" cap="all" dirty="0" bmk="_Toc374514556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4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5541E5-AB0D-4E6A-A7C5-9DF7C2347A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24F33C-293B-4D1B-8C99-A76906993E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312213-A98A-4D56-99B9-B3F903AE52D6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517</Words>
  <Application>Microsoft Macintosh PowerPoint</Application>
  <PresentationFormat>Předvádění na obrazovce (16:9)</PresentationFormat>
  <Paragraphs>75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Arial</vt:lpstr>
      <vt:lpstr>Courier New</vt:lpstr>
      <vt:lpstr>Söhne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405</cp:revision>
  <dcterms:created xsi:type="dcterms:W3CDTF">2016-07-06T15:42:34Z</dcterms:created>
  <dcterms:modified xsi:type="dcterms:W3CDTF">2024-05-14T07:50:02Z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  <property fmtid="{D5CDD505-2E9C-101B-9397-08002B2CF9AE}" pid="13" name="MediaServiceImageTags">
    <vt:lpwstr/>
  </property>
</Properties>
</file>