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7"/>
  </p:notesMasterIdLst>
  <p:sldIdLst>
    <p:sldId id="263" r:id="rId5"/>
    <p:sldId id="312" r:id="rId6"/>
    <p:sldId id="314" r:id="rId7"/>
    <p:sldId id="316" r:id="rId8"/>
    <p:sldId id="315" r:id="rId9"/>
    <p:sldId id="346" r:id="rId10"/>
    <p:sldId id="366" r:id="rId11"/>
    <p:sldId id="352" r:id="rId12"/>
    <p:sldId id="353" r:id="rId13"/>
    <p:sldId id="359" r:id="rId14"/>
    <p:sldId id="360" r:id="rId15"/>
    <p:sldId id="369" r:id="rId16"/>
    <p:sldId id="367" r:id="rId17"/>
    <p:sldId id="370" r:id="rId18"/>
    <p:sldId id="371" r:id="rId19"/>
    <p:sldId id="378" r:id="rId20"/>
    <p:sldId id="372" r:id="rId21"/>
    <p:sldId id="373" r:id="rId22"/>
    <p:sldId id="374" r:id="rId23"/>
    <p:sldId id="375" r:id="rId24"/>
    <p:sldId id="376" r:id="rId25"/>
    <p:sldId id="377" r:id="rId26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/>
    <p:restoredTop sz="92925" autoAdjust="0"/>
  </p:normalViewPr>
  <p:slideViewPr>
    <p:cSldViewPr snapToGrid="0">
      <p:cViewPr varScale="1">
        <p:scale>
          <a:sx n="158" d="100"/>
          <a:sy n="158" d="100"/>
        </p:scale>
        <p:origin x="8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2000">
                <a:latin typeface="Arial"/>
              </a:rPr>
              <a:t>Klikněte pro úpravu formátu komentářů</a:t>
            </a:r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1400">
                <a:latin typeface="Times New Roman"/>
              </a:rPr>
              <a:t>&lt;záhlaví&gt;</a:t>
            </a:r>
            <a:endParaRPr/>
          </a:p>
        </p:txBody>
      </p:sp>
      <p:sp>
        <p:nvSpPr>
          <p:cNvPr id="79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cs-CZ" sz="1400">
                <a:latin typeface="Times New Roman"/>
              </a:rPr>
              <a:t>&lt;datum/čas&gt;</a:t>
            </a:r>
            <a:endParaRPr/>
          </a:p>
        </p:txBody>
      </p:sp>
      <p:sp>
        <p:nvSpPr>
          <p:cNvPr id="80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cs-CZ" sz="1400">
                <a:latin typeface="Times New Roman"/>
              </a:rPr>
              <a:t>&lt;zápatí&gt;</a:t>
            </a:r>
            <a:endParaRPr/>
          </a:p>
        </p:txBody>
      </p:sp>
      <p:sp>
        <p:nvSpPr>
          <p:cNvPr id="81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B50A2ECB-C4ED-4CCD-B6F6-23C85EAE876C}" type="slidenum">
              <a:rPr lang="cs-CZ" sz="1400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6972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B50A2ECB-C4ED-4CCD-B6F6-23C85EAE876C}" type="slidenum">
              <a:rPr lang="cs-CZ" sz="1400" smtClean="0">
                <a:latin typeface="Times New Roman"/>
              </a:rPr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0621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4" name="Obrázek 33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35" name="Obrázek 34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19.03.2024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6721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251640" y="195480"/>
            <a:ext cx="4536000" cy="2352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cs-CZ">
                <a:latin typeface="Times New Roman"/>
              </a:rPr>
              <a:t>Klikněte pro úpravu formátu textu nadpisu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cs-CZ" sz="3200">
                <a:latin typeface="Times New Roman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s-CZ" sz="2400">
                <a:latin typeface="Times New Roman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s-CZ" sz="2000">
                <a:latin typeface="Times New Roman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s-CZ" sz="2000">
                <a:latin typeface="Times New Roman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s-CZ" sz="2000">
                <a:latin typeface="Times New Roman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s-CZ" sz="2000">
                <a:latin typeface="Times New Roman"/>
              </a:rPr>
              <a:t>Šestá úroveň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cs-CZ" sz="2000">
                <a:latin typeface="Times New Roman"/>
              </a:rPr>
              <a:t>Sedmá úroveň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sp>
        <p:nvSpPr>
          <p:cNvPr id="6" name="Obdélník 5"/>
          <p:cNvSpPr/>
          <p:nvPr/>
        </p:nvSpPr>
        <p:spPr>
          <a:xfrm>
            <a:off x="393883" y="385667"/>
            <a:ext cx="3588569" cy="4547937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500105" y="873903"/>
            <a:ext cx="3222810" cy="1712888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3000" b="1" dirty="0"/>
          </a:p>
          <a:p>
            <a:pPr lvl="0"/>
            <a:endParaRPr lang="cs-CZ" sz="3600" b="1" cap="all" dirty="0">
              <a:solidFill>
                <a:schemeClr val="bg1"/>
              </a:solidFill>
            </a:endParaRPr>
          </a:p>
          <a:p>
            <a:pPr lvl="0"/>
            <a:r>
              <a:rPr lang="cs-CZ" sz="3100" b="1" dirty="0">
                <a:solidFill>
                  <a:schemeClr val="bg1"/>
                </a:solidFill>
              </a:rPr>
              <a:t>Logistika</a:t>
            </a:r>
          </a:p>
          <a:p>
            <a:pPr lvl="0"/>
            <a:r>
              <a:rPr lang="cs-CZ" sz="3100" b="1" dirty="0">
                <a:solidFill>
                  <a:schemeClr val="bg1"/>
                </a:solidFill>
              </a:rPr>
              <a:t>-</a:t>
            </a:r>
          </a:p>
          <a:p>
            <a:pPr lvl="0"/>
            <a:r>
              <a:rPr lang="cs-CZ" sz="3100" b="1" dirty="0">
                <a:solidFill>
                  <a:schemeClr val="bg1"/>
                </a:solidFill>
              </a:rPr>
              <a:t>Zákaznický servis</a:t>
            </a:r>
          </a:p>
          <a:p>
            <a:endParaRPr lang="en-GB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97632" y="2232670"/>
            <a:ext cx="3627756" cy="2163263"/>
          </a:xfrm>
          <a:prstGeom prst="rect">
            <a:avLst/>
          </a:prstGeom>
        </p:spPr>
        <p:txBody>
          <a:bodyPr vert="horz" lIns="68580" tIns="34290" rIns="68580" bIns="3429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62F8D94-0CE2-00D3-9E7B-4485A71ED34C}"/>
              </a:ext>
            </a:extLst>
          </p:cNvPr>
          <p:cNvSpPr txBox="1"/>
          <p:nvPr/>
        </p:nvSpPr>
        <p:spPr>
          <a:xfrm>
            <a:off x="4274368" y="367430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altLang="cs-CZ" sz="180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Tomáš Pražák</a:t>
            </a:r>
            <a:endParaRPr lang="cs-CZ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 předmětu a přednášející </a:t>
            </a:r>
            <a:endParaRPr lang="en-GB" alt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521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5F1F2008-DBCF-4206-B987-1C3D44B0C82D}"/>
              </a:ext>
            </a:extLst>
          </p:cNvPr>
          <p:cNvSpPr/>
          <p:nvPr/>
        </p:nvSpPr>
        <p:spPr>
          <a:xfrm>
            <a:off x="392260" y="527392"/>
            <a:ext cx="7488360" cy="3590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30"/>
              </a:spcBef>
            </a:pPr>
            <a:r>
              <a:rPr lang="cs-CZ" sz="2400" b="1" cap="all" dirty="0" bmk="_Toc374514537">
                <a:solidFill>
                  <a:srgbClr val="307871"/>
                </a:solidFill>
              </a:rPr>
              <a:t>Audit ZS</a:t>
            </a:r>
          </a:p>
          <a:p>
            <a:pPr>
              <a:spcBef>
                <a:spcPts val="430"/>
              </a:spcBef>
            </a:pPr>
            <a:endParaRPr lang="cs-CZ" sz="1600" dirty="0"/>
          </a:p>
          <a:p>
            <a:pPr marL="342900" indent="-34290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200" dirty="0"/>
              <a:t>prostředek hodnocení současné úrovně služeb ZS, které podnik poskytuje</a:t>
            </a:r>
          </a:p>
          <a:p>
            <a:pPr marL="342900" indent="-34290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200" dirty="0"/>
              <a:t>poskytuje určité měřítko srovnání pro vyhodnocení dopadů změn ve strategii ZS </a:t>
            </a:r>
          </a:p>
          <a:p>
            <a:pPr marL="342900" indent="-34290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200" dirty="0"/>
              <a:t>cíl: </a:t>
            </a:r>
          </a:p>
          <a:p>
            <a:pPr marL="800100" lvl="1" indent="-34290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cs-CZ" dirty="0"/>
              <a:t>identifikovat kritické složky ZS </a:t>
            </a:r>
          </a:p>
          <a:p>
            <a:pPr marL="800100" lvl="1" indent="-34290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cs-CZ" dirty="0"/>
              <a:t>identifikovat, jak je kontrolován výkon těchto složek </a:t>
            </a:r>
          </a:p>
          <a:p>
            <a:pPr marL="800100" lvl="1" indent="-342900">
              <a:spcBef>
                <a:spcPts val="430"/>
              </a:spcBef>
              <a:buFont typeface="Courier New" panose="02070309020205020404" pitchFamily="49" charset="0"/>
              <a:buChar char="o"/>
            </a:pPr>
            <a:r>
              <a:rPr lang="cs-CZ" dirty="0"/>
              <a:t>ohodnotit kvalitu a schopnosti interního IS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138023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4F3CEE8C-85BB-4019-A11B-F1CE2775FB3E}"/>
              </a:ext>
            </a:extLst>
          </p:cNvPr>
          <p:cNvSpPr/>
          <p:nvPr/>
        </p:nvSpPr>
        <p:spPr>
          <a:xfrm>
            <a:off x="698325" y="703172"/>
            <a:ext cx="7130808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30"/>
              </a:spcBef>
            </a:pPr>
            <a:r>
              <a:rPr lang="cs-CZ" sz="2200" b="1" dirty="0"/>
              <a:t>Fáze auditu ZS:</a:t>
            </a:r>
          </a:p>
          <a:p>
            <a:pPr>
              <a:spcBef>
                <a:spcPts val="430"/>
              </a:spcBef>
            </a:pPr>
            <a:endParaRPr lang="cs-CZ" sz="1400" b="1" dirty="0"/>
          </a:p>
          <a:p>
            <a:pPr marL="457200" indent="-457200">
              <a:spcBef>
                <a:spcPts val="430"/>
              </a:spcBef>
              <a:buFont typeface="+mj-lt"/>
              <a:buAutoNum type="arabicPeriod"/>
            </a:pPr>
            <a:r>
              <a:rPr lang="cs-CZ" sz="2200" dirty="0"/>
              <a:t>Externí audit ZS</a:t>
            </a:r>
          </a:p>
          <a:p>
            <a:pPr marL="457200" indent="-457200">
              <a:spcBef>
                <a:spcPts val="430"/>
              </a:spcBef>
              <a:buFont typeface="+mj-lt"/>
              <a:buAutoNum type="arabicPeriod"/>
            </a:pPr>
            <a:r>
              <a:rPr lang="cs-CZ" sz="2200" dirty="0"/>
              <a:t>Interní audit ZS</a:t>
            </a:r>
          </a:p>
          <a:p>
            <a:pPr marL="457200" indent="-457200">
              <a:spcBef>
                <a:spcPts val="430"/>
              </a:spcBef>
              <a:buFont typeface="+mj-lt"/>
              <a:buAutoNum type="arabicPeriod"/>
            </a:pPr>
            <a:r>
              <a:rPr lang="cs-CZ" sz="2200" dirty="0"/>
              <a:t>Identifikace příležitostí a metod zlepšení</a:t>
            </a:r>
          </a:p>
          <a:p>
            <a:pPr marL="457200" indent="-457200">
              <a:spcBef>
                <a:spcPts val="430"/>
              </a:spcBef>
              <a:buFont typeface="+mj-lt"/>
              <a:buAutoNum type="arabicPeriod"/>
            </a:pPr>
            <a:r>
              <a:rPr lang="cs-CZ" sz="2200" dirty="0"/>
              <a:t>Zavedení standardů v oblasti ZS</a:t>
            </a:r>
          </a:p>
          <a:p>
            <a:pPr>
              <a:spcBef>
                <a:spcPts val="430"/>
              </a:spcBef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711471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4F3CEE8C-85BB-4019-A11B-F1CE2775FB3E}"/>
              </a:ext>
            </a:extLst>
          </p:cNvPr>
          <p:cNvSpPr/>
          <p:nvPr/>
        </p:nvSpPr>
        <p:spPr>
          <a:xfrm>
            <a:off x="493800" y="214734"/>
            <a:ext cx="7130808" cy="697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30"/>
              </a:spcBef>
            </a:pPr>
            <a:r>
              <a:rPr lang="cs-CZ" sz="2200" b="1" dirty="0"/>
              <a:t>Logistika a zákaznický servis:</a:t>
            </a:r>
          </a:p>
          <a:p>
            <a:pPr>
              <a:spcBef>
                <a:spcPts val="430"/>
              </a:spcBef>
            </a:pPr>
            <a:endParaRPr lang="cs-CZ" sz="1400" b="1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92CD81C-8695-FDAF-009A-7828A277D1DE}"/>
              </a:ext>
            </a:extLst>
          </p:cNvPr>
          <p:cNvSpPr txBox="1"/>
          <p:nvPr/>
        </p:nvSpPr>
        <p:spPr>
          <a:xfrm>
            <a:off x="1007273" y="2571750"/>
            <a:ext cx="32327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600" i="1" dirty="0"/>
              <a:t>„73% zákazníků očekává sledování zásilky v reálném čase.“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0AD4F52-FC71-295D-D068-00C997A145F2}"/>
              </a:ext>
            </a:extLst>
          </p:cNvPr>
          <p:cNvSpPr txBox="1"/>
          <p:nvPr/>
        </p:nvSpPr>
        <p:spPr>
          <a:xfrm>
            <a:off x="493800" y="1051561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600" i="1" dirty="0"/>
              <a:t>"Nástroje jako Live chat a systémy pro sledování zásilek nejen zvyšují spokojenost zákazníků, ale také snižují pracovní zátěž zákaznického servisu."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A6F7136C-4986-DF2B-8338-F901B3FBCF2B}"/>
              </a:ext>
            </a:extLst>
          </p:cNvPr>
          <p:cNvSpPr txBox="1"/>
          <p:nvPr/>
        </p:nvSpPr>
        <p:spPr>
          <a:xfrm>
            <a:off x="5482169" y="1927432"/>
            <a:ext cx="323276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600" b="0" i="1" dirty="0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"V posledních letech jsme svědky rostoucího zájmu o ekologické obaly a lokální doručovací služby.“</a:t>
            </a:r>
            <a:endParaRPr lang="cs-CZ" sz="1600" i="1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DA63904C-7534-2B6A-5E5B-C8B6EF2E2117}"/>
              </a:ext>
            </a:extLst>
          </p:cNvPr>
          <p:cNvSpPr txBox="1"/>
          <p:nvPr/>
        </p:nvSpPr>
        <p:spPr>
          <a:xfrm>
            <a:off x="4078200" y="3596345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600" i="1" dirty="0"/>
              <a:t>"Transparentní a okamžitá komunikace se zákazníky v případě problémů s objednávkami může znamenat rozdíl mezi jednorázovým nákupem a loajálním zákazníkem."</a:t>
            </a:r>
          </a:p>
        </p:txBody>
      </p:sp>
    </p:spTree>
    <p:extLst>
      <p:ext uri="{BB962C8B-B14F-4D97-AF65-F5344CB8AC3E}">
        <p14:creationId xmlns:p14="http://schemas.microsoft.com/office/powerpoint/2010/main" val="925715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E32752F0-FFF0-0049-44B8-3C73EECC6AEF}"/>
              </a:ext>
            </a:extLst>
          </p:cNvPr>
          <p:cNvSpPr txBox="1"/>
          <p:nvPr/>
        </p:nvSpPr>
        <p:spPr>
          <a:xfrm>
            <a:off x="356227" y="205641"/>
            <a:ext cx="6210637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30"/>
              </a:spcBef>
            </a:pPr>
            <a:r>
              <a:rPr lang="cs-CZ" sz="1800" b="1" dirty="0"/>
              <a:t>Zákaznický servis a jeho dopad:</a:t>
            </a:r>
          </a:p>
          <a:p>
            <a:pPr>
              <a:spcBef>
                <a:spcPts val="430"/>
              </a:spcBef>
            </a:pPr>
            <a:endParaRPr lang="cs-CZ" sz="1100" b="1" dirty="0"/>
          </a:p>
          <a:p>
            <a:pPr>
              <a:spcBef>
                <a:spcPts val="430"/>
              </a:spcBef>
            </a:pPr>
            <a:endParaRPr lang="cs-CZ" sz="1100" b="1" dirty="0"/>
          </a:p>
          <a:p>
            <a:pPr>
              <a:spcBef>
                <a:spcPts val="430"/>
              </a:spcBef>
            </a:pPr>
            <a:endParaRPr lang="cs-CZ" sz="1100" b="1" dirty="0"/>
          </a:p>
        </p:txBody>
      </p:sp>
      <p:pic>
        <p:nvPicPr>
          <p:cNvPr id="10" name="Obrázek 9" descr="Obsah obrázku text, diagram, řada/pruh, mapa&#10;&#10;Popis byl vytvořen automaticky">
            <a:extLst>
              <a:ext uri="{FF2B5EF4-FFF2-40B4-BE49-F238E27FC236}">
                <a16:creationId xmlns:a16="http://schemas.microsoft.com/office/drawing/2014/main" id="{5AA9DFF7-0315-5F35-B660-BE8F7E39E1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62" y="586418"/>
            <a:ext cx="6029633" cy="4272087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C0FDF0F0-CD52-AB07-5CD8-20A5B6629318}"/>
              </a:ext>
            </a:extLst>
          </p:cNvPr>
          <p:cNvSpPr txBox="1"/>
          <p:nvPr/>
        </p:nvSpPr>
        <p:spPr>
          <a:xfrm>
            <a:off x="963762" y="4889163"/>
            <a:ext cx="54378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https://</a:t>
            </a:r>
            <a:r>
              <a:rPr lang="cs-CZ" sz="800" dirty="0" err="1"/>
              <a:t>www.freelo.io</a:t>
            </a:r>
            <a:r>
              <a:rPr lang="cs-CZ" sz="800" dirty="0"/>
              <a:t>/cs/blog/report-a-</a:t>
            </a:r>
            <a:r>
              <a:rPr lang="cs-CZ" sz="800" dirty="0" err="1"/>
              <a:t>prakticke</a:t>
            </a:r>
            <a:r>
              <a:rPr lang="cs-CZ" sz="800" dirty="0"/>
              <a:t>-tipy-ze-skoleni-</a:t>
            </a:r>
            <a:r>
              <a:rPr lang="cs-CZ" sz="800" dirty="0" err="1"/>
              <a:t>zakaznicke</a:t>
            </a:r>
            <a:r>
              <a:rPr lang="cs-CZ" sz="800" dirty="0"/>
              <a:t>-podpory</a:t>
            </a:r>
          </a:p>
        </p:txBody>
      </p:sp>
    </p:spTree>
    <p:extLst>
      <p:ext uri="{BB962C8B-B14F-4D97-AF65-F5344CB8AC3E}">
        <p14:creationId xmlns:p14="http://schemas.microsoft.com/office/powerpoint/2010/main" val="2828009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4F3CEE8C-85BB-4019-A11B-F1CE2775FB3E}"/>
              </a:ext>
            </a:extLst>
          </p:cNvPr>
          <p:cNvSpPr/>
          <p:nvPr/>
        </p:nvSpPr>
        <p:spPr>
          <a:xfrm>
            <a:off x="434223" y="279787"/>
            <a:ext cx="7130808" cy="697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30"/>
              </a:spcBef>
            </a:pPr>
            <a:r>
              <a:rPr lang="cs-CZ" sz="2200" b="1" dirty="0"/>
              <a:t>Zákaznická podpora:</a:t>
            </a:r>
          </a:p>
          <a:p>
            <a:pPr>
              <a:spcBef>
                <a:spcPts val="430"/>
              </a:spcBef>
            </a:pPr>
            <a:endParaRPr lang="cs-CZ" sz="1400" b="1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7BC9B2D-85BD-1F82-CA51-04E7640FADFF}"/>
              </a:ext>
            </a:extLst>
          </p:cNvPr>
          <p:cNvSpPr txBox="1"/>
          <p:nvPr/>
        </p:nvSpPr>
        <p:spPr>
          <a:xfrm>
            <a:off x="496637" y="1001287"/>
            <a:ext cx="706839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/>
              <a:t>V dnešní době už pro mnoho zákazníků není nejdůležitějším faktorem cena výrobku nebo služby. Mnohem více řeší, jak se k nim firma chová, jestli se na ni můžou spolehnout nebo jestli firma dokáže vyřešit jejich problém.</a:t>
            </a:r>
          </a:p>
          <a:p>
            <a:pPr algn="just"/>
            <a:endParaRPr lang="cs-CZ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/>
              <a:t>Podle studií spokojený zákazník řekne o své dobré zkušenosti až devíti dalším lidem.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47FD1EFD-5498-8E9F-B051-E32D2567ED73}"/>
              </a:ext>
            </a:extLst>
          </p:cNvPr>
          <p:cNvSpPr txBox="1"/>
          <p:nvPr/>
        </p:nvSpPr>
        <p:spPr>
          <a:xfrm>
            <a:off x="4185606" y="2997416"/>
            <a:ext cx="457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b="0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Wotfard"/>
              </a:rPr>
              <a:t>„Microsoft dělal průzkum, ve kterém vyšlo, že 78 % zákazníků odpustí chybu, pokud je situace vyřešena díky špičkové zákaznické péči. Skvělý servis je tak základem každé fungující a prosperující firmy.“ (</a:t>
            </a:r>
            <a:r>
              <a:rPr lang="cs-CZ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Wotfard"/>
              </a:rPr>
              <a:t>Mário </a:t>
            </a:r>
            <a:r>
              <a:rPr lang="cs-CZ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Wotfard"/>
              </a:rPr>
              <a:t>Roženský</a:t>
            </a:r>
            <a:r>
              <a:rPr lang="cs-CZ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Wotfard"/>
              </a:rPr>
              <a:t>, </a:t>
            </a:r>
            <a:r>
              <a:rPr lang="cs-CZ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Wotfard"/>
              </a:rPr>
              <a:t>SupportBox</a:t>
            </a:r>
            <a:r>
              <a:rPr lang="cs-CZ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Wotfard"/>
              </a:rPr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5978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4F3CEE8C-85BB-4019-A11B-F1CE2775FB3E}"/>
              </a:ext>
            </a:extLst>
          </p:cNvPr>
          <p:cNvSpPr/>
          <p:nvPr/>
        </p:nvSpPr>
        <p:spPr>
          <a:xfrm>
            <a:off x="434223" y="279787"/>
            <a:ext cx="7130808" cy="697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30"/>
              </a:spcBef>
            </a:pPr>
            <a:r>
              <a:rPr lang="cs-CZ" sz="2200" b="1" dirty="0"/>
              <a:t>Zákaznická podpora:</a:t>
            </a:r>
          </a:p>
          <a:p>
            <a:pPr>
              <a:spcBef>
                <a:spcPts val="430"/>
              </a:spcBef>
            </a:pPr>
            <a:endParaRPr lang="cs-CZ" sz="1400" b="1" dirty="0"/>
          </a:p>
        </p:txBody>
      </p:sp>
      <p:pic>
        <p:nvPicPr>
          <p:cNvPr id="3" name="Obrázek 2" descr="Obsah obrázku skica, kresba, text&#10;&#10;Popis byl vytvořen automaticky">
            <a:extLst>
              <a:ext uri="{FF2B5EF4-FFF2-40B4-BE49-F238E27FC236}">
                <a16:creationId xmlns:a16="http://schemas.microsoft.com/office/drawing/2014/main" id="{7E49E140-078F-2418-1B95-BDD593818A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791" y="1392617"/>
            <a:ext cx="3786454" cy="3110611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782E6612-4A55-8AF5-60D3-DBF88A69487A}"/>
              </a:ext>
            </a:extLst>
          </p:cNvPr>
          <p:cNvSpPr txBox="1"/>
          <p:nvPr/>
        </p:nvSpPr>
        <p:spPr>
          <a:xfrm>
            <a:off x="434223" y="1512409"/>
            <a:ext cx="457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dirty="0"/>
              <a:t>Komunikace je základem každé zákaznické péče. Čím lépe se zvládne, tím spokojenější zákazníci budou. Některé situace mohou být krizové a stresové, v takových případech je důležité udržet si nadhled a chladnou hlavu.</a:t>
            </a:r>
          </a:p>
        </p:txBody>
      </p:sp>
    </p:spTree>
    <p:extLst>
      <p:ext uri="{BB962C8B-B14F-4D97-AF65-F5344CB8AC3E}">
        <p14:creationId xmlns:p14="http://schemas.microsoft.com/office/powerpoint/2010/main" val="870735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4F3CEE8C-85BB-4019-A11B-F1CE2775FB3E}"/>
              </a:ext>
            </a:extLst>
          </p:cNvPr>
          <p:cNvSpPr/>
          <p:nvPr/>
        </p:nvSpPr>
        <p:spPr>
          <a:xfrm>
            <a:off x="434223" y="279787"/>
            <a:ext cx="7130808" cy="697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30"/>
              </a:spcBef>
            </a:pPr>
            <a:r>
              <a:rPr lang="cs-CZ" sz="2200" b="1" dirty="0"/>
              <a:t>Empatie:</a:t>
            </a:r>
          </a:p>
          <a:p>
            <a:pPr>
              <a:spcBef>
                <a:spcPts val="430"/>
              </a:spcBef>
            </a:pPr>
            <a:endParaRPr lang="cs-CZ" sz="1400" b="1" dirty="0"/>
          </a:p>
        </p:txBody>
      </p:sp>
      <p:pic>
        <p:nvPicPr>
          <p:cNvPr id="7" name="Obrázek 6" descr="Obsah obrázku text, Písmo, snímek obrazovky, dokument&#10;&#10;Popis byl vytvořen automaticky">
            <a:extLst>
              <a:ext uri="{FF2B5EF4-FFF2-40B4-BE49-F238E27FC236}">
                <a16:creationId xmlns:a16="http://schemas.microsoft.com/office/drawing/2014/main" id="{B74DB750-7B55-B68E-89D5-E208EF4BC0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49" y="977414"/>
            <a:ext cx="3645344" cy="3990952"/>
          </a:xfrm>
          <a:prstGeom prst="rect">
            <a:avLst/>
          </a:prstGeom>
        </p:spPr>
      </p:pic>
      <p:pic>
        <p:nvPicPr>
          <p:cNvPr id="10" name="Obrázek 9" descr="Obsah obrázku text, Písmo, snímek obrazovky, algebra&#10;&#10;Popis byl vytvořen automaticky">
            <a:extLst>
              <a:ext uri="{FF2B5EF4-FFF2-40B4-BE49-F238E27FC236}">
                <a16:creationId xmlns:a16="http://schemas.microsoft.com/office/drawing/2014/main" id="{1E25E11D-8DA0-0B0E-7CF6-7D01A639F7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63300"/>
            <a:ext cx="3645344" cy="1340083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D16F815A-AC22-004B-9696-8E5A68987DE9}"/>
              </a:ext>
            </a:extLst>
          </p:cNvPr>
          <p:cNvSpPr txBox="1"/>
          <p:nvPr/>
        </p:nvSpPr>
        <p:spPr>
          <a:xfrm>
            <a:off x="5279031" y="4586714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 err="1"/>
              <a:t>Ferenčník</a:t>
            </a:r>
            <a:r>
              <a:rPr lang="cs-CZ" sz="1200" dirty="0"/>
              <a:t>, P., 2021. Jak na skvělou zákaznickou péči.</a:t>
            </a:r>
          </a:p>
        </p:txBody>
      </p:sp>
    </p:spTree>
    <p:extLst>
      <p:ext uri="{BB962C8B-B14F-4D97-AF65-F5344CB8AC3E}">
        <p14:creationId xmlns:p14="http://schemas.microsoft.com/office/powerpoint/2010/main" val="235531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6F36ACF-E076-B816-676E-F42416264351}"/>
              </a:ext>
            </a:extLst>
          </p:cNvPr>
          <p:cNvSpPr txBox="1"/>
          <p:nvPr/>
        </p:nvSpPr>
        <p:spPr>
          <a:xfrm>
            <a:off x="4646037" y="554983"/>
            <a:ext cx="4001197" cy="22531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>
                <a:latin typeface="+mj-lt"/>
                <a:ea typeface="+mj-ea"/>
                <a:cs typeface="+mj-cs"/>
              </a:rPr>
              <a:t>Čemu se při komunikaci se zákazníky vyhnout?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7896" y="0"/>
            <a:ext cx="866357" cy="443257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: Shape 25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261789" y="0"/>
            <a:ext cx="1303050" cy="719652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187183"/>
            <a:ext cx="119805" cy="414747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376736"/>
            <a:ext cx="1161135" cy="766764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73320" y="4288429"/>
            <a:ext cx="1328707" cy="855071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0" name="Obrázek 9" descr="Obsah obrázku oblečení, móda&#10;&#10;Popis byl vytvořen automaticky">
            <a:extLst>
              <a:ext uri="{FF2B5EF4-FFF2-40B4-BE49-F238E27FC236}">
                <a16:creationId xmlns:a16="http://schemas.microsoft.com/office/drawing/2014/main" id="{FCFC9C42-437E-E562-EA8C-2CF01232B3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"/>
          <a:stretch/>
        </p:blipFill>
        <p:spPr>
          <a:xfrm>
            <a:off x="831074" y="897355"/>
            <a:ext cx="2932804" cy="2932804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390384" y="4694067"/>
            <a:ext cx="1174455" cy="449433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</p:spTree>
    <p:extLst>
      <p:ext uri="{BB962C8B-B14F-4D97-AF65-F5344CB8AC3E}">
        <p14:creationId xmlns:p14="http://schemas.microsoft.com/office/powerpoint/2010/main" val="1845989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72A6241B-2EB6-D2F6-B374-4B6092302479}"/>
              </a:ext>
            </a:extLst>
          </p:cNvPr>
          <p:cNvSpPr txBox="1"/>
          <p:nvPr/>
        </p:nvSpPr>
        <p:spPr>
          <a:xfrm>
            <a:off x="536151" y="1232283"/>
            <a:ext cx="834081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3B536A"/>
                </a:solidFill>
                <a:effectLst/>
                <a:highlight>
                  <a:srgbClr val="FFFFFF"/>
                </a:highlight>
                <a:latin typeface="museo_sans700"/>
              </a:rPr>
              <a:t>Bohužel</a:t>
            </a:r>
            <a:r>
              <a:rPr lang="cs-CZ" b="0" i="0" dirty="0">
                <a:solidFill>
                  <a:srgbClr val="3B536A"/>
                </a:solidFill>
                <a:effectLst/>
                <a:highlight>
                  <a:srgbClr val="FFFFFF"/>
                </a:highlight>
                <a:latin typeface="museo_sans300"/>
              </a:rPr>
              <a:t> → </a:t>
            </a:r>
            <a:r>
              <a:rPr lang="cs-CZ" b="0" i="1" dirty="0">
                <a:solidFill>
                  <a:srgbClr val="3B536A"/>
                </a:solidFill>
                <a:effectLst/>
                <a:highlight>
                  <a:srgbClr val="FFFFFF"/>
                </a:highlight>
                <a:latin typeface="museo_sans300"/>
              </a:rPr>
              <a:t>„To, co požadujete, není možné, je tu ale určitá alternativa v podobě…“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cs-CZ" b="0" i="0" dirty="0">
              <a:solidFill>
                <a:srgbClr val="3B536A"/>
              </a:solidFill>
              <a:effectLst/>
              <a:highlight>
                <a:srgbClr val="FFFFFF"/>
              </a:highlight>
              <a:latin typeface="museo_sans30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3B536A"/>
                </a:solidFill>
                <a:effectLst/>
                <a:highlight>
                  <a:srgbClr val="FFFFFF"/>
                </a:highlight>
                <a:latin typeface="museo_sans700"/>
              </a:rPr>
              <a:t>Nejde</a:t>
            </a:r>
            <a:r>
              <a:rPr lang="cs-CZ" b="0" i="0" dirty="0">
                <a:solidFill>
                  <a:srgbClr val="3B536A"/>
                </a:solidFill>
                <a:effectLst/>
                <a:highlight>
                  <a:srgbClr val="FFFFFF"/>
                </a:highlight>
                <a:latin typeface="museo_sans300"/>
              </a:rPr>
              <a:t> → </a:t>
            </a:r>
            <a:r>
              <a:rPr lang="cs-CZ" b="0" i="1" dirty="0">
                <a:solidFill>
                  <a:srgbClr val="3B536A"/>
                </a:solidFill>
                <a:effectLst/>
                <a:highlight>
                  <a:srgbClr val="FFFFFF"/>
                </a:highlight>
                <a:latin typeface="museo_sans300"/>
              </a:rPr>
              <a:t>„Tady je, co pro vás můžu udělat…“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cs-CZ" b="0" i="0" dirty="0">
              <a:solidFill>
                <a:srgbClr val="3B536A"/>
              </a:solidFill>
              <a:effectLst/>
              <a:highlight>
                <a:srgbClr val="FFFFFF"/>
              </a:highlight>
              <a:latin typeface="museo_sans30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3B536A"/>
                </a:solidFill>
                <a:effectLst/>
                <a:highlight>
                  <a:srgbClr val="FFFFFF"/>
                </a:highlight>
                <a:latin typeface="museo_sans700"/>
              </a:rPr>
              <a:t>Nevím</a:t>
            </a:r>
            <a:r>
              <a:rPr lang="cs-CZ" b="0" i="0" dirty="0">
                <a:solidFill>
                  <a:srgbClr val="3B536A"/>
                </a:solidFill>
                <a:effectLst/>
                <a:highlight>
                  <a:srgbClr val="FFFFFF"/>
                </a:highlight>
                <a:latin typeface="museo_sans300"/>
              </a:rPr>
              <a:t> → </a:t>
            </a:r>
            <a:r>
              <a:rPr lang="cs-CZ" b="0" i="1" dirty="0">
                <a:solidFill>
                  <a:srgbClr val="3B536A"/>
                </a:solidFill>
                <a:effectLst/>
                <a:highlight>
                  <a:srgbClr val="FFFFFF"/>
                </a:highlight>
                <a:latin typeface="museo_sans300"/>
              </a:rPr>
              <a:t>„Dejte mi prosím chviličku, jen si to dohledám…“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cs-CZ" b="0" i="0" dirty="0">
              <a:solidFill>
                <a:srgbClr val="3B536A"/>
              </a:solidFill>
              <a:effectLst/>
              <a:highlight>
                <a:srgbClr val="FFFFFF"/>
              </a:highlight>
              <a:latin typeface="museo_sans30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3B536A"/>
                </a:solidFill>
                <a:effectLst/>
                <a:highlight>
                  <a:srgbClr val="FFFFFF"/>
                </a:highlight>
                <a:latin typeface="museo_sans700"/>
              </a:rPr>
              <a:t>Nechápu</a:t>
            </a:r>
            <a:r>
              <a:rPr lang="cs-CZ" b="0" i="0" dirty="0">
                <a:solidFill>
                  <a:srgbClr val="3B536A"/>
                </a:solidFill>
                <a:effectLst/>
                <a:highlight>
                  <a:srgbClr val="FFFFFF"/>
                </a:highlight>
                <a:latin typeface="museo_sans300"/>
              </a:rPr>
              <a:t> → </a:t>
            </a:r>
            <a:r>
              <a:rPr lang="cs-CZ" b="0" i="1" dirty="0">
                <a:solidFill>
                  <a:srgbClr val="3B536A"/>
                </a:solidFill>
                <a:effectLst/>
                <a:highlight>
                  <a:srgbClr val="FFFFFF"/>
                </a:highlight>
                <a:latin typeface="museo_sans300"/>
              </a:rPr>
              <a:t>„Pokud dobře rozumím, máte na mysli…“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cs-CZ" b="0" i="0" dirty="0">
              <a:solidFill>
                <a:srgbClr val="3B536A"/>
              </a:solidFill>
              <a:effectLst/>
              <a:highlight>
                <a:srgbClr val="FFFFFF"/>
              </a:highlight>
              <a:latin typeface="museo_sans30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3B536A"/>
                </a:solidFill>
                <a:effectLst/>
                <a:highlight>
                  <a:srgbClr val="FFFFFF"/>
                </a:highlight>
                <a:latin typeface="museo_sans700"/>
              </a:rPr>
              <a:t>Uklidněte se</a:t>
            </a:r>
            <a:r>
              <a:rPr lang="cs-CZ" b="0" i="0" dirty="0">
                <a:solidFill>
                  <a:srgbClr val="3B536A"/>
                </a:solidFill>
                <a:effectLst/>
                <a:highlight>
                  <a:srgbClr val="FFFFFF"/>
                </a:highlight>
                <a:latin typeface="museo_sans300"/>
              </a:rPr>
              <a:t> → </a:t>
            </a:r>
            <a:r>
              <a:rPr lang="cs-CZ" b="0" i="1" dirty="0">
                <a:solidFill>
                  <a:srgbClr val="3B536A"/>
                </a:solidFill>
                <a:effectLst/>
                <a:highlight>
                  <a:srgbClr val="FFFFFF"/>
                </a:highlight>
                <a:latin typeface="museo_sans300"/>
              </a:rPr>
              <a:t>„Chápu, jak to musí být náročné…“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cs-CZ" b="0" i="0" dirty="0">
              <a:solidFill>
                <a:srgbClr val="3B536A"/>
              </a:solidFill>
              <a:effectLst/>
              <a:highlight>
                <a:srgbClr val="FFFFFF"/>
              </a:highlight>
              <a:latin typeface="museo_sans30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3B536A"/>
                </a:solidFill>
                <a:effectLst/>
                <a:highlight>
                  <a:srgbClr val="FFFFFF"/>
                </a:highlight>
                <a:latin typeface="museo_sans700"/>
              </a:rPr>
              <a:t>To nejde</a:t>
            </a:r>
            <a:r>
              <a:rPr lang="cs-CZ" b="0" i="0" dirty="0">
                <a:solidFill>
                  <a:srgbClr val="3B536A"/>
                </a:solidFill>
                <a:effectLst/>
                <a:highlight>
                  <a:srgbClr val="FFFFFF"/>
                </a:highlight>
                <a:latin typeface="museo_sans300"/>
              </a:rPr>
              <a:t> → </a:t>
            </a:r>
            <a:r>
              <a:rPr lang="cs-CZ" b="0" i="1" dirty="0">
                <a:solidFill>
                  <a:srgbClr val="3B536A"/>
                </a:solidFill>
                <a:effectLst/>
                <a:highlight>
                  <a:srgbClr val="FFFFFF"/>
                </a:highlight>
                <a:latin typeface="museo_sans300"/>
              </a:rPr>
              <a:t>„Myslím, že toho moc nezmůžu, ale zkusím se na to ještě jednou podívat…“</a:t>
            </a:r>
            <a:endParaRPr lang="cs-CZ" b="0" i="0" dirty="0">
              <a:solidFill>
                <a:srgbClr val="3B536A"/>
              </a:solidFill>
              <a:effectLst/>
              <a:highlight>
                <a:srgbClr val="FFFFFF"/>
              </a:highlight>
              <a:latin typeface="museo_sans30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70A5CC7-C3FE-7C2C-BE7A-DB8500C6AE30}"/>
              </a:ext>
            </a:extLst>
          </p:cNvPr>
          <p:cNvSpPr txBox="1"/>
          <p:nvPr/>
        </p:nvSpPr>
        <p:spPr>
          <a:xfrm>
            <a:off x="633202" y="327337"/>
            <a:ext cx="1593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/>
              <a:t>Alternativy:</a:t>
            </a:r>
          </a:p>
        </p:txBody>
      </p:sp>
    </p:spTree>
    <p:extLst>
      <p:ext uri="{BB962C8B-B14F-4D97-AF65-F5344CB8AC3E}">
        <p14:creationId xmlns:p14="http://schemas.microsoft.com/office/powerpoint/2010/main" val="2992576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270A5CC7-C3FE-7C2C-BE7A-DB8500C6AE30}"/>
              </a:ext>
            </a:extLst>
          </p:cNvPr>
          <p:cNvSpPr txBox="1"/>
          <p:nvPr/>
        </p:nvSpPr>
        <p:spPr>
          <a:xfrm>
            <a:off x="633202" y="327337"/>
            <a:ext cx="6261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cs-CZ" sz="20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j-lt"/>
              </a:rPr>
              <a:t>3 věci, ve kterých zákaznická podpora firem v roce 2023 často chybovala (</a:t>
            </a:r>
            <a:r>
              <a:rPr lang="cs-CZ" sz="2000" b="1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j-lt"/>
              </a:rPr>
              <a:t>Roženský</a:t>
            </a:r>
            <a:r>
              <a:rPr lang="cs-CZ" sz="20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j-lt"/>
              </a:rPr>
              <a:t>, 2024):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8244C72-4596-37E7-5344-C47472302988}"/>
              </a:ext>
            </a:extLst>
          </p:cNvPr>
          <p:cNvSpPr txBox="1"/>
          <p:nvPr/>
        </p:nvSpPr>
        <p:spPr>
          <a:xfrm>
            <a:off x="689899" y="1570051"/>
            <a:ext cx="7740033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b="1" dirty="0"/>
              <a:t>Nevolí správně kanály. </a:t>
            </a:r>
            <a:r>
              <a:rPr lang="cs-CZ" sz="1600" dirty="0"/>
              <a:t>Když zákazník kontaktuje firmu přes chat, neodkazovat ho na e-mail. Komunikace by měla probíhat s ním tam, kde je jemu příjemné. Stejně tak, když se mu ozývá firma, tak vybere kanál, který nejlépe koresponduje se sdělením (e-mail vs. krátký telefonát).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b="1" dirty="0"/>
              <a:t>Neformátuje text e-mailů. </a:t>
            </a:r>
            <a:r>
              <a:rPr lang="cs-CZ" sz="1600" dirty="0"/>
              <a:t>Firmě to zabere pár vteřin a zákazníkovi to výrazně usnadní čtení.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b="1" dirty="0"/>
              <a:t>V e-mailech má zákazník nepodstatné informace </a:t>
            </a:r>
            <a:r>
              <a:rPr lang="cs-CZ" sz="1600" dirty="0"/>
              <a:t>(např. čísla ticketů v B2C komunikaci).</a:t>
            </a:r>
          </a:p>
        </p:txBody>
      </p:sp>
    </p:spTree>
    <p:extLst>
      <p:ext uri="{BB962C8B-B14F-4D97-AF65-F5344CB8AC3E}">
        <p14:creationId xmlns:p14="http://schemas.microsoft.com/office/powerpoint/2010/main" val="950284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7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66F3A6BD-8FE9-4A03-8BC9-D68D9B65D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893" y="355086"/>
            <a:ext cx="7612200" cy="39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6597" tIns="177744" rIns="91440" bIns="8887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800" b="1" cap="all" dirty="0" bmk="">
                <a:solidFill>
                  <a:srgbClr val="307871"/>
                </a:solidFill>
              </a:rPr>
              <a:t>Zákaznický servis (ZS)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200" dirty="0">
                <a:latin typeface="+mj-lt"/>
              </a:rPr>
              <a:t>proces, který probíhá mezi kupujícím, prodávajícím a popřípadě třetí stranou (logistickými podniky)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200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200" dirty="0">
                <a:latin typeface="+mj-lt"/>
              </a:rPr>
              <a:t>výsledkem tohoto procesu je </a:t>
            </a:r>
            <a:r>
              <a:rPr lang="cs-CZ" sz="2200" b="1" dirty="0">
                <a:latin typeface="+mj-lt"/>
              </a:rPr>
              <a:t>přidaná hodnota </a:t>
            </a:r>
            <a:r>
              <a:rPr lang="cs-CZ" sz="2200" dirty="0">
                <a:latin typeface="+mj-lt"/>
              </a:rPr>
              <a:t>(krátkodobá i dlouhodobá), která zvyšuje hodnotu výrobku nebo služby, které jsou předmětem směny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200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200" dirty="0">
                <a:latin typeface="+mj-lt"/>
                <a:ea typeface="Calibri" pitchFamily="34" charset="0"/>
                <a:cs typeface="Times New Roman" pitchFamily="18" charset="0"/>
              </a:rPr>
              <a:t>nákladová efektivita</a:t>
            </a:r>
            <a:endParaRPr kumimoji="0" lang="cs-CZ" sz="2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j-lt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2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270A5CC7-C3FE-7C2C-BE7A-DB8500C6AE30}"/>
              </a:ext>
            </a:extLst>
          </p:cNvPr>
          <p:cNvSpPr txBox="1"/>
          <p:nvPr/>
        </p:nvSpPr>
        <p:spPr>
          <a:xfrm>
            <a:off x="633202" y="327337"/>
            <a:ext cx="6261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cs-CZ" sz="20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j-lt"/>
              </a:rPr>
              <a:t>Zákaznická podpora: E-mail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131F8E1-1F47-E533-3366-CC8FC449B7AB}"/>
              </a:ext>
            </a:extLst>
          </p:cNvPr>
          <p:cNvSpPr txBox="1"/>
          <p:nvPr/>
        </p:nvSpPr>
        <p:spPr>
          <a:xfrm>
            <a:off x="755653" y="1001224"/>
            <a:ext cx="61387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/>
              <a:t>E-mailová komunikace patří k nejzákladnějším, ale zároveň nejzatíženějším kanálům.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78E1A15-E113-5401-5DE2-4CC8874D404C}"/>
              </a:ext>
            </a:extLst>
          </p:cNvPr>
          <p:cNvSpPr txBox="1"/>
          <p:nvPr/>
        </p:nvSpPr>
        <p:spPr>
          <a:xfrm>
            <a:off x="755653" y="1784526"/>
            <a:ext cx="702691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600" dirty="0"/>
              <a:t>Pokud napíšete dotaz, očekáváte, že dostanete odpověď maximálně do 24 hodin. Záleží však na segmentu dané firmy. Podle statistik </a:t>
            </a:r>
            <a:r>
              <a:rPr lang="cs-CZ" sz="1600" dirty="0" err="1"/>
              <a:t>Supportbox</a:t>
            </a:r>
            <a:r>
              <a:rPr lang="cs-CZ" sz="1600" dirty="0"/>
              <a:t> (2024) byla průměrná doba odpovědi na e-mailový dotaz ve vánočním období 2023 v rámci e-shopů 18 hodin a 20 minut.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F927FDE-5AD3-3BAF-4EA2-7DC3D5CE0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510" y="2861744"/>
            <a:ext cx="3954091" cy="222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2045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270A5CC7-C3FE-7C2C-BE7A-DB8500C6AE30}"/>
              </a:ext>
            </a:extLst>
          </p:cNvPr>
          <p:cNvSpPr txBox="1"/>
          <p:nvPr/>
        </p:nvSpPr>
        <p:spPr>
          <a:xfrm>
            <a:off x="633202" y="327337"/>
            <a:ext cx="6261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cs-CZ" sz="20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j-lt"/>
              </a:rPr>
              <a:t>Zákaznická podpora: Live chaty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67D3D72-BE40-7FEA-560D-03D296A26EF3}"/>
              </a:ext>
            </a:extLst>
          </p:cNvPr>
          <p:cNvSpPr txBox="1"/>
          <p:nvPr/>
        </p:nvSpPr>
        <p:spPr>
          <a:xfrm>
            <a:off x="697938" y="1129212"/>
            <a:ext cx="683574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600" dirty="0"/>
              <a:t>Hlavní výhodou live chatu pro zákazníka je eliminace bariér spojených s otevíráním e-mailových schránek, vyplňováním adres, předmětů a psaním rozsáhlých textů. Live chat nabízí jednodušší a rychlejší způsob, jak získat okamžitou odpověď.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29B8865-EBE3-484A-E727-CA2710AD8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9380" y="2497525"/>
            <a:ext cx="3990068" cy="2244413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4809D934-945D-4E3C-5168-BAFA9D5E882C}"/>
              </a:ext>
            </a:extLst>
          </p:cNvPr>
          <p:cNvSpPr txBox="1"/>
          <p:nvPr/>
        </p:nvSpPr>
        <p:spPr>
          <a:xfrm>
            <a:off x="697938" y="2497525"/>
            <a:ext cx="40278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600" dirty="0"/>
              <a:t>V noci a večer se nabízí příležitost předčit konkurenci. Jedním z řešení je mít operátora na podpoře nepřetržitě 24/7, druhou možností je využití AI chatbota, který odpovídá za vás. </a:t>
            </a:r>
          </a:p>
        </p:txBody>
      </p:sp>
    </p:spTree>
    <p:extLst>
      <p:ext uri="{BB962C8B-B14F-4D97-AF65-F5344CB8AC3E}">
        <p14:creationId xmlns:p14="http://schemas.microsoft.com/office/powerpoint/2010/main" val="3101238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270A5CC7-C3FE-7C2C-BE7A-DB8500C6AE30}"/>
              </a:ext>
            </a:extLst>
          </p:cNvPr>
          <p:cNvSpPr txBox="1"/>
          <p:nvPr/>
        </p:nvSpPr>
        <p:spPr>
          <a:xfrm>
            <a:off x="633202" y="327337"/>
            <a:ext cx="6261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cs-CZ" sz="2000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+mj-lt"/>
              </a:rPr>
              <a:t>Zákaznická podpora: Telefonní hovory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0123D5A-D327-AFFC-9C48-D5255C80DB25}"/>
              </a:ext>
            </a:extLst>
          </p:cNvPr>
          <p:cNvSpPr txBox="1"/>
          <p:nvPr/>
        </p:nvSpPr>
        <p:spPr>
          <a:xfrm>
            <a:off x="633202" y="1051561"/>
            <a:ext cx="62612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600" dirty="0"/>
              <a:t>Zákazník očekává rychlé zvednutí hovoru, ideálně okamžitě, aby nemusel čekat ve frontě. V případě, že hovor zmeškáte, je důležité zavolat zákazníkovi zpět co nejdříve.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AB4E7D8-67BC-2264-15AE-E9D28C0EC197}"/>
              </a:ext>
            </a:extLst>
          </p:cNvPr>
          <p:cNvSpPr txBox="1"/>
          <p:nvPr/>
        </p:nvSpPr>
        <p:spPr>
          <a:xfrm>
            <a:off x="633201" y="2033141"/>
            <a:ext cx="64230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600" dirty="0"/>
              <a:t>Podceňovat telefonní hovory se nevyplácí. Jsou významným prodejním kanálem a správně vedený hovor může nejen zajistit konkrétní objednávku, ale i zvýšit její hodnotu.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655FA37-4F8B-F0D1-5026-EC929DE2C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117" y="2799401"/>
            <a:ext cx="3958814" cy="222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378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CC23E0D7-0CD3-492A-892A-F6FE9F6A94FA}"/>
              </a:ext>
            </a:extLst>
          </p:cNvPr>
          <p:cNvSpPr/>
          <p:nvPr/>
        </p:nvSpPr>
        <p:spPr>
          <a:xfrm>
            <a:off x="567328" y="846718"/>
            <a:ext cx="717267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cs-CZ" sz="2600" b="1" dirty="0" bmk="_Toc374514537">
                <a:solidFill>
                  <a:srgbClr val="307871"/>
                </a:solidFill>
              </a:rPr>
              <a:t>Složky zákaznického servisu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514350" indent="-514350">
              <a:buFont typeface="+mj-lt"/>
              <a:buAutoNum type="arabicPeriod"/>
            </a:pPr>
            <a:r>
              <a:rPr lang="cs-CZ" sz="2200" dirty="0"/>
              <a:t>Předprodejní složky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200" dirty="0"/>
              <a:t>Prodejní složky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200" dirty="0"/>
              <a:t>Poprodejní složky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836982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513933" y="628601"/>
            <a:ext cx="7366687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b="1" dirty="0"/>
              <a:t>1. Předprodejní složky</a:t>
            </a:r>
          </a:p>
          <a:p>
            <a:endParaRPr lang="cs-CZ" sz="1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/>
              <a:t>souvisejí většinou s</a:t>
            </a:r>
            <a:r>
              <a:rPr lang="cs-CZ" sz="2200" i="1" dirty="0"/>
              <a:t> </a:t>
            </a:r>
            <a:r>
              <a:rPr lang="cs-CZ" sz="2200" dirty="0"/>
              <a:t>politikou či strategií organizace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/>
              <a:t>zásadní vliv na to, jak zákazníci vnímají organizaci a jaká je úroveň jejich spokojenosti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/>
              <a:t>naformulovány a k dispozici předtím, než podnik začne implementovat a vykonávat činnosti v oblasti ZS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/>
              <a:t>relativně stabilní, dlouhodobé povahy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/>
              <a:t>poskytuje určitou jistotu ve smyslu očekávání zákazníků</a:t>
            </a:r>
          </a:p>
        </p:txBody>
      </p:sp>
    </p:spTree>
    <p:extLst>
      <p:ext uri="{BB962C8B-B14F-4D97-AF65-F5344CB8AC3E}">
        <p14:creationId xmlns:p14="http://schemas.microsoft.com/office/powerpoint/2010/main" val="2289210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606372" y="1334783"/>
            <a:ext cx="776079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Prohlášení politiky zákaznického servisu</a:t>
            </a:r>
          </a:p>
          <a:p>
            <a:endParaRPr lang="cs-CZ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Organizační struktura a pružnost systému</a:t>
            </a:r>
          </a:p>
          <a:p>
            <a:endParaRPr lang="cs-CZ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Manažerské služby – řízení reklamací, objednávek, apod.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200" dirty="0"/>
          </a:p>
          <a:p>
            <a:r>
              <a:rPr lang="cs-CZ" sz="2200" b="1" dirty="0"/>
              <a:t> 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041870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626897" y="810613"/>
            <a:ext cx="71316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cs-CZ" sz="2200" b="1" dirty="0"/>
              <a:t> Prodejní složky</a:t>
            </a:r>
            <a:endParaRPr lang="cs-CZ" sz="2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cs-CZ" sz="2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200" dirty="0"/>
              <a:t>služby, které jsou</a:t>
            </a:r>
            <a:r>
              <a:rPr lang="cs-CZ" sz="2200" i="1" dirty="0"/>
              <a:t> </a:t>
            </a:r>
            <a:r>
              <a:rPr lang="cs-CZ" sz="2200" dirty="0"/>
              <a:t>obvykle spojovány s pojmem zákaznický servis a řeší aktivity zákazníky v průběhu prodeje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cs-CZ" sz="2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200" dirty="0"/>
              <a:t>měřítko pro dostupnost určitého produktu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cs-CZ" sz="2200" dirty="0"/>
          </a:p>
          <a:p>
            <a:endParaRPr lang="cs-CZ" sz="2200" dirty="0">
              <a:solidFill>
                <a:srgbClr val="FF0000"/>
              </a:solidFill>
            </a:endParaRPr>
          </a:p>
          <a:p>
            <a:pPr lvl="0"/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741461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594529" y="337003"/>
            <a:ext cx="713165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2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200" dirty="0"/>
              <a:t>Úroveň vyčerpání zásob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cs-CZ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Informace o stavu objednávky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Přesnost systému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Speciální řešení dodávek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Přesuny zboží (redistribuce)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/>
              <a:t>Snadnost objednávání</a:t>
            </a:r>
          </a:p>
          <a:p>
            <a:endParaRPr lang="cs-CZ" sz="2200" dirty="0">
              <a:solidFill>
                <a:srgbClr val="FF0000"/>
              </a:solidFill>
            </a:endParaRPr>
          </a:p>
          <a:p>
            <a:endParaRPr lang="cs-CZ" sz="2200" dirty="0">
              <a:solidFill>
                <a:srgbClr val="FF0000"/>
              </a:solidFill>
            </a:endParaRPr>
          </a:p>
          <a:p>
            <a:pPr lvl="0"/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218022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787586" y="681735"/>
            <a:ext cx="715977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b="1" dirty="0"/>
              <a:t>3. Poprodejní složky</a:t>
            </a:r>
            <a:endParaRPr lang="cs-CZ" sz="2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cs-CZ" sz="2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200" dirty="0"/>
              <a:t>zabezpečují</a:t>
            </a:r>
            <a:r>
              <a:rPr lang="cs-CZ" sz="2200" i="1" dirty="0"/>
              <a:t> </a:t>
            </a:r>
            <a:r>
              <a:rPr lang="cs-CZ" sz="2200" dirty="0"/>
              <a:t>podporu produktu nebo služby poté, co je zákazník obdržel</a:t>
            </a:r>
          </a:p>
          <a:p>
            <a:pPr algn="just"/>
            <a:endParaRPr lang="cs-CZ" sz="2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200" dirty="0"/>
              <a:t>nejvíce opomíjené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cs-CZ" sz="2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4191136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852323" y="1345282"/>
            <a:ext cx="715977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/>
              <a:t>Instalace, záruka, úpravy, opravy, náhradní díly</a:t>
            </a:r>
          </a:p>
          <a:p>
            <a:pPr marL="514350" indent="-514350" algn="just">
              <a:buFont typeface="Arial" panose="020B0604020202020204" pitchFamily="34" charset="0"/>
              <a:buChar char="•"/>
            </a:pPr>
            <a:endParaRPr lang="cs-CZ" sz="2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/>
              <a:t>Vyřizování reklamací, stížností, vrácené zboží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cs-CZ" sz="2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/>
              <a:t>Dočasná náhrada produktu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906324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00CB1052155A346BB3B6D4E29D39FCE" ma:contentTypeVersion="10" ma:contentTypeDescription="Vytvoří nový dokument" ma:contentTypeScope="" ma:versionID="464dedd420676b91fa177f9980c2fb75">
  <xsd:schema xmlns:xsd="http://www.w3.org/2001/XMLSchema" xmlns:xs="http://www.w3.org/2001/XMLSchema" xmlns:p="http://schemas.microsoft.com/office/2006/metadata/properties" xmlns:ns2="79732339-22ae-46a9-a845-ab08f0b0ec45" xmlns:ns3="2acd3449-f520-476b-8803-fc8f0469dae0" targetNamespace="http://schemas.microsoft.com/office/2006/metadata/properties" ma:root="true" ma:fieldsID="e08cb972fdf441a56e4a39b003a20f90" ns2:_="" ns3:_="">
    <xsd:import namespace="79732339-22ae-46a9-a845-ab08f0b0ec45"/>
    <xsd:import namespace="2acd3449-f520-476b-8803-fc8f0469da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732339-22ae-46a9-a845-ab08f0b0ec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Značky obrázků" ma:readOnly="false" ma:fieldId="{5cf76f15-5ced-4ddc-b409-7134ff3c332f}" ma:taxonomyMulti="true" ma:sspId="bce56c0d-8add-4fe5-85a8-9b3e3d2b7a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cd3449-f520-476b-8803-fc8f0469dae0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df3bc1ec-e1e5-4a67-a002-3f5c24544ec5}" ma:internalName="TaxCatchAll" ma:showField="CatchAllData" ma:web="2acd3449-f520-476b-8803-fc8f0469da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acd3449-f520-476b-8803-fc8f0469dae0" xsi:nil="true"/>
    <lcf76f155ced4ddcb4097134ff3c332f xmlns="79732339-22ae-46a9-a845-ab08f0b0ec4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E24F33C-293B-4D1B-8C99-A76906993E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49FFB7-D515-4844-9B74-E28E294D7B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732339-22ae-46a9-a845-ab08f0b0ec45"/>
    <ds:schemaRef ds:uri="2acd3449-f520-476b-8803-fc8f0469da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5312213-A98A-4D56-99B9-B3F903AE52D6}">
  <ds:schemaRefs>
    <ds:schemaRef ds:uri="http://schemas.microsoft.com/office/2006/metadata/properties"/>
    <ds:schemaRef ds:uri="http://schemas.microsoft.com/office/infopath/2007/PartnerControls"/>
    <ds:schemaRef ds:uri="2acd3449-f520-476b-8803-fc8f0469dae0"/>
    <ds:schemaRef ds:uri="79732339-22ae-46a9-a845-ab08f0b0ec4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1451</TotalTime>
  <Words>931</Words>
  <Application>Microsoft Macintosh PowerPoint</Application>
  <PresentationFormat>Předvádění na obrazovce (16:9)</PresentationFormat>
  <Paragraphs>125</Paragraphs>
  <Slides>22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30" baseType="lpstr">
      <vt:lpstr>Arial</vt:lpstr>
      <vt:lpstr>Courier New</vt:lpstr>
      <vt:lpstr>museo_sans300</vt:lpstr>
      <vt:lpstr>museo_sans700</vt:lpstr>
      <vt:lpstr>StarSymbol</vt:lpstr>
      <vt:lpstr>Times New Roman</vt:lpstr>
      <vt:lpstr>Wotfard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Tomáš Pražák</cp:lastModifiedBy>
  <cp:revision>400</cp:revision>
  <dcterms:created xsi:type="dcterms:W3CDTF">2016-07-06T15:42:34Z</dcterms:created>
  <dcterms:modified xsi:type="dcterms:W3CDTF">2024-03-19T09:30:58Z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28</vt:i4>
  </property>
  <property fmtid="{D5CDD505-2E9C-101B-9397-08002B2CF9AE}" pid="8" name="PresentationFormat">
    <vt:lpwstr>Předvádění na obrazovce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29</vt:i4>
  </property>
  <property fmtid="{D5CDD505-2E9C-101B-9397-08002B2CF9AE}" pid="12" name="ContentTypeId">
    <vt:lpwstr>0x010100300CB1052155A346BB3B6D4E29D39FCE</vt:lpwstr>
  </property>
</Properties>
</file>