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0"/>
  </p:notesMasterIdLst>
  <p:sldIdLst>
    <p:sldId id="258" r:id="rId5"/>
    <p:sldId id="315" r:id="rId6"/>
    <p:sldId id="303" r:id="rId7"/>
    <p:sldId id="313" r:id="rId8"/>
    <p:sldId id="299" r:id="rId9"/>
    <p:sldId id="300" r:id="rId10"/>
    <p:sldId id="305" r:id="rId11"/>
    <p:sldId id="320" r:id="rId12"/>
    <p:sldId id="339" r:id="rId13"/>
    <p:sldId id="341" r:id="rId14"/>
    <p:sldId id="342" r:id="rId15"/>
    <p:sldId id="310" r:id="rId16"/>
    <p:sldId id="309" r:id="rId17"/>
    <p:sldId id="325" r:id="rId18"/>
    <p:sldId id="311" r:id="rId19"/>
    <p:sldId id="343" r:id="rId20"/>
    <p:sldId id="295" r:id="rId21"/>
    <p:sldId id="290" r:id="rId22"/>
    <p:sldId id="291" r:id="rId23"/>
    <p:sldId id="326" r:id="rId24"/>
    <p:sldId id="327" r:id="rId25"/>
    <p:sldId id="328" r:id="rId26"/>
    <p:sldId id="330" r:id="rId27"/>
    <p:sldId id="337" r:id="rId28"/>
    <p:sldId id="288" r:id="rId29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/>
    <p:restoredTop sz="92925" autoAdjust="0"/>
  </p:normalViewPr>
  <p:slideViewPr>
    <p:cSldViewPr snapToGrid="0">
      <p:cViewPr varScale="1">
        <p:scale>
          <a:sx n="158" d="100"/>
          <a:sy n="158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78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48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DKrcpa8Z_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IMPbKVb8y8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36819" y="312822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540454"/>
            <a:ext cx="3222810" cy="25456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pPr lvl="0"/>
            <a:endParaRPr lang="cs-CZ" sz="3000" b="1" cap="all" dirty="0"/>
          </a:p>
          <a:p>
            <a:pPr lvl="0"/>
            <a:endParaRPr lang="cs-CZ" sz="3000" b="1" cap="all" dirty="0"/>
          </a:p>
          <a:p>
            <a:pPr lvl="0"/>
            <a:r>
              <a:rPr lang="cs-CZ" sz="3000" b="1" cap="all" dirty="0">
                <a:solidFill>
                  <a:schemeClr val="bg1"/>
                </a:solidFill>
              </a:rPr>
              <a:t>Logistika</a:t>
            </a:r>
          </a:p>
          <a:p>
            <a:pPr lvl="0"/>
            <a:r>
              <a:rPr lang="cs-CZ" sz="3000" b="1" cap="all" dirty="0">
                <a:solidFill>
                  <a:schemeClr val="bg1"/>
                </a:solidFill>
              </a:rPr>
              <a:t>-</a:t>
            </a:r>
          </a:p>
          <a:p>
            <a:pPr lvl="0"/>
            <a:r>
              <a:rPr lang="cs-CZ" sz="2600" b="1" cap="all" dirty="0">
                <a:solidFill>
                  <a:schemeClr val="bg1"/>
                </a:solidFill>
              </a:rPr>
              <a:t>Úvod do problematiky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342191" y="3538527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6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Tomáš Pražák</a:t>
            </a:r>
          </a:p>
          <a:p>
            <a:pPr algn="r"/>
            <a:r>
              <a:rPr lang="cs-CZ" altLang="cs-CZ" sz="16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Garant a přednášející </a:t>
            </a:r>
            <a:endParaRPr lang="en-GB" altLang="cs-CZ" sz="16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1">
            <a:extLst>
              <a:ext uri="{FF2B5EF4-FFF2-40B4-BE49-F238E27FC236}">
                <a16:creationId xmlns:a16="http://schemas.microsoft.com/office/drawing/2014/main" id="{1CEC96AC-8559-4B3E-ABB8-3D9BD8BF2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0" y="775694"/>
            <a:ext cx="753769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cs-CZ" altLang="cs-CZ" sz="2200" dirty="0">
                <a:latin typeface="Arial" panose="020B0604020202020204" pitchFamily="34" charset="0"/>
              </a:rPr>
              <a:t>objekty hospodářské logistiky: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sz="1800" dirty="0">
                <a:latin typeface="Arial" panose="020B0604020202020204" pitchFamily="34" charset="0"/>
              </a:rPr>
              <a:t>veškeré druhy materiálu a zboží (výrobní materiály, pomocné a provozní materiály, subdodávky a náhradní díly, obchodní zboží, stejně jako polotovary a hotové výrobky), čímž je dána jasná hranice k ostatním opatřovaným faktorům (zařízení, pracovní síla a kapitál)</a:t>
            </a:r>
          </a:p>
          <a:p>
            <a:pPr marL="342900" indent="-342900">
              <a:spcBef>
                <a:spcPct val="0"/>
              </a:spcBef>
            </a:pPr>
            <a:endParaRPr lang="cs-CZ" altLang="cs-CZ" sz="2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7F0125D-6617-4845-BE83-D7ED6E689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7" t="34568" r="54907" b="22469"/>
          <a:stretch/>
        </p:blipFill>
        <p:spPr>
          <a:xfrm>
            <a:off x="3591018" y="2801138"/>
            <a:ext cx="1862668" cy="173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58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EFDFE18-A1F8-4F86-96E5-69E2A65CA6A5}"/>
              </a:ext>
            </a:extLst>
          </p:cNvPr>
          <p:cNvSpPr/>
          <p:nvPr/>
        </p:nvSpPr>
        <p:spPr>
          <a:xfrm>
            <a:off x="317424" y="950520"/>
            <a:ext cx="748836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200" dirty="0">
                <a:latin typeface="Arial" charset="0"/>
              </a:rPr>
              <a:t>týká se všech typů organizací: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výrobní sféra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státní správa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nemocnice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školy</a:t>
            </a:r>
          </a:p>
          <a:p>
            <a:pPr marL="742950" lvl="1" indent="-28575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dirty="0">
                <a:latin typeface="Arial" panose="020B0604020202020204" pitchFamily="34" charset="0"/>
              </a:rPr>
              <a:t>organizace poskytující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obchodní, bankovní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nebo finanční služby</a:t>
            </a:r>
          </a:p>
          <a:p>
            <a:pPr>
              <a:defRPr/>
            </a:pPr>
            <a:endParaRPr lang="cs-CZ" dirty="0">
              <a:latin typeface="Arial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566C6B35-222B-45C0-8EFF-5CD52BAFF311}"/>
              </a:ext>
            </a:extLst>
          </p:cNvPr>
          <p:cNvGrpSpPr/>
          <p:nvPr/>
        </p:nvGrpSpPr>
        <p:grpSpPr>
          <a:xfrm>
            <a:off x="3674535" y="3093425"/>
            <a:ext cx="2302934" cy="1854201"/>
            <a:chOff x="3674535" y="3093425"/>
            <a:chExt cx="2302934" cy="1854201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49D09C7E-5233-4F63-92FF-37D769921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630" t="38189" r="55185" b="25762"/>
            <a:stretch/>
          </p:blipFill>
          <p:spPr>
            <a:xfrm>
              <a:off x="3674535" y="3093425"/>
              <a:ext cx="2302934" cy="1854201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756E01A5-DC0D-4B9C-8117-A27C0335DFBC}"/>
                </a:ext>
              </a:extLst>
            </p:cNvPr>
            <p:cNvSpPr txBox="1"/>
            <p:nvPr/>
          </p:nvSpPr>
          <p:spPr>
            <a:xfrm>
              <a:off x="4478868" y="3351177"/>
              <a:ext cx="69426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BANKA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D8CBED6-2FA2-4949-912C-DD820F8C97E8}"/>
              </a:ext>
            </a:extLst>
          </p:cNvPr>
          <p:cNvGrpSpPr/>
          <p:nvPr/>
        </p:nvGrpSpPr>
        <p:grpSpPr>
          <a:xfrm>
            <a:off x="5469466" y="1851985"/>
            <a:ext cx="3282671" cy="1622302"/>
            <a:chOff x="4061604" y="2644898"/>
            <a:chExt cx="4470400" cy="19050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ACA4D3E3-A339-4D7E-956B-009AEF9C6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85" t="35555" r="43426" b="27408"/>
            <a:stretch/>
          </p:blipFill>
          <p:spPr>
            <a:xfrm>
              <a:off x="4061604" y="2644898"/>
              <a:ext cx="4470400" cy="1905000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0CC9B9E-4378-49BE-B007-F4CE97FA0655}"/>
                </a:ext>
              </a:extLst>
            </p:cNvPr>
            <p:cNvSpPr txBox="1"/>
            <p:nvPr/>
          </p:nvSpPr>
          <p:spPr>
            <a:xfrm>
              <a:off x="5907336" y="2961252"/>
              <a:ext cx="899863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dirty="0"/>
                <a:t>ŠKOLA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5247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E7FADA8-D79A-4939-BCCD-99EA710098C7}"/>
              </a:ext>
            </a:extLst>
          </p:cNvPr>
          <p:cNvSpPr/>
          <p:nvPr/>
        </p:nvSpPr>
        <p:spPr>
          <a:xfrm>
            <a:off x="516835" y="767938"/>
            <a:ext cx="7363785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Cíle LOGISTIKY</a:t>
            </a:r>
          </a:p>
          <a:p>
            <a:pPr eaLnBrk="1" hangingPunct="1">
              <a:defRPr/>
            </a:pPr>
            <a:endParaRPr lang="cs-CZ" sz="2100" dirty="0">
              <a:latin typeface="Arial" charset="0"/>
            </a:endParaRP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odvozeny od celopodnikových cílů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b="1" dirty="0"/>
              <a:t>základní cíl</a:t>
            </a:r>
            <a:r>
              <a:rPr lang="cs-CZ" sz="2200" dirty="0"/>
              <a:t>: </a:t>
            </a:r>
            <a:r>
              <a:rPr lang="cs-CZ" sz="2200" b="1" dirty="0"/>
              <a:t>optimální uspokojování potřeb zákazníků: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dodávky a další služby zákazníkům musí být uskutečněny na požadované úrovni s minimálními náklady</a:t>
            </a:r>
          </a:p>
        </p:txBody>
      </p:sp>
    </p:spTree>
    <p:extLst>
      <p:ext uri="{BB962C8B-B14F-4D97-AF65-F5344CB8AC3E}">
        <p14:creationId xmlns:p14="http://schemas.microsoft.com/office/powerpoint/2010/main" val="3156801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61555" y="895315"/>
            <a:ext cx="7254240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splnění základního cíle je možno sledovat ze dvou pohledů: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b="1" dirty="0"/>
              <a:t>Výkonový cíl</a:t>
            </a:r>
            <a:r>
              <a:rPr lang="cs-CZ" dirty="0"/>
              <a:t>: dodat požadovaný položky ve správném množství, druhu a kvalitě na správném </a:t>
            </a:r>
            <a:br>
              <a:rPr lang="cs-CZ" dirty="0"/>
            </a:br>
            <a:r>
              <a:rPr lang="cs-CZ" dirty="0"/>
              <a:t>místě a ve správný čas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b="1" dirty="0"/>
              <a:t>Ekonomický cíl</a:t>
            </a:r>
            <a:r>
              <a:rPr lang="cs-CZ" dirty="0"/>
              <a:t>: zabezpečit požadované služby s minimálními náklady</a:t>
            </a:r>
          </a:p>
        </p:txBody>
      </p:sp>
    </p:spTree>
    <p:extLst>
      <p:ext uri="{BB962C8B-B14F-4D97-AF65-F5344CB8AC3E}">
        <p14:creationId xmlns:p14="http://schemas.microsoft.com/office/powerpoint/2010/main" val="334786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22515" y="797824"/>
            <a:ext cx="7358106" cy="334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vnitřní logistické cíle: 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snižování nákladů na dopravu, manipulaci, skladování, na výrobu, na zásoby a na řízení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snižování objemu kapitálu vázaného v zásobách a v technických prostředcích logistického systému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vnější logistické cíle: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udržení či zvýšení objemu prodeje a podílu na trhu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krátké dodací lhůty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vysoká úplnost a spolehlivost dodávek 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</a:rPr>
              <a:t>dostatečná pružnost podniku</a:t>
            </a:r>
            <a:endParaRPr lang="cs-CZ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26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96F6AAC-4D24-401A-915F-9AA2471F3D06}"/>
              </a:ext>
            </a:extLst>
          </p:cNvPr>
          <p:cNvSpPr/>
          <p:nvPr/>
        </p:nvSpPr>
        <p:spPr>
          <a:xfrm>
            <a:off x="556285" y="1051561"/>
            <a:ext cx="73243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metody logistiky</a:t>
            </a:r>
          </a:p>
          <a:p>
            <a:pPr algn="ctr" eaLnBrk="1" hangingPunct="1">
              <a:defRPr/>
            </a:pPr>
            <a:endParaRPr lang="cs-CZ" sz="1400" b="1" cap="all" dirty="0">
              <a:solidFill>
                <a:srgbClr val="307871"/>
              </a:solidFill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interdisciplinární věda 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vychází ze systémové teorie, technické kybernetiky, stochastiky, matematického programování a teorie rozhodování</a:t>
            </a:r>
          </a:p>
        </p:txBody>
      </p:sp>
    </p:spTree>
    <p:extLst>
      <p:ext uri="{BB962C8B-B14F-4D97-AF65-F5344CB8AC3E}">
        <p14:creationId xmlns:p14="http://schemas.microsoft.com/office/powerpoint/2010/main" val="90630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29E7D5E-C83C-4239-BD61-C82EAEED627C}"/>
              </a:ext>
            </a:extLst>
          </p:cNvPr>
          <p:cNvSpPr/>
          <p:nvPr/>
        </p:nvSpPr>
        <p:spPr>
          <a:xfrm>
            <a:off x="671174" y="923801"/>
            <a:ext cx="7382246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2200" b="1" dirty="0">
                <a:latin typeface="Arial" charset="0"/>
              </a:rPr>
              <a:t>základní metody využívané v logistice:</a:t>
            </a:r>
            <a:endParaRPr lang="cs-CZ" sz="2200" dirty="0">
              <a:latin typeface="Arial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analytické metody: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systémová analýza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analýza ABC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hodnotová analýza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analýza nákladů a užitku aj.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matematické metody operační analýzy: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matematické a zejména lineární programování (řezné plány, distribuční problém, dopravní problém aj.)</a:t>
            </a:r>
          </a:p>
          <a:p>
            <a:pPr marL="1200150" lvl="2" indent="-285750"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teorie front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endParaRPr lang="cs-CZ" sz="2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28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86A2E93-93B0-40BF-8CB8-03B847CB3CC1}"/>
              </a:ext>
            </a:extLst>
          </p:cNvPr>
          <p:cNvSpPr/>
          <p:nvPr/>
        </p:nvSpPr>
        <p:spPr>
          <a:xfrm>
            <a:off x="532800" y="1051561"/>
            <a:ext cx="7142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b="1" dirty="0">
                <a:latin typeface="Arial" charset="0"/>
              </a:rPr>
              <a:t>speciální logistické metody: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i="1" dirty="0">
                <a:latin typeface="Arial" charset="0"/>
              </a:rPr>
              <a:t>Just-in-</a:t>
            </a:r>
            <a:r>
              <a:rPr lang="cs-CZ" i="1" dirty="0" err="1">
                <a:latin typeface="Arial" charset="0"/>
              </a:rPr>
              <a:t>Time</a:t>
            </a:r>
            <a:r>
              <a:rPr lang="cs-CZ" i="1" dirty="0">
                <a:latin typeface="Arial" charset="0"/>
              </a:rPr>
              <a:t> </a:t>
            </a:r>
            <a:r>
              <a:rPr lang="cs-CZ" dirty="0">
                <a:latin typeface="Arial" charset="0"/>
              </a:rPr>
              <a:t>(+ </a:t>
            </a:r>
            <a:r>
              <a:rPr lang="cs-CZ" dirty="0" err="1">
                <a:latin typeface="Arial" charset="0"/>
              </a:rPr>
              <a:t>Kanban</a:t>
            </a:r>
            <a:r>
              <a:rPr lang="cs-CZ" dirty="0">
                <a:latin typeface="Arial" charset="0"/>
              </a:rPr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centralizace skladů</a:t>
            </a:r>
            <a:r>
              <a:rPr lang="cs-CZ" sz="1650" b="1" dirty="0">
                <a:latin typeface="Arial" charset="0"/>
              </a:rPr>
              <a:t>	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24845" r="90000" b="56556"/>
          <a:stretch/>
        </p:blipFill>
        <p:spPr>
          <a:xfrm>
            <a:off x="4331719" y="1995272"/>
            <a:ext cx="3190389" cy="20027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9635" t="19654" r="61022" b="23682"/>
          <a:stretch/>
        </p:blipFill>
        <p:spPr>
          <a:xfrm>
            <a:off x="1090695" y="2910061"/>
            <a:ext cx="2683130" cy="174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34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E7FADA8-D79A-4939-BCCD-99EA710098C7}"/>
              </a:ext>
            </a:extLst>
          </p:cNvPr>
          <p:cNvSpPr/>
          <p:nvPr/>
        </p:nvSpPr>
        <p:spPr>
          <a:xfrm>
            <a:off x="628135" y="117587"/>
            <a:ext cx="7506318" cy="4991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ČLENĚNÍ LOGISTIKY</a:t>
            </a:r>
          </a:p>
          <a:p>
            <a:pPr eaLnBrk="1" hangingPunct="1">
              <a:defRPr/>
            </a:pPr>
            <a:endParaRPr lang="cs-CZ" sz="2100" dirty="0">
              <a:latin typeface="Arial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sz="2000" b="1" dirty="0">
                <a:latin typeface="Arial" panose="020B0604020202020204" pitchFamily="34" charset="0"/>
              </a:rPr>
              <a:t>Podle úrovně problému</a:t>
            </a:r>
            <a:r>
              <a:rPr lang="cs-CZ" sz="2000" dirty="0">
                <a:latin typeface="Arial" panose="020B0604020202020204" pitchFamily="34" charset="0"/>
              </a:rPr>
              <a:t>:</a:t>
            </a:r>
          </a:p>
          <a:p>
            <a:pPr marL="257175" indent="-257175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Arial" panose="020B0604020202020204" pitchFamily="34" charset="0"/>
              </a:rPr>
              <a:t>Makrologistika</a:t>
            </a:r>
            <a:r>
              <a:rPr lang="cs-CZ" dirty="0">
                <a:latin typeface="Arial" panose="020B0604020202020204" pitchFamily="34" charset="0"/>
              </a:rPr>
              <a:t>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>
                <a:latin typeface="+mj-lt"/>
              </a:rPr>
              <a:t>globálními aspekty logistiky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>
                <a:latin typeface="+mj-lt"/>
              </a:rPr>
              <a:t>vysoký stupeň agregace a makroekonomický přístup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>
                <a:latin typeface="+mj-lt"/>
              </a:rPr>
              <a:t>otázky mezinárodní dopravy, mezinárodní a globální integrace výrobních kapacit, dopravy, spojů, cel, národní či mezinárodní legislativy týkající se přepravy a vlivu na životní prostředí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endParaRPr lang="cs-CZ" dirty="0">
              <a:latin typeface="Arial" panose="020B0604020202020204" pitchFamily="34" charset="0"/>
            </a:endParaRP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Arial" panose="020B0604020202020204" pitchFamily="34" charset="0"/>
              </a:rPr>
              <a:t>Metalogistika</a:t>
            </a:r>
            <a:r>
              <a:rPr lang="cs-CZ" dirty="0">
                <a:latin typeface="Arial" panose="020B0604020202020204" pitchFamily="34" charset="0"/>
              </a:rPr>
              <a:t>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 err="1">
                <a:latin typeface="+mj-lt"/>
              </a:rPr>
              <a:t>dodavatelsko</a:t>
            </a:r>
            <a:r>
              <a:rPr lang="cs-CZ" sz="1600" dirty="0">
                <a:latin typeface="+mj-lt"/>
              </a:rPr>
              <a:t> - odběratelské vztahy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>
                <a:latin typeface="+mj-lt"/>
              </a:rPr>
              <a:t>dodavatelé surovin, distributoři, zákazníci, logistické podniky</a:t>
            </a:r>
          </a:p>
          <a:p>
            <a:pPr lvl="1">
              <a:spcBef>
                <a:spcPts val="430"/>
              </a:spcBef>
              <a:defRPr/>
            </a:pPr>
            <a:endParaRPr lang="cs-CZ" sz="1600" dirty="0">
              <a:latin typeface="+mj-lt"/>
            </a:endParaRPr>
          </a:p>
          <a:p>
            <a:pPr marL="171450" indent="-285750"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Arial" panose="020B0604020202020204" pitchFamily="34" charset="0"/>
              </a:rPr>
              <a:t>Mikrologistika</a:t>
            </a:r>
            <a:r>
              <a:rPr lang="cs-CZ" dirty="0">
                <a:latin typeface="Arial" panose="020B0604020202020204" pitchFamily="34" charset="0"/>
              </a:rPr>
              <a:t>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sz="1600" dirty="0">
                <a:latin typeface="+mj-lt"/>
              </a:rPr>
              <a:t>řízení toků materiálu, zboží a služeb uvnitř podniku</a:t>
            </a:r>
          </a:p>
        </p:txBody>
      </p:sp>
    </p:spTree>
    <p:extLst>
      <p:ext uri="{BB962C8B-B14F-4D97-AF65-F5344CB8AC3E}">
        <p14:creationId xmlns:p14="http://schemas.microsoft.com/office/powerpoint/2010/main" val="3163838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91B81D9-FB7A-4FB9-BBB7-67CE15CDFEC4}"/>
              </a:ext>
            </a:extLst>
          </p:cNvPr>
          <p:cNvSpPr/>
          <p:nvPr/>
        </p:nvSpPr>
        <p:spPr>
          <a:xfrm>
            <a:off x="731020" y="985753"/>
            <a:ext cx="71496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200" dirty="0">
                <a:latin typeface="Arial" panose="020B0604020202020204" pitchFamily="34" charset="0"/>
              </a:rPr>
              <a:t>2. </a:t>
            </a:r>
            <a:r>
              <a:rPr lang="cs-CZ" sz="2200" b="1" dirty="0">
                <a:latin typeface="Arial" panose="020B0604020202020204" pitchFamily="34" charset="0"/>
              </a:rPr>
              <a:t>Podle činností: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výrobní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obchodní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nákupní (zásobovací)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distribuční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skladovací logistika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panose="020B0604020202020204" pitchFamily="34" charset="0"/>
              </a:rPr>
              <a:t>dopravní logistika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864B1C2-0365-4B98-975E-63C09B4C8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16" r="75433" b="29308"/>
          <a:stretch/>
        </p:blipFill>
        <p:spPr>
          <a:xfrm>
            <a:off x="4894564" y="2724176"/>
            <a:ext cx="2246400" cy="17064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551C1EB-5F30-406E-86E7-D9FC5371F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574" r="75433" b="24978"/>
          <a:stretch/>
        </p:blipFill>
        <p:spPr>
          <a:xfrm>
            <a:off x="6326896" y="1484495"/>
            <a:ext cx="1628137" cy="9859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009788-46F7-46FD-AA4D-A3FB749642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88" t="35611" r="56457" b="52826"/>
          <a:stretch/>
        </p:blipFill>
        <p:spPr>
          <a:xfrm>
            <a:off x="624034" y="3332369"/>
            <a:ext cx="4291459" cy="12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34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BF3D5AC8-EE85-4463-8816-4AEE63D87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0" y="821080"/>
            <a:ext cx="751012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Arial" panose="020B0604020202020204" pitchFamily="34" charset="0"/>
              </a:rPr>
              <a:t>Peter </a:t>
            </a:r>
            <a:r>
              <a:rPr lang="cs-CZ" altLang="cs-CZ" sz="2200" dirty="0" err="1">
                <a:latin typeface="Arial" panose="020B0604020202020204" pitchFamily="34" charset="0"/>
              </a:rPr>
              <a:t>Drucker</a:t>
            </a:r>
            <a:r>
              <a:rPr lang="cs-CZ" altLang="cs-CZ" sz="2200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Arial" panose="020B0604020202020204" pitchFamily="34" charset="0"/>
              </a:rPr>
              <a:t>logistika je jednou z posledních možností a příležitostí, kde mohou podniky zvýšit svoji efektivnost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AD4774-F31F-4859-B9EC-0CE0CA017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7" t="30043" r="45504" b="18278"/>
          <a:stretch/>
        </p:blipFill>
        <p:spPr>
          <a:xfrm>
            <a:off x="2245603" y="2130431"/>
            <a:ext cx="4089992" cy="26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69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7" name="obrázek 17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79" y="1195481"/>
            <a:ext cx="4739522" cy="33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70782" y="703038"/>
            <a:ext cx="72809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Dodavatelský řetězec (</a:t>
            </a:r>
            <a:r>
              <a:rPr lang="cs-CZ" sz="2600" b="1" cap="all" dirty="0" err="1">
                <a:solidFill>
                  <a:srgbClr val="307871"/>
                </a:solidFill>
                <a:latin typeface="+mj-lt"/>
              </a:rPr>
              <a:t>supply</a:t>
            </a: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 </a:t>
            </a:r>
            <a:r>
              <a:rPr lang="cs-CZ" sz="2600" b="1" cap="all" dirty="0" err="1">
                <a:solidFill>
                  <a:srgbClr val="307871"/>
                </a:solidFill>
                <a:latin typeface="+mj-lt"/>
              </a:rPr>
              <a:t>chain</a:t>
            </a: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324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45513" y="835508"/>
            <a:ext cx="7235107" cy="285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řízení dodavatelského řetězce (SCM):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základní otázka: Co, kdy, kde a jak vyrábět, jak přepravovat apod. tak, aby byly na požadované úrovni splněny požadavky konečného zákazníka?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odpověď zná obvykle jen přímý dodavatel zboží konečnému zákazníkovi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ostatní články řetězce většinou odkázány na informace zprostředkované a na vlastní předpovědi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b="1" dirty="0">
                <a:latin typeface="Arial" charset="0"/>
              </a:rPr>
              <a:t>poptávka konečných zákazníků je stále náhodnější</a:t>
            </a: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94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45513" y="835508"/>
            <a:ext cx="7110201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koordinace a spolupráce mezi jednotlivými články v řetězci: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zkracování dodací lhůty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snižování stavu zásob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snižování celkových nákladů dodavatelského systému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  <a:defRPr/>
            </a:pPr>
            <a:r>
              <a:rPr lang="cs-CZ" dirty="0">
                <a:latin typeface="Arial" charset="0"/>
              </a:rPr>
              <a:t>dosažení synergických efektů a odstranění negativních efektů spojených s nedostatkem nebo úplnou absencí koordinace a spolupráce mezi prvky systému 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  <a:defRPr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2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Objekt 3"/>
          <p:cNvGraphicFramePr>
            <a:graphicFrameLocks noChangeAspect="1"/>
          </p:cNvGraphicFramePr>
          <p:nvPr/>
        </p:nvGraphicFramePr>
        <p:xfrm>
          <a:off x="1488744" y="1239316"/>
          <a:ext cx="5758685" cy="3831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3905795" imgH="2657846" progId="Paint.Picture">
                  <p:embed/>
                </p:oleObj>
              </mc:Choice>
              <mc:Fallback>
                <p:oleObj name="Rastrový obrázek" r:id="rId3" imgW="3905795" imgH="2657846" progId="Paint.Picture">
                  <p:embed/>
                  <p:pic>
                    <p:nvPicPr>
                      <p:cNvPr id="5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8744" y="1239316"/>
                        <a:ext cx="5758685" cy="38313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800934" y="628601"/>
            <a:ext cx="66344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200" b="1" cap="small" dirty="0">
                <a:solidFill>
                  <a:srgbClr val="307871"/>
                </a:solidFill>
                <a:latin typeface="+mj-lt"/>
              </a:rPr>
              <a:t>INTEGRACE LOGISTICKÝCH ČINNOSTÍ V SCM</a:t>
            </a:r>
          </a:p>
        </p:txBody>
      </p:sp>
    </p:spTree>
    <p:extLst>
      <p:ext uri="{BB962C8B-B14F-4D97-AF65-F5344CB8AC3E}">
        <p14:creationId xmlns:p14="http://schemas.microsoft.com/office/powerpoint/2010/main" val="537343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72621" y="152337"/>
            <a:ext cx="71750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2600" b="1" cap="all" dirty="0">
                <a:solidFill>
                  <a:srgbClr val="307871"/>
                </a:solidFill>
                <a:latin typeface="+mj-lt"/>
              </a:rPr>
              <a:t>Logistické činnosti</a:t>
            </a:r>
          </a:p>
          <a:p>
            <a:pPr>
              <a:spcBef>
                <a:spcPct val="0"/>
              </a:spcBef>
            </a:pPr>
            <a:endParaRPr lang="cs-CZ" altLang="cs-CZ" sz="2600" b="1" cap="all" dirty="0">
              <a:solidFill>
                <a:srgbClr val="307871"/>
              </a:solidFill>
              <a:latin typeface="+mj-lt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Zákaznický servis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Prognózování poptávky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Řízení stavu zásob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Logistická komunikace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Manipulace s materiálem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Vyřizování objednávek - objednávkový cyklus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Balení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Podpora servisu a náhradní díly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dirty="0">
                <a:latin typeface="Arial" charset="0"/>
              </a:rPr>
              <a:t>Stanovení místa výroby a skladování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Pořizování/ Nákup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Manipulace s vráceným zbožím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Zpětná (reverzní) logistika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Skladování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cs-CZ" altLang="cs-CZ" dirty="0">
                <a:latin typeface="Arial" charset="0"/>
              </a:rPr>
              <a:t>Doprava a přeprava</a:t>
            </a:r>
          </a:p>
          <a:p>
            <a:pPr>
              <a:spcBef>
                <a:spcPct val="0"/>
              </a:spcBef>
            </a:pP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99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D67AE2C-7713-4B99-B9E6-4018630E9D98}"/>
              </a:ext>
            </a:extLst>
          </p:cNvPr>
          <p:cNvSpPr/>
          <p:nvPr/>
        </p:nvSpPr>
        <p:spPr>
          <a:xfrm>
            <a:off x="566858" y="442342"/>
            <a:ext cx="801028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Role logistiky v ekonomice</a:t>
            </a:r>
            <a:br>
              <a:rPr lang="cs-CZ" sz="2600" b="1" cap="all" dirty="0">
                <a:solidFill>
                  <a:srgbClr val="307871"/>
                </a:solidFill>
                <a:latin typeface="+mj-lt"/>
              </a:rPr>
            </a:br>
            <a:r>
              <a:rPr lang="cs-CZ" sz="2600" b="1" cap="all" dirty="0">
                <a:solidFill>
                  <a:srgbClr val="307871"/>
                </a:solidFill>
                <a:latin typeface="+mj-lt"/>
              </a:rPr>
              <a:t>a v podniku</a:t>
            </a:r>
          </a:p>
          <a:p>
            <a:pPr marL="0" lvl="1">
              <a:defRPr/>
            </a:pPr>
            <a:endParaRPr lang="cs-CZ" sz="1350" b="1" cap="small" dirty="0">
              <a:solidFill>
                <a:srgbClr val="FF0000"/>
              </a:solidFill>
              <a:latin typeface="Arial" charset="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Proč zavádět logistiku do podniku? 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signály nefunkční logistiky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Trendy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cs-CZ" sz="2200" dirty="0">
              <a:latin typeface="Arial" charset="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cs-CZ" sz="2200" dirty="0">
              <a:latin typeface="Arial" charset="0"/>
            </a:endParaRPr>
          </a:p>
          <a:p>
            <a:pPr>
              <a:defRPr/>
            </a:pPr>
            <a:r>
              <a:rPr lang="cs-CZ" sz="2200" dirty="0">
                <a:latin typeface="Arial" charset="0"/>
                <a:hlinkClick r:id="rId3"/>
              </a:rPr>
              <a:t>Robots</a:t>
            </a:r>
            <a:endParaRPr lang="cs-CZ" sz="2200" dirty="0">
              <a:latin typeface="Arial" charset="0"/>
            </a:endParaRPr>
          </a:p>
          <a:p>
            <a:pPr>
              <a:defRPr/>
            </a:pPr>
            <a:endParaRPr lang="cs-CZ" sz="2200" dirty="0">
              <a:latin typeface="Arial" charset="0"/>
            </a:endParaRPr>
          </a:p>
          <a:p>
            <a:pPr>
              <a:defRPr/>
            </a:pPr>
            <a:r>
              <a:rPr lang="cs-CZ" sz="2200" dirty="0">
                <a:latin typeface="Arial" charset="0"/>
                <a:hlinkClick r:id="rId4"/>
              </a:rPr>
              <a:t>Amazon</a:t>
            </a:r>
            <a:endParaRPr lang="cs-CZ" sz="2200" dirty="0">
              <a:latin typeface="Arial" charset="0"/>
            </a:endParaRPr>
          </a:p>
          <a:p>
            <a:pPr eaLnBrk="1" hangingPunct="1">
              <a:defRPr/>
            </a:pPr>
            <a:endParaRPr lang="cs-CZ" sz="1350" dirty="0">
              <a:latin typeface="Arial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0001" t="32856" r="62741" b="15771"/>
          <a:stretch/>
        </p:blipFill>
        <p:spPr>
          <a:xfrm>
            <a:off x="5655942" y="1098974"/>
            <a:ext cx="3215148" cy="204513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977516" y="311500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800" dirty="0"/>
              <a:t>Zdroj: </a:t>
            </a:r>
            <a:r>
              <a:rPr lang="en-GB" sz="800" dirty="0"/>
              <a:t>https://www.businessinfo.cz/clanky/budoucnost-logistiky-internet-veci-a-chytrejsi-sklady/</a:t>
            </a:r>
          </a:p>
        </p:txBody>
      </p:sp>
    </p:spTree>
    <p:extLst>
      <p:ext uri="{BB962C8B-B14F-4D97-AF65-F5344CB8AC3E}">
        <p14:creationId xmlns:p14="http://schemas.microsoft.com/office/powerpoint/2010/main" val="259586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54BCC7E9-0383-4A10-95CB-BDC2547DF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0" y="942174"/>
            <a:ext cx="820737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200" dirty="0">
                <a:latin typeface="Arial" panose="020B0604020202020204" pitchFamily="34" charset="0"/>
              </a:rPr>
              <a:t>70. a 80. léta 20. stol. – deregulace dopravy v USA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200" dirty="0">
                <a:latin typeface="Arial" panose="020B0604020202020204" pitchFamily="34" charset="0"/>
              </a:rPr>
              <a:t> 70. léta 20. stol.: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sz="1800" dirty="0">
                <a:latin typeface="Arial" panose="020B0604020202020204" pitchFamily="34" charset="0"/>
              </a:rPr>
              <a:t>vliv globalizace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sz="1800" dirty="0">
                <a:latin typeface="Arial" panose="020B0604020202020204" pitchFamily="34" charset="0"/>
              </a:rPr>
              <a:t>rozmach informačních technologií</a:t>
            </a:r>
          </a:p>
          <a:p>
            <a:pPr marL="1085850" lvl="1" indent="-342900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s-CZ" altLang="cs-CZ" sz="1800" dirty="0">
                <a:latin typeface="Arial" panose="020B0604020202020204" pitchFamily="34" charset="0"/>
              </a:rPr>
              <a:t>pozitivní vliv na zisk – logistické náklady</a:t>
            </a:r>
          </a:p>
          <a:p>
            <a:pPr eaLnBrk="1" hangingPunct="1">
              <a:spcBef>
                <a:spcPct val="0"/>
              </a:spcBef>
              <a:buNone/>
            </a:pPr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38C2373-89B2-43B7-B948-1BD98C542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17" t="39690" r="53954" b="41154"/>
          <a:stretch/>
        </p:blipFill>
        <p:spPr>
          <a:xfrm>
            <a:off x="3866229" y="2839811"/>
            <a:ext cx="3778104" cy="14628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63031FF-B8D5-43F1-AD18-94A90AAE6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4" t="30043" r="48449" b="22963"/>
          <a:stretch/>
        </p:blipFill>
        <p:spPr>
          <a:xfrm>
            <a:off x="546092" y="2685208"/>
            <a:ext cx="2799907" cy="19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85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54BCC7E9-0383-4A10-95CB-BDC2547DF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733" y="942174"/>
            <a:ext cx="734138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200" dirty="0">
                <a:latin typeface="Arial" panose="020B0604020202020204" pitchFamily="34" charset="0"/>
              </a:rPr>
              <a:t>konec 80. let 20. stol. – pronikání logistiky do zemí východního bloku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200" dirty="0">
                <a:latin typeface="Arial" panose="020B0604020202020204" pitchFamily="34" charset="0"/>
              </a:rPr>
              <a:t> dnes je logistika považována za </a:t>
            </a:r>
            <a:r>
              <a:rPr lang="cs-CZ" altLang="cs-CZ" sz="2200" b="1" dirty="0">
                <a:latin typeface="Arial" panose="020B0604020202020204" pitchFamily="34" charset="0"/>
              </a:rPr>
              <a:t>vědní disciplínu </a:t>
            </a:r>
            <a:r>
              <a:rPr lang="cs-CZ" altLang="cs-CZ" sz="2200" dirty="0">
                <a:latin typeface="Arial" panose="020B0604020202020204" pitchFamily="34" charset="0"/>
              </a:rPr>
              <a:t>charakteristickou systémovým přístupem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E6F8E2C7-7B7A-4916-A0BC-3E9DEC90290F}"/>
              </a:ext>
            </a:extLst>
          </p:cNvPr>
          <p:cNvGrpSpPr/>
          <p:nvPr/>
        </p:nvGrpSpPr>
        <p:grpSpPr>
          <a:xfrm>
            <a:off x="2506133" y="2743200"/>
            <a:ext cx="4082608" cy="2110884"/>
            <a:chOff x="1614321" y="2426772"/>
            <a:chExt cx="4974420" cy="2427312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A99D58C3-4CCC-4A9B-B590-00F916CD9CB4}"/>
                </a:ext>
              </a:extLst>
            </p:cNvPr>
            <p:cNvGrpSpPr/>
            <p:nvPr/>
          </p:nvGrpSpPr>
          <p:grpSpPr>
            <a:xfrm>
              <a:off x="5472853" y="2457477"/>
              <a:ext cx="1115888" cy="2396607"/>
              <a:chOff x="5472853" y="2457477"/>
              <a:chExt cx="1115888" cy="2396607"/>
            </a:xfrm>
          </p:grpSpPr>
          <p:sp>
            <p:nvSpPr>
              <p:cNvPr id="10" name="Šipka: doprava 9">
                <a:extLst>
                  <a:ext uri="{FF2B5EF4-FFF2-40B4-BE49-F238E27FC236}">
                    <a16:creationId xmlns:a16="http://schemas.microsoft.com/office/drawing/2014/main" id="{D1C31521-6E50-463D-A662-D4BE4A3EF14A}"/>
                  </a:ext>
                </a:extLst>
              </p:cNvPr>
              <p:cNvSpPr/>
              <p:nvPr/>
            </p:nvSpPr>
            <p:spPr>
              <a:xfrm rot="10800000">
                <a:off x="5486908" y="3386663"/>
                <a:ext cx="1075267" cy="541867"/>
              </a:xfrm>
              <a:prstGeom prst="rightArrow">
                <a:avLst/>
              </a:prstGeom>
              <a:solidFill>
                <a:srgbClr val="FFFF00">
                  <a:alpha val="1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Šipka: doprava 10">
                <a:extLst>
                  <a:ext uri="{FF2B5EF4-FFF2-40B4-BE49-F238E27FC236}">
                    <a16:creationId xmlns:a16="http://schemas.microsoft.com/office/drawing/2014/main" id="{7ECFC294-E84A-42CE-8EB4-3B67A267D790}"/>
                  </a:ext>
                </a:extLst>
              </p:cNvPr>
              <p:cNvSpPr/>
              <p:nvPr/>
            </p:nvSpPr>
            <p:spPr>
              <a:xfrm rot="9291718">
                <a:off x="5472853" y="2457477"/>
                <a:ext cx="1075267" cy="541867"/>
              </a:xfrm>
              <a:prstGeom prst="rightArrow">
                <a:avLst/>
              </a:prstGeom>
              <a:solidFill>
                <a:srgbClr val="FF0000">
                  <a:alpha val="1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" name="Šipka: doprava 11">
                <a:extLst>
                  <a:ext uri="{FF2B5EF4-FFF2-40B4-BE49-F238E27FC236}">
                    <a16:creationId xmlns:a16="http://schemas.microsoft.com/office/drawing/2014/main" id="{C1B4D639-D1DF-4FB6-ADA6-C34F8F7D8417}"/>
                  </a:ext>
                </a:extLst>
              </p:cNvPr>
              <p:cNvSpPr/>
              <p:nvPr/>
            </p:nvSpPr>
            <p:spPr>
              <a:xfrm rot="12274899">
                <a:off x="5513474" y="4312217"/>
                <a:ext cx="1075267" cy="541867"/>
              </a:xfrm>
              <a:prstGeom prst="rightArrow">
                <a:avLst/>
              </a:prstGeom>
              <a:solidFill>
                <a:srgbClr val="00B050">
                  <a:alpha val="1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A7B13E99-EB5B-445C-82A2-5F55297CC188}"/>
                </a:ext>
              </a:extLst>
            </p:cNvPr>
            <p:cNvGrpSpPr/>
            <p:nvPr/>
          </p:nvGrpSpPr>
          <p:grpSpPr>
            <a:xfrm>
              <a:off x="1614321" y="2426772"/>
              <a:ext cx="3716134" cy="2373632"/>
              <a:chOff x="1614321" y="2426772"/>
              <a:chExt cx="3716134" cy="2373632"/>
            </a:xfrm>
          </p:grpSpPr>
          <p:pic>
            <p:nvPicPr>
              <p:cNvPr id="7" name="Obrázek 6">
                <a:extLst>
                  <a:ext uri="{FF2B5EF4-FFF2-40B4-BE49-F238E27FC236}">
                    <a16:creationId xmlns:a16="http://schemas.microsoft.com/office/drawing/2014/main" id="{EEFF3DF1-6410-4445-8C57-216B03A3D5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682" t="36383" r="54186" b="23652"/>
              <a:stretch/>
            </p:blipFill>
            <p:spPr>
              <a:xfrm>
                <a:off x="2849525" y="2473842"/>
                <a:ext cx="2480930" cy="2055628"/>
              </a:xfrm>
              <a:prstGeom prst="rect">
                <a:avLst/>
              </a:prstGeom>
            </p:spPr>
          </p:pic>
          <p:sp>
            <p:nvSpPr>
              <p:cNvPr id="8" name="Šipka: doprava 7">
                <a:extLst>
                  <a:ext uri="{FF2B5EF4-FFF2-40B4-BE49-F238E27FC236}">
                    <a16:creationId xmlns:a16="http://schemas.microsoft.com/office/drawing/2014/main" id="{B30E7298-B477-467C-A382-B0BCCDE52DA5}"/>
                  </a:ext>
                </a:extLst>
              </p:cNvPr>
              <p:cNvSpPr/>
              <p:nvPr/>
            </p:nvSpPr>
            <p:spPr>
              <a:xfrm>
                <a:off x="1617805" y="3283424"/>
                <a:ext cx="1075267" cy="541867"/>
              </a:xfrm>
              <a:prstGeom prst="rightArrow">
                <a:avLst/>
              </a:prstGeom>
              <a:solidFill>
                <a:schemeClr val="accent5">
                  <a:lumMod val="40000"/>
                  <a:lumOff val="60000"/>
                  <a:alpha val="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" name="Šipka: doprava 8">
                <a:extLst>
                  <a:ext uri="{FF2B5EF4-FFF2-40B4-BE49-F238E27FC236}">
                    <a16:creationId xmlns:a16="http://schemas.microsoft.com/office/drawing/2014/main" id="{5BC25338-9871-426F-8BDC-6F248642E9F5}"/>
                  </a:ext>
                </a:extLst>
              </p:cNvPr>
              <p:cNvSpPr/>
              <p:nvPr/>
            </p:nvSpPr>
            <p:spPr>
              <a:xfrm rot="20413658">
                <a:off x="1614321" y="4258537"/>
                <a:ext cx="1075267" cy="541867"/>
              </a:xfrm>
              <a:prstGeom prst="rightArrow">
                <a:avLst/>
              </a:prstGeom>
              <a:solidFill>
                <a:schemeClr val="accent1">
                  <a:alpha val="1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Šipka: doprava 12">
                <a:extLst>
                  <a:ext uri="{FF2B5EF4-FFF2-40B4-BE49-F238E27FC236}">
                    <a16:creationId xmlns:a16="http://schemas.microsoft.com/office/drawing/2014/main" id="{A92888A1-B354-4D74-A30E-A96AB8E0F337}"/>
                  </a:ext>
                </a:extLst>
              </p:cNvPr>
              <p:cNvSpPr/>
              <p:nvPr/>
            </p:nvSpPr>
            <p:spPr>
              <a:xfrm rot="1170837">
                <a:off x="1636411" y="2426772"/>
                <a:ext cx="1075267" cy="541867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  <a:alpha val="3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6001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0A2BC8E9-E6A5-416A-9EA5-3763271AE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23" y="1043296"/>
            <a:ext cx="8207375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600" b="1" cap="all" dirty="0">
                <a:solidFill>
                  <a:srgbClr val="307871"/>
                </a:solidFill>
                <a:latin typeface="+mj-lt"/>
              </a:rPr>
              <a:t>Současné pojetí logistiky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b="1" cap="all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800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latin typeface="Arial" charset="0"/>
              </a:rPr>
              <a:t>Logistika je věda zabývající se hmotnými toky a s nimi spojenými informačními a finančními toky.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800" b="1" dirty="0">
              <a:latin typeface="Arial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88E79C9B-3DAB-4B31-B327-70F9CA3DC179}"/>
              </a:ext>
            </a:extLst>
          </p:cNvPr>
          <p:cNvGrpSpPr/>
          <p:nvPr/>
        </p:nvGrpSpPr>
        <p:grpSpPr>
          <a:xfrm>
            <a:off x="3792415" y="3382397"/>
            <a:ext cx="1395968" cy="1130988"/>
            <a:chOff x="3792415" y="3382397"/>
            <a:chExt cx="1395968" cy="1130988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A7D674BE-527D-4DBE-B317-3B5AB154B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3792415" y="3382398"/>
              <a:ext cx="486508" cy="1130987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49852E2-C3E6-4E96-89F3-A1C8D885A9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247145" y="3382398"/>
              <a:ext cx="486508" cy="1130987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44B6F4D-865A-41EC-B7F3-26A4AEEF3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701875" y="3382397"/>
              <a:ext cx="486508" cy="1130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63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1">
            <a:extLst>
              <a:ext uri="{FF2B5EF4-FFF2-40B4-BE49-F238E27FC236}">
                <a16:creationId xmlns:a16="http://schemas.microsoft.com/office/drawing/2014/main" id="{1CEC96AC-8559-4B3E-ABB8-3D9BD8BF2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0" y="775694"/>
            <a:ext cx="835183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600" b="1" cap="all" dirty="0">
                <a:solidFill>
                  <a:srgbClr val="307871"/>
                </a:solidFill>
                <a:latin typeface="+mj-lt"/>
              </a:rPr>
              <a:t>Hospodářská logistika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cs-CZ" sz="2200" dirty="0">
                <a:latin typeface="Arial" charset="0"/>
              </a:rPr>
              <a:t>výsledek integrace technických, ekonomických i společenských věd</a:t>
            </a:r>
          </a:p>
          <a:p>
            <a:pPr marL="342900" indent="-342900">
              <a:spcBef>
                <a:spcPct val="0"/>
              </a:spcBef>
            </a:pPr>
            <a:r>
              <a:rPr lang="cs-CZ" altLang="cs-CZ" sz="2200" dirty="0">
                <a:latin typeface="Arial" panose="020B0604020202020204" pitchFamily="34" charset="0"/>
              </a:rPr>
              <a:t>zabývá se tokem zboží od místa vzniku do místa spotřeby, popř. i zpět, až do místa likvidace</a:t>
            </a:r>
          </a:p>
          <a:p>
            <a:pPr marL="342900" indent="-342900">
              <a:spcBef>
                <a:spcPct val="0"/>
              </a:spcBef>
            </a:pPr>
            <a:endParaRPr lang="cs-CZ" altLang="cs-CZ" sz="2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4D74713-87B3-41F2-9B0C-F62BB9BD3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12" t="29629" r="51573" b="16873"/>
          <a:stretch/>
        </p:blipFill>
        <p:spPr>
          <a:xfrm>
            <a:off x="2378396" y="2803730"/>
            <a:ext cx="1150105" cy="10709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873D131-26BF-41C4-AD0C-C80CB17BAE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74" t="29465" r="54722" b="17202"/>
          <a:stretch/>
        </p:blipFill>
        <p:spPr>
          <a:xfrm>
            <a:off x="499522" y="3750508"/>
            <a:ext cx="819979" cy="9387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DEBFD7-5651-449A-AAE1-A1CB8C61BA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85" t="31199" r="53056" b="16872"/>
          <a:stretch/>
        </p:blipFill>
        <p:spPr>
          <a:xfrm>
            <a:off x="4863306" y="2836025"/>
            <a:ext cx="918886" cy="9173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D1A6359-DF47-4700-AC81-CB6B78F66F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55" t="29875" r="54419" b="18190"/>
          <a:stretch/>
        </p:blipFill>
        <p:spPr>
          <a:xfrm>
            <a:off x="6705372" y="3850356"/>
            <a:ext cx="1085318" cy="1151924"/>
          </a:xfrm>
          <a:prstGeom prst="rect">
            <a:avLst/>
          </a:prstGeom>
        </p:spPr>
      </p:pic>
      <p:sp>
        <p:nvSpPr>
          <p:cNvPr id="9" name="Šipka: doprava 8">
            <a:extLst>
              <a:ext uri="{FF2B5EF4-FFF2-40B4-BE49-F238E27FC236}">
                <a16:creationId xmlns:a16="http://schemas.microsoft.com/office/drawing/2014/main" id="{B8458609-B2D3-436E-8349-5A9EC19321EE}"/>
              </a:ext>
            </a:extLst>
          </p:cNvPr>
          <p:cNvSpPr/>
          <p:nvPr/>
        </p:nvSpPr>
        <p:spPr>
          <a:xfrm rot="19779098">
            <a:off x="1488224" y="3430831"/>
            <a:ext cx="725481" cy="348436"/>
          </a:xfrm>
          <a:prstGeom prst="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B474E89A-B3EB-41EC-BCC3-64B1797D2CD7}"/>
              </a:ext>
            </a:extLst>
          </p:cNvPr>
          <p:cNvSpPr/>
          <p:nvPr/>
        </p:nvSpPr>
        <p:spPr>
          <a:xfrm rot="10800000">
            <a:off x="5257719" y="4275439"/>
            <a:ext cx="725481" cy="347361"/>
          </a:xfrm>
          <a:prstGeom prst="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19D92DC4-853F-447E-ABB1-DB4C7E514BC6}"/>
              </a:ext>
            </a:extLst>
          </p:cNvPr>
          <p:cNvSpPr/>
          <p:nvPr/>
        </p:nvSpPr>
        <p:spPr>
          <a:xfrm rot="2696196">
            <a:off x="6275552" y="3456030"/>
            <a:ext cx="725481" cy="341033"/>
          </a:xfrm>
          <a:prstGeom prst="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8DD99A47-131E-4EED-8879-C2A2E8022E9F}"/>
              </a:ext>
            </a:extLst>
          </p:cNvPr>
          <p:cNvSpPr/>
          <p:nvPr/>
        </p:nvSpPr>
        <p:spPr>
          <a:xfrm>
            <a:off x="3846519" y="3053219"/>
            <a:ext cx="725481" cy="333448"/>
          </a:xfrm>
          <a:prstGeom prst="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0F0D09F-397F-4CAD-A97E-1C16EE2B9C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34" t="51955" r="69873" b="40442"/>
          <a:stretch/>
        </p:blipFill>
        <p:spPr>
          <a:xfrm>
            <a:off x="3563251" y="4083308"/>
            <a:ext cx="1085318" cy="948572"/>
          </a:xfrm>
          <a:prstGeom prst="rect">
            <a:avLst/>
          </a:prstGeom>
        </p:spPr>
      </p:pic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058C4033-DC3C-4C51-B7C6-58A0C80842F1}"/>
              </a:ext>
            </a:extLst>
          </p:cNvPr>
          <p:cNvSpPr/>
          <p:nvPr/>
        </p:nvSpPr>
        <p:spPr>
          <a:xfrm rot="10800000">
            <a:off x="2228618" y="4275439"/>
            <a:ext cx="725481" cy="347362"/>
          </a:xfrm>
          <a:prstGeom prst="rightArrow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481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EFDFE18-A1F8-4F86-96E5-69E2A65CA6A5}"/>
              </a:ext>
            </a:extLst>
          </p:cNvPr>
          <p:cNvSpPr/>
          <p:nvPr/>
        </p:nvSpPr>
        <p:spPr>
          <a:xfrm>
            <a:off x="317424" y="950520"/>
            <a:ext cx="748836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latin typeface="Arial" charset="0"/>
              </a:rPr>
              <a:t>Definice hospodářské logistiky z roku 1988 podle H. C. </a:t>
            </a:r>
            <a:r>
              <a:rPr lang="cs-CZ" sz="2200" dirty="0" err="1">
                <a:latin typeface="Arial" charset="0"/>
              </a:rPr>
              <a:t>Phola</a:t>
            </a:r>
            <a:r>
              <a:rPr lang="cs-CZ" sz="2200" dirty="0">
                <a:latin typeface="Arial" charset="0"/>
              </a:rPr>
              <a:t>:</a:t>
            </a:r>
          </a:p>
          <a:p>
            <a:pPr lvl="1">
              <a:defRPr/>
            </a:pPr>
            <a:r>
              <a:rPr lang="cs-CZ" sz="2200" b="1" dirty="0">
                <a:latin typeface="Arial" charset="0"/>
              </a:rPr>
              <a:t>Logistika má dbát na to, aby místo příjmu bylo zásobeno podle jeho požadavků z místa dodání</a:t>
            </a:r>
            <a:r>
              <a:rPr lang="cs-CZ" sz="2200" dirty="0">
                <a:latin typeface="Arial" charset="0"/>
              </a:rPr>
              <a:t> </a:t>
            </a:r>
            <a:r>
              <a:rPr lang="cs-CZ" sz="2200" b="1" dirty="0">
                <a:latin typeface="Arial" charset="0"/>
              </a:rPr>
              <a:t>správným výrobkem, ve správném množství a stavu, ve správném čase a současně za minimálních nákladů.</a:t>
            </a:r>
          </a:p>
          <a:p>
            <a:pPr>
              <a:defRPr/>
            </a:pPr>
            <a:endParaRPr lang="cs-CZ" dirty="0">
              <a:latin typeface="Arial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8F30DF1-BDBB-45E6-82B3-054421F711FF}"/>
              </a:ext>
            </a:extLst>
          </p:cNvPr>
          <p:cNvGrpSpPr/>
          <p:nvPr/>
        </p:nvGrpSpPr>
        <p:grpSpPr>
          <a:xfrm>
            <a:off x="3874016" y="3547365"/>
            <a:ext cx="1395968" cy="1130988"/>
            <a:chOff x="3792415" y="3382397"/>
            <a:chExt cx="1395968" cy="113098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080A103B-1E79-4A70-A43C-48BCCFB1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3792415" y="3382398"/>
              <a:ext cx="486508" cy="1130987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31EEF06C-6405-42CC-A2E3-A622C95ED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247145" y="3382398"/>
              <a:ext cx="486508" cy="1130987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9AEBA393-706E-4872-9310-45956A91F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701875" y="3382397"/>
              <a:ext cx="486508" cy="1130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280461C-0959-498E-8859-7C6DD1F0E2EF}"/>
              </a:ext>
            </a:extLst>
          </p:cNvPr>
          <p:cNvSpPr/>
          <p:nvPr/>
        </p:nvSpPr>
        <p:spPr>
          <a:xfrm>
            <a:off x="454555" y="841905"/>
            <a:ext cx="74871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cs-CZ" dirty="0">
                <a:latin typeface="Arial" charset="0"/>
              </a:rPr>
              <a:t>Schulte:</a:t>
            </a:r>
          </a:p>
          <a:p>
            <a:pPr eaLnBrk="1" hangingPunct="1">
              <a:defRPr/>
            </a:pPr>
            <a:r>
              <a:rPr lang="cs-CZ" dirty="0">
                <a:latin typeface="Arial" charset="0"/>
              </a:rPr>
              <a:t>	</a:t>
            </a:r>
            <a:r>
              <a:rPr lang="cs-CZ" b="1" dirty="0">
                <a:latin typeface="Arial" charset="0"/>
              </a:rPr>
              <a:t>Logistika je integrované plánování, formování, provádění a 	kontrolování hmotných a s nimi spojených informačních 	toků od 	dodavatele do podniku, uvnitř podniku a od 	podniku k odběrateli.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cs-CZ" dirty="0" err="1">
                <a:latin typeface="Arial" charset="0"/>
              </a:rPr>
              <a:t>Rupper</a:t>
            </a:r>
            <a:r>
              <a:rPr lang="cs-CZ" dirty="0">
                <a:latin typeface="Arial" charset="0"/>
              </a:rPr>
              <a:t>:</a:t>
            </a:r>
          </a:p>
          <a:p>
            <a:pPr eaLnBrk="1" hangingPunct="1">
              <a:defRPr/>
            </a:pPr>
            <a:r>
              <a:rPr lang="cs-CZ" dirty="0">
                <a:latin typeface="Arial" charset="0"/>
              </a:rPr>
              <a:t>	</a:t>
            </a:r>
            <a:r>
              <a:rPr lang="cs-CZ" b="1" dirty="0">
                <a:latin typeface="Arial" charset="0"/>
              </a:rPr>
              <a:t>Logistika je soubor komplexních úloh a z nich odvozených 	opatření k optimálnímu zajištění toku materiálu, informací 	a hodnot v transformačním procesu podniku.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77A8B239-AA40-4033-87C5-6CE8C257406E}"/>
              </a:ext>
            </a:extLst>
          </p:cNvPr>
          <p:cNvGrpSpPr/>
          <p:nvPr/>
        </p:nvGrpSpPr>
        <p:grpSpPr>
          <a:xfrm>
            <a:off x="3933283" y="3674365"/>
            <a:ext cx="1395968" cy="1130988"/>
            <a:chOff x="3792415" y="3382397"/>
            <a:chExt cx="1395968" cy="1130988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625A3B92-F726-4312-8070-AF0095943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3792415" y="3382398"/>
              <a:ext cx="486508" cy="1130987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7D522CAC-CE6F-4353-B9E3-A5B8169ED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247145" y="3382398"/>
              <a:ext cx="486508" cy="1130987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4E79DD3C-D584-4A83-A4B2-29BBD8E65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701875" y="3382397"/>
              <a:ext cx="486508" cy="1130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919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929177D-31C2-47AA-A91F-9F51EFC564D6}"/>
              </a:ext>
            </a:extLst>
          </p:cNvPr>
          <p:cNvSpPr/>
          <p:nvPr/>
        </p:nvSpPr>
        <p:spPr>
          <a:xfrm>
            <a:off x="310906" y="815967"/>
            <a:ext cx="739248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altLang="cs-CZ" sz="2600" b="1" cap="all" dirty="0">
                <a:solidFill>
                  <a:srgbClr val="307871"/>
                </a:solidFill>
                <a:latin typeface="+mj-lt"/>
              </a:rPr>
              <a:t>Znaky současné logistiky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latin typeface="Arial" charset="0"/>
              </a:rPr>
              <a:t>logisticky myslet a konat</a:t>
            </a:r>
            <a:r>
              <a:rPr lang="cs-CZ" altLang="cs-CZ" sz="2200" dirty="0">
                <a:latin typeface="Arial" charset="0"/>
              </a:rPr>
              <a:t> = hledat časové úspory, úspory v nákladech, usilovat o účinné propojení aktivit zásobovacích, výrobních a obchodních, uplatňovat pružnou organizační strukturu s cílem celkově snížit vázanost oběžných prostředků, zvýšit plynulost výroby a zbožím </a:t>
            </a:r>
            <a:r>
              <a:rPr lang="cs-CZ" altLang="cs-CZ" sz="2200" b="1" dirty="0">
                <a:latin typeface="Arial" charset="0"/>
              </a:rPr>
              <a:t>uspokojit potřeby zákazníků</a:t>
            </a:r>
          </a:p>
        </p:txBody>
      </p:sp>
    </p:spTree>
    <p:extLst>
      <p:ext uri="{BB962C8B-B14F-4D97-AF65-F5344CB8AC3E}">
        <p14:creationId xmlns:p14="http://schemas.microsoft.com/office/powerpoint/2010/main" val="1314381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cd3449-f520-476b-8803-fc8f0469dae0" xsi:nil="true"/>
    <lcf76f155ced4ddcb4097134ff3c332f xmlns="79732339-22ae-46a9-a845-ab08f0b0ec4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0CB1052155A346BB3B6D4E29D39FCE" ma:contentTypeVersion="10" ma:contentTypeDescription="Vytvoří nový dokument" ma:contentTypeScope="" ma:versionID="464dedd420676b91fa177f9980c2fb75">
  <xsd:schema xmlns:xsd="http://www.w3.org/2001/XMLSchema" xmlns:xs="http://www.w3.org/2001/XMLSchema" xmlns:p="http://schemas.microsoft.com/office/2006/metadata/properties" xmlns:ns2="79732339-22ae-46a9-a845-ab08f0b0ec45" xmlns:ns3="2acd3449-f520-476b-8803-fc8f0469dae0" targetNamespace="http://schemas.microsoft.com/office/2006/metadata/properties" ma:root="true" ma:fieldsID="e08cb972fdf441a56e4a39b003a20f90" ns2:_="" ns3:_="">
    <xsd:import namespace="79732339-22ae-46a9-a845-ab08f0b0ec45"/>
    <xsd:import namespace="2acd3449-f520-476b-8803-fc8f0469da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32339-22ae-46a9-a845-ab08f0b0ec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bce56c0d-8add-4fe5-85a8-9b3e3d2b7a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d3449-f520-476b-8803-fc8f0469dae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f3bc1ec-e1e5-4a67-a002-3f5c24544ec5}" ma:internalName="TaxCatchAll" ma:showField="CatchAllData" ma:web="2acd3449-f520-476b-8803-fc8f0469da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3977A6-9EA5-4237-8C47-525CA98D758D}">
  <ds:schemaRefs>
    <ds:schemaRef ds:uri="http://schemas.microsoft.com/office/2006/metadata/properties"/>
    <ds:schemaRef ds:uri="http://schemas.microsoft.com/office/infopath/2007/PartnerControls"/>
    <ds:schemaRef ds:uri="2acd3449-f520-476b-8803-fc8f0469dae0"/>
    <ds:schemaRef ds:uri="79732339-22ae-46a9-a845-ab08f0b0ec45"/>
  </ds:schemaRefs>
</ds:datastoreItem>
</file>

<file path=customXml/itemProps2.xml><?xml version="1.0" encoding="utf-8"?>
<ds:datastoreItem xmlns:ds="http://schemas.openxmlformats.org/officeDocument/2006/customXml" ds:itemID="{C5EDCBA1-4E2C-47C5-8FA0-6CE5E88A99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732339-22ae-46a9-a845-ab08f0b0ec45"/>
    <ds:schemaRef ds:uri="2acd3449-f520-476b-8803-fc8f0469da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A5D781-88A3-4B84-901C-23DBF33C4A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860</Words>
  <Application>Microsoft Macintosh PowerPoint</Application>
  <PresentationFormat>Předvádění na obrazovce (16:9)</PresentationFormat>
  <Paragraphs>140</Paragraphs>
  <Slides>25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Courier New</vt:lpstr>
      <vt:lpstr>StarSymbol</vt:lpstr>
      <vt:lpstr>Times New Roman</vt:lpstr>
      <vt:lpstr>Wingdings</vt:lpstr>
      <vt:lpstr>Office Theme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Tomáš Pražák</cp:lastModifiedBy>
  <cp:revision>317</cp:revision>
  <dcterms:created xsi:type="dcterms:W3CDTF">2016-07-06T15:42:34Z</dcterms:created>
  <dcterms:modified xsi:type="dcterms:W3CDTF">2024-02-27T10:07:12Z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  <property fmtid="{D5CDD505-2E9C-101B-9397-08002B2CF9AE}" pid="12" name="ContentTypeId">
    <vt:lpwstr>0x010100300CB1052155A346BB3B6D4E29D39FCE</vt:lpwstr>
  </property>
</Properties>
</file>