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7"/>
  </p:notesMasterIdLst>
  <p:sldIdLst>
    <p:sldId id="256" r:id="rId2"/>
    <p:sldId id="257" r:id="rId3"/>
    <p:sldId id="290" r:id="rId4"/>
    <p:sldId id="317" r:id="rId5"/>
    <p:sldId id="318" r:id="rId6"/>
    <p:sldId id="319" r:id="rId7"/>
    <p:sldId id="320" r:id="rId8"/>
    <p:sldId id="321" r:id="rId9"/>
    <p:sldId id="322" r:id="rId10"/>
    <p:sldId id="323" r:id="rId11"/>
    <p:sldId id="324" r:id="rId12"/>
    <p:sldId id="325" r:id="rId13"/>
    <p:sldId id="349" r:id="rId14"/>
    <p:sldId id="350" r:id="rId15"/>
    <p:sldId id="326" r:id="rId16"/>
    <p:sldId id="327" r:id="rId17"/>
    <p:sldId id="328" r:id="rId18"/>
    <p:sldId id="329" r:id="rId19"/>
    <p:sldId id="330" r:id="rId20"/>
    <p:sldId id="332" r:id="rId21"/>
    <p:sldId id="334" r:id="rId22"/>
    <p:sldId id="335" r:id="rId23"/>
    <p:sldId id="336" r:id="rId24"/>
    <p:sldId id="338" r:id="rId25"/>
    <p:sldId id="339" r:id="rId26"/>
    <p:sldId id="340" r:id="rId27"/>
    <p:sldId id="341" r:id="rId28"/>
    <p:sldId id="342" r:id="rId29"/>
    <p:sldId id="343" r:id="rId30"/>
    <p:sldId id="344" r:id="rId31"/>
    <p:sldId id="345" r:id="rId32"/>
    <p:sldId id="346" r:id="rId33"/>
    <p:sldId id="347" r:id="rId34"/>
    <p:sldId id="348" r:id="rId35"/>
    <p:sldId id="316" r:id="rId36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37" d="100"/>
          <a:sy n="137" d="100"/>
        </p:scale>
        <p:origin x="258" y="12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22.03.2024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418897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6940340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6038724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3196619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1534049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8982104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719310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212889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775766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689033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1678327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379813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974240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21625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5960732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2096980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394509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69197229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38656230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92950846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675099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3277061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27066707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9282508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02218629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52506491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704313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729457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8358812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0245104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8540848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196534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285192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16024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Perspektivy </a:t>
            </a:r>
            <a:r>
              <a:rPr lang="cs-CZ" sz="40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individuálního chování</a:t>
            </a:r>
            <a:endParaRPr lang="cs-CZ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704173" y="3003798"/>
            <a:ext cx="3888432" cy="72008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endParaRPr lang="cs-CZ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5940152" y="3723878"/>
            <a:ext cx="3032119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Žaneta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Rylková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Ph.D.</a:t>
            </a:r>
          </a:p>
          <a:p>
            <a:pPr algn="r"/>
            <a:r>
              <a:rPr lang="cs-CZ" altLang="cs-CZ" sz="16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Manažerské dovednosti</a:t>
            </a:r>
            <a:endParaRPr lang="cs-CZ" altLang="cs-CZ" sz="1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1059582"/>
            <a:ext cx="8280920" cy="338437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Tyto klíčové vlastnosti (oblasti) jsou:</a:t>
            </a:r>
          </a:p>
          <a:p>
            <a:pPr lvl="1"/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Příjemnost - jedinec může být vnímán jako velmi příjemný nebo velmi nespolupracující</a:t>
            </a:r>
          </a:p>
          <a:p>
            <a:pPr lvl="1"/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Otevřenost vůči zážitkům - rozsah je od velmi otevřených k úzkým a úzkoprsým</a:t>
            </a:r>
          </a:p>
          <a:p>
            <a:pPr lvl="1"/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Extrovert nebo introvert - rozsah je od velmi společenského a odchozího k rezervovanějšímu a opatrnějšímu</a:t>
            </a:r>
          </a:p>
          <a:p>
            <a:pPr lvl="1"/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Svědomí - rozsah je od zodpovědného k nezodpovědnému</a:t>
            </a:r>
          </a:p>
          <a:p>
            <a:pPr lvl="1"/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Emocionálně stabilní - rozsah je od schopnosti ovládat emoce až po nestabilnější emoční vzorec</a:t>
            </a:r>
          </a:p>
        </p:txBody>
      </p:sp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699542"/>
            <a:ext cx="5760640" cy="144016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Osobnost</a:t>
            </a:r>
          </a:p>
        </p:txBody>
      </p:sp>
    </p:spTree>
    <p:extLst>
      <p:ext uri="{BB962C8B-B14F-4D97-AF65-F5344CB8AC3E}">
        <p14:creationId xmlns:p14="http://schemas.microsoft.com/office/powerpoint/2010/main" val="38313648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Zástupný symbol pro obsah 1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764981193"/>
              </p:ext>
            </p:extLst>
          </p:nvPr>
        </p:nvGraphicFramePr>
        <p:xfrm>
          <a:off x="179512" y="683940"/>
          <a:ext cx="8281988" cy="438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40994">
                  <a:extLst>
                    <a:ext uri="{9D8B030D-6E8A-4147-A177-3AD203B41FA5}">
                      <a16:colId xmlns:a16="http://schemas.microsoft.com/office/drawing/2014/main" val="3872238771"/>
                    </a:ext>
                  </a:extLst>
                </a:gridCol>
                <a:gridCol w="4140994">
                  <a:extLst>
                    <a:ext uri="{9D8B030D-6E8A-4147-A177-3AD203B41FA5}">
                      <a16:colId xmlns:a16="http://schemas.microsoft.com/office/drawing/2014/main" val="4051791010"/>
                    </a:ext>
                  </a:extLst>
                </a:gridCol>
              </a:tblGrid>
              <a:tr h="265460">
                <a:tc>
                  <a:txBody>
                    <a:bodyPr/>
                    <a:lstStyle/>
                    <a:p>
                      <a:r>
                        <a:rPr lang="cs-CZ" dirty="0"/>
                        <a:t>Extrovert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Introvert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1894986"/>
                  </a:ext>
                </a:extLst>
              </a:tr>
              <a:tr h="265460">
                <a:tc>
                  <a:txBody>
                    <a:bodyPr/>
                    <a:lstStyle/>
                    <a:p>
                      <a:r>
                        <a:rPr lang="cs-CZ" dirty="0"/>
                        <a:t>společenský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tichý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85579547"/>
                  </a:ext>
                </a:extLst>
              </a:tr>
              <a:tr h="265460">
                <a:tc>
                  <a:txBody>
                    <a:bodyPr/>
                    <a:lstStyle/>
                    <a:p>
                      <a:r>
                        <a:rPr lang="cs-CZ" dirty="0"/>
                        <a:t>veřejně expresivní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zdrženlivý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0495762"/>
                  </a:ext>
                </a:extLst>
              </a:tr>
              <a:tr h="265460">
                <a:tc>
                  <a:txBody>
                    <a:bodyPr/>
                    <a:lstStyle/>
                    <a:p>
                      <a:r>
                        <a:rPr lang="cs-CZ" dirty="0"/>
                        <a:t>otevřený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uzavřený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23706824"/>
                  </a:ext>
                </a:extLst>
              </a:tr>
              <a:tr h="265460">
                <a:tc>
                  <a:txBody>
                    <a:bodyPr/>
                    <a:lstStyle/>
                    <a:p>
                      <a:r>
                        <a:rPr lang="cs-CZ" dirty="0"/>
                        <a:t>potřebuje činnost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nemá rád změny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2617889"/>
                  </a:ext>
                </a:extLst>
              </a:tr>
              <a:tr h="265460">
                <a:tc>
                  <a:txBody>
                    <a:bodyPr/>
                    <a:lstStyle/>
                    <a:p>
                      <a:r>
                        <a:rPr lang="cs-CZ" dirty="0"/>
                        <a:t>komunikativní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málomluvný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7944815"/>
                  </a:ext>
                </a:extLst>
              </a:tr>
              <a:tr h="265460">
                <a:tc>
                  <a:txBody>
                    <a:bodyPr/>
                    <a:lstStyle/>
                    <a:p>
                      <a:r>
                        <a:rPr lang="cs-CZ" b="1" dirty="0"/>
                        <a:t>Vnímání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8577106"/>
                  </a:ext>
                </a:extLst>
              </a:tr>
              <a:tr h="265460">
                <a:tc>
                  <a:txBody>
                    <a:bodyPr/>
                    <a:lstStyle/>
                    <a:p>
                      <a:r>
                        <a:rPr lang="cs-CZ" dirty="0"/>
                        <a:t>citlivý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intuitivní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5224042"/>
                  </a:ext>
                </a:extLst>
              </a:tr>
              <a:tr h="265460">
                <a:tc>
                  <a:txBody>
                    <a:bodyPr/>
                    <a:lstStyle/>
                    <a:p>
                      <a:r>
                        <a:rPr lang="cs-CZ" dirty="0"/>
                        <a:t>praktický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obecný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1558047"/>
                  </a:ext>
                </a:extLst>
              </a:tr>
              <a:tr h="265460">
                <a:tc>
                  <a:txBody>
                    <a:bodyPr/>
                    <a:lstStyle/>
                    <a:p>
                      <a:r>
                        <a:rPr lang="cs-CZ" dirty="0"/>
                        <a:t>specifický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abstraktní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9260701"/>
                  </a:ext>
                </a:extLst>
              </a:tr>
              <a:tr h="265460">
                <a:tc>
                  <a:txBody>
                    <a:bodyPr/>
                    <a:lstStyle/>
                    <a:p>
                      <a:r>
                        <a:rPr lang="cs-CZ" dirty="0"/>
                        <a:t>detaily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možnosti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31297563"/>
                  </a:ext>
                </a:extLst>
              </a:tr>
              <a:tr h="265460">
                <a:tc>
                  <a:txBody>
                    <a:bodyPr/>
                    <a:lstStyle/>
                    <a:p>
                      <a:r>
                        <a:rPr lang="cs-CZ" dirty="0"/>
                        <a:t>konkrétní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teoretický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5341625"/>
                  </a:ext>
                </a:extLst>
              </a:tr>
            </a:tbl>
          </a:graphicData>
        </a:graphic>
      </p:graphicFrame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699542"/>
            <a:ext cx="5760640" cy="144016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51470"/>
            <a:ext cx="7560840" cy="504057"/>
          </a:xfrm>
        </p:spPr>
        <p:txBody>
          <a:bodyPr/>
          <a:lstStyle/>
          <a:p>
            <a:r>
              <a:rPr lang="cs-CZ" dirty="0"/>
              <a:t>Testování jednotlivců nebo skupin – testy osobnosti</a:t>
            </a:r>
          </a:p>
        </p:txBody>
      </p:sp>
    </p:spTree>
    <p:extLst>
      <p:ext uri="{BB962C8B-B14F-4D97-AF65-F5344CB8AC3E}">
        <p14:creationId xmlns:p14="http://schemas.microsoft.com/office/powerpoint/2010/main" val="19865895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1059582"/>
            <a:ext cx="8280920" cy="338437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 dispozici je velmi mnoho takových testů, často bez nákladů.</a:t>
            </a:r>
          </a:p>
          <a:p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Nejprve si přečtěte, co by testy mohly znamenat, jaké nedostatky mají a jaké jsou důsledky výsledků.</a:t>
            </a:r>
          </a:p>
          <a:p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Zjištění také neberte příliš vážně, zvláště pokud vám neřeknou, co už víte.</a:t>
            </a:r>
          </a:p>
          <a:p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Kritéria ilustrovaná v tabulce výše se používají k hodnocení osobnosti a rozvoji profilů na základě kombinací charakteristik. Ty se v organizacích hojně používají jako nástroj při výběru zaměstnanců, jejich vývoji, a dokonce i nadbytečnosti.</a:t>
            </a:r>
          </a:p>
          <a:p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může manažerům poskytnout užitečnou zpětnou vazbu, která jim pomůže rozvinout organizaci a zapojit zaměstnance do procesů změn.</a:t>
            </a:r>
          </a:p>
        </p:txBody>
      </p:sp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699542"/>
            <a:ext cx="5760640" cy="144016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560840" cy="507703"/>
          </a:xfrm>
        </p:spPr>
        <p:txBody>
          <a:bodyPr/>
          <a:lstStyle/>
          <a:p>
            <a:r>
              <a:rPr lang="cs-CZ" dirty="0"/>
              <a:t>Testování jednotlivců nebo skupin – testy osobnosti</a:t>
            </a:r>
          </a:p>
        </p:txBody>
      </p:sp>
    </p:spTree>
    <p:extLst>
      <p:ext uri="{BB962C8B-B14F-4D97-AF65-F5344CB8AC3E}">
        <p14:creationId xmlns:p14="http://schemas.microsoft.com/office/powerpoint/2010/main" val="16915258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1059582"/>
            <a:ext cx="8280920" cy="338437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Typologie MBTI pochází z „dílny“ amerických psycholožek (dcery s matkou) I. Myersovou a K. </a:t>
            </a:r>
            <a:r>
              <a:rPr lang="cs-CZ" altLang="cs-CZ" sz="18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Briggsovou</a:t>
            </a: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které využily a doplnily poznatky psychologů C. G. Junga, G. </a:t>
            </a:r>
            <a:r>
              <a:rPr lang="cs-CZ" altLang="cs-CZ" sz="18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Allporta</a:t>
            </a: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aj.</a:t>
            </a:r>
          </a:p>
          <a:p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Tato typologie udává kombinaci čtyř dvojic písmen, které umožňují vytvořit 16 osobnostních typů. Tři dvojice jsou převzaty z původní Jungovy typologie a jsou to: Extroverze (E) versus Introverze (I), Smysly (</a:t>
            </a:r>
            <a:r>
              <a:rPr lang="cs-CZ" altLang="cs-CZ" sz="18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Sense</a:t>
            </a: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versus </a:t>
            </a:r>
            <a:r>
              <a:rPr lang="cs-CZ" altLang="cs-CZ" sz="18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iNtuice</a:t>
            </a: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(N), převaha myšlení (T – </a:t>
            </a:r>
            <a:r>
              <a:rPr lang="cs-CZ" altLang="cs-CZ" sz="18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Thinking</a:t>
            </a: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versus převaha cítění (F – Feeling). Čtvrtá dimenze doplněná výše jmenovanými Američankami je vnímání (P – Percepce) versus usuzování (J – </a:t>
            </a:r>
            <a:r>
              <a:rPr lang="cs-CZ" altLang="cs-CZ" sz="18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Judging</a:t>
            </a: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</p:txBody>
      </p:sp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699542"/>
            <a:ext cx="5760640" cy="144016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992888" cy="507703"/>
          </a:xfrm>
        </p:spPr>
        <p:txBody>
          <a:bodyPr/>
          <a:lstStyle/>
          <a:p>
            <a:r>
              <a:rPr lang="pl-PL" sz="2000" dirty="0"/>
              <a:t>Typologie MBTI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056130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ulka 3">
            <a:extLst>
              <a:ext uri="{FF2B5EF4-FFF2-40B4-BE49-F238E27FC236}">
                <a16:creationId xmlns:a16="http://schemas.microsoft.com/office/drawing/2014/main" id="{0E1D5E03-46CB-4A50-A565-8955F139B4A3}"/>
              </a:ext>
            </a:extLst>
          </p:cNvPr>
          <p:cNvGraphicFramePr>
            <a:graphicFrameLocks noGrp="1"/>
          </p:cNvGraphicFramePr>
          <p:nvPr>
            <p:ph idx="4294967295"/>
          </p:nvPr>
        </p:nvGraphicFramePr>
        <p:xfrm>
          <a:off x="467544" y="1520439"/>
          <a:ext cx="60960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3554182627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801682505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768339894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143031981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ISTJ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ISFJ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INFJ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INTJ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60155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ISTP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ISFP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INFP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INTP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113552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ESTP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ESFP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ENFP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ENTP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25141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ESTJ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ESFJ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ENFJ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ENTJ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1832099"/>
                  </a:ext>
                </a:extLst>
              </a:tr>
            </a:tbl>
          </a:graphicData>
        </a:graphic>
      </p:graphicFrame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699542"/>
            <a:ext cx="5760640" cy="144016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992888" cy="507703"/>
          </a:xfrm>
        </p:spPr>
        <p:txBody>
          <a:bodyPr/>
          <a:lstStyle/>
          <a:p>
            <a:r>
              <a:rPr lang="pl-PL" sz="2000" dirty="0"/>
              <a:t>Typologie MBTI „16 základních osobnostních typů”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6159204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1059582"/>
            <a:ext cx="8280920" cy="338437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Další oblastí, která by mohla mít význam, je to, jak jednotlivci v organizaci zvládají stres. Bylo vyvinuto mnoho přístupů k hodnocení stresu a schopnosti jednotlivce zvládat stres.</a:t>
            </a:r>
          </a:p>
          <a:p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Jeden takový přístup se pokouší rozdělit lidi na typy osobnosti, typ A nebo typ B, ve vztahu k tomu, jak se vypořádávají se stresem.</a:t>
            </a:r>
          </a:p>
          <a:p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Profil osobnosti typu A je jednotlivec, který se neustále pohybuje, hovoří rychle, je netrpělivý, cítí se neustále pod časovým tlakem, je konkurenceschopný, je posedlý čísly a je často agresivní.</a:t>
            </a:r>
          </a:p>
          <a:p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Profil osobnosti typu B je </a:t>
            </a:r>
            <a:r>
              <a:rPr lang="cs-CZ" altLang="cs-CZ" sz="18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indiviudální</a:t>
            </a: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osoba, která je více trpělivá, méně se obává o čas, má tendenci být uvolněnější v přístupu k práci a je potenciálně více spolupracující.</a:t>
            </a:r>
          </a:p>
        </p:txBody>
      </p:sp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699542"/>
            <a:ext cx="5760640" cy="144016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560840" cy="507703"/>
          </a:xfrm>
        </p:spPr>
        <p:txBody>
          <a:bodyPr/>
          <a:lstStyle/>
          <a:p>
            <a:r>
              <a:rPr lang="cs-CZ" dirty="0"/>
              <a:t>Testování jednotlivců nebo skupin – testy osobnosti</a:t>
            </a:r>
          </a:p>
        </p:txBody>
      </p:sp>
    </p:spTree>
    <p:extLst>
      <p:ext uri="{BB962C8B-B14F-4D97-AF65-F5344CB8AC3E}">
        <p14:creationId xmlns:p14="http://schemas.microsoft.com/office/powerpoint/2010/main" val="357453629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1059582"/>
            <a:ext cx="8280920" cy="338437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Vnímání je nezbytným faktorem při určování individuálního chování uvnitř i vně organizace.</a:t>
            </a:r>
          </a:p>
          <a:p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Vnímání je způsob, jakým je něco vnímáno, chápáno a interpretováno, nebo jednodušeji, jak vnímáme a interpretujeme události a situace ve světě o nás.</a:t>
            </a:r>
          </a:p>
          <a:p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Všichni se díváme na události, které se s námi dějí, nebo na situace, které se vyskytují, různými způsoby. Dokonce i vizuální obrazy jsou různými lidmi pokládány za odlišné.</a:t>
            </a:r>
          </a:p>
          <a:p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Jednoduše řečeno, takto vnímáme a interpretujeme události a situace ve světě o nás.</a:t>
            </a:r>
          </a:p>
        </p:txBody>
      </p:sp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699542"/>
            <a:ext cx="5760640" cy="144016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560840" cy="507703"/>
          </a:xfrm>
        </p:spPr>
        <p:txBody>
          <a:bodyPr/>
          <a:lstStyle/>
          <a:p>
            <a:r>
              <a:rPr lang="cs-CZ" dirty="0"/>
              <a:t>Vnímání</a:t>
            </a:r>
          </a:p>
        </p:txBody>
      </p:sp>
    </p:spTree>
    <p:extLst>
      <p:ext uri="{BB962C8B-B14F-4D97-AF65-F5344CB8AC3E}">
        <p14:creationId xmlns:p14="http://schemas.microsoft.com/office/powerpoint/2010/main" val="254012331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1059582"/>
            <a:ext cx="8280920" cy="338437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Pozorovatel: osobnost, postoje a hodnoty, sebepojetí, zážitek, nálada</a:t>
            </a:r>
          </a:p>
          <a:p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Vnímané: vzhled, chování, verbální komunikace, neverbální komunikace, události</a:t>
            </a:r>
          </a:p>
          <a:p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Situace: formální nebo neformální, umístění</a:t>
            </a:r>
          </a:p>
        </p:txBody>
      </p:sp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699542"/>
            <a:ext cx="5760640" cy="144016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560840" cy="507703"/>
          </a:xfrm>
        </p:spPr>
        <p:txBody>
          <a:bodyPr/>
          <a:lstStyle/>
          <a:p>
            <a:r>
              <a:rPr lang="cs-CZ" dirty="0"/>
              <a:t>Proces vnímání</a:t>
            </a:r>
          </a:p>
        </p:txBody>
      </p:sp>
    </p:spTree>
    <p:extLst>
      <p:ext uri="{BB962C8B-B14F-4D97-AF65-F5344CB8AC3E}">
        <p14:creationId xmlns:p14="http://schemas.microsoft.com/office/powerpoint/2010/main" val="344172975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1059582"/>
            <a:ext cx="8280920" cy="338437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Snad jednou z nejdůležitějších schopností pro nás všechny je „znát se“, své silné a slabé stránky, postoje a přesvědčení a jak tyto interakce souvisí s naším vnějším chováním a ovlivňují tak ostatní.</a:t>
            </a:r>
          </a:p>
        </p:txBody>
      </p:sp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699542"/>
            <a:ext cx="5760640" cy="144016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560840" cy="507703"/>
          </a:xfrm>
        </p:spPr>
        <p:txBody>
          <a:bodyPr/>
          <a:lstStyle/>
          <a:p>
            <a:r>
              <a:rPr lang="cs-CZ" dirty="0"/>
              <a:t>Vnímání sebe sama</a:t>
            </a:r>
          </a:p>
        </p:txBody>
      </p:sp>
    </p:spTree>
    <p:extLst>
      <p:ext uri="{BB962C8B-B14F-4D97-AF65-F5344CB8AC3E}">
        <p14:creationId xmlns:p14="http://schemas.microsoft.com/office/powerpoint/2010/main" val="64319384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1059582"/>
            <a:ext cx="8280920" cy="338437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Mají klíčový dopad na to, jak jednotlivec v rámci organizace funguje, zejména proto, že tyto postoje se mohou projevit v pozitivním nebo negativním chování.</a:t>
            </a:r>
          </a:p>
          <a:p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Někdy mohou být postoje ovlivněny samotnou organizací a jednou z výzev, kterým čelí moderní manažer, může být způsob, jak provést změnu postoje v organizaci v širokém kontextu kulturních nebo strategických změn.</a:t>
            </a:r>
          </a:p>
        </p:txBody>
      </p:sp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699542"/>
            <a:ext cx="5760640" cy="144016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560840" cy="507703"/>
          </a:xfrm>
        </p:spPr>
        <p:txBody>
          <a:bodyPr/>
          <a:lstStyle/>
          <a:p>
            <a:r>
              <a:rPr lang="cs-CZ" dirty="0"/>
              <a:t>Postoje</a:t>
            </a:r>
          </a:p>
        </p:txBody>
      </p:sp>
    </p:spTree>
    <p:extLst>
      <p:ext uri="{BB962C8B-B14F-4D97-AF65-F5344CB8AC3E}">
        <p14:creationId xmlns:p14="http://schemas.microsoft.com/office/powerpoint/2010/main" val="34926031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1059582"/>
            <a:ext cx="8280920" cy="338437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20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Analýza teorií o formování osobnosti a hodnocení, do jaké míry je testování osobnosti</a:t>
            </a:r>
          </a:p>
          <a:p>
            <a:r>
              <a:rPr lang="cs-CZ" altLang="cs-CZ" sz="20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Mít jasnější představu o procesu vnímání</a:t>
            </a:r>
          </a:p>
          <a:p>
            <a:r>
              <a:rPr lang="cs-CZ" altLang="cs-CZ" sz="20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Pochopit, jak jsou vytvářeny hodnoty a postoje</a:t>
            </a:r>
          </a:p>
          <a:p>
            <a:r>
              <a:rPr lang="cs-CZ" altLang="cs-CZ" sz="20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Různé pohledy na proces učení</a:t>
            </a:r>
          </a:p>
          <a:p>
            <a:r>
              <a:rPr lang="cs-CZ" altLang="cs-CZ" sz="20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Testování osobnosti</a:t>
            </a:r>
          </a:p>
          <a:p>
            <a:r>
              <a:rPr lang="cs-CZ" altLang="cs-CZ" sz="20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Styly učení se</a:t>
            </a:r>
          </a:p>
        </p:txBody>
      </p:sp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699542"/>
            <a:ext cx="5760640" cy="144016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Obsah prezentace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754379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1059582"/>
            <a:ext cx="8280920" cy="338437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Postoj jednotlivce může vyplývat z několika faktorů působících společně:</a:t>
            </a:r>
          </a:p>
          <a:p>
            <a:pPr lvl="1"/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Emocionální prvek, který odráží pocity nebo nálady ohledně jednotlivce nebo události.</a:t>
            </a:r>
          </a:p>
          <a:p>
            <a:pPr lvl="1"/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Kognitivní složka založená na víře, možnostech a znalostech jednotlivce a / nebo</a:t>
            </a:r>
          </a:p>
          <a:p>
            <a:pPr lvl="1"/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Behaviorální aspekt, založený na vzorci chování jedince.</a:t>
            </a:r>
          </a:p>
          <a:p>
            <a:pPr lvl="1"/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Formování postojů je částečně odrazem formování osobnosti. Postoje jsou tvořeny interakcí směsi vnějších událostí s vlastní osobností jednotlivce. Přímá zkušenost je někdy mocným seskupením postojů. Postoje založené na přímých zkušenostech z počátku mohou být velmi silné a velmi obtížné je může být překonat.</a:t>
            </a:r>
          </a:p>
        </p:txBody>
      </p:sp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699542"/>
            <a:ext cx="5760640" cy="144016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560840" cy="507703"/>
          </a:xfrm>
        </p:spPr>
        <p:txBody>
          <a:bodyPr/>
          <a:lstStyle/>
          <a:p>
            <a:r>
              <a:rPr lang="cs-CZ" dirty="0"/>
              <a:t>Postoje</a:t>
            </a:r>
          </a:p>
        </p:txBody>
      </p:sp>
    </p:spTree>
    <p:extLst>
      <p:ext uri="{BB962C8B-B14F-4D97-AF65-F5344CB8AC3E}">
        <p14:creationId xmlns:p14="http://schemas.microsoft.com/office/powerpoint/2010/main" val="70468153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1059582"/>
            <a:ext cx="8280920" cy="338437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Například jednotlivec může silně nesouhlasit s názorem manažera, ale je nepravděpodobné, že bude reagovat příliš agresivně, protože:</a:t>
            </a:r>
          </a:p>
          <a:p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A) agresivní útoky na kolegy mohou být v rozporu s převládající sociální normou nebo kulturou a</a:t>
            </a:r>
          </a:p>
          <a:p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B) </a:t>
            </a:r>
            <a:r>
              <a:rPr lang="cs-CZ" alt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antagonizace</a:t>
            </a: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manažera může oslabit postavení jednotlivce v organizaci.</a:t>
            </a:r>
          </a:p>
          <a:p>
            <a:endParaRPr lang="cs-CZ" altLang="cs-CZ" sz="20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 tedy vyžadována omezená postojová reakce. Na druhou stranu jako manažer nepředpokládejte, že ticho je souhlas.</a:t>
            </a:r>
          </a:p>
          <a:p>
            <a:endParaRPr lang="cs-CZ" altLang="cs-CZ" sz="20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Bojím se pavouků.</a:t>
            </a:r>
            <a:endParaRPr lang="cs-CZ" altLang="cs-CZ" sz="1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699542"/>
            <a:ext cx="5760640" cy="144016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560840" cy="507703"/>
          </a:xfrm>
        </p:spPr>
        <p:txBody>
          <a:bodyPr/>
          <a:lstStyle/>
          <a:p>
            <a:r>
              <a:rPr lang="cs-CZ" dirty="0"/>
              <a:t>Postoje</a:t>
            </a:r>
          </a:p>
        </p:txBody>
      </p:sp>
    </p:spTree>
    <p:extLst>
      <p:ext uri="{BB962C8B-B14F-4D97-AF65-F5344CB8AC3E}">
        <p14:creationId xmlns:p14="http://schemas.microsoft.com/office/powerpoint/2010/main" val="394023821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1059582"/>
            <a:ext cx="8280920" cy="338437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Manažeři v organizacích se zjevně obávají postojů k práci ve svých organizacích, protože mohou mít významný dopad na dosažení vysoké produktivity a rozvoj inovací v organizaci.</a:t>
            </a:r>
          </a:p>
          <a:p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Například to může být obtížné dosáhnout, pokud existuje latentní nepřátelství mezi vedením a pracovníky nebo mezi samotnými manažery.</a:t>
            </a:r>
          </a:p>
        </p:txBody>
      </p:sp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699542"/>
            <a:ext cx="5760640" cy="144016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560840" cy="507703"/>
          </a:xfrm>
        </p:spPr>
        <p:txBody>
          <a:bodyPr/>
          <a:lstStyle/>
          <a:p>
            <a:r>
              <a:rPr lang="cs-CZ" dirty="0"/>
              <a:t>Postoje</a:t>
            </a:r>
          </a:p>
        </p:txBody>
      </p:sp>
    </p:spTree>
    <p:extLst>
      <p:ext uri="{BB962C8B-B14F-4D97-AF65-F5344CB8AC3E}">
        <p14:creationId xmlns:p14="http://schemas.microsoft.com/office/powerpoint/2010/main" val="305102991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1059582"/>
            <a:ext cx="8280920" cy="338437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Existují základní nebo řídící principy nebo standardy, které držíme a </a:t>
            </a:r>
            <a:r>
              <a:rPr lang="cs-CZ" alt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internalizujeme</a:t>
            </a: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které vedou naše životy a ovlivňují naše postoje, přesvědčení a docela možná chování.</a:t>
            </a:r>
          </a:p>
          <a:p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Mnoho lidí by řeklo, že postoje a hodnoty jsou velmi úzce spjaty, přesto se tvrdí, že hodnoty jsou hlubší než postoje a jsou více zakomponovány do naší povahy.</a:t>
            </a:r>
          </a:p>
          <a:p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 hodnotami jako s postoji však existuje nebezpečí konfliktů hodnot mezi jednotlivci a skupinami v rámci organizace.</a:t>
            </a:r>
          </a:p>
          <a:p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Spolehlivost. Věrnost. Otevřenost. </a:t>
            </a:r>
            <a:r>
              <a:rPr lang="cs-CZ" altLang="cs-CZ" sz="200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Poctivost.</a:t>
            </a:r>
            <a:endParaRPr lang="cs-CZ" altLang="cs-CZ" sz="1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699542"/>
            <a:ext cx="5760640" cy="144016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560840" cy="507703"/>
          </a:xfrm>
        </p:spPr>
        <p:txBody>
          <a:bodyPr/>
          <a:lstStyle/>
          <a:p>
            <a:r>
              <a:rPr lang="cs-CZ" dirty="0"/>
              <a:t>Hodnoty</a:t>
            </a:r>
          </a:p>
        </p:txBody>
      </p:sp>
    </p:spTree>
    <p:extLst>
      <p:ext uri="{BB962C8B-B14F-4D97-AF65-F5344CB8AC3E}">
        <p14:creationId xmlns:p14="http://schemas.microsoft.com/office/powerpoint/2010/main" val="129840795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1059582"/>
            <a:ext cx="8280920" cy="338437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Otázka učení se stala stále důležitější jak pro jednotlivce, tak pro celou organizaci.</a:t>
            </a:r>
          </a:p>
          <a:p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Technologický pokrok a globalizace vedou k neustálým změnám a naučit se přizpůsobit a řídit tuto změnu je zásadní.</a:t>
            </a:r>
          </a:p>
          <a:p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Zvýšené využívání týmové práce vyžaduje, aby se jednotlivci učili ve skupinovém kontextu.</a:t>
            </a:r>
          </a:p>
          <a:p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Existuje velká skupina pracovníků, známá jako „znalostní pracovníci“, jejichž význam v organizaci spočívá jak v jejich dovednostech a schopnostech učit se, tak v jejich přizpůsobivosti novým technologiím. Tato kategorie pracovníků se v budoucnu pravděpodobně zvětší na úkor tradičních manuálních pracovníků.</a:t>
            </a:r>
            <a:endParaRPr lang="cs-CZ" altLang="cs-CZ" sz="1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699542"/>
            <a:ext cx="5760640" cy="144016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560840" cy="507703"/>
          </a:xfrm>
        </p:spPr>
        <p:txBody>
          <a:bodyPr/>
          <a:lstStyle/>
          <a:p>
            <a:r>
              <a:rPr lang="cs-CZ" dirty="0"/>
              <a:t>Učení se v organizaci</a:t>
            </a:r>
          </a:p>
        </p:txBody>
      </p:sp>
    </p:spTree>
    <p:extLst>
      <p:ext uri="{BB962C8B-B14F-4D97-AF65-F5344CB8AC3E}">
        <p14:creationId xmlns:p14="http://schemas.microsoft.com/office/powerpoint/2010/main" val="394346704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1059582"/>
            <a:ext cx="8280920" cy="338437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Otázka individuálního učení a toho, jak se jednotlivci mohou učit v rámci organizace, tak získala význam.</a:t>
            </a:r>
          </a:p>
          <a:p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Můžeme dokonce hovořit o „učící se organizaci“ - organizaci, která se snaží učit se svými zkušenostmi, aby se přizpůsobila rychle se měnícím prostředím.</a:t>
            </a:r>
          </a:p>
          <a:p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Lidé se nepochybně liší ve svém preferovaném způsobu učení.</a:t>
            </a:r>
          </a:p>
          <a:p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Individuální učení je samozřejmě usnadněno použitím stylu (stylů), které jsou pro daného jedince nejvhodnější: jedna možnost určitě nezapadá všem.</a:t>
            </a:r>
            <a:endParaRPr lang="cs-CZ" altLang="cs-CZ" sz="1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699542"/>
            <a:ext cx="5760640" cy="144016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560840" cy="507703"/>
          </a:xfrm>
        </p:spPr>
        <p:txBody>
          <a:bodyPr/>
          <a:lstStyle/>
          <a:p>
            <a:r>
              <a:rPr lang="cs-CZ" dirty="0"/>
              <a:t>Učení se v organizaci</a:t>
            </a:r>
          </a:p>
        </p:txBody>
      </p:sp>
    </p:spTree>
    <p:extLst>
      <p:ext uri="{BB962C8B-B14F-4D97-AF65-F5344CB8AC3E}">
        <p14:creationId xmlns:p14="http://schemas.microsoft.com/office/powerpoint/2010/main" val="418525649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1059582"/>
            <a:ext cx="8280920" cy="338437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Existují různé modely stylů učení. Jeden používá pět kategorií:</a:t>
            </a:r>
          </a:p>
          <a:p>
            <a:pPr lvl="1"/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Logický - preference logiky a uvažování, jako v matematice, pro podporu učení</a:t>
            </a:r>
          </a:p>
          <a:p>
            <a:pPr lvl="1"/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Verbální - upřednostňuje se používání slov jak mluveného, tak psaného pro usnadnění učení</a:t>
            </a:r>
          </a:p>
          <a:p>
            <a:pPr lvl="1"/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Vizuální - preference pro použití obrázku, obrázků a prostorového porozumění při učení</a:t>
            </a:r>
          </a:p>
          <a:p>
            <a:pPr lvl="1"/>
            <a:r>
              <a:rPr lang="cs-CZ" altLang="cs-CZ" sz="16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Aural</a:t>
            </a: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preference pro zvuk a hudbu pro podporu učení a</a:t>
            </a:r>
          </a:p>
          <a:p>
            <a:pPr lvl="1"/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Fyzické - preference pro vaše tělo a pohyb se učit.</a:t>
            </a:r>
            <a:endParaRPr lang="cs-CZ" altLang="cs-CZ" sz="1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699542"/>
            <a:ext cx="5760640" cy="144016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560840" cy="507703"/>
          </a:xfrm>
        </p:spPr>
        <p:txBody>
          <a:bodyPr/>
          <a:lstStyle/>
          <a:p>
            <a:r>
              <a:rPr lang="cs-CZ" dirty="0"/>
              <a:t>Styly učení</a:t>
            </a:r>
          </a:p>
        </p:txBody>
      </p:sp>
    </p:spTree>
    <p:extLst>
      <p:ext uri="{BB962C8B-B14F-4D97-AF65-F5344CB8AC3E}">
        <p14:creationId xmlns:p14="http://schemas.microsoft.com/office/powerpoint/2010/main" val="414573931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1059582"/>
            <a:ext cx="8280920" cy="338437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Chcete-li přidat další rozměr učení, je také důležitý kontext, protože lidé se často učí preferovat:</a:t>
            </a:r>
          </a:p>
          <a:p>
            <a:pPr lvl="1"/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Společensky - preference učit se spolu s ostatními, nebo</a:t>
            </a:r>
          </a:p>
          <a:p>
            <a:pPr lvl="1"/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Osamělý - preference učit se sám a samostudium</a:t>
            </a:r>
            <a:endParaRPr lang="cs-CZ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699542"/>
            <a:ext cx="5760640" cy="144016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560840" cy="507703"/>
          </a:xfrm>
        </p:spPr>
        <p:txBody>
          <a:bodyPr/>
          <a:lstStyle/>
          <a:p>
            <a:r>
              <a:rPr lang="cs-CZ" dirty="0"/>
              <a:t>Styly učení</a:t>
            </a:r>
          </a:p>
        </p:txBody>
      </p:sp>
    </p:spTree>
    <p:extLst>
      <p:ext uri="{BB962C8B-B14F-4D97-AF65-F5344CB8AC3E}">
        <p14:creationId xmlns:p14="http://schemas.microsoft.com/office/powerpoint/2010/main" val="68354708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1059582"/>
            <a:ext cx="4104456" cy="338437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Broklová, 2008, s. 26</a:t>
            </a:r>
          </a:p>
          <a:p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Jeden z nejvýznamnějších příspěvků k porozumění učení je ilustrován Kolbovým cyklem učení:</a:t>
            </a:r>
          </a:p>
          <a:p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Vidí učení jako nepřetržitý proces, který je založen na zkušenostech, se kterými se setkáváme, a záleží na tom, jak na ně interpretujeme a reagujeme na ně.</a:t>
            </a:r>
          </a:p>
        </p:txBody>
      </p:sp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699542"/>
            <a:ext cx="5760640" cy="144016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560840" cy="507703"/>
          </a:xfrm>
        </p:spPr>
        <p:txBody>
          <a:bodyPr/>
          <a:lstStyle/>
          <a:p>
            <a:r>
              <a:rPr lang="cs-CZ" dirty="0"/>
              <a:t>Kolbův cyklus učení</a:t>
            </a:r>
          </a:p>
        </p:txBody>
      </p:sp>
      <p:pic>
        <p:nvPicPr>
          <p:cNvPr id="5" name="Obrázek 4"/>
          <p:cNvPicPr/>
          <p:nvPr/>
        </p:nvPicPr>
        <p:blipFill rotWithShape="1">
          <a:blip r:embed="rId3"/>
          <a:srcRect l="34259" t="37859" r="32143" b="23105"/>
          <a:stretch/>
        </p:blipFill>
        <p:spPr bwMode="auto">
          <a:xfrm>
            <a:off x="4499992" y="1207244"/>
            <a:ext cx="3717292" cy="2948681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48892079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1059582"/>
            <a:ext cx="7488832" cy="338437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Kolb</a:t>
            </a: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(2015) tvrdí, že existují dva přístupy k učení ze zkušenosti:</a:t>
            </a:r>
          </a:p>
          <a:p>
            <a:pPr lvl="1"/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Konkrétní zkušenosti - poučí se z jednání, praktikování, přímého zapojení a</a:t>
            </a:r>
          </a:p>
          <a:p>
            <a:pPr lvl="1"/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Abstraktní konceptualizace - poučí se z uvažování, vývoje teorie</a:t>
            </a:r>
          </a:p>
          <a:p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Existují také dva přístupy ke změně této zkušenosti:</a:t>
            </a:r>
          </a:p>
          <a:p>
            <a:pPr lvl="1"/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Reflexní pozorování a</a:t>
            </a:r>
          </a:p>
          <a:p>
            <a:pPr lvl="1"/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Aktivní experimentování</a:t>
            </a:r>
          </a:p>
          <a:p>
            <a:endParaRPr lang="cs-CZ" altLang="cs-CZ" sz="20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Kolb</a:t>
            </a: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tvrdil, že se můžeme pokusit použít všechny čtyři z těchto přístupů, i když jednotlivci si mohou vyvinout preference a silné stránky.</a:t>
            </a:r>
          </a:p>
        </p:txBody>
      </p:sp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699542"/>
            <a:ext cx="5760640" cy="144016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560840" cy="507703"/>
          </a:xfrm>
        </p:spPr>
        <p:txBody>
          <a:bodyPr/>
          <a:lstStyle/>
          <a:p>
            <a:r>
              <a:rPr lang="cs-CZ" dirty="0"/>
              <a:t>Kolbův cyklus učení</a:t>
            </a:r>
          </a:p>
        </p:txBody>
      </p:sp>
    </p:spTree>
    <p:extLst>
      <p:ext uri="{BB962C8B-B14F-4D97-AF65-F5344CB8AC3E}">
        <p14:creationId xmlns:p14="http://schemas.microsoft.com/office/powerpoint/2010/main" val="11563772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1059582"/>
            <a:ext cx="8280920" cy="338437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Pochopení individuálního chování je nezbytným nástrojem, který nám pomůže pochopit, jak se lidé chovají a jak spolu komunikují, a možná dokonce i pochopit naše chování v organizačním kontextu. Pochopení individuálního chování je prvním krokem k poznání obrovské rozmanitosti, která existuje v lidech, a jejího projevu v organizacích.</a:t>
            </a:r>
          </a:p>
        </p:txBody>
      </p:sp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699542"/>
            <a:ext cx="5760640" cy="144016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Úvod</a:t>
            </a:r>
          </a:p>
        </p:txBody>
      </p:sp>
    </p:spTree>
    <p:extLst>
      <p:ext uri="{BB962C8B-B14F-4D97-AF65-F5344CB8AC3E}">
        <p14:creationId xmlns:p14="http://schemas.microsoft.com/office/powerpoint/2010/main" val="263711816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1059582"/>
            <a:ext cx="7488832" cy="338437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Jednosmyčkové učení je místo, kde je organizace schopna prohledat své prostředí, stanovit cíle a sledovat svůj výkon, aby ho udržovala. Obvykle vyústí v „stejné znovu“ stejná řešení, která zamknou učení jedné smyčky a defenzivní rutiny.</a:t>
            </a:r>
          </a:p>
          <a:p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 učení se dvěma cykly dochází, když organizace a jednotlivci uvažují o praxi, zpochybňují přijaté postupy a normy, uznává, že řešení nespočívají v předchozích zkušenostech a umožňují objevovat alternativy.</a:t>
            </a:r>
          </a:p>
          <a:p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Při učení se dvěma cykly se organizace nebude automaticky pokoušet řešit nebo vykonávat úkol stejným způsobem jako v minulosti, ale bude mít schopnost reflektovat předchozí zkušenosti, učit se z nich a inovovat a experimentovat s nimi, bude hledat alternativy.</a:t>
            </a:r>
          </a:p>
          <a:p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Většina organizací je uzamčena pouhým učením s jedním cyklem.</a:t>
            </a:r>
          </a:p>
        </p:txBody>
      </p:sp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699542"/>
            <a:ext cx="5760640" cy="144016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560840" cy="507703"/>
          </a:xfrm>
        </p:spPr>
        <p:txBody>
          <a:bodyPr/>
          <a:lstStyle/>
          <a:p>
            <a:r>
              <a:rPr lang="cs-CZ" dirty="0"/>
              <a:t>Organizační učení a změna</a:t>
            </a:r>
          </a:p>
        </p:txBody>
      </p:sp>
    </p:spTree>
    <p:extLst>
      <p:ext uri="{BB962C8B-B14F-4D97-AF65-F5344CB8AC3E}">
        <p14:creationId xmlns:p14="http://schemas.microsoft.com/office/powerpoint/2010/main" val="286675986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1059582"/>
            <a:ext cx="7992888" cy="338437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Poslední oblastí individuálního chování, na kterou se tato prezentace vztahuje, je to, jak jednotlivci formulují rozhodnutí.</a:t>
            </a:r>
          </a:p>
          <a:p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Jednou z největších výzev, kterým organizace čelí, je zajistit, aby lidé dosáhli efektivních výsledků rozhodování, a to jak z hlediska rychlosti rozhodování, tak z hlediska kvality přijatých rozhodnutí.</a:t>
            </a:r>
          </a:p>
          <a:p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Kvalita rozhodování managementu je často nízká, především proto, že manažeři se vrhají do rozhodnutí nebo se stávají fixovanými aspekty konkrétního řešení.</a:t>
            </a:r>
          </a:p>
        </p:txBody>
      </p:sp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699542"/>
            <a:ext cx="5760640" cy="144016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560840" cy="507703"/>
          </a:xfrm>
        </p:spPr>
        <p:txBody>
          <a:bodyPr/>
          <a:lstStyle/>
          <a:p>
            <a:r>
              <a:rPr lang="cs-CZ" dirty="0"/>
              <a:t>Rozhodování</a:t>
            </a:r>
          </a:p>
        </p:txBody>
      </p:sp>
    </p:spTree>
    <p:extLst>
      <p:ext uri="{BB962C8B-B14F-4D97-AF65-F5344CB8AC3E}">
        <p14:creationId xmlns:p14="http://schemas.microsoft.com/office/powerpoint/2010/main" val="103476935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1059582"/>
            <a:ext cx="7992888" cy="338437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Špatné rozhodování je často výsledkem krátkodobého myšlení a stanovování cílů. Proto se musíme podívat na proces rozhodování jednotlivců a zjistit, zda tento proces může být narušen nějakými faktory.</a:t>
            </a:r>
          </a:p>
          <a:p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 mnoho lidí je z různých důvodů obtížné rozhodovat vůbec. Takoví lidé často pomohli zachytit „problém“, ale domnívají se, že není jejich úlohou hledat řešení.</a:t>
            </a:r>
          </a:p>
        </p:txBody>
      </p:sp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699542"/>
            <a:ext cx="5760640" cy="144016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560840" cy="507703"/>
          </a:xfrm>
        </p:spPr>
        <p:txBody>
          <a:bodyPr/>
          <a:lstStyle/>
          <a:p>
            <a:r>
              <a:rPr lang="cs-CZ" dirty="0"/>
              <a:t>Rozhodování</a:t>
            </a:r>
          </a:p>
        </p:txBody>
      </p:sp>
    </p:spTree>
    <p:extLst>
      <p:ext uri="{BB962C8B-B14F-4D97-AF65-F5344CB8AC3E}">
        <p14:creationId xmlns:p14="http://schemas.microsoft.com/office/powerpoint/2010/main" val="342799001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1059582"/>
            <a:ext cx="7992888" cy="338437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Ze znalostí organizačního chování na úrovni jednotlivce vyplývá řada důsledků pro manažery. Tyto zahrnují:</a:t>
            </a:r>
          </a:p>
          <a:p>
            <a:pPr lvl="1"/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Manažer si musí uvědomit, že organizace je bohatá na jednotlivce, kteří budou mít řadu různých osobností a vzorců chování. Výsledek jednání vedoucích pracovníků se proto může lišit v závislosti na dotyčných osobách.</a:t>
            </a:r>
          </a:p>
          <a:p>
            <a:pPr lvl="1"/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Testování osobnosti může být použito k identifikaci behaviorálních charakteristik u jednotlivců, ale při používání takových testů a interpretaci jejich výsledků je třeba být opatrný.</a:t>
            </a:r>
          </a:p>
          <a:p>
            <a:pPr lvl="1"/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Manažeři by si měli být vědomi toho, jak vnímání může ovlivnit chování jednotlivce ve vztahu k ostatním lidem v organizaci. </a:t>
            </a:r>
          </a:p>
        </p:txBody>
      </p:sp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699542"/>
            <a:ext cx="5760640" cy="144016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560840" cy="507703"/>
          </a:xfrm>
        </p:spPr>
        <p:txBody>
          <a:bodyPr/>
          <a:lstStyle/>
          <a:p>
            <a:r>
              <a:rPr lang="cs-CZ" dirty="0"/>
              <a:t>Důsledky pro manažery</a:t>
            </a:r>
          </a:p>
        </p:txBody>
      </p:sp>
    </p:spTree>
    <p:extLst>
      <p:ext uri="{BB962C8B-B14F-4D97-AF65-F5344CB8AC3E}">
        <p14:creationId xmlns:p14="http://schemas.microsoft.com/office/powerpoint/2010/main" val="182917758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1059582"/>
            <a:ext cx="7992888" cy="338437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 manažery je užitečné mít povědomí o tom, jak se hodnoty a postoje vyvíjejí u jednotlivce a jak se tyto mohou vztahovat k organizaci. Manažeři mohou potřebovat změnit postoje v organizaci, pokud se potýkají se změnou situace nebo pokud se snaží změnit firemní kulturu.</a:t>
            </a:r>
          </a:p>
          <a:p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 manažera je výhodné mít určité povědomí o tom, jaké je učení na individuální úrovni a celkově v organizaci. Se zvyšujícím se počtem organizací závislých na „znalostních pracovnících“ budou mít manažeři prospěch ze znalosti kognitivních stylů.</a:t>
            </a:r>
          </a:p>
          <a:p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Efektivní rozhodování je zásadní pro blaho organizace, zejména když se v organizaci přijímá stále větší počet rozhodnutí. Porozumění procesu rozhodování a jeho zkreslení má význam.</a:t>
            </a:r>
            <a:endParaRPr lang="cs-CZ" altLang="cs-CZ" sz="1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699542"/>
            <a:ext cx="5760640" cy="144016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560840" cy="507703"/>
          </a:xfrm>
        </p:spPr>
        <p:txBody>
          <a:bodyPr/>
          <a:lstStyle/>
          <a:p>
            <a:r>
              <a:rPr lang="cs-CZ" dirty="0"/>
              <a:t>Důsledky pro manažery</a:t>
            </a:r>
          </a:p>
        </p:txBody>
      </p:sp>
    </p:spTree>
    <p:extLst>
      <p:ext uri="{BB962C8B-B14F-4D97-AF65-F5344CB8AC3E}">
        <p14:creationId xmlns:p14="http://schemas.microsoft.com/office/powerpoint/2010/main" val="166223741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1059582"/>
            <a:ext cx="8280920" cy="338437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Prezentace se snažila podat přehled některých hlavních teorií, které nám mohou pomoci pochopit aspekty individuálního chování v organizaci.</a:t>
            </a:r>
          </a:p>
          <a:p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Vývoj chování, hodnot, přesvědčení, učení a rozhodování probíhá na pozadí, které se neustále mění.</a:t>
            </a:r>
          </a:p>
          <a:p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Bez účinné </a:t>
            </a:r>
            <a:r>
              <a:rPr lang="cs-CZ" altLang="cs-CZ" sz="180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komunikace se mohou </a:t>
            </a: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existující hodnoty, vnímání a přesvědčení ztížit a nakonec se jednotlivci mohou snažit vzdorovat změnám, což opět vyvolává větší konflikt v rámci organizace.</a:t>
            </a:r>
          </a:p>
        </p:txBody>
      </p:sp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699542"/>
            <a:ext cx="5760640" cy="144016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904656" cy="507703"/>
          </a:xfrm>
        </p:spPr>
        <p:txBody>
          <a:bodyPr/>
          <a:lstStyle/>
          <a:p>
            <a:r>
              <a:rPr lang="pl-PL" dirty="0"/>
              <a:t>Shrnutí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746014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1059582"/>
            <a:ext cx="8280920" cy="338437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 výchozím bodem pro zkoumání individuálního chování v organizaci</a:t>
            </a:r>
          </a:p>
          <a:p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Existuje velké množství teorií osobnosti.</a:t>
            </a:r>
          </a:p>
          <a:p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Existuje podobně široká škála definic osobnosti.</a:t>
            </a:r>
          </a:p>
        </p:txBody>
      </p:sp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699542"/>
            <a:ext cx="5760640" cy="144016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Osobnost</a:t>
            </a:r>
          </a:p>
        </p:txBody>
      </p:sp>
    </p:spTree>
    <p:extLst>
      <p:ext uri="{BB962C8B-B14F-4D97-AF65-F5344CB8AC3E}">
        <p14:creationId xmlns:p14="http://schemas.microsoft.com/office/powerpoint/2010/main" val="10627404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1059582"/>
            <a:ext cx="8280920" cy="338437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 naše účely definujeme osobnost jako: specifické charakteristiky jednotlivců, které mohou být otevřené nebo skryté a které mohou určovat buď společnost, nebo rozdíly v chování v organizaci.</a:t>
            </a:r>
          </a:p>
          <a:p>
            <a:r>
              <a:rPr lang="cs-CZ" altLang="cs-CZ" sz="20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Nominální přístup </a:t>
            </a: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silně podporuje názor, že osobnosti jsou fixovány a určovány dědičností, zatímco </a:t>
            </a:r>
            <a:r>
              <a:rPr lang="cs-CZ" altLang="cs-CZ" sz="20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idiografický přístup </a:t>
            </a: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má opačnou perspektivu a, zatímco uznává, že jednotlivci mají jedinečné vrozené vlastnosti, také naznačuje, že osobnost může být formována a že jak osobnost, tak chování jsou ovlivněny specifickými environmentálními zkušenostmi.</a:t>
            </a:r>
          </a:p>
        </p:txBody>
      </p:sp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699542"/>
            <a:ext cx="5760640" cy="144016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Osobnost</a:t>
            </a:r>
          </a:p>
        </p:txBody>
      </p:sp>
    </p:spTree>
    <p:extLst>
      <p:ext uri="{BB962C8B-B14F-4D97-AF65-F5344CB8AC3E}">
        <p14:creationId xmlns:p14="http://schemas.microsoft.com/office/powerpoint/2010/main" val="11200843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1059582"/>
            <a:ext cx="8280920" cy="338437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Tato definice naznačuje, že osobnost ovlivňuje nejen jiné lidi v organizaci prostřednictvím interakce, ale také to, že ovlivňuje to, jak se jednotlivci vidí sami, a tedy do jaké míry jsou jednotlivci pozitivní nebo negativní silou v organizaci.</a:t>
            </a:r>
          </a:p>
          <a:p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Například rozdíly v osobnosti mohou vést k nepřátelství mezi jednotlivci, což by mohlo bránit rozvoji efektivních týmů, ačkoli kombinace různých osobností může vést k vytvoření efektivních týmů.</a:t>
            </a:r>
          </a:p>
          <a:p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Postoje a motivace jsou ovlivněny osobností, pokud jde o to, jak jednotlivci reagují na motivační podněty, nebo jak může negativní pojetí sebe sama vést k postojům, které by mohly bránit pokusům motivovat jednotlivce.</a:t>
            </a:r>
          </a:p>
        </p:txBody>
      </p:sp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699542"/>
            <a:ext cx="5760640" cy="144016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Osobnost</a:t>
            </a:r>
          </a:p>
        </p:txBody>
      </p:sp>
    </p:spTree>
    <p:extLst>
      <p:ext uri="{BB962C8B-B14F-4D97-AF65-F5344CB8AC3E}">
        <p14:creationId xmlns:p14="http://schemas.microsoft.com/office/powerpoint/2010/main" val="41604704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1059582"/>
            <a:ext cx="8280920" cy="338437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Ovlivňuje také styl vedení a schopnost vytvářet společný účel může být významný ve vztahu k procesu rozvoje silné organizační kultury.</a:t>
            </a:r>
          </a:p>
          <a:p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Kromě toho může mít osobnost hlavní vliv na chování lidí v organizaci. Často diskutovaným problémem je rozsah této interakce, protože se tvrdí, že chování je určeno řadou vrozených faktorů, založených na osobních atributech, a také množstvím environmentálních faktorů mimo kontrolu jednotlivce.</a:t>
            </a:r>
          </a:p>
          <a:p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Některé z těchto faktorů jsou uvedeny v tabulce.</a:t>
            </a:r>
          </a:p>
        </p:txBody>
      </p:sp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699542"/>
            <a:ext cx="5760640" cy="144016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Osobnost</a:t>
            </a:r>
          </a:p>
        </p:txBody>
      </p:sp>
    </p:spTree>
    <p:extLst>
      <p:ext uri="{BB962C8B-B14F-4D97-AF65-F5344CB8AC3E}">
        <p14:creationId xmlns:p14="http://schemas.microsoft.com/office/powerpoint/2010/main" val="10077991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1059582"/>
            <a:ext cx="8280920" cy="720080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Faktory ovlivňující individuální chování</a:t>
            </a:r>
          </a:p>
        </p:txBody>
      </p:sp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699542"/>
            <a:ext cx="5760640" cy="144016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Osobnost</a:t>
            </a:r>
          </a:p>
        </p:txBody>
      </p:sp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7748406"/>
              </p:ext>
            </p:extLst>
          </p:nvPr>
        </p:nvGraphicFramePr>
        <p:xfrm>
          <a:off x="755576" y="1818804"/>
          <a:ext cx="60960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1119136891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87951180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Vnitřní</a:t>
                      </a:r>
                      <a:r>
                        <a:rPr lang="cs-CZ" baseline="0" dirty="0"/>
                        <a:t> faktory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Okolní faktory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19774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Osobnost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Organizace, pracovní faktory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11589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Vnímání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Rodina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37513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Hodnoty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Tlaky skupin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49347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Schopnosti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Osobní zkušenosti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05456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263085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1059582"/>
            <a:ext cx="8280920" cy="338437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20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Teorie zvláštností osobnosti </a:t>
            </a: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 v souladu s nomotetickým přístupem, což naznačuje, že lidé mají určité vlastní vlastnosti, které určují jejich osobnost a tím i jejich chování.</a:t>
            </a:r>
          </a:p>
          <a:p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Teoretici zvláštnosti argumentovali existencí pěti hlavních osobnostních rysů, které jsou nejdůležitější pro určování chování. Tyto nebo jejich podmnožiny tvoří základ mnoha testů osobnosti často používaných v organizačních prostředích pro účely náboru a rozvoje. </a:t>
            </a:r>
          </a:p>
        </p:txBody>
      </p:sp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699542"/>
            <a:ext cx="5760640" cy="144016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Osobnost</a:t>
            </a:r>
          </a:p>
        </p:txBody>
      </p:sp>
    </p:spTree>
    <p:extLst>
      <p:ext uri="{BB962C8B-B14F-4D97-AF65-F5344CB8AC3E}">
        <p14:creationId xmlns:p14="http://schemas.microsoft.com/office/powerpoint/2010/main" val="2892364035"/>
      </p:ext>
    </p:extLst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2951</TotalTime>
  <Words>2596</Words>
  <Application>Microsoft Office PowerPoint</Application>
  <PresentationFormat>Předvádění na obrazovce (16:9)</PresentationFormat>
  <Paragraphs>268</Paragraphs>
  <Slides>35</Slides>
  <Notes>34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35</vt:i4>
      </vt:variant>
    </vt:vector>
  </HeadingPairs>
  <TitlesOfParts>
    <vt:vector size="40" baseType="lpstr">
      <vt:lpstr>Arial</vt:lpstr>
      <vt:lpstr>Calibri</vt:lpstr>
      <vt:lpstr>Enriqueta</vt:lpstr>
      <vt:lpstr>Times New Roman</vt:lpstr>
      <vt:lpstr>SLU</vt:lpstr>
      <vt:lpstr>Perspektivy individuálního chování</vt:lpstr>
      <vt:lpstr>Obsah prezentace</vt:lpstr>
      <vt:lpstr>Úvod</vt:lpstr>
      <vt:lpstr>Osobnost</vt:lpstr>
      <vt:lpstr>Osobnost</vt:lpstr>
      <vt:lpstr>Osobnost</vt:lpstr>
      <vt:lpstr>Osobnost</vt:lpstr>
      <vt:lpstr>Osobnost</vt:lpstr>
      <vt:lpstr>Osobnost</vt:lpstr>
      <vt:lpstr>Osobnost</vt:lpstr>
      <vt:lpstr>Testování jednotlivců nebo skupin – testy osobnosti</vt:lpstr>
      <vt:lpstr>Testování jednotlivců nebo skupin – testy osobnosti</vt:lpstr>
      <vt:lpstr>Typologie MBTI</vt:lpstr>
      <vt:lpstr>Typologie MBTI „16 základních osobnostních typů”</vt:lpstr>
      <vt:lpstr>Testování jednotlivců nebo skupin – testy osobnosti</vt:lpstr>
      <vt:lpstr>Vnímání</vt:lpstr>
      <vt:lpstr>Proces vnímání</vt:lpstr>
      <vt:lpstr>Vnímání sebe sama</vt:lpstr>
      <vt:lpstr>Postoje</vt:lpstr>
      <vt:lpstr>Postoje</vt:lpstr>
      <vt:lpstr>Postoje</vt:lpstr>
      <vt:lpstr>Postoje</vt:lpstr>
      <vt:lpstr>Hodnoty</vt:lpstr>
      <vt:lpstr>Učení se v organizaci</vt:lpstr>
      <vt:lpstr>Učení se v organizaci</vt:lpstr>
      <vt:lpstr>Styly učení</vt:lpstr>
      <vt:lpstr>Styly učení</vt:lpstr>
      <vt:lpstr>Kolbův cyklus učení</vt:lpstr>
      <vt:lpstr>Kolbův cyklus učení</vt:lpstr>
      <vt:lpstr>Organizační učení a změna</vt:lpstr>
      <vt:lpstr>Rozhodování</vt:lpstr>
      <vt:lpstr>Rozhodování</vt:lpstr>
      <vt:lpstr>Důsledky pro manažery</vt:lpstr>
      <vt:lpstr>Důsledky pro manažery</vt:lpstr>
      <vt:lpstr>Shrnutí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Žaneta Rylková</cp:lastModifiedBy>
  <cp:revision>247</cp:revision>
  <dcterms:created xsi:type="dcterms:W3CDTF">2016-07-06T15:42:34Z</dcterms:created>
  <dcterms:modified xsi:type="dcterms:W3CDTF">2024-03-22T09:39:54Z</dcterms:modified>
</cp:coreProperties>
</file>