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56" r:id="rId2"/>
    <p:sldId id="399" r:id="rId3"/>
    <p:sldId id="400" r:id="rId4"/>
    <p:sldId id="403" r:id="rId5"/>
    <p:sldId id="404" r:id="rId6"/>
    <p:sldId id="405" r:id="rId7"/>
    <p:sldId id="406" r:id="rId8"/>
    <p:sldId id="352" r:id="rId9"/>
    <p:sldId id="353" r:id="rId10"/>
    <p:sldId id="354" r:id="rId11"/>
    <p:sldId id="355" r:id="rId12"/>
    <p:sldId id="356" r:id="rId13"/>
    <p:sldId id="359" r:id="rId14"/>
    <p:sldId id="360" r:id="rId15"/>
    <p:sldId id="361" r:id="rId16"/>
    <p:sldId id="362" r:id="rId17"/>
    <p:sldId id="377" r:id="rId18"/>
    <p:sldId id="363" r:id="rId19"/>
    <p:sldId id="364" r:id="rId20"/>
    <p:sldId id="365" r:id="rId21"/>
    <p:sldId id="366" r:id="rId22"/>
    <p:sldId id="367" r:id="rId23"/>
    <p:sldId id="368" r:id="rId24"/>
    <p:sldId id="369" r:id="rId25"/>
    <p:sldId id="371" r:id="rId26"/>
    <p:sldId id="372" r:id="rId27"/>
    <p:sldId id="373" r:id="rId28"/>
    <p:sldId id="375" r:id="rId29"/>
    <p:sldId id="378" r:id="rId30"/>
    <p:sldId id="379" r:id="rId31"/>
    <p:sldId id="380" r:id="rId32"/>
    <p:sldId id="381" r:id="rId33"/>
    <p:sldId id="382" r:id="rId34"/>
    <p:sldId id="383" r:id="rId35"/>
    <p:sldId id="384" r:id="rId36"/>
    <p:sldId id="387" r:id="rId37"/>
    <p:sldId id="388" r:id="rId38"/>
    <p:sldId id="389" r:id="rId39"/>
    <p:sldId id="390" r:id="rId40"/>
    <p:sldId id="391" r:id="rId41"/>
    <p:sldId id="392" r:id="rId42"/>
    <p:sldId id="393" r:id="rId43"/>
    <p:sldId id="394" r:id="rId44"/>
    <p:sldId id="395" r:id="rId45"/>
    <p:sldId id="397" r:id="rId46"/>
    <p:sldId id="398" r:id="rId4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19.02.2024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zapletalova@opf.slu.cz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managementu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683568" y="3219822"/>
            <a:ext cx="496855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přednáška</a:t>
            </a: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jako skupina řídících pracovníků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 smtClean="0"/>
              <a:t>Mezi </a:t>
            </a:r>
            <a:r>
              <a:rPr lang="cs-CZ" sz="1800" dirty="0"/>
              <a:t>hlavní specifika, která odlišují manažera od výkonných pracovníků, patří:</a:t>
            </a:r>
          </a:p>
          <a:p>
            <a:pPr lvl="0" algn="just"/>
            <a:r>
              <a:rPr lang="cs-CZ" sz="1800" b="1" dirty="0" smtClean="0"/>
              <a:t>moc</a:t>
            </a:r>
            <a:endParaRPr lang="cs-CZ" sz="1800" dirty="0"/>
          </a:p>
          <a:p>
            <a:pPr lvl="0" algn="just"/>
            <a:r>
              <a:rPr lang="cs-CZ" sz="1800" b="1" dirty="0"/>
              <a:t>autorita</a:t>
            </a:r>
            <a:r>
              <a:rPr lang="cs-CZ" sz="1800" dirty="0"/>
              <a:t> </a:t>
            </a:r>
            <a:endParaRPr lang="cs-CZ" sz="1800" dirty="0" smtClean="0"/>
          </a:p>
          <a:p>
            <a:pPr lvl="0" algn="just"/>
            <a:r>
              <a:rPr lang="cs-CZ" sz="1800" b="1" dirty="0" smtClean="0"/>
              <a:t>pravomoc</a:t>
            </a:r>
            <a:endParaRPr lang="cs-CZ" sz="1800" dirty="0"/>
          </a:p>
          <a:p>
            <a:pPr lvl="0" algn="just"/>
            <a:r>
              <a:rPr lang="cs-CZ" sz="1800" b="1" dirty="0"/>
              <a:t>odpovědnost</a:t>
            </a:r>
            <a:r>
              <a:rPr lang="cs-CZ" sz="1800" dirty="0"/>
              <a:t> </a:t>
            </a:r>
            <a:endParaRPr lang="cs-CZ" sz="1800" dirty="0" smtClean="0"/>
          </a:p>
          <a:p>
            <a:pPr lvl="0" algn="just"/>
            <a:r>
              <a:rPr lang="cs-CZ" sz="1800" b="1" dirty="0" smtClean="0"/>
              <a:t>výše </a:t>
            </a:r>
            <a:r>
              <a:rPr lang="cs-CZ" sz="1800" b="1" dirty="0"/>
              <a:t>finančního ohodnocení</a:t>
            </a:r>
            <a:r>
              <a:rPr lang="cs-CZ" sz="1800" dirty="0"/>
              <a:t>;</a:t>
            </a:r>
          </a:p>
          <a:p>
            <a:pPr lvl="0" algn="just"/>
            <a:r>
              <a:rPr lang="cs-CZ" sz="1800" b="1" dirty="0"/>
              <a:t>společenský </a:t>
            </a:r>
            <a:r>
              <a:rPr lang="cs-CZ" sz="1800" b="1" dirty="0" smtClean="0"/>
              <a:t>status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Manažer</a:t>
            </a:r>
          </a:p>
        </p:txBody>
      </p:sp>
    </p:spTree>
    <p:extLst>
      <p:ext uri="{BB962C8B-B14F-4D97-AF65-F5344CB8AC3E}">
        <p14:creationId xmlns:p14="http://schemas.microsoft.com/office/powerpoint/2010/main" val="2616455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Manažery třídíme podle stupňů řízení, kterým odpovídají konkrétní úkoly a aktivity. V tomto případě hovoříme o </a:t>
            </a:r>
            <a:r>
              <a:rPr lang="cs-CZ" sz="1800" b="1" dirty="0"/>
              <a:t>vertikální typologii </a:t>
            </a:r>
            <a:r>
              <a:rPr lang="cs-CZ" sz="1800" b="1" dirty="0" smtClean="0"/>
              <a:t>manažerů</a:t>
            </a:r>
            <a:r>
              <a:rPr lang="cs-CZ" sz="1800" dirty="0"/>
              <a:t> </a:t>
            </a:r>
            <a:r>
              <a:rPr lang="cs-CZ" sz="1800" dirty="0" smtClean="0"/>
              <a:t>- </a:t>
            </a:r>
            <a:r>
              <a:rPr lang="cs-CZ" sz="1800" dirty="0" smtClean="0"/>
              <a:t>manažery </a:t>
            </a:r>
            <a:r>
              <a:rPr lang="cs-CZ" sz="1800" dirty="0"/>
              <a:t>vrcholové, manažery střední a manažery první linie</a:t>
            </a:r>
            <a:r>
              <a:rPr lang="cs-CZ" sz="1800" dirty="0" smtClean="0"/>
              <a:t>.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 smtClean="0"/>
              <a:t>Toto </a:t>
            </a:r>
            <a:r>
              <a:rPr lang="cs-CZ" sz="1800" dirty="0"/>
              <a:t>členění manažerů přestavuje horizontální typologii manažerů. Podle </a:t>
            </a:r>
            <a:r>
              <a:rPr lang="cs-CZ" sz="1800" b="1" dirty="0"/>
              <a:t>horizontální typologie </a:t>
            </a:r>
            <a:r>
              <a:rPr lang="cs-CZ" sz="1800" b="1" dirty="0" smtClean="0"/>
              <a:t>manažerů – </a:t>
            </a:r>
            <a:r>
              <a:rPr lang="cs-CZ" sz="1800" dirty="0" smtClean="0"/>
              <a:t>manažeři </a:t>
            </a:r>
            <a:r>
              <a:rPr lang="cs-CZ" sz="1800" dirty="0"/>
              <a:t>kvality; personální manažeři; procesní manažeři; produktoví manažeři; projektoví manažeři; finanční manažeři; provozní manažeři atd.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Typologie manažerů </a:t>
            </a:r>
          </a:p>
        </p:txBody>
      </p:sp>
    </p:spTree>
    <p:extLst>
      <p:ext uri="{BB962C8B-B14F-4D97-AF65-F5344CB8AC3E}">
        <p14:creationId xmlns:p14="http://schemas.microsoft.com/office/powerpoint/2010/main" val="18447386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i="1" dirty="0"/>
              <a:t>Vrcholoví manažeři</a:t>
            </a:r>
            <a:r>
              <a:rPr lang="cs-CZ" sz="1800" dirty="0"/>
              <a:t> (tuto skupinu nazýváme často jako top management – CEO: </a:t>
            </a:r>
            <a:r>
              <a:rPr lang="cs-CZ" sz="1800" dirty="0" err="1"/>
              <a:t>Chief</a:t>
            </a:r>
            <a:r>
              <a:rPr lang="cs-CZ" sz="1800" dirty="0"/>
              <a:t> </a:t>
            </a:r>
            <a:r>
              <a:rPr lang="cs-CZ" sz="1800" dirty="0" err="1"/>
              <a:t>Executive</a:t>
            </a:r>
            <a:r>
              <a:rPr lang="cs-CZ" sz="1800" dirty="0"/>
              <a:t> Office) řídí organizaci jako celek a reprezentují ji jak vůči interním subjektům (pracovníkům a vlastníkům), tak vůči externím subjektům (zákazníci, dodavatelé, státní instituce atd.).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r>
              <a:rPr lang="cs-CZ" sz="1800" b="1" i="1" dirty="0"/>
              <a:t>Střední manažeři</a:t>
            </a:r>
            <a:r>
              <a:rPr lang="cs-CZ" sz="1800" dirty="0"/>
              <a:t> (manažeři druhé linie – </a:t>
            </a:r>
            <a:r>
              <a:rPr lang="cs-CZ" sz="1800" dirty="0" err="1"/>
              <a:t>middle</a:t>
            </a:r>
            <a:r>
              <a:rPr lang="cs-CZ" sz="1800" dirty="0"/>
              <a:t> management) působí na úrovni středního managementu, tj. taktické úrovni řízení.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r>
              <a:rPr lang="cs-CZ" sz="1800" b="1" i="1" dirty="0"/>
              <a:t>Manažeři první linie</a:t>
            </a:r>
            <a:r>
              <a:rPr lang="cs-CZ" sz="1800" dirty="0"/>
              <a:t> (nejnižší manažeři – </a:t>
            </a:r>
            <a:r>
              <a:rPr lang="cs-CZ" sz="1800" dirty="0" err="1"/>
              <a:t>lower</a:t>
            </a:r>
            <a:r>
              <a:rPr lang="cs-CZ" sz="1800" dirty="0"/>
              <a:t> management) jsou takoví manažeři, kteří působí na nejnižším stupni řízení a jsou v bezprostředním styku s výkonnými pracovníky. 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Vertikální typologie </a:t>
            </a:r>
            <a:r>
              <a:rPr lang="cs-CZ" dirty="0"/>
              <a:t>manažerů </a:t>
            </a:r>
          </a:p>
        </p:txBody>
      </p:sp>
    </p:spTree>
    <p:extLst>
      <p:ext uri="{BB962C8B-B14F-4D97-AF65-F5344CB8AC3E}">
        <p14:creationId xmlns:p14="http://schemas.microsoft.com/office/powerpoint/2010/main" val="2397956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Tvrdé </a:t>
            </a:r>
            <a:r>
              <a:rPr lang="cs-CZ" sz="1800" b="1" dirty="0"/>
              <a:t>prvky manažerské práce </a:t>
            </a:r>
            <a:r>
              <a:rPr lang="cs-CZ" sz="1800" dirty="0"/>
              <a:t>představují hmotné aspekty organizace, jako je správa financí, tvorba organizačních struktur, tvorba distribučních kanálů, datových skladů apod. </a:t>
            </a: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r>
              <a:rPr lang="cs-CZ" sz="1800" b="1" dirty="0"/>
              <a:t>Měkké prvky manažerské práce </a:t>
            </a:r>
            <a:r>
              <a:rPr lang="cs-CZ" sz="1800" dirty="0"/>
              <a:t>reprezentují nehmotné prvky organizace, mezi které patří podniková kultura a </a:t>
            </a:r>
            <a:r>
              <a:rPr lang="cs-CZ" sz="1800" dirty="0" err="1"/>
              <a:t>corporate</a:t>
            </a:r>
            <a:r>
              <a:rPr lang="cs-CZ" sz="1800" dirty="0"/>
              <a:t> identity, firemní komunikace a další.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Charakter manažerské práce</a:t>
            </a:r>
          </a:p>
        </p:txBody>
      </p:sp>
    </p:spTree>
    <p:extLst>
      <p:ext uri="{BB962C8B-B14F-4D97-AF65-F5344CB8AC3E}">
        <p14:creationId xmlns:p14="http://schemas.microsoft.com/office/powerpoint/2010/main" val="36044975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Styl manažerské práce představuje způsob práce (řízení a rozhodování) manažera a zvolené metody pro dosahování cílů organizace</a:t>
            </a:r>
            <a:r>
              <a:rPr lang="cs-CZ" sz="1800" dirty="0" smtClean="0"/>
              <a:t>.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Volba konkrétního stylu manažerské práce vychází ze znalostí, zkušeností a autority manažera. </a:t>
            </a: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Zvolený styl manažerské práce ovlivňuje také vztah manažera ke svým zaměstnancům (způsob komunikace s pracovníky, motivace a stimulace pracovníků) a uplatnění moci (autority) při vlastní manažerské práci.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Styl manažerské práce I</a:t>
            </a:r>
          </a:p>
        </p:txBody>
      </p:sp>
    </p:spTree>
    <p:extLst>
      <p:ext uri="{BB962C8B-B14F-4D97-AF65-F5344CB8AC3E}">
        <p14:creationId xmlns:p14="http://schemas.microsoft.com/office/powerpoint/2010/main" val="7830768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Styl manažerské práce představuje způsob práce (řízení a rozhodování). </a:t>
            </a:r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Veber a kol. (2009) konkrétně uvádí, že manažerský styl aplikovaný v praxi je ovlivněn těmito charakteristikami:</a:t>
            </a:r>
          </a:p>
          <a:p>
            <a:pPr lvl="0" algn="just"/>
            <a:r>
              <a:rPr lang="cs-CZ" sz="1800" dirty="0"/>
              <a:t>charakter situace;</a:t>
            </a:r>
          </a:p>
          <a:p>
            <a:pPr lvl="0" algn="just"/>
            <a:r>
              <a:rPr lang="cs-CZ" sz="1800" dirty="0"/>
              <a:t>význam, závažnost rozhodnutí;</a:t>
            </a:r>
          </a:p>
          <a:p>
            <a:pPr lvl="0" algn="just"/>
            <a:r>
              <a:rPr lang="cs-CZ" sz="1800" dirty="0"/>
              <a:t>rizikovost rozhodnutí a strukturovanost problému;</a:t>
            </a:r>
          </a:p>
          <a:p>
            <a:pPr lvl="0" algn="just"/>
            <a:r>
              <a:rPr lang="cs-CZ" sz="1800" dirty="0"/>
              <a:t>osobní charakteristiky manažera;</a:t>
            </a:r>
          </a:p>
          <a:p>
            <a:pPr lvl="0" algn="just"/>
            <a:r>
              <a:rPr lang="cs-CZ" sz="1800" dirty="0"/>
              <a:t>postoj podřízených.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Styl manažerské práce II</a:t>
            </a:r>
          </a:p>
        </p:txBody>
      </p:sp>
    </p:spTree>
    <p:extLst>
      <p:ext uri="{BB962C8B-B14F-4D97-AF65-F5344CB8AC3E}">
        <p14:creationId xmlns:p14="http://schemas.microsoft.com/office/powerpoint/2010/main" val="12837973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Vliv prostředí na práci manažera</a:t>
            </a:r>
          </a:p>
        </p:txBody>
      </p:sp>
      <p:sp>
        <p:nvSpPr>
          <p:cNvPr id="5" name="Textové pole 2"/>
          <p:cNvSpPr txBox="1">
            <a:spLocks noChangeArrowheads="1"/>
          </p:cNvSpPr>
          <p:nvPr/>
        </p:nvSpPr>
        <p:spPr bwMode="auto">
          <a:xfrm>
            <a:off x="1763688" y="1600199"/>
            <a:ext cx="5976664" cy="198774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marL="898525" indent="-720725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      	Vnitřní prostředí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98525" indent="-720725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Typ organizace		      		   Struktura</a:t>
            </a:r>
          </a:p>
          <a:p>
            <a:pPr marL="898525" indent="-720725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Činnosti a úkoly 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 MANAŽER  		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Technologie</a:t>
            </a:r>
          </a:p>
          <a:p>
            <a:pPr marL="898525" indent="-720725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Lidé					   Postavení v podniku</a:t>
            </a:r>
          </a:p>
          <a:p>
            <a:pPr marL="898525" indent="-720725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 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   	</a:t>
            </a: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 </a:t>
            </a:r>
          </a:p>
          <a:p>
            <a:pPr indent="180340" algn="l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								</a:t>
            </a:r>
          </a:p>
        </p:txBody>
      </p:sp>
      <p:sp>
        <p:nvSpPr>
          <p:cNvPr id="6" name="Textové pole 2"/>
          <p:cNvSpPr txBox="1">
            <a:spLocks noChangeArrowheads="1"/>
          </p:cNvSpPr>
          <p:nvPr/>
        </p:nvSpPr>
        <p:spPr bwMode="auto">
          <a:xfrm>
            <a:off x="2694744" y="864046"/>
            <a:ext cx="3638550" cy="4334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indent="180340"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Vnější prostředí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ové pole 2"/>
          <p:cNvSpPr txBox="1">
            <a:spLocks noChangeArrowheads="1"/>
          </p:cNvSpPr>
          <p:nvPr/>
        </p:nvSpPr>
        <p:spPr bwMode="auto">
          <a:xfrm>
            <a:off x="2843211" y="3970957"/>
            <a:ext cx="3638550" cy="37801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indent="180340"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Vnější prostředí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Šipka dolů 7"/>
          <p:cNvSpPr/>
          <p:nvPr/>
        </p:nvSpPr>
        <p:spPr>
          <a:xfrm>
            <a:off x="4481511" y="1291704"/>
            <a:ext cx="180975" cy="3143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9" name="Šipka nahoru 8"/>
          <p:cNvSpPr/>
          <p:nvPr/>
        </p:nvSpPr>
        <p:spPr>
          <a:xfrm>
            <a:off x="4481511" y="3577887"/>
            <a:ext cx="209550" cy="3619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3419872" y="2317756"/>
            <a:ext cx="733425" cy="247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3563888" y="2787774"/>
            <a:ext cx="388243" cy="3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V="1">
            <a:off x="2987824" y="2924624"/>
            <a:ext cx="964307" cy="3583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H="1">
            <a:off x="5220072" y="2194543"/>
            <a:ext cx="1261689" cy="3985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H="1">
            <a:off x="5315980" y="2787774"/>
            <a:ext cx="101731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H="1" flipV="1">
            <a:off x="5220072" y="2924624"/>
            <a:ext cx="432048" cy="3583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32536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1619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Manažerské přístupy představují způsob činnosti a zvolené metody práce manažera, především jeho práce se zaměstnanci, vedoucí k dosažení nastavených cílů. </a:t>
            </a:r>
          </a:p>
          <a:p>
            <a:pPr algn="just"/>
            <a:r>
              <a:rPr lang="cs-CZ" sz="1800" dirty="0"/>
              <a:t>Vývoj manažerských přístupů do určité míry kopíruje vývoj společnosti. </a:t>
            </a:r>
          </a:p>
          <a:p>
            <a:pPr algn="just"/>
            <a:r>
              <a:rPr lang="cs-CZ" sz="1800" dirty="0"/>
              <a:t>Každý manažer si volí svůj přístup na základě různých kritérií, jako jsou třeba podřízení, nastavené cíle, jeho osobní charakteristiky apod. </a:t>
            </a:r>
          </a:p>
          <a:p>
            <a:pPr algn="just"/>
            <a:r>
              <a:rPr lang="cs-CZ" sz="1800" dirty="0"/>
              <a:t>Manažer má možnost volby svého přístupu, která je ovlivněna takovými faktory je třeba charakter okamžité situace, závažnost rozhodnutí, postoje podřízených, osobní vlastnosti manažera.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Manažerské přístupy</a:t>
            </a:r>
          </a:p>
        </p:txBody>
      </p:sp>
    </p:spTree>
    <p:extLst>
      <p:ext uri="{BB962C8B-B14F-4D97-AF65-F5344CB8AC3E}">
        <p14:creationId xmlns:p14="http://schemas.microsoft.com/office/powerpoint/2010/main" val="25432875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1619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err="1"/>
              <a:t>Time</a:t>
            </a:r>
            <a:r>
              <a:rPr lang="cs-CZ" sz="1800" b="1" dirty="0"/>
              <a:t> management </a:t>
            </a:r>
            <a:r>
              <a:rPr lang="cs-CZ" sz="1800" dirty="0"/>
              <a:t>je přístup k efektivnímu řízení a využívání pracovního času. </a:t>
            </a: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r>
              <a:rPr lang="cs-CZ" sz="1800" dirty="0" err="1"/>
              <a:t>Time</a:t>
            </a:r>
            <a:r>
              <a:rPr lang="cs-CZ" sz="1800" dirty="0"/>
              <a:t> management je důsledné, cílené používání osvědčených pracovních postupů v denní praxi, které napomáhá vést a organizovat samy sebe i jednotlivé oblasti života tak, aby bylo možné optimálně a smysluplně využívat čas, který máme k dispozici. </a:t>
            </a: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Jedná se v podstatě o přístup k efektivnímu hospodaření s časem.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err="1"/>
              <a:t>Time</a:t>
            </a:r>
            <a:r>
              <a:rPr lang="cs-CZ" dirty="0"/>
              <a:t> management</a:t>
            </a:r>
          </a:p>
        </p:txBody>
      </p:sp>
    </p:spTree>
    <p:extLst>
      <p:ext uri="{BB962C8B-B14F-4D97-AF65-F5344CB8AC3E}">
        <p14:creationId xmlns:p14="http://schemas.microsoft.com/office/powerpoint/2010/main" val="687890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Můžeme rozlišit </a:t>
            </a:r>
            <a:r>
              <a:rPr lang="cs-CZ" sz="1800" b="1" dirty="0"/>
              <a:t>čtyři generace </a:t>
            </a:r>
            <a:r>
              <a:rPr lang="cs-CZ" sz="1800" b="1" dirty="0" err="1"/>
              <a:t>time</a:t>
            </a:r>
            <a:r>
              <a:rPr lang="cs-CZ" sz="1800" b="1" dirty="0"/>
              <a:t> managementu</a:t>
            </a:r>
            <a:r>
              <a:rPr lang="cs-CZ" sz="1800" dirty="0"/>
              <a:t>, které vznikaly postupně v závislosti na přístupu k času:</a:t>
            </a:r>
          </a:p>
          <a:p>
            <a:pPr lvl="0" algn="just"/>
            <a:r>
              <a:rPr lang="cs-CZ" sz="1800" b="1" i="1" dirty="0"/>
              <a:t>1. generace: Co dělat?</a:t>
            </a:r>
            <a:r>
              <a:rPr lang="cs-CZ" sz="1800" dirty="0"/>
              <a:t> – cílem bylo vytvoření seznamu úkolů, které bylo třeba vykonat, přičemž nebyla rozlišována jejich důležitost;</a:t>
            </a:r>
          </a:p>
          <a:p>
            <a:pPr lvl="0" algn="just"/>
            <a:r>
              <a:rPr lang="cs-CZ" sz="1800" b="1" i="1" dirty="0"/>
              <a:t>2. generace: Co a kdy dělat?</a:t>
            </a:r>
            <a:r>
              <a:rPr lang="cs-CZ" sz="1800" dirty="0"/>
              <a:t> – dochází k přiřazování časového údaje k úkolům a povinnostem bez označení práce s prioritou;</a:t>
            </a:r>
          </a:p>
          <a:p>
            <a:pPr lvl="0" algn="just"/>
            <a:r>
              <a:rPr lang="cs-CZ" sz="1800" b="1" i="1" dirty="0"/>
              <a:t>3. generace: Co, kdy a jak dělat?</a:t>
            </a:r>
            <a:r>
              <a:rPr lang="cs-CZ" sz="1800" dirty="0"/>
              <a:t> – propracovaný přístup k plánování času zahrnující určení priorit, vlastních hodnot, zabývající se stanovením cílů a denním plánováním;</a:t>
            </a:r>
          </a:p>
          <a:p>
            <a:pPr algn="just"/>
            <a:r>
              <a:rPr lang="cs-CZ" sz="1800" b="1" i="1" dirty="0"/>
              <a:t>4. generace – Člověk</a:t>
            </a:r>
            <a:r>
              <a:rPr lang="cs-CZ" sz="1800" dirty="0"/>
              <a:t> – pozornost věnována samotnému člověku a uspokojení jeho potřeb, základními principy jsou: člověk je více než čas, cesta je víc než cíl, zevnitř je víc než zvenku, pomalu je víc než rychle, celek je víc než část.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Generace </a:t>
            </a:r>
            <a:r>
              <a:rPr lang="cs-CZ" dirty="0" err="1"/>
              <a:t>Time</a:t>
            </a:r>
            <a:r>
              <a:rPr lang="cs-CZ" dirty="0"/>
              <a:t> managementu</a:t>
            </a:r>
          </a:p>
        </p:txBody>
      </p:sp>
    </p:spTree>
    <p:extLst>
      <p:ext uri="{BB962C8B-B14F-4D97-AF65-F5344CB8AC3E}">
        <p14:creationId xmlns:p14="http://schemas.microsoft.com/office/powerpoint/2010/main" val="548084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Přednášející: Ing. Šárka Zapletalová, Ph.D.</a:t>
            </a:r>
          </a:p>
          <a:p>
            <a:pPr lvl="1" algn="just"/>
            <a:r>
              <a:rPr lang="cs-CZ" sz="1400" dirty="0"/>
              <a:t>Kancelář: B202</a:t>
            </a:r>
          </a:p>
          <a:p>
            <a:pPr lvl="1" algn="just"/>
            <a:r>
              <a:rPr lang="cs-CZ" sz="1400" dirty="0"/>
              <a:t>Konzultační hodiny: </a:t>
            </a:r>
            <a:r>
              <a:rPr lang="cs-CZ" sz="1400" dirty="0" smtClean="0"/>
              <a:t>středa</a:t>
            </a:r>
            <a:r>
              <a:rPr lang="cs-CZ" sz="1400" dirty="0" smtClean="0"/>
              <a:t> 12,30 – </a:t>
            </a:r>
            <a:r>
              <a:rPr lang="cs-CZ" sz="1400" dirty="0"/>
              <a:t>14,00 nebo přes online MS </a:t>
            </a:r>
            <a:r>
              <a:rPr lang="cs-CZ" sz="1400" dirty="0" err="1"/>
              <a:t>Teams</a:t>
            </a:r>
            <a:endParaRPr lang="cs-CZ" sz="1400" dirty="0"/>
          </a:p>
          <a:p>
            <a:pPr lvl="1" algn="just"/>
            <a:r>
              <a:rPr lang="cs-CZ" sz="1400" dirty="0"/>
              <a:t>Email: </a:t>
            </a:r>
            <a:r>
              <a:rPr lang="cs-CZ" sz="1400" dirty="0" err="1">
                <a:hlinkClick r:id="rId2"/>
              </a:rPr>
              <a:t>zapletalova</a:t>
            </a:r>
            <a:r>
              <a:rPr lang="en-US" sz="1400" dirty="0">
                <a:hlinkClick r:id="rId2"/>
              </a:rPr>
              <a:t>@</a:t>
            </a:r>
            <a:r>
              <a:rPr lang="cs-CZ" sz="1400" dirty="0">
                <a:hlinkClick r:id="rId2"/>
              </a:rPr>
              <a:t>opf.slu.cz</a:t>
            </a:r>
            <a:endParaRPr lang="cs-CZ" sz="1400" dirty="0"/>
          </a:p>
          <a:p>
            <a:pPr lvl="1" algn="just"/>
            <a:r>
              <a:rPr lang="cs-CZ" sz="1400" dirty="0"/>
              <a:t>Telefon: 596 398 </a:t>
            </a:r>
            <a:r>
              <a:rPr lang="cs-CZ" sz="1400" dirty="0" smtClean="0"/>
              <a:t>433</a:t>
            </a:r>
          </a:p>
          <a:p>
            <a:pPr marL="457200" lvl="1" indent="0" algn="just">
              <a:buNone/>
            </a:pPr>
            <a:endParaRPr lang="cs-CZ" sz="1400" dirty="0"/>
          </a:p>
          <a:p>
            <a:pPr algn="just"/>
            <a:r>
              <a:rPr lang="cs-CZ" sz="1800" dirty="0"/>
              <a:t>Veškeré materiály, informace a podklady ke studiu: IS </a:t>
            </a:r>
            <a:r>
              <a:rPr lang="cs-CZ" sz="1800" dirty="0" smtClean="0"/>
              <a:t>SU</a:t>
            </a:r>
          </a:p>
          <a:p>
            <a:pPr marL="0" indent="0" algn="just">
              <a:buNone/>
            </a:pPr>
            <a:endParaRPr lang="cs-CZ" sz="1800" dirty="0"/>
          </a:p>
          <a:p>
            <a:pPr algn="just"/>
            <a:r>
              <a:rPr lang="cs-CZ" sz="1800" dirty="0"/>
              <a:t>Požadavky na ukončení předmětu:</a:t>
            </a:r>
          </a:p>
          <a:p>
            <a:pPr lvl="1" algn="just"/>
            <a:r>
              <a:rPr lang="cs-CZ" sz="1400" dirty="0"/>
              <a:t>Docházka na semináře, a to s minimální účastí 60% – 5% hodnocení (max. 5 bodů)</a:t>
            </a:r>
          </a:p>
          <a:p>
            <a:pPr lvl="1" algn="just"/>
            <a:r>
              <a:rPr lang="cs-CZ" sz="1400" dirty="0"/>
              <a:t>Absolvování průběžného testu (</a:t>
            </a:r>
            <a:r>
              <a:rPr lang="cs-CZ" sz="1400" dirty="0" smtClean="0"/>
              <a:t>25. </a:t>
            </a:r>
            <a:r>
              <a:rPr lang="cs-CZ" sz="1400" dirty="0"/>
              <a:t>3. – 31. 3. </a:t>
            </a:r>
            <a:r>
              <a:rPr lang="cs-CZ" sz="1400" dirty="0" smtClean="0"/>
              <a:t>2024) </a:t>
            </a:r>
            <a:r>
              <a:rPr lang="cs-CZ" sz="1400" dirty="0"/>
              <a:t>na seminářích – 20% hodnocení (max. 20 bodů)</a:t>
            </a:r>
          </a:p>
          <a:p>
            <a:pPr lvl="1" algn="just"/>
            <a:r>
              <a:rPr lang="cs-CZ" sz="1400" dirty="0"/>
              <a:t>Odevzdání (do </a:t>
            </a:r>
            <a:r>
              <a:rPr lang="cs-CZ" sz="1400" dirty="0" smtClean="0"/>
              <a:t>10. </a:t>
            </a:r>
            <a:r>
              <a:rPr lang="cs-CZ" sz="1400" dirty="0"/>
              <a:t>5. </a:t>
            </a:r>
            <a:r>
              <a:rPr lang="cs-CZ" sz="1400" dirty="0" smtClean="0"/>
              <a:t>2024) </a:t>
            </a:r>
            <a:r>
              <a:rPr lang="cs-CZ" sz="1400" dirty="0"/>
              <a:t>a prezentace seminární práce  – 15% hodnocení (max. 15 bodů)</a:t>
            </a:r>
          </a:p>
          <a:p>
            <a:pPr lvl="1" algn="just"/>
            <a:r>
              <a:rPr lang="cs-CZ" sz="1400" dirty="0"/>
              <a:t>Úspěšné absolvování zkoušky – ústní forma, 60% hodnocení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Základní informace k předmětu</a:t>
            </a:r>
          </a:p>
        </p:txBody>
      </p:sp>
    </p:spTree>
    <p:extLst>
      <p:ext uri="{BB962C8B-B14F-4D97-AF65-F5344CB8AC3E}">
        <p14:creationId xmlns:p14="http://schemas.microsoft.com/office/powerpoint/2010/main" val="243455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Významnou a neoddělitelnou součástí </a:t>
            </a:r>
            <a:r>
              <a:rPr lang="cs-CZ" sz="1800" dirty="0" err="1"/>
              <a:t>Time</a:t>
            </a:r>
            <a:r>
              <a:rPr lang="cs-CZ" sz="1800" dirty="0"/>
              <a:t> managementu je plánování času. </a:t>
            </a:r>
          </a:p>
          <a:p>
            <a:pPr marL="0" indent="0" algn="just">
              <a:buNone/>
            </a:pPr>
            <a:r>
              <a:rPr lang="cs-CZ" sz="1800" dirty="0"/>
              <a:t>Podle P. </a:t>
            </a:r>
            <a:r>
              <a:rPr lang="cs-CZ" sz="1800" dirty="0" err="1"/>
              <a:t>Druckera</a:t>
            </a:r>
            <a:r>
              <a:rPr lang="cs-CZ" sz="1800" dirty="0"/>
              <a:t> je pro efektivitu manažerů vhodné rozdělit plánování do těchto fází:</a:t>
            </a:r>
          </a:p>
          <a:p>
            <a:pPr lvl="0" algn="just"/>
            <a:r>
              <a:rPr lang="cs-CZ" sz="1800" dirty="0"/>
              <a:t>zaznamenání času – časové snímky dne;</a:t>
            </a:r>
          </a:p>
          <a:p>
            <a:pPr lvl="0" algn="just"/>
            <a:r>
              <a:rPr lang="cs-CZ" sz="1800" dirty="0"/>
              <a:t>řízení času – na základě časového snímku dne jsou neproduktivní činnosti rozděleny do těchto kategorií: </a:t>
            </a:r>
          </a:p>
          <a:p>
            <a:pPr lvl="1" algn="just"/>
            <a:r>
              <a:rPr lang="cs-CZ" sz="1800" dirty="0"/>
              <a:t>činnosti, které není třeba vůbec dělat, a můžeme se jich zbavit;</a:t>
            </a:r>
          </a:p>
          <a:p>
            <a:pPr lvl="1" algn="just"/>
            <a:r>
              <a:rPr lang="cs-CZ" sz="1800" dirty="0"/>
              <a:t>činnosti, které může dělat stejně dobře nebo lépe někdo jiný;</a:t>
            </a:r>
          </a:p>
          <a:p>
            <a:pPr lvl="1" algn="just"/>
            <a:r>
              <a:rPr lang="cs-CZ" sz="1800" dirty="0"/>
              <a:t>činnosti, jejichž vykonáváním mrhá pracovník časem jiných lidí. </a:t>
            </a:r>
          </a:p>
          <a:p>
            <a:pPr algn="just"/>
            <a:r>
              <a:rPr lang="cs-CZ" sz="1800" dirty="0"/>
              <a:t>slučování času – nastavení dostatečně velkých časových úseků.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Plánování času</a:t>
            </a:r>
          </a:p>
        </p:txBody>
      </p:sp>
    </p:spTree>
    <p:extLst>
      <p:ext uri="{BB962C8B-B14F-4D97-AF65-F5344CB8AC3E}">
        <p14:creationId xmlns:p14="http://schemas.microsoft.com/office/powerpoint/2010/main" val="8951725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zaznamenávat a rozpracovávat priority, cíle, úkoly, činnosti </a:t>
            </a:r>
          </a:p>
          <a:p>
            <a:pPr algn="just"/>
            <a:r>
              <a:rPr lang="cs-CZ" sz="1800" dirty="0"/>
              <a:t>plánovat pomocí kalendáře od roční až po denní úroveň</a:t>
            </a:r>
          </a:p>
          <a:p>
            <a:pPr algn="just"/>
            <a:r>
              <a:rPr lang="cs-CZ" sz="1800" dirty="0"/>
              <a:t>pohotově zachytit nápady a různé poznámky </a:t>
            </a:r>
          </a:p>
          <a:p>
            <a:pPr algn="just"/>
            <a:r>
              <a:rPr lang="cs-CZ" sz="1800" dirty="0"/>
              <a:t>připravovat se na jednání a provádět jeho záznam </a:t>
            </a:r>
          </a:p>
          <a:p>
            <a:pPr algn="just"/>
            <a:r>
              <a:rPr lang="cs-CZ" sz="1800" dirty="0"/>
              <a:t>přehledně uchovávat adresy, telefonní čísla a další údaje </a:t>
            </a:r>
          </a:p>
          <a:p>
            <a:pPr algn="just"/>
            <a:r>
              <a:rPr lang="cs-CZ" sz="1800" dirty="0"/>
              <a:t>shromažďovat informace (modely různých projektů, atd.) </a:t>
            </a:r>
          </a:p>
          <a:p>
            <a:pPr algn="just"/>
            <a:r>
              <a:rPr lang="cs-CZ" sz="1800" dirty="0"/>
              <a:t>uchovávat kreditní karty, diskety, vizitky </a:t>
            </a:r>
          </a:p>
          <a:p>
            <a:pPr algn="just"/>
            <a:r>
              <a:rPr lang="cs-CZ" sz="1800" dirty="0"/>
              <a:t>vést evidenci financí, postřehů, zážitků atd. </a:t>
            </a:r>
          </a:p>
          <a:p>
            <a:pPr algn="just"/>
            <a:r>
              <a:rPr lang="cs-CZ" sz="1800" dirty="0"/>
              <a:t>mít plánovací systém neustále u sebe </a:t>
            </a:r>
          </a:p>
          <a:p>
            <a:pPr algn="just"/>
            <a:r>
              <a:rPr lang="cs-CZ" sz="1800" dirty="0"/>
              <a:t>podporovat vlastnosti naší mysli – to je asociační vazby a kombinační schopnosti </a:t>
            </a:r>
          </a:p>
          <a:p>
            <a:pPr algn="just"/>
            <a:r>
              <a:rPr lang="cs-CZ" sz="1800" dirty="0"/>
              <a:t>nadhled – ten je podmínkou pro udržení rovnováhy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Nástroje plánování času</a:t>
            </a:r>
          </a:p>
        </p:txBody>
      </p:sp>
    </p:spTree>
    <p:extLst>
      <p:ext uri="{BB962C8B-B14F-4D97-AF65-F5344CB8AC3E}">
        <p14:creationId xmlns:p14="http://schemas.microsoft.com/office/powerpoint/2010/main" val="39357369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113159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lvl="1">
              <a:buFont typeface="Arial" panose="020B0604020202020204" pitchFamily="34" charset="0"/>
              <a:buChar char="•"/>
            </a:pPr>
            <a:r>
              <a:rPr lang="cs-CZ" sz="1800" dirty="0"/>
              <a:t>Pracovní činnosti – 1/4  týdenního času, tj. 42 h. (5x8)</a:t>
            </a:r>
          </a:p>
          <a:p>
            <a:pPr marL="463550" lvl="1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463550" lvl="1">
              <a:buFont typeface="Arial" panose="020B0604020202020204" pitchFamily="34" charset="0"/>
              <a:buChar char="•"/>
            </a:pPr>
            <a:r>
              <a:rPr lang="cs-CZ" sz="1800" dirty="0"/>
              <a:t>Rodina a komunitní činnosti – 1/4 týdenního času, tj. 42 h.</a:t>
            </a:r>
          </a:p>
          <a:p>
            <a:pPr marL="463550" lvl="1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463550" lvl="1">
              <a:buFont typeface="Arial" panose="020B0604020202020204" pitchFamily="34" charset="0"/>
              <a:buChar char="•"/>
            </a:pPr>
            <a:r>
              <a:rPr lang="cs-CZ" sz="1800" dirty="0"/>
              <a:t>Osobní činnosti – 1/6 týdenního času, tj. 28 h.</a:t>
            </a:r>
          </a:p>
          <a:p>
            <a:pPr marL="463550" lvl="1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463550" lvl="1">
              <a:buFont typeface="Arial" panose="020B0604020202020204" pitchFamily="34" charset="0"/>
              <a:buChar char="•"/>
            </a:pPr>
            <a:r>
              <a:rPr lang="cs-CZ" sz="1800" dirty="0"/>
              <a:t>Klidové činnosti – 1/3 týdenního času, tj. 56 h. (7x8)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Optimální rozložení času v běžném pracovním týdnu</a:t>
            </a:r>
          </a:p>
        </p:txBody>
      </p:sp>
    </p:spTree>
    <p:extLst>
      <p:ext uri="{BB962C8B-B14F-4D97-AF65-F5344CB8AC3E}">
        <p14:creationId xmlns:p14="http://schemas.microsoft.com/office/powerpoint/2010/main" val="39340519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Interní zloději času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Nedostatečná organizace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Odkládání 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Neschopnost říci „ne“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Nedostačující zájem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Vyhaslost </a:t>
            </a:r>
          </a:p>
          <a:p>
            <a:pPr marL="0" indent="0" algn="just">
              <a:buNone/>
            </a:pPr>
            <a:r>
              <a:rPr lang="cs-CZ" sz="1800" b="1" dirty="0"/>
              <a:t>Externí zloději času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Návštěvníci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Telefon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Pošta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Čekání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Porady a jednání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Zloději času</a:t>
            </a:r>
          </a:p>
        </p:txBody>
      </p:sp>
    </p:spTree>
    <p:extLst>
      <p:ext uri="{BB962C8B-B14F-4D97-AF65-F5344CB8AC3E}">
        <p14:creationId xmlns:p14="http://schemas.microsoft.com/office/powerpoint/2010/main" val="35011191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Na základě zjištění ohledně práce a využívání času je možné použít některou z technik řízení času. 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Mezi nejběžněji používané </a:t>
            </a:r>
            <a:r>
              <a:rPr lang="cs-CZ" sz="1800" b="1" dirty="0"/>
              <a:t>techniky řízení času</a:t>
            </a:r>
            <a:r>
              <a:rPr lang="cs-CZ" sz="1800" dirty="0"/>
              <a:t> patří:</a:t>
            </a:r>
          </a:p>
          <a:p>
            <a:pPr lvl="0" algn="just"/>
            <a:r>
              <a:rPr lang="cs-CZ" sz="1800" dirty="0"/>
              <a:t>delegování;</a:t>
            </a:r>
          </a:p>
          <a:p>
            <a:pPr lvl="0" algn="just"/>
            <a:r>
              <a:rPr lang="cs-CZ" sz="1800" dirty="0" err="1"/>
              <a:t>Paretovo</a:t>
            </a:r>
            <a:r>
              <a:rPr lang="cs-CZ" sz="1800" dirty="0"/>
              <a:t> pravidlo – rozdělení času na základě </a:t>
            </a:r>
            <a:r>
              <a:rPr lang="cs-CZ" sz="1800" dirty="0" err="1"/>
              <a:t>Paretova</a:t>
            </a:r>
            <a:r>
              <a:rPr lang="cs-CZ" sz="1800" dirty="0"/>
              <a:t> pravidla 80/20: 20% vynaloženého času na konkrétní aktivity přinese 80% výsledků;</a:t>
            </a:r>
          </a:p>
          <a:p>
            <a:pPr lvl="0" algn="just"/>
            <a:r>
              <a:rPr lang="cs-CZ" sz="1800" dirty="0"/>
              <a:t>analýza ABC – seřazuje úkoly do kategorií A, B, C na základě </a:t>
            </a:r>
            <a:r>
              <a:rPr lang="cs-CZ" sz="1800" dirty="0" err="1"/>
              <a:t>Paretova</a:t>
            </a:r>
            <a:r>
              <a:rPr lang="cs-CZ" sz="1800" dirty="0"/>
              <a:t> pravidla;</a:t>
            </a:r>
          </a:p>
          <a:p>
            <a:pPr algn="just"/>
            <a:r>
              <a:rPr lang="cs-CZ" sz="1800" dirty="0" err="1"/>
              <a:t>Eisenhowerův</a:t>
            </a:r>
            <a:r>
              <a:rPr lang="cs-CZ" sz="1800" dirty="0"/>
              <a:t> princip – rozdělení úkolů do </a:t>
            </a:r>
            <a:r>
              <a:rPr lang="cs-CZ" sz="1800" dirty="0" err="1"/>
              <a:t>skupion</a:t>
            </a:r>
            <a:r>
              <a:rPr lang="cs-CZ" sz="1800" dirty="0"/>
              <a:t> podle toho, nakolik přispívají k dosažení cílů na: A důležité a nutné, B důležité, C nutné, D ani důležité ani nutné. 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Techniky řízení času</a:t>
            </a:r>
          </a:p>
        </p:txBody>
      </p:sp>
    </p:spTree>
    <p:extLst>
      <p:ext uri="{BB962C8B-B14F-4D97-AF65-F5344CB8AC3E}">
        <p14:creationId xmlns:p14="http://schemas.microsoft.com/office/powerpoint/2010/main" val="35005097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err="1"/>
              <a:t>Paretovo</a:t>
            </a:r>
            <a:r>
              <a:rPr lang="cs-CZ" dirty="0"/>
              <a:t> pravidlo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3" y="1131590"/>
            <a:ext cx="5112566" cy="3408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7139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Skupina </a:t>
            </a:r>
            <a:r>
              <a:rPr lang="cs-CZ" sz="1800" b="1" dirty="0"/>
              <a:t>A</a:t>
            </a:r>
            <a:r>
              <a:rPr lang="cs-CZ" sz="1800" dirty="0"/>
              <a:t> – prioritní úkoly – manažer by je měl bez odkladu vykonat sám, představují přibližně 15 % z celkových úkolů, avšak na výsledcích se podílí až 65 %. Jedná se tedy o úkony zásadní a jejich řešení rozhoduje o úspěšnosti manažera. </a:t>
            </a: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r>
              <a:rPr lang="cs-CZ" sz="1800" b="1" dirty="0"/>
              <a:t>Skupina B</a:t>
            </a:r>
            <a:r>
              <a:rPr lang="cs-CZ" sz="1800" dirty="0"/>
              <a:t> – úkoly důležité – je možné jich část delegovat na podřízené. Podíl na celkových úkolech i výsledcích se pohybuje kolem 20 %. </a:t>
            </a: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r>
              <a:rPr lang="cs-CZ" sz="1800" b="1" dirty="0"/>
              <a:t>Skupina C</a:t>
            </a:r>
            <a:r>
              <a:rPr lang="cs-CZ" sz="1800" dirty="0"/>
              <a:t> – úkoly nedůležité – mají nejmenší hodnotu pro splnění cílů manažera, například administrativa a další rutinní práce. Patří sem 65 % veškerých činností, na výsledcích se podílí ale jen 15 %. Manažer je deleguje na podřízené, pouze ve výjimečných případech je vykonává sám.</a:t>
            </a:r>
          </a:p>
          <a:p>
            <a:pPr algn="just"/>
            <a:endParaRPr lang="cs-CZ" sz="180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ABC analýza</a:t>
            </a:r>
          </a:p>
        </p:txBody>
      </p:sp>
    </p:spTree>
    <p:extLst>
      <p:ext uri="{BB962C8B-B14F-4D97-AF65-F5344CB8AC3E}">
        <p14:creationId xmlns:p14="http://schemas.microsoft.com/office/powerpoint/2010/main" val="35857097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err="1"/>
              <a:t>Eisenhowerův</a:t>
            </a:r>
            <a:r>
              <a:rPr lang="cs-CZ" sz="1800" b="1" dirty="0"/>
              <a:t> princip</a:t>
            </a:r>
            <a:r>
              <a:rPr lang="cs-CZ" sz="1800" dirty="0"/>
              <a:t> (anglicky </a:t>
            </a:r>
            <a:r>
              <a:rPr lang="cs-CZ" sz="1800" b="1" dirty="0" err="1"/>
              <a:t>Eisenhower’s</a:t>
            </a:r>
            <a:r>
              <a:rPr lang="cs-CZ" sz="1800" b="1" dirty="0"/>
              <a:t> Urgent </a:t>
            </a:r>
            <a:r>
              <a:rPr lang="cs-CZ" sz="1800" b="1" dirty="0" err="1"/>
              <a:t>or</a:t>
            </a:r>
            <a:r>
              <a:rPr lang="cs-CZ" sz="1800" b="1" dirty="0"/>
              <a:t> </a:t>
            </a:r>
            <a:r>
              <a:rPr lang="cs-CZ" sz="1800" b="1" dirty="0" err="1"/>
              <a:t>Important</a:t>
            </a:r>
            <a:r>
              <a:rPr lang="cs-CZ" sz="1800" b="1" dirty="0"/>
              <a:t> </a:t>
            </a:r>
            <a:r>
              <a:rPr lang="cs-CZ" sz="1800" b="1" dirty="0" err="1"/>
              <a:t>Principle</a:t>
            </a:r>
            <a:r>
              <a:rPr lang="cs-CZ" sz="1800" dirty="0"/>
              <a:t>) je technika určování priorit v rámci (sebe) organizování - rozhodovací práce manažera (typicky vrcholového, například CEO), kterou vypracoval Dwight Eisenhower.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Pomáhá vytřídit denní úkoly na ty podstatné a nepodstatné. Úkoly dělí podle </a:t>
            </a:r>
            <a:r>
              <a:rPr lang="cs-CZ" sz="1800" b="1" dirty="0"/>
              <a:t>důležitosti</a:t>
            </a:r>
            <a:r>
              <a:rPr lang="cs-CZ" sz="1800" dirty="0"/>
              <a:t> a </a:t>
            </a:r>
            <a:r>
              <a:rPr lang="cs-CZ" sz="1800" b="1" dirty="0"/>
              <a:t>naléhavosti</a:t>
            </a:r>
            <a:r>
              <a:rPr lang="cs-CZ" sz="1800" dirty="0"/>
              <a:t>:</a:t>
            </a:r>
          </a:p>
          <a:p>
            <a:pPr algn="just"/>
            <a:r>
              <a:rPr lang="cs-CZ" sz="1800" b="1" dirty="0"/>
              <a:t>Důležitost úkolu</a:t>
            </a:r>
            <a:r>
              <a:rPr lang="cs-CZ" sz="1800" dirty="0"/>
              <a:t> – jak je daný úkol v rámci organizace nebo v rámci rozhodovací pravomoci manažera důležitý. Pomáhá dosáhnout cílů organizace?</a:t>
            </a:r>
          </a:p>
          <a:p>
            <a:pPr algn="just"/>
            <a:r>
              <a:rPr lang="cs-CZ" sz="1800" b="1" dirty="0"/>
              <a:t>Naléhavost úkolu</a:t>
            </a:r>
            <a:r>
              <a:rPr lang="cs-CZ" sz="1800" dirty="0"/>
              <a:t> – jak je daný úkol časově naléhavý - tedy jak rychle musí být vyřešen.</a:t>
            </a:r>
          </a:p>
          <a:p>
            <a:pPr algn="just"/>
            <a:endParaRPr lang="cs-CZ" sz="180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err="1"/>
              <a:t>Eisenhowerův</a:t>
            </a:r>
            <a:r>
              <a:rPr lang="cs-CZ" dirty="0"/>
              <a:t> princip </a:t>
            </a:r>
          </a:p>
        </p:txBody>
      </p:sp>
    </p:spTree>
    <p:extLst>
      <p:ext uri="{BB962C8B-B14F-4D97-AF65-F5344CB8AC3E}">
        <p14:creationId xmlns:p14="http://schemas.microsoft.com/office/powerpoint/2010/main" val="34232332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err="1"/>
              <a:t>Eisenhowerova</a:t>
            </a:r>
            <a:r>
              <a:rPr lang="cs-CZ" dirty="0"/>
              <a:t> matice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5" y="1160606"/>
            <a:ext cx="5976665" cy="334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0482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83674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Delegování představuje přenesení určitých úkolů a pravomocí nadřízeného pracovníka na jednoho nebo více podřízených pracovníků. </a:t>
            </a: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r>
              <a:rPr lang="cs-CZ" sz="1800" dirty="0" smtClean="0"/>
              <a:t>Úkoly </a:t>
            </a:r>
            <a:r>
              <a:rPr lang="cs-CZ" sz="1800" dirty="0"/>
              <a:t>a pravomoci s konkrétní funkcí jsou přeneseny spíše dočasně, účelově a podmíněně na konkrétního pracovníka.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Delegování</a:t>
            </a:r>
          </a:p>
        </p:txBody>
      </p:sp>
    </p:spTree>
    <p:extLst>
      <p:ext uri="{BB962C8B-B14F-4D97-AF65-F5344CB8AC3E}">
        <p14:creationId xmlns:p14="http://schemas.microsoft.com/office/powerpoint/2010/main" val="2754437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Management </a:t>
            </a:r>
            <a:r>
              <a:rPr lang="cs-CZ" sz="1800" dirty="0"/>
              <a:t>znamená umění dosáhnout cíle organizace rukama a </a:t>
            </a:r>
            <a:r>
              <a:rPr lang="cs-CZ" sz="1800" dirty="0" err="1"/>
              <a:t>hlavama</a:t>
            </a:r>
            <a:r>
              <a:rPr lang="cs-CZ" sz="1800" dirty="0"/>
              <a:t> jiných. (</a:t>
            </a:r>
            <a:r>
              <a:rPr lang="cs-CZ" sz="1800" dirty="0" err="1"/>
              <a:t>American</a:t>
            </a:r>
            <a:r>
              <a:rPr lang="cs-CZ" sz="1800" dirty="0"/>
              <a:t> Management </a:t>
            </a:r>
            <a:r>
              <a:rPr lang="cs-CZ" sz="1800" dirty="0" err="1"/>
              <a:t>Association</a:t>
            </a:r>
            <a:r>
              <a:rPr lang="cs-CZ" sz="1800" dirty="0" smtClean="0"/>
              <a:t>)</a:t>
            </a:r>
          </a:p>
          <a:p>
            <a:endParaRPr lang="cs-CZ" sz="1800" dirty="0"/>
          </a:p>
          <a:p>
            <a:r>
              <a:rPr lang="cs-CZ" sz="1800" dirty="0"/>
              <a:t>Management je funkcí, je disciplínou, návodem, který je třeba zvládnou a manažeři jsou profesionálové, kteří tuto disciplínu realizují, vykonávají funkce a z nich vyplývající povinnosti. (P. F. </a:t>
            </a:r>
            <a:r>
              <a:rPr lang="cs-CZ" sz="1800" dirty="0" err="1"/>
              <a:t>Drucker</a:t>
            </a:r>
            <a:r>
              <a:rPr lang="cs-CZ" sz="1800" dirty="0"/>
              <a:t>, 1970</a:t>
            </a:r>
            <a:r>
              <a:rPr lang="cs-CZ" sz="1800" dirty="0" smtClean="0"/>
              <a:t>)</a:t>
            </a:r>
          </a:p>
          <a:p>
            <a:endParaRPr lang="cs-CZ" sz="1800" dirty="0"/>
          </a:p>
          <a:p>
            <a:pPr algn="just"/>
            <a:r>
              <a:rPr lang="cs-CZ" sz="1800" dirty="0"/>
              <a:t>Management je procesem, který probíhá mezi jednotlivcem/skupinou, který řídí (řídící subjekt) a jednotlivcem/skupinou, který je řízen (řízený subjekt). (Blažek, 2014)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Management – jeho podstata a definice</a:t>
            </a:r>
          </a:p>
        </p:txBody>
      </p:sp>
    </p:spTree>
    <p:extLst>
      <p:ext uri="{BB962C8B-B14F-4D97-AF65-F5344CB8AC3E}">
        <p14:creationId xmlns:p14="http://schemas.microsoft.com/office/powerpoint/2010/main" val="3835675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1619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smtClean="0"/>
              <a:t>manažer </a:t>
            </a:r>
            <a:r>
              <a:rPr lang="cs-CZ" sz="1800" dirty="0"/>
              <a:t>přiděluje úkoly, ale vše má pod kontrolou;</a:t>
            </a:r>
          </a:p>
          <a:p>
            <a:pPr lvl="0" algn="just"/>
            <a:r>
              <a:rPr lang="cs-CZ" sz="1800" dirty="0"/>
              <a:t>manažer poskytuje konkrétní instrukce a stále prověřuje práci;</a:t>
            </a:r>
          </a:p>
          <a:p>
            <a:pPr lvl="0" algn="just"/>
            <a:r>
              <a:rPr lang="cs-CZ" sz="1800" dirty="0"/>
              <a:t>manažer stručně informuje pracovníka a pravidelně prověřuje práci;</a:t>
            </a:r>
          </a:p>
          <a:p>
            <a:pPr lvl="0" algn="just"/>
            <a:r>
              <a:rPr lang="cs-CZ" sz="1800" dirty="0"/>
              <a:t>manažer poskytuje pracovníkovi všeobecné pokyny a určitou volnost a vyžaduje zpětnou vazbu;</a:t>
            </a:r>
          </a:p>
          <a:p>
            <a:pPr algn="just"/>
            <a:r>
              <a:rPr lang="cs-CZ" sz="1800" dirty="0"/>
              <a:t>manažer pověřuje pracovníka, aby sám řídil plnění úkolu.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Míra delegování</a:t>
            </a:r>
          </a:p>
        </p:txBody>
      </p:sp>
    </p:spTree>
    <p:extLst>
      <p:ext uri="{BB962C8B-B14F-4D97-AF65-F5344CB8AC3E}">
        <p14:creationId xmlns:p14="http://schemas.microsoft.com/office/powerpoint/2010/main" val="1228554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6802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 smtClean="0"/>
              <a:t>podpora </a:t>
            </a:r>
            <a:r>
              <a:rPr lang="cs-CZ" sz="1600" dirty="0"/>
              <a:t>efektivního využití času a úspora času manažerovi pro řešení významnějších úkolů</a:t>
            </a:r>
            <a:r>
              <a:rPr lang="cs-CZ" sz="1600" dirty="0" smtClean="0"/>
              <a:t>;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dirty="0"/>
              <a:t>podpora rozvoje schopností a dovedností manažera</a:t>
            </a:r>
            <a:r>
              <a:rPr lang="cs-CZ" sz="1600" dirty="0" smtClean="0"/>
              <a:t>;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dirty="0"/>
              <a:t>zvyšování nároků na podřízení a posilování pocitu spoluodpovědnosti podřízených za chod organizace</a:t>
            </a:r>
            <a:r>
              <a:rPr lang="cs-CZ" sz="1600" dirty="0" smtClean="0"/>
              <a:t>;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dirty="0"/>
              <a:t>diagnostika schopností podřízených a možnost jejich objektivního hodnocení a kontroly</a:t>
            </a:r>
            <a:r>
              <a:rPr lang="cs-CZ" sz="1600" dirty="0" smtClean="0"/>
              <a:t>;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dirty="0"/>
              <a:t>příprava případné personální náhrady</a:t>
            </a:r>
            <a:r>
              <a:rPr lang="cs-CZ" sz="1600" dirty="0" smtClean="0"/>
              <a:t>;</a:t>
            </a:r>
          </a:p>
          <a:p>
            <a:pPr lvl="0" algn="just"/>
            <a:endParaRPr lang="cs-CZ" sz="1600" dirty="0"/>
          </a:p>
          <a:p>
            <a:pPr algn="just"/>
            <a:r>
              <a:rPr lang="cs-CZ" sz="1600" dirty="0" err="1"/>
              <a:t>sebediagnostika</a:t>
            </a:r>
            <a:r>
              <a:rPr lang="cs-CZ" sz="1600" dirty="0"/>
              <a:t> manažera vlastní nenahraditelnosti nebo nepostradatelnosti.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Cíl delegování</a:t>
            </a:r>
          </a:p>
        </p:txBody>
      </p:sp>
    </p:spTree>
    <p:extLst>
      <p:ext uri="{BB962C8B-B14F-4D97-AF65-F5344CB8AC3E}">
        <p14:creationId xmlns:p14="http://schemas.microsoft.com/office/powerpoint/2010/main" val="34832856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6802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Vlastní </a:t>
            </a:r>
            <a:r>
              <a:rPr lang="cs-CZ" sz="1800" b="1" dirty="0"/>
              <a:t>proces delegování</a:t>
            </a:r>
            <a:r>
              <a:rPr lang="cs-CZ" sz="1800" dirty="0"/>
              <a:t> zahrnuje tyto kroky (</a:t>
            </a:r>
            <a:r>
              <a:rPr lang="cs-CZ" sz="1800" dirty="0" err="1"/>
              <a:t>Koontz</a:t>
            </a:r>
            <a:r>
              <a:rPr lang="cs-CZ" sz="1800" dirty="0"/>
              <a:t> et al., 1993):</a:t>
            </a:r>
          </a:p>
          <a:p>
            <a:pPr lvl="0" algn="just"/>
            <a:r>
              <a:rPr lang="cs-CZ" sz="1800" dirty="0"/>
              <a:t>věcná stránka – řešen problém „komu“ a „co“ delegovat - znalost podřízených a jejich kvalifikační předpoklady</a:t>
            </a:r>
            <a:r>
              <a:rPr lang="cs-CZ" sz="1800" dirty="0" smtClean="0"/>
              <a:t>;</a:t>
            </a:r>
          </a:p>
          <a:p>
            <a:pPr lvl="0" algn="just"/>
            <a:endParaRPr lang="cs-CZ" sz="1800" dirty="0"/>
          </a:p>
          <a:p>
            <a:pPr lvl="0" algn="just"/>
            <a:r>
              <a:rPr lang="cs-CZ" sz="1800" dirty="0"/>
              <a:t>formální stránka – řeší problém „jak“ delegovat – znalost struktury osobnosti podřízených</a:t>
            </a:r>
            <a:r>
              <a:rPr lang="cs-CZ" sz="1800" dirty="0" smtClean="0"/>
              <a:t>;</a:t>
            </a:r>
          </a:p>
          <a:p>
            <a:pPr lvl="0" algn="just"/>
            <a:endParaRPr lang="cs-CZ" sz="1800" dirty="0"/>
          </a:p>
          <a:p>
            <a:pPr lvl="0" algn="just"/>
            <a:r>
              <a:rPr lang="cs-CZ" sz="1800" dirty="0"/>
              <a:t>předmět procesu delegování – jednotlivé činnosti, úkoly, oblasti rozhodování, pravomoci.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Proces delegování</a:t>
            </a:r>
          </a:p>
        </p:txBody>
      </p:sp>
    </p:spTree>
    <p:extLst>
      <p:ext uri="{BB962C8B-B14F-4D97-AF65-F5344CB8AC3E}">
        <p14:creationId xmlns:p14="http://schemas.microsoft.com/office/powerpoint/2010/main" val="14659204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rutinní práce;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práce, které jiní dokážou udělat lépe, rychleji a ekonomičtěji;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drobné a opakující se úkoly, které dělá manažer nejčastěji a zpravidla zabírají velkou část dne;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práce umožňující rozvoj a zvýšení motivace podřízených;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činnosti oživující rutinní práci podřízených;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činnosti, které učiní práci podřízených komplexnější.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Činnosti vhodné k delegování</a:t>
            </a:r>
          </a:p>
        </p:txBody>
      </p:sp>
    </p:spTree>
    <p:extLst>
      <p:ext uri="{BB962C8B-B14F-4D97-AF65-F5344CB8AC3E}">
        <p14:creationId xmlns:p14="http://schemas.microsoft.com/office/powerpoint/2010/main" val="25871636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práce obsahující důvěrné informace;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úkoly velmi důležité a jejichž řádné a včasné splnění může zajistit jen sám manažer;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nové úkoly, na které nebyli pracovníci připraveni;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úkoly, které jsou bezvýhradnou povinností manažera, i když jsou nepříjemné;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delikátní odpovědnost;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vágně nebo špatně definované úkoly.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Činnosti nevhodné k delegování</a:t>
            </a:r>
          </a:p>
        </p:txBody>
      </p:sp>
    </p:spTree>
    <p:extLst>
      <p:ext uri="{BB962C8B-B14F-4D97-AF65-F5344CB8AC3E}">
        <p14:creationId xmlns:p14="http://schemas.microsoft.com/office/powerpoint/2010/main" val="15464509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lnSpc>
                <a:spcPct val="150000"/>
              </a:lnSpc>
            </a:pPr>
            <a:r>
              <a:rPr lang="cs-CZ" sz="1800" dirty="0" smtClean="0"/>
              <a:t>Přísluší </a:t>
            </a:r>
            <a:r>
              <a:rPr lang="cs-CZ" sz="1800" dirty="0"/>
              <a:t>delegovaná práce určité funkci?</a:t>
            </a:r>
          </a:p>
          <a:p>
            <a:pPr lvl="0" algn="just">
              <a:lnSpc>
                <a:spcPct val="150000"/>
              </a:lnSpc>
            </a:pPr>
            <a:r>
              <a:rPr lang="cs-CZ" sz="1800" dirty="0"/>
              <a:t>Kdo má zájem a schopnosti?</a:t>
            </a:r>
          </a:p>
          <a:p>
            <a:pPr lvl="0" algn="just">
              <a:lnSpc>
                <a:spcPct val="150000"/>
              </a:lnSpc>
            </a:pPr>
            <a:r>
              <a:rPr lang="cs-CZ" sz="1800" dirty="0"/>
              <a:t>Pro koho bude delegovaná práce novou „vzpruhou“?</a:t>
            </a:r>
          </a:p>
          <a:p>
            <a:pPr lvl="0" algn="just">
              <a:lnSpc>
                <a:spcPct val="150000"/>
              </a:lnSpc>
            </a:pPr>
            <a:r>
              <a:rPr lang="cs-CZ" sz="1800" dirty="0"/>
              <a:t>Komu delegovaný úkol pomůže v jeho růstu?</a:t>
            </a:r>
          </a:p>
          <a:p>
            <a:pPr lvl="0" algn="just">
              <a:lnSpc>
                <a:spcPct val="150000"/>
              </a:lnSpc>
            </a:pPr>
            <a:r>
              <a:rPr lang="cs-CZ" sz="1800" dirty="0"/>
              <a:t>Kdo byl přehlédnut při delegování v minulosti?</a:t>
            </a:r>
          </a:p>
          <a:p>
            <a:pPr lvl="0" algn="just">
              <a:lnSpc>
                <a:spcPct val="150000"/>
              </a:lnSpc>
            </a:pPr>
            <a:r>
              <a:rPr lang="cs-CZ" sz="1800" dirty="0"/>
              <a:t>Kdo má čas?</a:t>
            </a:r>
          </a:p>
          <a:p>
            <a:pPr lvl="0" algn="just">
              <a:lnSpc>
                <a:spcPct val="150000"/>
              </a:lnSpc>
            </a:pPr>
            <a:r>
              <a:rPr lang="cs-CZ" sz="1800" dirty="0"/>
              <a:t>Kdo je připraven pro povýšení?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Plánování delegování</a:t>
            </a:r>
          </a:p>
        </p:txBody>
      </p:sp>
    </p:spTree>
    <p:extLst>
      <p:ext uri="{BB962C8B-B14F-4D97-AF65-F5344CB8AC3E}">
        <p14:creationId xmlns:p14="http://schemas.microsoft.com/office/powerpoint/2010/main" val="22040768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Pracovní </a:t>
            </a:r>
            <a:r>
              <a:rPr lang="cs-CZ" sz="1800" b="1" dirty="0"/>
              <a:t>skupina </a:t>
            </a:r>
            <a:r>
              <a:rPr lang="cs-CZ" sz="1800" dirty="0"/>
              <a:t>představuje skupinu kolegů, kteří pracují společně. </a:t>
            </a: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Zatímco </a:t>
            </a:r>
            <a:r>
              <a:rPr lang="cs-CZ" sz="1800" b="1" dirty="0"/>
              <a:t>v týmu </a:t>
            </a:r>
            <a:r>
              <a:rPr lang="cs-CZ" sz="1800" dirty="0"/>
              <a:t>lidé skutečně spolupracují, mají společné cíle a společně chápou to, jaké úkoly mají být splněny. </a:t>
            </a: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r>
              <a:rPr lang="cs-CZ" sz="1800" b="1" dirty="0"/>
              <a:t>Týmová práce je postavena na synergii</a:t>
            </a:r>
            <a:r>
              <a:rPr lang="cs-CZ" sz="1800" dirty="0"/>
              <a:t>, což znamená, že hodnoty dosahované skupinou značně převyšují hodnoty, které jsou schopni vytvořit členové skupiny samostatně. 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Týmová práce</a:t>
            </a:r>
          </a:p>
        </p:txBody>
      </p:sp>
    </p:spTree>
    <p:extLst>
      <p:ext uri="{BB962C8B-B14F-4D97-AF65-F5344CB8AC3E}">
        <p14:creationId xmlns:p14="http://schemas.microsoft.com/office/powerpoint/2010/main" val="4865015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 smtClean="0"/>
              <a:t>Rozlišujeme </a:t>
            </a:r>
            <a:r>
              <a:rPr lang="cs-CZ" sz="1600" dirty="0"/>
              <a:t>dvě podoby týmů:</a:t>
            </a:r>
          </a:p>
          <a:p>
            <a:pPr lvl="0" algn="just"/>
            <a:r>
              <a:rPr lang="cs-CZ" sz="1600" b="1" dirty="0"/>
              <a:t>pracovní týmy </a:t>
            </a:r>
            <a:r>
              <a:rPr lang="cs-CZ" sz="1600" dirty="0"/>
              <a:t>– spolupracují neustále a existují dlouhou dobu a podléhají více či vysoké fluktuaci;</a:t>
            </a:r>
          </a:p>
          <a:p>
            <a:pPr algn="just"/>
            <a:r>
              <a:rPr lang="cs-CZ" sz="1600" b="1" dirty="0"/>
              <a:t>přechodné týmy </a:t>
            </a:r>
            <a:r>
              <a:rPr lang="cs-CZ" sz="1600" dirty="0"/>
              <a:t>– vznikají za účelem vyřešení určitého úkolu a dosažení jistého cíle, typickými příklady jsou projektové týmy nebo pracovní skupiny na zlepšování kvality</a:t>
            </a:r>
            <a:r>
              <a:rPr lang="cs-CZ" sz="1600" dirty="0" smtClean="0"/>
              <a:t>.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/>
              <a:t>Pozitivní vývoj týmu závisí na dvou skupinách faktorů, a to na:</a:t>
            </a:r>
          </a:p>
          <a:p>
            <a:pPr algn="just"/>
            <a:r>
              <a:rPr lang="cs-CZ" sz="1600" b="1" dirty="0"/>
              <a:t>Tvrdé faktory jako předpoklad </a:t>
            </a:r>
            <a:r>
              <a:rPr lang="cs-CZ" sz="1600" dirty="0"/>
              <a:t>znamená, že musí být možná spolupráce s dostatečnou komunikací, skupina nesmí být moc veliká a rámcové podmínky musí souhlasit. </a:t>
            </a:r>
          </a:p>
          <a:p>
            <a:pPr algn="just"/>
            <a:r>
              <a:rPr lang="cs-CZ" sz="1600" b="1" dirty="0"/>
              <a:t>Měkké faktory jako základ </a:t>
            </a:r>
            <a:r>
              <a:rPr lang="cs-CZ" sz="1600" dirty="0"/>
              <a:t>předpokládají, že kolegové musí mít zájem na dobré spolupráci, musí být sami ochotni angažovat se ve společné věci. </a:t>
            </a:r>
          </a:p>
          <a:p>
            <a:pPr marL="0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Týmy I</a:t>
            </a:r>
          </a:p>
        </p:txBody>
      </p:sp>
    </p:spTree>
    <p:extLst>
      <p:ext uri="{BB962C8B-B14F-4D97-AF65-F5344CB8AC3E}">
        <p14:creationId xmlns:p14="http://schemas.microsoft.com/office/powerpoint/2010/main" val="24790155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Ideální počet členů týmu je pět až sedm. </a:t>
            </a: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r>
              <a:rPr lang="cs-CZ" sz="1800" dirty="0" smtClean="0"/>
              <a:t>Kritický </a:t>
            </a:r>
            <a:r>
              <a:rPr lang="cs-CZ" sz="1800" dirty="0"/>
              <a:t>není počet členů týmu, ale výběr jednotlivých členů, jelikož toto přímý vliv na výkon týmu a naplnění cíle týmu.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Mezi </a:t>
            </a:r>
            <a:r>
              <a:rPr lang="cs-CZ" sz="1800" b="1" dirty="0"/>
              <a:t>základní kompetence </a:t>
            </a:r>
            <a:r>
              <a:rPr lang="cs-CZ" sz="1800" dirty="0"/>
              <a:t>patří základní požadavky pro týmovou práci, tj. sociální dovednosti (schopnost komunikace nebo přesvědčování) a osobní vlastnosti (zaujetí pro práci, kreativita).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r>
              <a:rPr lang="cs-CZ" sz="1800" dirty="0"/>
              <a:t>K </a:t>
            </a:r>
            <a:r>
              <a:rPr lang="cs-CZ" sz="1800" b="1" dirty="0"/>
              <a:t>odborným kompetencím </a:t>
            </a:r>
            <a:r>
              <a:rPr lang="cs-CZ" sz="1800" dirty="0"/>
              <a:t>jsou přiřazeny výkonnostní požadavky, tj. odborné kompetence (odborné znalosti a dovednosti) a metodické kompetence (technika prezentace nebo moderace).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Týmy II</a:t>
            </a:r>
          </a:p>
        </p:txBody>
      </p:sp>
    </p:spTree>
    <p:extLst>
      <p:ext uri="{BB962C8B-B14F-4D97-AF65-F5344CB8AC3E}">
        <p14:creationId xmlns:p14="http://schemas.microsoft.com/office/powerpoint/2010/main" val="207771433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Opravdu důležité při týmové práci jsou </a:t>
            </a:r>
            <a:r>
              <a:rPr lang="cs-CZ" sz="1800" b="1" dirty="0"/>
              <a:t>týmové schopnosti</a:t>
            </a:r>
            <a:r>
              <a:rPr lang="cs-CZ" sz="1800" dirty="0"/>
              <a:t>, mezi které se zařazují následující:</a:t>
            </a:r>
          </a:p>
          <a:p>
            <a:pPr lvl="0" algn="just"/>
            <a:r>
              <a:rPr lang="cs-CZ" sz="1800" dirty="0"/>
              <a:t>pozitivní postoj k týmové práci;</a:t>
            </a:r>
          </a:p>
          <a:p>
            <a:pPr lvl="0" algn="just"/>
            <a:r>
              <a:rPr lang="cs-CZ" sz="1800" dirty="0"/>
              <a:t>myšlenková pružnost, kreativita a zvědavost;</a:t>
            </a:r>
          </a:p>
          <a:p>
            <a:pPr lvl="0" algn="just"/>
            <a:r>
              <a:rPr lang="cs-CZ" sz="1800" dirty="0"/>
              <a:t>frustrační tolerance – zvládnutí situace v případě, že jsou návrhy jednoho člena týmu zamítnuty;</a:t>
            </a:r>
          </a:p>
          <a:p>
            <a:pPr lvl="0" algn="just"/>
            <a:r>
              <a:rPr lang="cs-CZ" sz="1800" dirty="0"/>
              <a:t>schopnost přijmout kritiku;</a:t>
            </a:r>
          </a:p>
          <a:p>
            <a:pPr algn="just"/>
            <a:r>
              <a:rPr lang="cs-CZ" sz="1800" dirty="0"/>
              <a:t>schopnost a ochota učit se.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Týmy III</a:t>
            </a:r>
          </a:p>
        </p:txBody>
      </p:sp>
    </p:spTree>
    <p:extLst>
      <p:ext uri="{BB962C8B-B14F-4D97-AF65-F5344CB8AC3E}">
        <p14:creationId xmlns:p14="http://schemas.microsoft.com/office/powerpoint/2010/main" val="1836665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1175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Podnikatelské prostředí, obecně řečeno, představuje veškeré síly a vlivy, přímého nebo nepřímého vlivu, působící na podnikatelské subjekty. </a:t>
            </a: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r>
              <a:rPr lang="cs-CZ" sz="1800" dirty="0" smtClean="0"/>
              <a:t>Podnikatelské </a:t>
            </a:r>
            <a:r>
              <a:rPr lang="cs-CZ" sz="1800" dirty="0"/>
              <a:t>prostředí, jako celek má vrstvy, které strukturují prostředí a vytvářejí z podnikatelského prostředí tak určitý komplexní systém</a:t>
            </a:r>
            <a:r>
              <a:rPr lang="cs-CZ" sz="1800" dirty="0" smtClean="0"/>
              <a:t>.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b="1" dirty="0" smtClean="0"/>
              <a:t>Struktura </a:t>
            </a:r>
            <a:r>
              <a:rPr lang="cs-CZ" sz="1800" b="1" dirty="0"/>
              <a:t>podnikatelského prostředí z pohledu směru vlivu faktorů na daný podnik</a:t>
            </a:r>
            <a:r>
              <a:rPr lang="cs-CZ" sz="1800" dirty="0"/>
              <a:t> rozlišuje podnikatelské prostředí na externí (vnější) a prostředí interní (vnitřní</a:t>
            </a:r>
            <a:r>
              <a:rPr lang="cs-CZ" sz="1800" dirty="0" smtClean="0"/>
              <a:t>).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Z </a:t>
            </a:r>
            <a:r>
              <a:rPr lang="cs-CZ" sz="1800" b="1" dirty="0"/>
              <a:t>prostorového (geografického) pohledu působení daného podniku</a:t>
            </a:r>
            <a:r>
              <a:rPr lang="cs-CZ" sz="1800" dirty="0"/>
              <a:t> se  podnikatelské prostředí člení na globální, národní, lokální, odvětví a podnik.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848872" cy="507703"/>
          </a:xfrm>
        </p:spPr>
        <p:txBody>
          <a:bodyPr/>
          <a:lstStyle/>
          <a:p>
            <a:r>
              <a:rPr lang="cs-CZ" dirty="0"/>
              <a:t>Podnikatelské prostředí a jeho vliv na management organizace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706422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700" dirty="0"/>
              <a:t>týmový vedoucí (koordinátor, předseda);</a:t>
            </a:r>
          </a:p>
          <a:p>
            <a:pPr lvl="0" algn="just"/>
            <a:r>
              <a:rPr lang="cs-CZ" sz="1700" dirty="0"/>
              <a:t>pomocník (realizátor, tahoun) – praktický pracovník dělající práci dobře, je disciplinovaný, drží se zvyklostí a jasných struktur;</a:t>
            </a:r>
          </a:p>
          <a:p>
            <a:pPr lvl="0" algn="just"/>
            <a:r>
              <a:rPr lang="cs-CZ" sz="1700" dirty="0"/>
              <a:t>kreativec (inovátor, chrlič) – vymýšlí nové nápady, potřebuje volný prostor, rutinní práce mu nevyhovuje;</a:t>
            </a:r>
          </a:p>
          <a:p>
            <a:pPr lvl="0" algn="just"/>
            <a:r>
              <a:rPr lang="cs-CZ" sz="1700" dirty="0"/>
              <a:t>správce zdrojů (</a:t>
            </a:r>
            <a:r>
              <a:rPr lang="cs-CZ" sz="1700" dirty="0" err="1"/>
              <a:t>schánil</a:t>
            </a:r>
            <a:r>
              <a:rPr lang="cs-CZ" sz="1700" dirty="0"/>
              <a:t>, vyhledávač zdrojů) – je schopen obstarat zdroje a informace;</a:t>
            </a:r>
          </a:p>
          <a:p>
            <a:pPr lvl="0" algn="just"/>
            <a:r>
              <a:rPr lang="cs-CZ" sz="1700" dirty="0"/>
              <a:t>tvůrce (formovač, </a:t>
            </a:r>
            <a:r>
              <a:rPr lang="cs-CZ" sz="1700" dirty="0" err="1"/>
              <a:t>rejža</a:t>
            </a:r>
            <a:r>
              <a:rPr lang="cs-CZ" sz="1700" dirty="0"/>
              <a:t>) – jsou často svou povahou vůdci, nabírají si sami úkoly a dokážou rozhýbat váhavé členy týmu, musí mít dostatek volného prostoru;</a:t>
            </a:r>
          </a:p>
          <a:p>
            <a:pPr lvl="0" algn="just"/>
            <a:r>
              <a:rPr lang="cs-CZ" sz="1700" dirty="0"/>
              <a:t>pozorovatel (vyhodnocovač, rejpal) – analytik schopen logicky spojovat věci a vyvažovat proti sobě argumenty;</a:t>
            </a:r>
          </a:p>
          <a:p>
            <a:pPr lvl="0" algn="just"/>
            <a:r>
              <a:rPr lang="cs-CZ" sz="1700" dirty="0"/>
              <a:t>týmový pracovník (hasič) – dělá jim radost pracovat na věcech a musí spolupracovat s ostatními;</a:t>
            </a:r>
          </a:p>
          <a:p>
            <a:pPr algn="just"/>
            <a:r>
              <a:rPr lang="cs-CZ" sz="1700" dirty="0"/>
              <a:t>testovač kvality (dotahovač) – zabývá se kvalitou výsledků, výstupů.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Týmové role podle </a:t>
            </a:r>
            <a:r>
              <a:rPr lang="cs-CZ" dirty="0" err="1"/>
              <a:t>Belbina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30807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orientace</a:t>
            </a:r>
            <a:r>
              <a:rPr lang="cs-CZ" sz="1800" dirty="0"/>
              <a:t> – členové týmu se vzájemně pozorují, zkoušejí prozkoumat okolí a orientují se ve vzniklé situaci, vládne zde velká nejistota a lidé se chovají spíše pasivně, členové týmu se na začátku hodně orientují na vedoucího a očekávají od něj, že vezme situaci do svých rukou;</a:t>
            </a:r>
          </a:p>
          <a:p>
            <a:pPr lvl="0" algn="just"/>
            <a:r>
              <a:rPr lang="cs-CZ" sz="1800" b="1" dirty="0"/>
              <a:t>konfrontace</a:t>
            </a:r>
            <a:r>
              <a:rPr lang="cs-CZ" sz="1800" dirty="0"/>
              <a:t> – členové se aktivně zapojují do dění v týmu a otevírají se, vyjadřují své názory a myšlenky, dochází zde ke konfrontaci s názory ostatních a vznikem různých sporů a rozmíšek;</a:t>
            </a:r>
          </a:p>
          <a:p>
            <a:pPr lvl="0" algn="just"/>
            <a:r>
              <a:rPr lang="cs-CZ" sz="1800" b="1" dirty="0"/>
              <a:t>organizace</a:t>
            </a:r>
            <a:r>
              <a:rPr lang="cs-CZ" sz="1800" i="1" dirty="0"/>
              <a:t> </a:t>
            </a:r>
            <a:r>
              <a:rPr lang="cs-CZ" sz="1800" dirty="0"/>
              <a:t>– tým se dostává do určité stabilní situace, členové se otevírají a účastní se rozhovorů a diskuzí, převládá snaha o harmonii a řešení nastavených úkolů;</a:t>
            </a:r>
          </a:p>
          <a:p>
            <a:pPr lvl="0" algn="just"/>
            <a:r>
              <a:rPr lang="cs-CZ" sz="1800" b="1" dirty="0"/>
              <a:t>integrace</a:t>
            </a:r>
            <a:r>
              <a:rPr lang="cs-CZ" sz="1800" dirty="0"/>
              <a:t> – dochází ke kombinaci silných stránek jednotlivých členů týmu, hledá se optimální řešení úkolu, nastavují se pravidla hry, tým si vytváří své normy a rozděluje si role;</a:t>
            </a:r>
          </a:p>
          <a:p>
            <a:pPr algn="just"/>
            <a:r>
              <a:rPr lang="cs-CZ" sz="1800" b="1" dirty="0"/>
              <a:t>odchod </a:t>
            </a:r>
            <a:r>
              <a:rPr lang="cs-CZ" sz="1800" dirty="0"/>
              <a:t>– dochází k rozpuštění pracovního týmu.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Fáze vývoje týmu</a:t>
            </a:r>
          </a:p>
        </p:txBody>
      </p:sp>
    </p:spTree>
    <p:extLst>
      <p:ext uri="{BB962C8B-B14F-4D97-AF65-F5344CB8AC3E}">
        <p14:creationId xmlns:p14="http://schemas.microsoft.com/office/powerpoint/2010/main" val="1299121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Práce je zábavnější v kolektivu.</a:t>
            </a:r>
          </a:p>
          <a:p>
            <a:pPr algn="just"/>
            <a:r>
              <a:rPr lang="cs-CZ" sz="1800" dirty="0"/>
              <a:t>Vzájemné doplňování nedostatků, pomáhání si.</a:t>
            </a:r>
          </a:p>
          <a:p>
            <a:pPr algn="just"/>
            <a:r>
              <a:rPr lang="cs-CZ" sz="1800" dirty="0"/>
              <a:t>Zlepšování díky výměně vzájemných znalostí a zkušeností.</a:t>
            </a:r>
          </a:p>
          <a:p>
            <a:pPr algn="just"/>
            <a:r>
              <a:rPr lang="cs-CZ" sz="1800" dirty="0"/>
              <a:t>Zvyšování výkonů díky soutěživosti.</a:t>
            </a:r>
          </a:p>
          <a:p>
            <a:pPr algn="just"/>
            <a:r>
              <a:rPr lang="cs-CZ" sz="1800" dirty="0"/>
              <a:t>Psychicky horší nedodat požadovaný úkol, když na člověka spoléhají ostatní.</a:t>
            </a:r>
          </a:p>
          <a:p>
            <a:pPr algn="just"/>
            <a:r>
              <a:rPr lang="cs-CZ" sz="1800" dirty="0"/>
              <a:t>Více hlav, více nápadů a úhlů pohledu.</a:t>
            </a:r>
          </a:p>
          <a:p>
            <a:pPr algn="just"/>
            <a:r>
              <a:rPr lang="cs-CZ" sz="1800" dirty="0"/>
              <a:t>Přenášení pozitivního přístupu na ostatní (nevýhody – negativního přístupu, demotivace).</a:t>
            </a:r>
          </a:p>
          <a:p>
            <a:pPr algn="just"/>
            <a:r>
              <a:rPr lang="cs-CZ" sz="1800" dirty="0"/>
              <a:t>Poznávání nových lidí.</a:t>
            </a:r>
          </a:p>
          <a:p>
            <a:pPr algn="just"/>
            <a:r>
              <a:rPr lang="cs-CZ" sz="1800" dirty="0"/>
              <a:t>Rozdělení povinností – zkrácení času a dělba práce.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Výhody týmové práce</a:t>
            </a:r>
          </a:p>
        </p:txBody>
      </p:sp>
    </p:spTree>
    <p:extLst>
      <p:ext uri="{BB962C8B-B14F-4D97-AF65-F5344CB8AC3E}">
        <p14:creationId xmlns:p14="http://schemas.microsoft.com/office/powerpoint/2010/main" val="43732891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/>
              <a:t>Výkon týmu může brzdit nebo ohrozit člen týmu, pokud měl zadaný klíčový úkol, a nesplnil jej.</a:t>
            </a:r>
          </a:p>
          <a:p>
            <a:pPr algn="just"/>
            <a:r>
              <a:rPr lang="cs-CZ" sz="1700" dirty="0"/>
              <a:t>Sdílení odpovědností, často za splnění odpovídají všichni.</a:t>
            </a:r>
          </a:p>
          <a:p>
            <a:pPr algn="just"/>
            <a:r>
              <a:rPr lang="cs-CZ" sz="1700" dirty="0"/>
              <a:t>Nižší motivace odvést výbornou práci, když si úspěch rozloží mezi všechny.</a:t>
            </a:r>
          </a:p>
          <a:p>
            <a:pPr algn="just"/>
            <a:r>
              <a:rPr lang="cs-CZ" sz="1700" dirty="0"/>
              <a:t>Příliš velké týmy často náročné na vedení a přináší menší výkonnost.</a:t>
            </a:r>
          </a:p>
          <a:p>
            <a:pPr algn="just"/>
            <a:r>
              <a:rPr lang="cs-CZ" sz="1700" dirty="0"/>
              <a:t>Zahálení (i nechtěné) díky sociální vazbám – začneme si povídat a najednou je hodina pryč.</a:t>
            </a:r>
          </a:p>
          <a:p>
            <a:pPr algn="just"/>
            <a:r>
              <a:rPr lang="cs-CZ" sz="1700" dirty="0"/>
              <a:t>Rozpad týmu při povahově/osobnostně nevhodném složení – lidé spolu nedokáží pracovat.</a:t>
            </a:r>
          </a:p>
          <a:p>
            <a:pPr algn="just"/>
            <a:r>
              <a:rPr lang="cs-CZ" sz="1700" dirty="0"/>
              <a:t>Hrozí rozpad ale i při příliš vhodném složení – milostné vztahy – rozchod – problémy (pokud má tým delší trvání).</a:t>
            </a:r>
          </a:p>
          <a:p>
            <a:pPr algn="just"/>
            <a:r>
              <a:rPr lang="cs-CZ" sz="1700" dirty="0"/>
              <a:t>Potřeba neustálé komunikace – občas a s některými lidmi to může být náročné.</a:t>
            </a:r>
          </a:p>
          <a:p>
            <a:pPr algn="just"/>
            <a:r>
              <a:rPr lang="cs-CZ" sz="1700" dirty="0"/>
              <a:t>Některým lidem práce v týmu nemusí vyhovovat.</a:t>
            </a:r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Nevýhody týmové práce</a:t>
            </a:r>
          </a:p>
        </p:txBody>
      </p:sp>
    </p:spTree>
    <p:extLst>
      <p:ext uri="{BB962C8B-B14F-4D97-AF65-F5344CB8AC3E}">
        <p14:creationId xmlns:p14="http://schemas.microsoft.com/office/powerpoint/2010/main" val="87067751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Jedním z manažerských přístupů, který byl formulován už v polovině minulého století P. </a:t>
            </a:r>
            <a:r>
              <a:rPr lang="cs-CZ" sz="1800" dirty="0" err="1"/>
              <a:t>Druckerem</a:t>
            </a:r>
            <a:r>
              <a:rPr lang="cs-CZ" sz="1800" dirty="0"/>
              <a:t>, je Management by </a:t>
            </a:r>
            <a:r>
              <a:rPr lang="cs-CZ" sz="1800" dirty="0" err="1"/>
              <a:t>objectives</a:t>
            </a:r>
            <a:r>
              <a:rPr lang="cs-CZ" sz="1800" dirty="0"/>
              <a:t>, ve zkratce MBO, řízení podle cílů. </a:t>
            </a:r>
          </a:p>
          <a:p>
            <a:pPr lvl="0" algn="just"/>
            <a:r>
              <a:rPr lang="cs-CZ" sz="1800" dirty="0"/>
              <a:t>Jedná se o zvláštní participativní přístup managementu, který se snaží spojit cíle organizace s výkonem a rozvojem jednotlivých zaměstnanců. </a:t>
            </a:r>
          </a:p>
          <a:p>
            <a:pPr lvl="0" algn="just"/>
            <a:r>
              <a:rPr lang="cs-CZ" sz="1800" dirty="0"/>
              <a:t>Základem systému, jak říká samotný název tohoto přístupu, je řízení podle cílů. </a:t>
            </a:r>
          </a:p>
          <a:p>
            <a:pPr lvl="0" algn="just"/>
            <a:r>
              <a:rPr lang="cs-CZ" sz="1800" dirty="0"/>
              <a:t>Základními prvky jsou: cíle a plány, účast jednotlivých manažerů na schvalování cílů a kritérií výkonu jednotlivých jednotek a průběžné posuzování a vyhodnocování výsledků.  </a:t>
            </a:r>
          </a:p>
          <a:p>
            <a:pPr lvl="0" algn="just"/>
            <a:r>
              <a:rPr lang="cs-CZ" sz="1800" dirty="0"/>
              <a:t>Metoda MBO zvyšuje participaci zaměstnanců na řízení organizace, posiluje jejich motivaci a upevňuje přenášení cílů z vedení organizace na nižší stupně řízení.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Management by </a:t>
            </a:r>
            <a:r>
              <a:rPr lang="cs-CZ" dirty="0" err="1"/>
              <a:t>Objectives</a:t>
            </a:r>
            <a:r>
              <a:rPr lang="cs-CZ" dirty="0"/>
              <a:t> MBO I</a:t>
            </a:r>
          </a:p>
        </p:txBody>
      </p:sp>
    </p:spTree>
    <p:extLst>
      <p:ext uri="{BB962C8B-B14F-4D97-AF65-F5344CB8AC3E}">
        <p14:creationId xmlns:p14="http://schemas.microsoft.com/office/powerpoint/2010/main" val="215514576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MBO jako cyklus aktivit</a:t>
            </a:r>
          </a:p>
        </p:txBody>
      </p:sp>
      <p:sp>
        <p:nvSpPr>
          <p:cNvPr id="26" name="Ovál 25"/>
          <p:cNvSpPr/>
          <p:nvPr/>
        </p:nvSpPr>
        <p:spPr>
          <a:xfrm>
            <a:off x="1862137" y="1047750"/>
            <a:ext cx="5419725" cy="3048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7" name="Ovál 26"/>
          <p:cNvSpPr/>
          <p:nvPr/>
        </p:nvSpPr>
        <p:spPr>
          <a:xfrm>
            <a:off x="3671886" y="839366"/>
            <a:ext cx="1800225" cy="100012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8" name="Ovál 27"/>
          <p:cNvSpPr/>
          <p:nvPr/>
        </p:nvSpPr>
        <p:spPr>
          <a:xfrm>
            <a:off x="1475656" y="1638300"/>
            <a:ext cx="1562100" cy="93345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30" name="Ovál 29"/>
          <p:cNvSpPr/>
          <p:nvPr/>
        </p:nvSpPr>
        <p:spPr>
          <a:xfrm>
            <a:off x="1880642" y="3138067"/>
            <a:ext cx="1638300" cy="112395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31" name="Ovál 30"/>
          <p:cNvSpPr/>
          <p:nvPr/>
        </p:nvSpPr>
        <p:spPr>
          <a:xfrm>
            <a:off x="3780084" y="3515928"/>
            <a:ext cx="1666875" cy="106468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32" name="Ovál 31"/>
          <p:cNvSpPr/>
          <p:nvPr/>
        </p:nvSpPr>
        <p:spPr>
          <a:xfrm>
            <a:off x="5756151" y="2987290"/>
            <a:ext cx="1628775" cy="105727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33" name="Ovál 32"/>
          <p:cNvSpPr/>
          <p:nvPr/>
        </p:nvSpPr>
        <p:spPr>
          <a:xfrm>
            <a:off x="6113593" y="1307876"/>
            <a:ext cx="1733550" cy="105727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3662362" y="2076450"/>
            <a:ext cx="1819275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cxnSp>
        <p:nvCxnSpPr>
          <p:cNvPr id="35" name="Přímá spojnice se šipkou 34"/>
          <p:cNvCxnSpPr/>
          <p:nvPr/>
        </p:nvCxnSpPr>
        <p:spPr>
          <a:xfrm flipV="1">
            <a:off x="3274404" y="2868191"/>
            <a:ext cx="466725" cy="36195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triangl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>
            <a:off x="4521690" y="3116462"/>
            <a:ext cx="9525" cy="3429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/>
          <p:nvPr/>
        </p:nvCxnSpPr>
        <p:spPr>
          <a:xfrm flipH="1" flipV="1">
            <a:off x="5446959" y="2736599"/>
            <a:ext cx="476250" cy="381000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ové pole 71"/>
          <p:cNvSpPr txBox="1"/>
          <p:nvPr/>
        </p:nvSpPr>
        <p:spPr>
          <a:xfrm>
            <a:off x="3935477" y="1047750"/>
            <a:ext cx="1238250" cy="43815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vyjasnění organizačních cílů a úkolů</a:t>
            </a:r>
          </a:p>
        </p:txBody>
      </p:sp>
      <p:sp>
        <p:nvSpPr>
          <p:cNvPr id="39" name="Textové pole 70"/>
          <p:cNvSpPr txBox="1"/>
          <p:nvPr/>
        </p:nvSpPr>
        <p:spPr>
          <a:xfrm>
            <a:off x="1675681" y="1836513"/>
            <a:ext cx="1162050" cy="47625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kontrola výkonu organizace</a:t>
            </a:r>
          </a:p>
        </p:txBody>
      </p:sp>
      <p:sp>
        <p:nvSpPr>
          <p:cNvPr id="40" name="Textové pole 74"/>
          <p:cNvSpPr txBox="1"/>
          <p:nvPr/>
        </p:nvSpPr>
        <p:spPr>
          <a:xfrm>
            <a:off x="2121879" y="3287912"/>
            <a:ext cx="1152525" cy="60007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monitorovací a kontrolní systém, vč. sebehodnocení</a:t>
            </a:r>
          </a:p>
        </p:txBody>
      </p:sp>
      <p:sp>
        <p:nvSpPr>
          <p:cNvPr id="41" name="Textové pole 73"/>
          <p:cNvSpPr txBox="1"/>
          <p:nvPr/>
        </p:nvSpPr>
        <p:spPr>
          <a:xfrm>
            <a:off x="3981147" y="2227830"/>
            <a:ext cx="1219200" cy="46672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úprava cílů a úkolů podřízených</a:t>
            </a:r>
          </a:p>
        </p:txBody>
      </p:sp>
      <p:sp>
        <p:nvSpPr>
          <p:cNvPr id="42" name="Textové pole 75"/>
          <p:cNvSpPr txBox="1"/>
          <p:nvPr/>
        </p:nvSpPr>
        <p:spPr>
          <a:xfrm>
            <a:off x="4054105" y="3647055"/>
            <a:ext cx="1104900" cy="60007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odsouhlasení plánů na zlepšení výkonu</a:t>
            </a:r>
          </a:p>
        </p:txBody>
      </p:sp>
      <p:sp>
        <p:nvSpPr>
          <p:cNvPr id="43" name="Textové pole 76"/>
          <p:cNvSpPr txBox="1"/>
          <p:nvPr/>
        </p:nvSpPr>
        <p:spPr>
          <a:xfrm>
            <a:off x="5932352" y="3208905"/>
            <a:ext cx="1228725" cy="43815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odsouhlasení cílů a úkolů pro podřízené</a:t>
            </a:r>
          </a:p>
        </p:txBody>
      </p:sp>
      <p:sp>
        <p:nvSpPr>
          <p:cNvPr id="44" name="Textové pole 72"/>
          <p:cNvSpPr txBox="1"/>
          <p:nvPr/>
        </p:nvSpPr>
        <p:spPr>
          <a:xfrm>
            <a:off x="6346955" y="1466877"/>
            <a:ext cx="1266825" cy="64770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posouzení a vytvoření organizační struktury</a:t>
            </a:r>
          </a:p>
        </p:txBody>
      </p:sp>
    </p:spTree>
    <p:extLst>
      <p:ext uri="{BB962C8B-B14F-4D97-AF65-F5344CB8AC3E}">
        <p14:creationId xmlns:p14="http://schemas.microsoft.com/office/powerpoint/2010/main" val="284751659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K tomu, aby byl program MBO úspěšné, tak vyžaduje tyto předpoklady:</a:t>
            </a:r>
          </a:p>
          <a:p>
            <a:pPr lvl="0" algn="just"/>
            <a:r>
              <a:rPr lang="cs-CZ" sz="1800" dirty="0"/>
              <a:t>angažovanost a aktivitní podpora top managementu;</a:t>
            </a:r>
          </a:p>
          <a:p>
            <a:pPr lvl="0" algn="just"/>
            <a:r>
              <a:rPr lang="cs-CZ" sz="1800" dirty="0"/>
              <a:t>dohled odborníka na chod systému a porozumění všech zaměstnanců;</a:t>
            </a:r>
          </a:p>
          <a:p>
            <a:pPr lvl="0" algn="just"/>
            <a:r>
              <a:rPr lang="cs-CZ" sz="1800" dirty="0"/>
              <a:t>pozornost určená klíčovým úkolům, směrným číslům a standardům výkonu;</a:t>
            </a:r>
          </a:p>
          <a:p>
            <a:pPr lvl="0" algn="just"/>
            <a:r>
              <a:rPr lang="cs-CZ" sz="1800" dirty="0"/>
              <a:t>cíle pro organizaci výnosné, jasně definované, reálně dosažitelné a schopné zaměření;</a:t>
            </a:r>
          </a:p>
          <a:p>
            <a:pPr lvl="0" algn="just"/>
            <a:r>
              <a:rPr lang="cs-CZ" sz="1800" dirty="0"/>
              <a:t>skutečnou účast zaměstnanců na schvalování cílů a úkolů;</a:t>
            </a:r>
          </a:p>
          <a:p>
            <a:pPr lvl="0" algn="just"/>
            <a:r>
              <a:rPr lang="cs-CZ" sz="1800" dirty="0"/>
              <a:t>naladění a zájem ze strany zaměstnanců a efektivní týmová práce;</a:t>
            </a:r>
          </a:p>
          <a:p>
            <a:pPr lvl="0" algn="just"/>
            <a:r>
              <a:rPr lang="cs-CZ" sz="1800" dirty="0"/>
              <a:t>vyhýbat se nadměrnému množství kancelářských prací a zvyklostem vedoucí k mechanickému přístupu;</a:t>
            </a:r>
          </a:p>
          <a:p>
            <a:pPr algn="just"/>
            <a:r>
              <a:rPr lang="cs-CZ" sz="1800" dirty="0"/>
              <a:t>udržování hybné síly systému.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Předpoklady úspěšného programu MBO </a:t>
            </a:r>
          </a:p>
        </p:txBody>
      </p:sp>
    </p:spTree>
    <p:extLst>
      <p:ext uri="{BB962C8B-B14F-4D97-AF65-F5344CB8AC3E}">
        <p14:creationId xmlns:p14="http://schemas.microsoft.com/office/powerpoint/2010/main" val="3709119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Struktura podnikatelského prostředí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829323"/>
            <a:ext cx="3867894" cy="3867894"/>
          </a:xfrm>
          <a:prstGeom prst="rect">
            <a:avLst/>
          </a:prstGeom>
        </p:spPr>
      </p:pic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24DF17F5-4E55-40F6-A120-08C94A87EA71}"/>
              </a:ext>
            </a:extLst>
          </p:cNvPr>
          <p:cNvCxnSpPr/>
          <p:nvPr/>
        </p:nvCxnSpPr>
        <p:spPr>
          <a:xfrm>
            <a:off x="4283968" y="2715766"/>
            <a:ext cx="20162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6FF3C315-69B6-43D4-8884-06D5E80C4721}"/>
              </a:ext>
            </a:extLst>
          </p:cNvPr>
          <p:cNvSpPr txBox="1"/>
          <p:nvPr/>
        </p:nvSpPr>
        <p:spPr>
          <a:xfrm>
            <a:off x="6300192" y="2499742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Interní prostředí</a:t>
            </a:r>
          </a:p>
        </p:txBody>
      </p: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1DF868D1-286B-4966-BC4E-51E0FC7E4905}"/>
              </a:ext>
            </a:extLst>
          </p:cNvPr>
          <p:cNvCxnSpPr/>
          <p:nvPr/>
        </p:nvCxnSpPr>
        <p:spPr>
          <a:xfrm>
            <a:off x="5004048" y="1203598"/>
            <a:ext cx="1800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2D013863-FE17-4CBC-BFF3-49E075E7A48B}"/>
              </a:ext>
            </a:extLst>
          </p:cNvPr>
          <p:cNvCxnSpPr/>
          <p:nvPr/>
        </p:nvCxnSpPr>
        <p:spPr>
          <a:xfrm flipV="1">
            <a:off x="4788024" y="1203598"/>
            <a:ext cx="2016224" cy="1008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F08FFFE1-05E6-448F-B7AB-2E6EA4FF00B8}"/>
              </a:ext>
            </a:extLst>
          </p:cNvPr>
          <p:cNvSpPr txBox="1"/>
          <p:nvPr/>
        </p:nvSpPr>
        <p:spPr>
          <a:xfrm>
            <a:off x="6804248" y="987574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Externí prostředí</a:t>
            </a:r>
          </a:p>
        </p:txBody>
      </p: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B5505512-82AF-42CD-BC77-653B725FE0BC}"/>
              </a:ext>
            </a:extLst>
          </p:cNvPr>
          <p:cNvCxnSpPr>
            <a:cxnSpLocks/>
          </p:cNvCxnSpPr>
          <p:nvPr/>
        </p:nvCxnSpPr>
        <p:spPr>
          <a:xfrm flipH="1">
            <a:off x="2123728" y="1131590"/>
            <a:ext cx="14401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A15EB839-B1AF-4D7C-A366-BBF46EB92489}"/>
              </a:ext>
            </a:extLst>
          </p:cNvPr>
          <p:cNvCxnSpPr>
            <a:cxnSpLocks/>
          </p:cNvCxnSpPr>
          <p:nvPr/>
        </p:nvCxnSpPr>
        <p:spPr>
          <a:xfrm flipH="1">
            <a:off x="1835696" y="1995686"/>
            <a:ext cx="1728192" cy="6579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DC831B63-6D38-4351-90C6-560F69AB77FA}"/>
              </a:ext>
            </a:extLst>
          </p:cNvPr>
          <p:cNvSpPr txBox="1"/>
          <p:nvPr/>
        </p:nvSpPr>
        <p:spPr>
          <a:xfrm>
            <a:off x="611560" y="843558"/>
            <a:ext cx="14401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Makroprostředí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Nepřímý vliv zainteresovaných skupin: vlády,  regulátoři, komunity apod.</a:t>
            </a:r>
          </a:p>
          <a:p>
            <a:pPr marL="285750" indent="-285750">
              <a:buFontTx/>
              <a:buChar char="-"/>
            </a:pPr>
            <a:endParaRPr lang="cs-CZ" sz="1400" dirty="0"/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52F97650-E7EF-408B-8665-BD6A863F66E6}"/>
              </a:ext>
            </a:extLst>
          </p:cNvPr>
          <p:cNvSpPr txBox="1"/>
          <p:nvPr/>
        </p:nvSpPr>
        <p:spPr>
          <a:xfrm>
            <a:off x="395536" y="2561877"/>
            <a:ext cx="155844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Tržní prostředí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Přímý vliv zainteresovaných skupin: zákazníci, konkurence, akcionáři, dodavatelé atd.</a:t>
            </a:r>
          </a:p>
        </p:txBody>
      </p:sp>
    </p:spTree>
    <p:extLst>
      <p:ext uri="{BB962C8B-B14F-4D97-AF65-F5344CB8AC3E}">
        <p14:creationId xmlns:p14="http://schemas.microsoft.com/office/powerpoint/2010/main" val="3376368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Struktura podnikatelského prostředí</a:t>
            </a:r>
          </a:p>
        </p:txBody>
      </p:sp>
      <p:sp>
        <p:nvSpPr>
          <p:cNvPr id="4" name="Vývojový diagram: spojnice 3">
            <a:extLst>
              <a:ext uri="{FF2B5EF4-FFF2-40B4-BE49-F238E27FC236}">
                <a16:creationId xmlns:a16="http://schemas.microsoft.com/office/drawing/2014/main" id="{0B63A38A-70C4-4E3C-9412-A47AE20D3567}"/>
              </a:ext>
            </a:extLst>
          </p:cNvPr>
          <p:cNvSpPr/>
          <p:nvPr/>
        </p:nvSpPr>
        <p:spPr>
          <a:xfrm>
            <a:off x="4410491" y="2245803"/>
            <a:ext cx="648072" cy="64807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5986947-31B3-45A3-85DE-0381F0233C8B}"/>
              </a:ext>
            </a:extLst>
          </p:cNvPr>
          <p:cNvSpPr txBox="1"/>
          <p:nvPr/>
        </p:nvSpPr>
        <p:spPr>
          <a:xfrm>
            <a:off x="4410491" y="2415950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bg1"/>
                </a:solidFill>
              </a:rPr>
              <a:t>podnik</a:t>
            </a:r>
          </a:p>
        </p:txBody>
      </p:sp>
      <p:sp>
        <p:nvSpPr>
          <p:cNvPr id="6" name="Vývojový diagram: spojnice 5">
            <a:extLst>
              <a:ext uri="{FF2B5EF4-FFF2-40B4-BE49-F238E27FC236}">
                <a16:creationId xmlns:a16="http://schemas.microsoft.com/office/drawing/2014/main" id="{0CED4D51-0EA2-48F4-B005-2443F84215ED}"/>
              </a:ext>
            </a:extLst>
          </p:cNvPr>
          <p:cNvSpPr/>
          <p:nvPr/>
        </p:nvSpPr>
        <p:spPr>
          <a:xfrm>
            <a:off x="4067944" y="1927963"/>
            <a:ext cx="1314531" cy="1294048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ývojový diagram: spojnice 8">
            <a:extLst>
              <a:ext uri="{FF2B5EF4-FFF2-40B4-BE49-F238E27FC236}">
                <a16:creationId xmlns:a16="http://schemas.microsoft.com/office/drawing/2014/main" id="{AC99B50F-52B6-44D8-B098-3D1C5BA41B4C}"/>
              </a:ext>
            </a:extLst>
          </p:cNvPr>
          <p:cNvSpPr/>
          <p:nvPr/>
        </p:nvSpPr>
        <p:spPr>
          <a:xfrm>
            <a:off x="3779912" y="1712732"/>
            <a:ext cx="1881826" cy="1770298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ývojový diagram: spojnice 10">
            <a:extLst>
              <a:ext uri="{FF2B5EF4-FFF2-40B4-BE49-F238E27FC236}">
                <a16:creationId xmlns:a16="http://schemas.microsoft.com/office/drawing/2014/main" id="{356E9ECC-EB8D-4895-9FA8-DD5644BD5F08}"/>
              </a:ext>
            </a:extLst>
          </p:cNvPr>
          <p:cNvSpPr/>
          <p:nvPr/>
        </p:nvSpPr>
        <p:spPr>
          <a:xfrm>
            <a:off x="3525480" y="1341512"/>
            <a:ext cx="2453081" cy="2456656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ývojový diagram: spojnice 11">
            <a:extLst>
              <a:ext uri="{FF2B5EF4-FFF2-40B4-BE49-F238E27FC236}">
                <a16:creationId xmlns:a16="http://schemas.microsoft.com/office/drawing/2014/main" id="{8F05DD1B-86C5-4BB4-A10E-2DB29C71154E}"/>
              </a:ext>
            </a:extLst>
          </p:cNvPr>
          <p:cNvSpPr/>
          <p:nvPr/>
        </p:nvSpPr>
        <p:spPr>
          <a:xfrm>
            <a:off x="3059833" y="966615"/>
            <a:ext cx="3384376" cy="3333327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9AE6D78E-0E45-4D2A-B48C-A41BEC1F5D25}"/>
              </a:ext>
            </a:extLst>
          </p:cNvPr>
          <p:cNvCxnSpPr/>
          <p:nvPr/>
        </p:nvCxnSpPr>
        <p:spPr>
          <a:xfrm>
            <a:off x="6084168" y="1779662"/>
            <a:ext cx="10081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7A19ADE1-B55D-45E4-88B3-5FBD94F3B84F}"/>
              </a:ext>
            </a:extLst>
          </p:cNvPr>
          <p:cNvCxnSpPr/>
          <p:nvPr/>
        </p:nvCxnSpPr>
        <p:spPr>
          <a:xfrm>
            <a:off x="5796136" y="3075806"/>
            <a:ext cx="1080120" cy="648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22980013-5A21-4F1F-9A11-5B88B7051D78}"/>
              </a:ext>
            </a:extLst>
          </p:cNvPr>
          <p:cNvCxnSpPr>
            <a:cxnSpLocks/>
          </p:cNvCxnSpPr>
          <p:nvPr/>
        </p:nvCxnSpPr>
        <p:spPr>
          <a:xfrm flipH="1">
            <a:off x="2411760" y="2893875"/>
            <a:ext cx="15841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BD4FB612-E500-4876-8994-B901D07AF04E}"/>
              </a:ext>
            </a:extLst>
          </p:cNvPr>
          <p:cNvSpPr txBox="1"/>
          <p:nvPr/>
        </p:nvSpPr>
        <p:spPr>
          <a:xfrm>
            <a:off x="7092280" y="156363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Celý svět</a:t>
            </a:r>
          </a:p>
        </p:txBody>
      </p:sp>
      <p:cxnSp>
        <p:nvCxnSpPr>
          <p:cNvPr id="21" name="Přímá spojnice se šipkou 20">
            <a:extLst>
              <a:ext uri="{FF2B5EF4-FFF2-40B4-BE49-F238E27FC236}">
                <a16:creationId xmlns:a16="http://schemas.microsoft.com/office/drawing/2014/main" id="{75C2A518-4376-4869-92D8-8582F793580D}"/>
              </a:ext>
            </a:extLst>
          </p:cNvPr>
          <p:cNvCxnSpPr>
            <a:cxnSpLocks/>
          </p:cNvCxnSpPr>
          <p:nvPr/>
        </p:nvCxnSpPr>
        <p:spPr>
          <a:xfrm flipH="1" flipV="1">
            <a:off x="2771800" y="1419623"/>
            <a:ext cx="1800200" cy="6487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456E22DB-2713-411D-BFA4-BCFB740F2F57}"/>
              </a:ext>
            </a:extLst>
          </p:cNvPr>
          <p:cNvSpPr txBox="1"/>
          <p:nvPr/>
        </p:nvSpPr>
        <p:spPr>
          <a:xfrm>
            <a:off x="6948264" y="348303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Region světa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7CFD89B4-F5DF-4FD9-9816-4CAD45864F97}"/>
              </a:ext>
            </a:extLst>
          </p:cNvPr>
          <p:cNvSpPr txBox="1"/>
          <p:nvPr/>
        </p:nvSpPr>
        <p:spPr>
          <a:xfrm>
            <a:off x="323528" y="264375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Národní prostředí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FF596031-B27C-4881-96EE-58196BC55243}"/>
              </a:ext>
            </a:extLst>
          </p:cNvPr>
          <p:cNvSpPr txBox="1"/>
          <p:nvPr/>
        </p:nvSpPr>
        <p:spPr>
          <a:xfrm>
            <a:off x="755576" y="105958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Místní komunita</a:t>
            </a:r>
          </a:p>
        </p:txBody>
      </p:sp>
    </p:spTree>
    <p:extLst>
      <p:ext uri="{BB962C8B-B14F-4D97-AF65-F5344CB8AC3E}">
        <p14:creationId xmlns:p14="http://schemas.microsoft.com/office/powerpoint/2010/main" val="1172047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Módní </a:t>
            </a:r>
            <a:r>
              <a:rPr lang="cs-CZ" sz="1800" dirty="0"/>
              <a:t>jevy (výkyvy</a:t>
            </a:r>
            <a:r>
              <a:rPr lang="cs-CZ" sz="1800" dirty="0" smtClean="0"/>
              <a:t>)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 smtClean="0"/>
              <a:t>Trend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 err="1" smtClean="0"/>
              <a:t>Megatrendy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Změny v podnikatelském prostředí</a:t>
            </a:r>
          </a:p>
        </p:txBody>
      </p:sp>
    </p:spTree>
    <p:extLst>
      <p:ext uri="{BB962C8B-B14F-4D97-AF65-F5344CB8AC3E}">
        <p14:creationId xmlns:p14="http://schemas.microsoft.com/office/powerpoint/2010/main" val="3589801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1059582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/>
              <a:t>management </a:t>
            </a:r>
            <a:r>
              <a:rPr lang="cs-CZ" sz="2400" dirty="0"/>
              <a:t>jako skupina řídících pracovníků</a:t>
            </a:r>
            <a:r>
              <a:rPr lang="cs-CZ" sz="2400" dirty="0" smtClean="0"/>
              <a:t>;</a:t>
            </a:r>
          </a:p>
          <a:p>
            <a:pPr algn="just"/>
            <a:endParaRPr lang="cs-CZ" sz="2400" dirty="0"/>
          </a:p>
          <a:p>
            <a:pPr lvl="0" algn="just"/>
            <a:r>
              <a:rPr lang="cs-CZ" sz="2400" dirty="0"/>
              <a:t>management jako vědní disciplína</a:t>
            </a:r>
            <a:r>
              <a:rPr lang="cs-CZ" sz="2400" dirty="0" smtClean="0"/>
              <a:t>;</a:t>
            </a:r>
          </a:p>
          <a:p>
            <a:pPr lvl="0" algn="just"/>
            <a:endParaRPr lang="cs-CZ" sz="2400" dirty="0"/>
          </a:p>
          <a:p>
            <a:pPr lvl="0" algn="just"/>
            <a:r>
              <a:rPr lang="cs-CZ" sz="2400" dirty="0"/>
              <a:t>management jako funkce a aktivita.</a:t>
            </a:r>
          </a:p>
          <a:p>
            <a:pPr lvl="0" algn="just"/>
            <a:endParaRPr lang="cs-CZ" sz="2400" dirty="0"/>
          </a:p>
          <a:p>
            <a:pPr algn="just"/>
            <a:endParaRPr lang="cs-CZ" sz="2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Pojetí managementu</a:t>
            </a:r>
          </a:p>
        </p:txBody>
      </p:sp>
    </p:spTree>
    <p:extLst>
      <p:ext uri="{BB962C8B-B14F-4D97-AF65-F5344CB8AC3E}">
        <p14:creationId xmlns:p14="http://schemas.microsoft.com/office/powerpoint/2010/main" val="3155477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 tomto pojetí je management spojován s lidským faktorem. Blažek (2014) hovoří o tzv. personifikaci pojmu management. </a:t>
            </a:r>
          </a:p>
          <a:p>
            <a:pPr algn="just"/>
            <a:r>
              <a:rPr lang="cs-CZ" sz="1800" dirty="0"/>
              <a:t>Management je vnímán jako skupina pracovníků, vedoucích pracovníků - manažerů, kteří jsou realizátoři managementu a mají za úkol řídit danou organizaci. </a:t>
            </a:r>
          </a:p>
          <a:p>
            <a:pPr algn="just"/>
            <a:r>
              <a:rPr lang="cs-CZ" sz="1800" dirty="0"/>
              <a:t>Manažer je klíčovou osobou v organizaci, jelikož nese odpovědnost za úspěšnost organizace v podnikatelském prostředí. V malých organizacích splývá role manažera s rolí vlastníka. S růstem organizací dochází k oddělování manažera a vlastníka. Manažer se tak stává prostředníkem mezi výkonnými zaměstnanci a vlastníky organizace.</a:t>
            </a:r>
          </a:p>
          <a:p>
            <a:pPr algn="just"/>
            <a:r>
              <a:rPr lang="cs-CZ" sz="1800" dirty="0"/>
              <a:t>Podle </a:t>
            </a:r>
            <a:r>
              <a:rPr lang="cs-CZ" sz="1800" dirty="0" err="1"/>
              <a:t>Druckera</a:t>
            </a:r>
            <a:r>
              <a:rPr lang="cs-CZ" sz="1800" dirty="0"/>
              <a:t> je manažer považován za osobu, která odpovídá za plánování, realizaci a kontrolu. </a:t>
            </a:r>
          </a:p>
          <a:p>
            <a:pPr algn="just"/>
            <a:r>
              <a:rPr lang="cs-CZ" sz="1800" dirty="0"/>
              <a:t>Lojd (2011, s. 10) považuje manažera za člověka, který dosahuje stanovených cílů s lidmi a prostřednictvím nich.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Management jako skupina řídících pracovníků</a:t>
            </a:r>
          </a:p>
        </p:txBody>
      </p:sp>
    </p:spTree>
    <p:extLst>
      <p:ext uri="{BB962C8B-B14F-4D97-AF65-F5344CB8AC3E}">
        <p14:creationId xmlns:p14="http://schemas.microsoft.com/office/powerpoint/2010/main" val="350371988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3569</TotalTime>
  <Words>3713</Words>
  <Application>Microsoft Office PowerPoint</Application>
  <PresentationFormat>Předvádění na obrazovce (16:9)</PresentationFormat>
  <Paragraphs>391</Paragraphs>
  <Slides>46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51" baseType="lpstr">
      <vt:lpstr>Arial</vt:lpstr>
      <vt:lpstr>Calibri</vt:lpstr>
      <vt:lpstr>Enriqueta</vt:lpstr>
      <vt:lpstr>Times New Roman</vt:lpstr>
      <vt:lpstr>SLU</vt:lpstr>
      <vt:lpstr>Přístupy k managementu</vt:lpstr>
      <vt:lpstr>Základní informace k předmětu</vt:lpstr>
      <vt:lpstr>Management – jeho podstata a definice</vt:lpstr>
      <vt:lpstr>Podnikatelské prostředí a jeho vliv na management organizace</vt:lpstr>
      <vt:lpstr>Struktura podnikatelského prostředí</vt:lpstr>
      <vt:lpstr>Struktura podnikatelského prostředí</vt:lpstr>
      <vt:lpstr>Změny v podnikatelském prostředí</vt:lpstr>
      <vt:lpstr>Pojetí managementu</vt:lpstr>
      <vt:lpstr>Management jako skupina řídících pracovníků</vt:lpstr>
      <vt:lpstr>Manažer</vt:lpstr>
      <vt:lpstr>Typologie manažerů </vt:lpstr>
      <vt:lpstr>Vertikální typologie manažerů </vt:lpstr>
      <vt:lpstr>Charakter manažerské práce</vt:lpstr>
      <vt:lpstr>Styl manažerské práce I</vt:lpstr>
      <vt:lpstr>Styl manažerské práce II</vt:lpstr>
      <vt:lpstr>Vliv prostředí na práci manažera</vt:lpstr>
      <vt:lpstr>Manažerské přístupy</vt:lpstr>
      <vt:lpstr>Time management</vt:lpstr>
      <vt:lpstr>Generace Time managementu</vt:lpstr>
      <vt:lpstr>Plánování času</vt:lpstr>
      <vt:lpstr>Nástroje plánování času</vt:lpstr>
      <vt:lpstr>Optimální rozložení času v běžném pracovním týdnu</vt:lpstr>
      <vt:lpstr>Zloději času</vt:lpstr>
      <vt:lpstr>Techniky řízení času</vt:lpstr>
      <vt:lpstr>Paretovo pravidlo</vt:lpstr>
      <vt:lpstr>ABC analýza</vt:lpstr>
      <vt:lpstr>Eisenhowerův princip </vt:lpstr>
      <vt:lpstr>Eisenhowerova matice</vt:lpstr>
      <vt:lpstr>Delegování</vt:lpstr>
      <vt:lpstr>Míra delegování</vt:lpstr>
      <vt:lpstr>Cíl delegování</vt:lpstr>
      <vt:lpstr>Proces delegování</vt:lpstr>
      <vt:lpstr>Činnosti vhodné k delegování</vt:lpstr>
      <vt:lpstr>Činnosti nevhodné k delegování</vt:lpstr>
      <vt:lpstr>Plánování delegování</vt:lpstr>
      <vt:lpstr>Týmová práce</vt:lpstr>
      <vt:lpstr>Týmy I</vt:lpstr>
      <vt:lpstr>Týmy II</vt:lpstr>
      <vt:lpstr>Týmy III</vt:lpstr>
      <vt:lpstr>Týmové role podle Belbina</vt:lpstr>
      <vt:lpstr>Fáze vývoje týmu</vt:lpstr>
      <vt:lpstr>Výhody týmové práce</vt:lpstr>
      <vt:lpstr>Nevýhody týmové práce</vt:lpstr>
      <vt:lpstr>Management by Objectives MBO I</vt:lpstr>
      <vt:lpstr>MBO jako cyklus aktivit</vt:lpstr>
      <vt:lpstr>Předpoklady úspěšného programu MBO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231</cp:revision>
  <dcterms:created xsi:type="dcterms:W3CDTF">2016-07-06T15:42:34Z</dcterms:created>
  <dcterms:modified xsi:type="dcterms:W3CDTF">2024-02-19T17:58:27Z</dcterms:modified>
</cp:coreProperties>
</file>