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21" r:id="rId3"/>
    <p:sldId id="322" r:id="rId4"/>
    <p:sldId id="323" r:id="rId5"/>
    <p:sldId id="324" r:id="rId6"/>
    <p:sldId id="326" r:id="rId7"/>
    <p:sldId id="328" r:id="rId8"/>
    <p:sldId id="332" r:id="rId9"/>
    <p:sldId id="334" r:id="rId10"/>
    <p:sldId id="336" r:id="rId11"/>
    <p:sldId id="339" r:id="rId12"/>
    <p:sldId id="341" r:id="rId13"/>
    <p:sldId id="343" r:id="rId14"/>
    <p:sldId id="345" r:id="rId15"/>
    <p:sldId id="347" r:id="rId16"/>
    <p:sldId id="348" r:id="rId17"/>
    <p:sldId id="349" r:id="rId18"/>
    <p:sldId id="350" r:id="rId1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22.04.2024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544616" cy="2160240"/>
          </a:xfrm>
          <a:prstGeom prst="rect">
            <a:avLst/>
          </a:prstGeom>
        </p:spPr>
        <p:txBody>
          <a:bodyPr anchor="t">
            <a:normAutofit/>
          </a:bodyPr>
          <a:lstStyle/>
          <a:p>
            <a:pPr algn="l"/>
            <a:r>
              <a:rPr lang="cs-CZ" sz="3600" b="1" dirty="0" smtClean="0">
                <a:solidFill>
                  <a:schemeClr val="bg1"/>
                </a:solidFill>
                <a:latin typeface="Times New Roman" panose="02020603050405020304" pitchFamily="18" charset="0"/>
                <a:cs typeface="Times New Roman" panose="02020603050405020304" pitchFamily="18" charset="0"/>
              </a:rPr>
              <a:t>Vybrané současné přístupy </a:t>
            </a:r>
            <a:r>
              <a:rPr lang="cs-CZ" sz="3600" b="1" dirty="0" smtClean="0">
                <a:solidFill>
                  <a:schemeClr val="bg1"/>
                </a:solidFill>
                <a:latin typeface="Times New Roman" panose="02020603050405020304" pitchFamily="18" charset="0"/>
                <a:cs typeface="Times New Roman" panose="02020603050405020304" pitchFamily="18" charset="0"/>
              </a:rPr>
              <a:t>k managementu</a:t>
            </a:r>
            <a:endParaRPr lang="cs-CZ" sz="36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683568" y="3219822"/>
            <a:ext cx="496855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10</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smtClean="0"/>
              <a:t>Definice jakosti z</a:t>
            </a:r>
            <a:r>
              <a:rPr lang="cs-CZ" sz="1800" dirty="0"/>
              <a:t> normy ČSN EN ISO </a:t>
            </a:r>
            <a:r>
              <a:rPr lang="cs-CZ" sz="1800" dirty="0" smtClean="0"/>
              <a:t>9000:2006 říká</a:t>
            </a:r>
            <a:r>
              <a:rPr lang="cs-CZ" sz="1800" dirty="0"/>
              <a:t>,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endParaRPr lang="cs-CZ" sz="1800" dirty="0" smtClean="0"/>
          </a:p>
          <a:p>
            <a:pPr lvl="0" algn="just"/>
            <a:r>
              <a:rPr lang="cs-CZ" sz="1800" b="1" dirty="0" smtClean="0"/>
              <a:t>Management </a:t>
            </a:r>
            <a:r>
              <a:rPr lang="cs-CZ" sz="1800" b="1" dirty="0"/>
              <a:t>jakosti</a:t>
            </a:r>
            <a:r>
              <a:rPr lang="cs-CZ" sz="1800" dirty="0"/>
              <a:t>, který představuje komplex aktivit zaměřených na zvyšování a udržování jakosti v podniku, je realizován prostřednictvím tří koncepcí, a to odvětvových standardů, norem ISO a koncepce TQM.</a:t>
            </a:r>
            <a:endParaRPr lang="cs-CZ" sz="1800" dirty="0" smtClean="0"/>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a:t>
            </a:r>
            <a:endParaRPr lang="cs-CZ" dirty="0"/>
          </a:p>
        </p:txBody>
      </p:sp>
    </p:spTree>
    <p:extLst>
      <p:ext uri="{BB962C8B-B14F-4D97-AF65-F5344CB8AC3E}">
        <p14:creationId xmlns:p14="http://schemas.microsoft.com/office/powerpoint/2010/main" val="16443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endParaRPr lang="cs-CZ" sz="1800" dirty="0" smtClean="0"/>
          </a:p>
          <a:p>
            <a:pPr lvl="0" algn="just"/>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a:t>
            </a:r>
            <a:r>
              <a:rPr lang="cs-CZ" dirty="0" smtClean="0"/>
              <a:t>II</a:t>
            </a:r>
            <a:endParaRPr lang="cs-CZ" dirty="0"/>
          </a:p>
        </p:txBody>
      </p:sp>
    </p:spTree>
    <p:extLst>
      <p:ext uri="{BB962C8B-B14F-4D97-AF65-F5344CB8AC3E}">
        <p14:creationId xmlns:p14="http://schemas.microsoft.com/office/powerpoint/2010/main" val="128284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a:t>
            </a:r>
            <a:r>
              <a:rPr lang="cs-CZ" sz="1800" dirty="0" smtClean="0"/>
              <a:t>byla </a:t>
            </a:r>
            <a:r>
              <a:rPr lang="cs-CZ" sz="1800" dirty="0"/>
              <a:t>zformulována během druhé poloviny dvacátého století v Japonsku, následně v USA a v Evropě. </a:t>
            </a:r>
            <a:endParaRPr lang="cs-CZ" sz="1800" dirty="0" smtClean="0"/>
          </a:p>
          <a:p>
            <a:pPr lvl="0" algn="just"/>
            <a:r>
              <a:rPr lang="cs-CZ" sz="1800" dirty="0" smtClean="0"/>
              <a:t>Jedná </a:t>
            </a:r>
            <a:r>
              <a:rPr lang="cs-CZ" sz="1800" dirty="0"/>
              <a:t>se otevřenou filozofii managementu organizací, na jejímž základě a pro její podporu byly vyvinuty různé modely, dnes nejčastěji označované jako modely excelence organizací. </a:t>
            </a:r>
            <a:endParaRPr lang="cs-CZ" sz="1800" dirty="0" smtClean="0"/>
          </a:p>
          <a:p>
            <a:pPr lvl="0" algn="just"/>
            <a:r>
              <a:rPr lang="cs-CZ" sz="1800" dirty="0" smtClean="0"/>
              <a:t>Z</a:t>
            </a:r>
            <a:r>
              <a:rPr lang="cs-CZ" sz="1800" dirty="0"/>
              <a:t>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endParaRPr lang="cs-CZ" sz="1800" dirty="0" smtClean="0"/>
          </a:p>
          <a:p>
            <a:pPr lvl="0" algn="just"/>
            <a:r>
              <a:rPr lang="cs-CZ" sz="1800" dirty="0" smtClean="0"/>
              <a:t>Model </a:t>
            </a:r>
            <a:r>
              <a:rPr lang="cs-CZ" sz="1800" dirty="0"/>
              <a:t>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a:t>
            </a:r>
            <a:r>
              <a:rPr lang="cs-CZ" dirty="0" smtClean="0"/>
              <a:t>III</a:t>
            </a:r>
            <a:endParaRPr lang="cs-CZ" dirty="0"/>
          </a:p>
        </p:txBody>
      </p:sp>
    </p:spTree>
    <p:extLst>
      <p:ext uri="{BB962C8B-B14F-4D97-AF65-F5344CB8AC3E}">
        <p14:creationId xmlns:p14="http://schemas.microsoft.com/office/powerpoint/2010/main" val="4002526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a:t>
            </a:r>
            <a:r>
              <a:rPr lang="cs-CZ" sz="1800" dirty="0" smtClean="0"/>
              <a:t>odpadů.</a:t>
            </a:r>
          </a:p>
          <a:p>
            <a:pPr algn="just"/>
            <a:r>
              <a:rPr lang="cs-CZ" sz="1800" dirty="0"/>
              <a:t>Environmentální </a:t>
            </a:r>
            <a:r>
              <a:rPr lang="cs-CZ" sz="1800" dirty="0" smtClean="0"/>
              <a:t>management se </a:t>
            </a:r>
            <a:r>
              <a:rPr lang="cs-CZ" sz="1800" dirty="0"/>
              <a:t>zabývá problematikou ochrany životního prostředí při naplňování cílů organizace. </a:t>
            </a:r>
            <a:endParaRPr lang="cs-CZ" sz="1800" dirty="0" smtClean="0"/>
          </a:p>
          <a:p>
            <a:pPr algn="just"/>
            <a:endParaRPr lang="cs-CZ" sz="1800" dirty="0" smtClean="0"/>
          </a:p>
          <a:p>
            <a:pPr algn="just"/>
            <a:r>
              <a:rPr lang="cs-CZ" sz="1800" dirty="0"/>
              <a:t>V podstatě existují dva základní způsoby, kterými podnik může přistoupit k zavedení systému EMS, a to aplikací standardů ISO řady 14000 (ISO 14001 a 14002) nebo registrace v programu EMAS (EMAS III</a:t>
            </a:r>
            <a:r>
              <a:rPr lang="cs-CZ" sz="1800" dirty="0" smtClean="0"/>
              <a:t>).</a:t>
            </a:r>
          </a:p>
          <a:p>
            <a:pPr algn="just"/>
            <a:endParaRPr lang="cs-CZ" sz="1800" dirty="0"/>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a:t>
            </a:r>
            <a:r>
              <a:rPr lang="cs-CZ" dirty="0" smtClean="0"/>
              <a:t>management I</a:t>
            </a:r>
            <a:endParaRPr lang="cs-CZ" dirty="0"/>
          </a:p>
        </p:txBody>
      </p:sp>
    </p:spTree>
    <p:extLst>
      <p:ext uri="{BB962C8B-B14F-4D97-AF65-F5344CB8AC3E}">
        <p14:creationId xmlns:p14="http://schemas.microsoft.com/office/powerpoint/2010/main" val="3665677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Norma ČSN EN ISO 14001:2005 Systémy environmentálního managementu</a:t>
            </a:r>
            <a:r>
              <a:rPr lang="cs-CZ" sz="1800" dirty="0"/>
              <a:t>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b="1" dirty="0"/>
              <a:t>EMAS (</a:t>
            </a:r>
            <a:r>
              <a:rPr lang="cs-CZ" sz="1800" b="1" dirty="0" err="1"/>
              <a:t>Environmental</a:t>
            </a:r>
            <a:r>
              <a:rPr lang="cs-CZ" sz="1800" b="1" dirty="0"/>
              <a:t> Management and Audit </a:t>
            </a:r>
            <a:r>
              <a:rPr lang="cs-CZ" sz="1800" b="1" dirty="0" err="1"/>
              <a:t>Scheme</a:t>
            </a:r>
            <a:r>
              <a:rPr lang="cs-CZ" sz="1800" b="1" dirty="0"/>
              <a:t>)</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a:t>
            </a:r>
            <a:r>
              <a:rPr lang="cs-CZ" sz="1800" dirty="0" smtClean="0"/>
              <a:t>zejména: úvodní </a:t>
            </a:r>
            <a:r>
              <a:rPr lang="cs-CZ" sz="1800" dirty="0"/>
              <a:t>přezkoumání stavu životního prostředí</a:t>
            </a:r>
            <a:r>
              <a:rPr lang="cs-CZ" sz="1800" dirty="0" smtClean="0"/>
              <a:t>; registr </a:t>
            </a:r>
            <a:r>
              <a:rPr lang="cs-CZ" sz="1800" dirty="0"/>
              <a:t>vlivu</a:t>
            </a:r>
            <a:r>
              <a:rPr lang="cs-CZ" sz="1800" dirty="0" smtClean="0"/>
              <a:t>; posuzování </a:t>
            </a:r>
            <a:r>
              <a:rPr lang="cs-CZ" sz="1800" dirty="0"/>
              <a:t>i nepřímých environmentálních aspektů</a:t>
            </a:r>
            <a:r>
              <a:rPr lang="cs-CZ" sz="1800" dirty="0" smtClean="0"/>
              <a:t>; zpracování</a:t>
            </a:r>
            <a:r>
              <a:rPr lang="cs-CZ" sz="1800" dirty="0"/>
              <a:t>,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a:t>
            </a:r>
            <a:r>
              <a:rPr lang="cs-CZ" dirty="0" smtClean="0"/>
              <a:t>II</a:t>
            </a:r>
            <a:endParaRPr lang="cs-CZ" dirty="0"/>
          </a:p>
        </p:txBody>
      </p:sp>
    </p:spTree>
    <p:extLst>
      <p:ext uri="{BB962C8B-B14F-4D97-AF65-F5344CB8AC3E}">
        <p14:creationId xmlns:p14="http://schemas.microsoft.com/office/powerpoint/2010/main" val="283866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a:t>
            </a:r>
            <a:endParaRPr lang="cs-CZ" sz="1700" dirty="0" smtClean="0"/>
          </a:p>
          <a:p>
            <a:pPr lvl="0" algn="just"/>
            <a:r>
              <a:rPr lang="cs-CZ" sz="1700" b="1" dirty="0" smtClean="0"/>
              <a:t>Strategický </a:t>
            </a:r>
            <a:r>
              <a:rPr lang="cs-CZ" sz="1700" b="1" dirty="0"/>
              <a:t>management </a:t>
            </a:r>
            <a:r>
              <a:rPr lang="cs-CZ" sz="1700" dirty="0"/>
              <a:t>představuje přípravu a realizaci rozvojových záměrů dlouhodobější povahy, které mají pro danou organizaci rozhodující význam a jejichž cílem je dosažení stanovených strategických cílů</a:t>
            </a:r>
            <a:r>
              <a:rPr lang="cs-CZ" sz="1700" dirty="0" smtClean="0"/>
              <a:t>.</a:t>
            </a:r>
          </a:p>
          <a:p>
            <a:pPr lvl="0" algn="just"/>
            <a:endParaRPr lang="cs-CZ" sz="1700" dirty="0" smtClean="0"/>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r>
              <a:rPr lang="cs-CZ" sz="1700" dirty="0" smtClean="0"/>
              <a:t>.</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a:t>
            </a:r>
            <a:endParaRPr lang="cs-CZ" dirty="0"/>
          </a:p>
        </p:txBody>
      </p:sp>
    </p:spTree>
    <p:extLst>
      <p:ext uri="{BB962C8B-B14F-4D97-AF65-F5344CB8AC3E}">
        <p14:creationId xmlns:p14="http://schemas.microsoft.com/office/powerpoint/2010/main" val="3819557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Sekvenční model </a:t>
            </a:r>
            <a:r>
              <a:rPr lang="cs-CZ" sz="1800" b="1" dirty="0"/>
              <a:t>strategického managementu</a:t>
            </a:r>
            <a:r>
              <a:rPr lang="cs-CZ" sz="1800" dirty="0"/>
              <a:t>, který má tři základní fáze, a to:</a:t>
            </a:r>
          </a:p>
          <a:p>
            <a:pPr lvl="0" algn="just">
              <a:buAutoNum type="arabicPeriod"/>
            </a:pPr>
            <a:r>
              <a:rPr lang="cs-CZ" sz="1800" i="1" dirty="0" smtClean="0"/>
              <a:t>strategické </a:t>
            </a:r>
            <a:r>
              <a:rPr lang="cs-CZ" sz="1800" i="1" dirty="0" smtClean="0"/>
              <a:t>plánování </a:t>
            </a:r>
            <a:r>
              <a:rPr lang="cs-CZ" sz="1800" dirty="0" smtClean="0"/>
              <a:t>– posloupnost </a:t>
            </a:r>
            <a:r>
              <a:rPr lang="cs-CZ" sz="1800" dirty="0"/>
              <a:t>jednotlivých kroků, které začínají strategickou situační analýzou a končí formulací strategie a vytvořením strategického </a:t>
            </a:r>
            <a:r>
              <a:rPr lang="cs-CZ" sz="1800" dirty="0" smtClean="0"/>
              <a:t>plánu, přičemž cílem je </a:t>
            </a:r>
            <a:r>
              <a:rPr lang="cs-CZ" sz="1800" dirty="0"/>
              <a:t>připravit a naplánovat strategickou </a:t>
            </a:r>
            <a:r>
              <a:rPr lang="cs-CZ" sz="1800" dirty="0" smtClean="0"/>
              <a:t>koncepci</a:t>
            </a:r>
            <a:r>
              <a:rPr lang="cs-CZ" sz="1800" dirty="0" smtClean="0"/>
              <a:t>;</a:t>
            </a:r>
          </a:p>
          <a:p>
            <a:pPr marL="0" lvl="0" indent="0" algn="just">
              <a:buNone/>
            </a:pPr>
            <a:endParaRPr lang="cs-CZ" sz="1800" dirty="0"/>
          </a:p>
          <a:p>
            <a:pPr marL="0" lvl="0" indent="0" algn="just">
              <a:buNone/>
            </a:pPr>
            <a:r>
              <a:rPr lang="cs-CZ" sz="1800" dirty="0" smtClean="0"/>
              <a:t>2. </a:t>
            </a:r>
            <a:r>
              <a:rPr lang="cs-CZ" sz="1800" i="1" dirty="0" smtClean="0"/>
              <a:t>implementace strategie </a:t>
            </a:r>
            <a:r>
              <a:rPr lang="cs-CZ" sz="1800" dirty="0" smtClean="0"/>
              <a:t>– znamená </a:t>
            </a:r>
            <a:r>
              <a:rPr lang="cs-CZ" sz="1800" dirty="0"/>
              <a:t>praktickou realizace zvolené </a:t>
            </a:r>
            <a:r>
              <a:rPr lang="cs-CZ" sz="1800" dirty="0" smtClean="0"/>
              <a:t>strategie</a:t>
            </a:r>
            <a:r>
              <a:rPr lang="cs-CZ" sz="1800" dirty="0" smtClean="0"/>
              <a:t>;</a:t>
            </a:r>
          </a:p>
          <a:p>
            <a:pPr marL="0" lvl="0" indent="0" algn="just">
              <a:buNone/>
            </a:pPr>
            <a:endParaRPr lang="cs-CZ" sz="1800" dirty="0"/>
          </a:p>
          <a:p>
            <a:pPr marL="0" indent="0" algn="just">
              <a:buNone/>
            </a:pPr>
            <a:r>
              <a:rPr lang="cs-CZ" sz="1800" dirty="0" smtClean="0"/>
              <a:t>3. </a:t>
            </a:r>
            <a:r>
              <a:rPr lang="cs-CZ" sz="1800" i="1" dirty="0"/>
              <a:t>k</a:t>
            </a:r>
            <a:r>
              <a:rPr lang="cs-CZ" sz="1800" i="1" dirty="0" smtClean="0"/>
              <a:t>ontrola</a:t>
            </a:r>
            <a:r>
              <a:rPr lang="cs-CZ" sz="1800" dirty="0" smtClean="0"/>
              <a:t> - </a:t>
            </a:r>
            <a:r>
              <a:rPr lang="cs-CZ" sz="1800" dirty="0"/>
              <a:t>má za úkol zjistit, zda vybraná a implementovaná strategie přináší takové výsledky, které byly od ní vyžadovány a </a:t>
            </a:r>
            <a:r>
              <a:rPr lang="cs-CZ" sz="1800" dirty="0" smtClean="0"/>
              <a:t>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II</a:t>
            </a:r>
            <a:endParaRPr lang="cs-CZ" dirty="0"/>
          </a:p>
        </p:txBody>
      </p:sp>
    </p:spTree>
    <p:extLst>
      <p:ext uri="{BB962C8B-B14F-4D97-AF65-F5344CB8AC3E}">
        <p14:creationId xmlns:p14="http://schemas.microsoft.com/office/powerpoint/2010/main" val="1901953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r>
              <a:rPr lang="cs-CZ" sz="1800" dirty="0" smtClean="0"/>
              <a:t>.</a:t>
            </a:r>
            <a:endParaRPr lang="cs-CZ" sz="1800" b="1" dirty="0" smtClean="0"/>
          </a:p>
          <a:p>
            <a:pPr lvl="0" algn="just"/>
            <a:r>
              <a:rPr lang="cs-CZ" sz="1800" b="1" dirty="0" smtClean="0"/>
              <a:t>Management rizika </a:t>
            </a:r>
            <a:r>
              <a:rPr lang="cs-CZ" sz="1800" dirty="0" smtClean="0"/>
              <a:t>představuje </a:t>
            </a:r>
            <a:r>
              <a:rPr lang="cs-CZ" sz="1800" dirty="0"/>
              <a:t>soustavný proces monitorování rizik, která mohou ovlivnit podnik a současně provádí soustavnou prevenci případných ohrožení. Podstatou této činností je </a:t>
            </a:r>
            <a:r>
              <a:rPr lang="cs-CZ" sz="1800" dirty="0" smtClean="0"/>
              <a:t>rozhodování </a:t>
            </a:r>
            <a:r>
              <a:rPr lang="cs-CZ" sz="1800" dirty="0"/>
              <a:t>v podmínkách nejistoty, tedy rozhodování, kdy máme minimum informací a nedostatek času k ověření jejich správnosti a nutnost vydat potřebné rozhodnutí</a:t>
            </a:r>
            <a:r>
              <a:rPr lang="cs-CZ" sz="1800" dirty="0" smtClean="0"/>
              <a:t>.</a:t>
            </a:r>
          </a:p>
          <a:p>
            <a:pPr lvl="0" algn="just"/>
            <a:r>
              <a:rPr lang="cs-CZ" sz="1800" dirty="0"/>
              <a:t>Management rizik je charakterizováno jako činnost, která je zaměřena na snižování současných a budoucích rizik, jejich příčin i </a:t>
            </a:r>
            <a:r>
              <a:rPr lang="cs-CZ" sz="1800" dirty="0" smtClean="0"/>
              <a:t>následků.</a:t>
            </a:r>
            <a:endParaRPr lang="cs-CZ" sz="1800" dirty="0"/>
          </a:p>
          <a:p>
            <a:pPr lvl="0" algn="just"/>
            <a:endParaRPr lang="cs-CZ" sz="1800" dirty="0" smtClean="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rizika</a:t>
            </a:r>
            <a:endParaRPr lang="cs-CZ" dirty="0"/>
          </a:p>
        </p:txBody>
      </p:sp>
    </p:spTree>
    <p:extLst>
      <p:ext uri="{BB962C8B-B14F-4D97-AF65-F5344CB8AC3E}">
        <p14:creationId xmlns:p14="http://schemas.microsoft.com/office/powerpoint/2010/main" val="1617791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4" y="721557"/>
            <a:ext cx="761230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a:t>
            </a:r>
            <a:endParaRPr lang="cs-CZ" sz="1800" dirty="0" smtClean="0"/>
          </a:p>
          <a:p>
            <a:pPr marL="0" indent="0" algn="just">
              <a:buNone/>
            </a:pPr>
            <a:r>
              <a:rPr lang="cs-CZ" sz="1800" dirty="0" smtClean="0"/>
              <a:t>Za </a:t>
            </a:r>
            <a:r>
              <a:rPr lang="cs-CZ" sz="1800" dirty="0"/>
              <a:t>společné znaky všech krizí mohou být považovány </a:t>
            </a:r>
            <a:r>
              <a:rPr lang="cs-CZ" sz="1800" dirty="0" smtClean="0"/>
              <a:t>tyto:</a:t>
            </a:r>
            <a:endParaRPr lang="cs-CZ" sz="1800" dirty="0"/>
          </a:p>
          <a:p>
            <a:pPr lvl="0" algn="just"/>
            <a:r>
              <a:rPr lang="cs-CZ" sz="1600" dirty="0"/>
              <a:t>Krize je téměř vždy rozkladná. </a:t>
            </a:r>
            <a:endParaRPr lang="cs-CZ" sz="1600" dirty="0" smtClean="0"/>
          </a:p>
          <a:p>
            <a:pPr lvl="0" algn="just"/>
            <a:r>
              <a:rPr lang="cs-CZ" sz="1600" dirty="0" smtClean="0"/>
              <a:t>Krize </a:t>
            </a:r>
            <a:r>
              <a:rPr lang="cs-CZ" sz="1600" dirty="0"/>
              <a:t>je téměř vždy negativní</a:t>
            </a:r>
            <a:r>
              <a:rPr lang="cs-CZ" sz="1600" dirty="0" smtClean="0"/>
              <a:t>.</a:t>
            </a:r>
            <a:endParaRPr lang="cs-CZ" sz="1600" dirty="0"/>
          </a:p>
          <a:p>
            <a:pPr lvl="0" algn="just"/>
            <a:r>
              <a:rPr lang="cs-CZ" sz="1600" dirty="0"/>
              <a:t>Krize rozděluje organizaci</a:t>
            </a:r>
            <a:r>
              <a:rPr lang="cs-CZ" sz="1600" dirty="0" smtClean="0"/>
              <a:t>.</a:t>
            </a:r>
            <a:endParaRPr lang="cs-CZ" sz="1600" dirty="0"/>
          </a:p>
          <a:p>
            <a:pPr lvl="0" algn="just"/>
            <a:r>
              <a:rPr lang="cs-CZ" sz="1600" dirty="0"/>
              <a:t>Krize může vyvolávat zkreslené nebo nesprávné dojmy</a:t>
            </a:r>
            <a:r>
              <a:rPr lang="cs-CZ" sz="1600" dirty="0" smtClean="0"/>
              <a:t>..</a:t>
            </a:r>
            <a:endParaRPr lang="cs-CZ" sz="1600" dirty="0"/>
          </a:p>
          <a:p>
            <a:pPr algn="just"/>
            <a:r>
              <a:rPr lang="cs-CZ" sz="1600" dirty="0"/>
              <a:t>Krize zpravidla překvapí, i když management podniku s určitými riziky počítá</a:t>
            </a:r>
            <a:r>
              <a:rPr lang="cs-CZ" sz="1600" dirty="0" smtClean="0"/>
              <a:t>.</a:t>
            </a:r>
          </a:p>
          <a:p>
            <a:pPr algn="just"/>
            <a:r>
              <a:rPr lang="cs-CZ" sz="1800" b="1" dirty="0"/>
              <a:t>Krizový management </a:t>
            </a:r>
            <a:r>
              <a:rPr lang="cs-CZ" sz="1800" dirty="0"/>
              <a:t>můžeme definovat jako jednu z disciplín managementu podniku. Je určen ke zvládání mimořádné negativní (krizové) situace podnikatelského subjektu.</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a:t>
            </a:r>
            <a:endParaRPr lang="cs-CZ" dirty="0"/>
          </a:p>
        </p:txBody>
      </p:sp>
    </p:spTree>
    <p:extLst>
      <p:ext uri="{BB962C8B-B14F-4D97-AF65-F5344CB8AC3E}">
        <p14:creationId xmlns:p14="http://schemas.microsoft.com/office/powerpoint/2010/main" val="3271214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směry managementu vznikly jako reakce na významné změny v podnikatelském prostředí na konci dvacátého století a začátku 21. </a:t>
            </a:r>
            <a:r>
              <a:rPr lang="cs-CZ" sz="1800" dirty="0" smtClean="0"/>
              <a:t>století.</a:t>
            </a:r>
          </a:p>
          <a:p>
            <a:pPr algn="just"/>
            <a:r>
              <a:rPr lang="cs-CZ" sz="1800" dirty="0" smtClean="0"/>
              <a:t>Aby </a:t>
            </a:r>
            <a:r>
              <a:rPr lang="cs-CZ" sz="1800" dirty="0"/>
              <a:t>podnik přežil a uspěl v současné době, tak musí přijít s novým způsobem řízení a rozhodování o svých podnikatelských aktivitách. </a:t>
            </a:r>
            <a:endParaRPr lang="cs-CZ" sz="1800" dirty="0" smtClean="0"/>
          </a:p>
          <a:p>
            <a:pPr algn="just"/>
            <a:endParaRPr lang="cs-CZ" sz="1800" dirty="0" smtClean="0"/>
          </a:p>
          <a:p>
            <a:pPr marL="0" indent="0" algn="just">
              <a:buNone/>
            </a:pPr>
            <a:r>
              <a:rPr lang="cs-CZ" sz="1800" dirty="0" smtClean="0"/>
              <a:t>Mezi </a:t>
            </a:r>
            <a:r>
              <a:rPr lang="cs-CZ" sz="1800" dirty="0"/>
              <a:t>moderní směry managementu bývá zařazován </a:t>
            </a:r>
            <a:r>
              <a:rPr lang="cs-CZ" sz="1800" dirty="0" smtClean="0"/>
              <a:t>především:</a:t>
            </a:r>
          </a:p>
          <a:p>
            <a:pPr algn="just"/>
            <a:r>
              <a:rPr lang="cs-CZ" sz="1800" dirty="0" smtClean="0"/>
              <a:t>management </a:t>
            </a:r>
            <a:r>
              <a:rPr lang="cs-CZ" sz="1800" dirty="0"/>
              <a:t>změny, </a:t>
            </a:r>
            <a:endParaRPr lang="cs-CZ" sz="1800" dirty="0" smtClean="0"/>
          </a:p>
          <a:p>
            <a:pPr algn="just"/>
            <a:r>
              <a:rPr lang="cs-CZ" sz="1800" dirty="0" smtClean="0"/>
              <a:t>management </a:t>
            </a:r>
            <a:r>
              <a:rPr lang="cs-CZ" sz="1800" dirty="0"/>
              <a:t>znalostí, </a:t>
            </a:r>
            <a:endParaRPr lang="cs-CZ" sz="1800" dirty="0" smtClean="0"/>
          </a:p>
          <a:p>
            <a:pPr algn="just"/>
            <a:r>
              <a:rPr lang="cs-CZ" sz="1800" dirty="0" smtClean="0"/>
              <a:t>procesní </a:t>
            </a:r>
            <a:r>
              <a:rPr lang="cs-CZ" sz="1800" dirty="0"/>
              <a:t>management, </a:t>
            </a:r>
            <a:endParaRPr lang="cs-CZ" sz="1800" dirty="0" smtClean="0"/>
          </a:p>
          <a:p>
            <a:pPr algn="just"/>
            <a:r>
              <a:rPr lang="cs-CZ" sz="1800" dirty="0" smtClean="0"/>
              <a:t>management </a:t>
            </a:r>
            <a:r>
              <a:rPr lang="cs-CZ" sz="1800" dirty="0"/>
              <a:t>rizika, </a:t>
            </a:r>
            <a:endParaRPr lang="cs-CZ" sz="1800" dirty="0" smtClean="0"/>
          </a:p>
          <a:p>
            <a:pPr algn="just"/>
            <a:r>
              <a:rPr lang="cs-CZ" sz="1800" dirty="0" smtClean="0"/>
              <a:t>krizový </a:t>
            </a:r>
            <a:r>
              <a:rPr lang="cs-CZ" sz="1800" dirty="0"/>
              <a:t>management</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současné přístupy k managementu</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Změna</a:t>
            </a:r>
            <a:r>
              <a:rPr lang="cs-CZ" sz="1800" dirty="0"/>
              <a:t> přestavuje odchylku, posun od předpokládaného, cílového stavu nebo průběhu procesu. Tato odchylka může být negativní nebo pozitivní, kvalitativního nebo kvantitativního </a:t>
            </a:r>
            <a:r>
              <a:rPr lang="cs-CZ" sz="1800" dirty="0" smtClean="0"/>
              <a:t>charakteru. </a:t>
            </a:r>
          </a:p>
          <a:p>
            <a:pPr marL="0" indent="0" algn="just">
              <a:buNone/>
            </a:pPr>
            <a:r>
              <a:rPr lang="cs-CZ" sz="1800" dirty="0" smtClean="0"/>
              <a:t>Změny </a:t>
            </a:r>
            <a:r>
              <a:rPr lang="cs-CZ" sz="1800" dirty="0"/>
              <a:t>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a:t>
            </a:r>
            <a:endParaRPr lang="cs-CZ" dirty="0"/>
          </a:p>
        </p:txBody>
      </p:sp>
    </p:spTree>
    <p:extLst>
      <p:ext uri="{BB962C8B-B14F-4D97-AF65-F5344CB8AC3E}">
        <p14:creationId xmlns:p14="http://schemas.microsoft.com/office/powerpoint/2010/main" val="3203285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Management změny </a:t>
            </a:r>
            <a:r>
              <a:rPr lang="cs-CZ" sz="1800" dirty="0"/>
              <a:t>(</a:t>
            </a:r>
            <a:r>
              <a:rPr lang="cs-CZ" sz="1800" dirty="0" err="1"/>
              <a:t>change</a:t>
            </a:r>
            <a:r>
              <a:rPr lang="cs-CZ" sz="1800" dirty="0"/>
              <a:t> </a:t>
            </a:r>
            <a:r>
              <a:rPr lang="cs-CZ" sz="1800" dirty="0" smtClean="0"/>
              <a:t>management) je </a:t>
            </a:r>
            <a:r>
              <a:rPr lang="cs-CZ" sz="1800" dirty="0"/>
              <a:t>směr managementu, který spočívá jednak v připravenosti reakcí na podněty okolí (</a:t>
            </a:r>
            <a:r>
              <a:rPr lang="cs-CZ" sz="1800" b="1" dirty="0"/>
              <a:t>pasivní aspekt</a:t>
            </a:r>
            <a:r>
              <a:rPr lang="cs-CZ" sz="1800" dirty="0"/>
              <a:t>), a také na iniciaci samotné změny (</a:t>
            </a:r>
            <a:r>
              <a:rPr lang="cs-CZ" sz="1800" b="1" dirty="0"/>
              <a:t>aktivní aspekt</a:t>
            </a:r>
            <a:r>
              <a:rPr lang="cs-CZ" sz="1800" dirty="0"/>
              <a:t>). </a:t>
            </a:r>
            <a:endParaRPr lang="cs-CZ" sz="1800" dirty="0" smtClean="0"/>
          </a:p>
          <a:p>
            <a:pPr algn="just"/>
            <a:r>
              <a:rPr lang="cs-CZ" sz="1800" dirty="0" smtClean="0"/>
              <a:t>Management </a:t>
            </a:r>
            <a:r>
              <a:rPr lang="cs-CZ" sz="1800" dirty="0"/>
              <a:t>změny zahrnuje aktivity spojené s monitorováním, přípravou a hlavně implementací </a:t>
            </a:r>
            <a:r>
              <a:rPr lang="cs-CZ" sz="1800" dirty="0" smtClean="0"/>
              <a:t>změn. </a:t>
            </a:r>
            <a:endParaRPr lang="cs-CZ" sz="1800" dirty="0" smtClean="0"/>
          </a:p>
          <a:p>
            <a:pPr algn="just"/>
            <a:endParaRPr lang="cs-CZ" sz="1800" i="1" dirty="0"/>
          </a:p>
          <a:p>
            <a:pPr algn="just"/>
            <a:r>
              <a:rPr lang="cs-CZ" sz="1800" i="1" dirty="0" smtClean="0"/>
              <a:t>Přístupy </a:t>
            </a:r>
            <a:r>
              <a:rPr lang="cs-CZ" sz="1800" i="1" dirty="0"/>
              <a:t>trvalého zlepšování </a:t>
            </a:r>
            <a:r>
              <a:rPr lang="cs-CZ" sz="1800" dirty="0"/>
              <a:t>představují zlepšovací aktivity, jejichž cílem je zjištění, řešení a napravení určitého problému. </a:t>
            </a:r>
            <a:endParaRPr lang="cs-CZ" sz="1800" dirty="0" smtClean="0"/>
          </a:p>
          <a:p>
            <a:pPr algn="just"/>
            <a:r>
              <a:rPr lang="cs-CZ" sz="1800" i="1" dirty="0" err="1" smtClean="0"/>
              <a:t>Reengineering</a:t>
            </a:r>
            <a:r>
              <a:rPr lang="cs-CZ" sz="1800" dirty="0" smtClean="0"/>
              <a:t> </a:t>
            </a:r>
            <a:r>
              <a:rPr lang="cs-CZ" sz="1800" dirty="0"/>
              <a:t>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a:t>
            </a:r>
            <a:r>
              <a:rPr lang="cs-CZ" sz="1800" dirty="0" smtClean="0"/>
              <a:t>řídící procesy.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II</a:t>
            </a:r>
            <a:endParaRPr lang="cs-CZ" dirty="0"/>
          </a:p>
        </p:txBody>
      </p:sp>
    </p:spTree>
    <p:extLst>
      <p:ext uri="{BB962C8B-B14F-4D97-AF65-F5344CB8AC3E}">
        <p14:creationId xmlns:p14="http://schemas.microsoft.com/office/powerpoint/2010/main" val="3894452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Znalost</a:t>
            </a:r>
            <a:r>
              <a:rPr lang="cs-CZ" sz="2000" dirty="0"/>
              <a:t> představuje strukturovaný souhrn vzájemně souvisejících poznatků a zkušeností z určité oblasti nebo k nějakému účelu. Poznatek je jednotlivý výsledek lidského poznávání. Soustava poznatků tvoří znalost. Znalosti mohou být všeobecné a specifické</a:t>
            </a:r>
            <a:r>
              <a:rPr lang="cs-CZ" sz="2000" dirty="0" smtClean="0"/>
              <a:t>.</a:t>
            </a:r>
          </a:p>
          <a:p>
            <a:pPr algn="just"/>
            <a:r>
              <a:rPr lang="cs-CZ" sz="2000" b="1" dirty="0"/>
              <a:t>Management znalostí </a:t>
            </a:r>
            <a:r>
              <a:rPr lang="cs-CZ" sz="2000" dirty="0"/>
              <a:t>(</a:t>
            </a:r>
            <a:r>
              <a:rPr lang="cs-CZ" sz="2000" dirty="0" err="1"/>
              <a:t>knowledge</a:t>
            </a:r>
            <a:r>
              <a:rPr lang="cs-CZ" sz="2000" dirty="0"/>
              <a:t> management) je část managementu zaměřená na </a:t>
            </a:r>
            <a:r>
              <a:rPr lang="cs-CZ" sz="2000" dirty="0" smtClean="0"/>
              <a:t>využití </a:t>
            </a:r>
            <a:r>
              <a:rPr lang="cs-CZ" sz="2000" dirty="0"/>
              <a:t>znalostí k zefektivnění činnosti podniku</a:t>
            </a:r>
            <a:r>
              <a:rPr lang="cs-CZ" sz="2000" dirty="0" smtClean="0"/>
              <a:t>.</a:t>
            </a:r>
          </a:p>
          <a:p>
            <a:pPr algn="just"/>
            <a:endParaRPr lang="cs-CZ" sz="2000" dirty="0" smtClean="0"/>
          </a:p>
          <a:p>
            <a:pPr marL="0" indent="0" algn="just">
              <a:buNone/>
            </a:pPr>
            <a:r>
              <a:rPr lang="cs-CZ" sz="2000" dirty="0" smtClean="0"/>
              <a:t>Typy </a:t>
            </a:r>
            <a:r>
              <a:rPr lang="cs-CZ" sz="2000" dirty="0"/>
              <a:t>znalostí (Bureš 2007):</a:t>
            </a:r>
          </a:p>
          <a:p>
            <a:pPr lvl="0" algn="just"/>
            <a:r>
              <a:rPr lang="cs-CZ" sz="2000" dirty="0"/>
              <a:t>explicitní </a:t>
            </a:r>
            <a:r>
              <a:rPr lang="cs-CZ" sz="2000" dirty="0" smtClean="0"/>
              <a:t>znalost;</a:t>
            </a:r>
            <a:endParaRPr lang="cs-CZ" sz="2000" dirty="0"/>
          </a:p>
          <a:p>
            <a:pPr lvl="0" algn="just"/>
            <a:r>
              <a:rPr lang="cs-CZ" sz="2000" dirty="0"/>
              <a:t>implicitní </a:t>
            </a:r>
            <a:r>
              <a:rPr lang="cs-CZ" sz="2000" dirty="0" smtClean="0"/>
              <a:t>znalost;</a:t>
            </a:r>
            <a:endParaRPr lang="cs-CZ" sz="2000" dirty="0"/>
          </a:p>
          <a:p>
            <a:pPr algn="just"/>
            <a:r>
              <a:rPr lang="cs-CZ" sz="2000" dirty="0" err="1"/>
              <a:t>tacitní</a:t>
            </a:r>
            <a:r>
              <a:rPr lang="cs-CZ" sz="2000" dirty="0"/>
              <a:t> (neformulovaná) </a:t>
            </a:r>
            <a:r>
              <a:rPr lang="cs-CZ" sz="2000" dirty="0" smtClean="0"/>
              <a:t>znalost.</a:t>
            </a:r>
            <a:endParaRPr lang="cs-CZ" sz="2000" dirty="0" smtClean="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znalostí </a:t>
            </a:r>
            <a:endParaRPr lang="cs-CZ" dirty="0"/>
          </a:p>
        </p:txBody>
      </p:sp>
    </p:spTree>
    <p:extLst>
      <p:ext uri="{BB962C8B-B14F-4D97-AF65-F5344CB8AC3E}">
        <p14:creationId xmlns:p14="http://schemas.microsoft.com/office/powerpoint/2010/main" val="1504560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a:t>
            </a:r>
            <a:r>
              <a:rPr lang="cs-CZ" sz="1800" dirty="0"/>
              <a:t>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a:t>
            </a:r>
            <a:r>
              <a:rPr lang="cs-CZ" sz="1800" dirty="0" smtClean="0"/>
              <a:t>procesy;</a:t>
            </a:r>
            <a:endParaRPr lang="cs-CZ" sz="1800" dirty="0"/>
          </a:p>
          <a:p>
            <a:pPr lvl="0" algn="just"/>
            <a:r>
              <a:rPr lang="cs-CZ" sz="1800" dirty="0"/>
              <a:t>pomocné </a:t>
            </a:r>
            <a:r>
              <a:rPr lang="cs-CZ" sz="1800" dirty="0" smtClean="0"/>
              <a:t>procesy;</a:t>
            </a:r>
            <a:endParaRPr lang="cs-CZ" sz="1800" dirty="0"/>
          </a:p>
          <a:p>
            <a:pPr algn="just"/>
            <a:r>
              <a:rPr lang="cs-CZ" sz="1800" dirty="0"/>
              <a:t>řídící </a:t>
            </a:r>
            <a:r>
              <a:rPr lang="cs-CZ" sz="1800" dirty="0" smtClean="0"/>
              <a:t>procesy.</a:t>
            </a:r>
          </a:p>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a:t>
            </a:r>
            <a:endParaRPr lang="cs-CZ" dirty="0"/>
          </a:p>
        </p:txBody>
      </p:sp>
    </p:spTree>
    <p:extLst>
      <p:ext uri="{BB962C8B-B14F-4D97-AF65-F5344CB8AC3E}">
        <p14:creationId xmlns:p14="http://schemas.microsoft.com/office/powerpoint/2010/main" val="1359361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27534"/>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Inovace</a:t>
            </a:r>
            <a:r>
              <a:rPr lang="cs-CZ" sz="1600" dirty="0"/>
              <a:t> v obecném pojetí je chápána jako hluboká, kvalitativní změna v různých oblastech organizace. Inovace může znamenat zdokonalení a představuje vlastně jakoukoliv novinku, změnu, která přináší něco nového do života společnosti</a:t>
            </a:r>
            <a:r>
              <a:rPr lang="cs-CZ" sz="1600" dirty="0" smtClean="0"/>
              <a:t>. </a:t>
            </a:r>
          </a:p>
          <a:p>
            <a:pPr algn="just"/>
            <a:r>
              <a:rPr lang="cs-CZ" sz="1600" dirty="0"/>
              <a:t>Ne každá změna může být chápána jako inovace. Aby změna byla změnou inovační, tak musí splňovat určitá kritéria z hlediska kvality a hloubky změny. Z tohoto důvodu jsou inovace různě klasifikovány a členěny do tříd</a:t>
            </a:r>
            <a:r>
              <a:rPr lang="cs-CZ" sz="1600" dirty="0" smtClean="0"/>
              <a:t>.</a:t>
            </a:r>
          </a:p>
          <a:p>
            <a:pPr marL="0" indent="0" algn="just">
              <a:buNone/>
            </a:pPr>
            <a:r>
              <a:rPr lang="cs-CZ" sz="1600" dirty="0"/>
              <a:t>Nejčastěji rozeznáváme tyto druhy inovací:</a:t>
            </a:r>
          </a:p>
          <a:p>
            <a:pPr lvl="0" algn="just"/>
            <a:r>
              <a:rPr lang="cs-CZ" sz="1600" dirty="0"/>
              <a:t>produktové </a:t>
            </a:r>
            <a:r>
              <a:rPr lang="cs-CZ" sz="1600" dirty="0" smtClean="0"/>
              <a:t>inovace;</a:t>
            </a:r>
            <a:endParaRPr lang="cs-CZ" sz="1600" dirty="0"/>
          </a:p>
          <a:p>
            <a:pPr lvl="0" algn="just"/>
            <a:r>
              <a:rPr lang="cs-CZ" sz="1600" dirty="0"/>
              <a:t>procesní inovace;</a:t>
            </a:r>
          </a:p>
          <a:p>
            <a:pPr lvl="0" algn="just"/>
            <a:r>
              <a:rPr lang="cs-CZ" sz="1600" dirty="0"/>
              <a:t>marketingové inovace;</a:t>
            </a:r>
          </a:p>
          <a:p>
            <a:pPr lvl="0" algn="just"/>
            <a:r>
              <a:rPr lang="cs-CZ" sz="1600" dirty="0"/>
              <a:t>organizační inovace.</a:t>
            </a:r>
          </a:p>
          <a:p>
            <a:pPr algn="just"/>
            <a:r>
              <a:rPr lang="cs-CZ" sz="1600" b="1" dirty="0" smtClean="0"/>
              <a:t>Management </a:t>
            </a:r>
            <a:r>
              <a:rPr lang="cs-CZ" sz="1600" b="1" dirty="0"/>
              <a:t>inovací </a:t>
            </a:r>
            <a:r>
              <a:rPr lang="cs-CZ" sz="1600" dirty="0"/>
              <a:t>je manažerskou disciplínou, která představuje komplex aktivit spojených s procesem, který začíná iniciací inovací a končí komerčním uplatněním inovací. Management inovací se zabývá problematikou řízení inovací a inovačních aktivit v organizaci. </a:t>
            </a:r>
          </a:p>
          <a:p>
            <a:pPr lvl="0" algn="just"/>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a:t>
            </a:r>
            <a:endParaRPr lang="cs-CZ" dirty="0"/>
          </a:p>
        </p:txBody>
      </p:sp>
    </p:spTree>
    <p:extLst>
      <p:ext uri="{BB962C8B-B14F-4D97-AF65-F5344CB8AC3E}">
        <p14:creationId xmlns:p14="http://schemas.microsoft.com/office/powerpoint/2010/main" val="2471113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r>
              <a:rPr lang="cs-CZ" sz="1800" dirty="0" smtClean="0"/>
              <a:t>K</a:t>
            </a:r>
            <a:r>
              <a:rPr lang="cs-CZ" sz="1800" dirty="0"/>
              <a:t>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smtClean="0"/>
              <a:t>Data </a:t>
            </a:r>
            <a:r>
              <a:rPr lang="cs-CZ" sz="1800" dirty="0"/>
              <a:t>můžeme členit podle následujících kritérií (Kozel a kol., 2006):</a:t>
            </a:r>
          </a:p>
          <a:p>
            <a:pPr lvl="0" algn="just"/>
            <a:r>
              <a:rPr lang="cs-CZ" sz="1600" dirty="0"/>
              <a:t>podle zdroje – sekundární, primární;</a:t>
            </a:r>
          </a:p>
          <a:p>
            <a:pPr lvl="0" algn="just"/>
            <a:r>
              <a:rPr lang="cs-CZ" sz="1600" dirty="0"/>
              <a:t>podle formy vyjádření dat (měřitelnost) – kvantitativní, kvalitativní;</a:t>
            </a:r>
          </a:p>
          <a:p>
            <a:pPr lvl="0" algn="just"/>
            <a:r>
              <a:rPr lang="cs-CZ" sz="1600" dirty="0"/>
              <a:t>podle charakteru – hard data, soft data;</a:t>
            </a:r>
          </a:p>
          <a:p>
            <a:pPr lvl="0" algn="just"/>
            <a:r>
              <a:rPr lang="cs-CZ" sz="1600" dirty="0"/>
              <a:t>podle časového hlediska – stavová, toková;</a:t>
            </a:r>
          </a:p>
          <a:p>
            <a:pPr lvl="0" algn="just"/>
            <a:r>
              <a:rPr lang="cs-CZ" sz="1600" dirty="0"/>
              <a:t>z hlediska závislosti – data na sobě nezávislá, data na sobě závislá;</a:t>
            </a:r>
          </a:p>
          <a:p>
            <a:pPr lvl="0" algn="just"/>
            <a:r>
              <a:rPr lang="cs-CZ" sz="1600" dirty="0"/>
              <a:t>podle formy zpracování dat – data agregovaná, data neagregovaná;</a:t>
            </a:r>
          </a:p>
          <a:p>
            <a:pPr algn="just"/>
            <a:r>
              <a:rPr lang="cs-CZ" sz="1600" dirty="0"/>
              <a:t>data podle obsahu – fakta, znalosti, názory, záměry, motivy</a:t>
            </a:r>
            <a:r>
              <a:rPr lang="cs-CZ" sz="1600" dirty="0" smtClean="0"/>
              <a:t>.</a:t>
            </a:r>
          </a:p>
          <a:p>
            <a:pPr marL="0" indent="0" algn="just">
              <a:buNone/>
            </a:pPr>
            <a:endParaRPr lang="cs-CZ" sz="1800" dirty="0" smtClean="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a:t>
            </a:r>
            <a:endParaRPr lang="cs-CZ" dirty="0"/>
          </a:p>
        </p:txBody>
      </p:sp>
    </p:spTree>
    <p:extLst>
      <p:ext uri="{BB962C8B-B14F-4D97-AF65-F5344CB8AC3E}">
        <p14:creationId xmlns:p14="http://schemas.microsoft.com/office/powerpoint/2010/main" val="3876996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management </a:t>
            </a:r>
            <a:r>
              <a:rPr lang="cs-CZ" sz="1800" dirty="0"/>
              <a:t>se zabývá řízením informací v organizaci. Cílem informačního managementu je řízení a správa informačního systému organizace.</a:t>
            </a:r>
          </a:p>
          <a:p>
            <a:pPr algn="just"/>
            <a:r>
              <a:rPr lang="cs-CZ" sz="1800" b="1" dirty="0" smtClean="0"/>
              <a:t>Informační </a:t>
            </a:r>
            <a:r>
              <a:rPr lang="cs-CZ" sz="1800" b="1" dirty="0"/>
              <a:t>manažer</a:t>
            </a:r>
            <a:r>
              <a:rPr lang="cs-CZ" sz="1800" dirty="0"/>
              <a:t> představuje osobu, která je plně zodpovědná za kvalitu a rozvoj informačního systému dané organizace</a:t>
            </a:r>
            <a:r>
              <a:rPr lang="cs-CZ" sz="1800" dirty="0" smtClean="0"/>
              <a:t>. </a:t>
            </a:r>
          </a:p>
          <a:p>
            <a:pPr marL="0" indent="0" algn="just">
              <a:buNone/>
            </a:pPr>
            <a:r>
              <a:rPr lang="cs-CZ" sz="1800" dirty="0" smtClean="0"/>
              <a:t>Úkolem </a:t>
            </a:r>
            <a:r>
              <a:rPr lang="cs-CZ" sz="1800" dirty="0"/>
              <a:t>informačního manažera je mimo </a:t>
            </a:r>
            <a:r>
              <a:rPr lang="cs-CZ" sz="1800" dirty="0" smtClean="0"/>
              <a:t>jiné:</a:t>
            </a:r>
            <a:endParaRPr lang="cs-CZ" sz="1800" dirty="0"/>
          </a:p>
          <a:p>
            <a:pPr lvl="0" algn="just"/>
            <a:r>
              <a:rPr lang="cs-CZ" sz="1400" dirty="0" smtClean="0"/>
              <a:t>registrovat </a:t>
            </a:r>
            <a:r>
              <a:rPr lang="cs-CZ" sz="1400" dirty="0"/>
              <a:t>relevantní obsahové a informační změny uvnitř organizace a v jejím okolí; </a:t>
            </a:r>
          </a:p>
          <a:p>
            <a:pPr lvl="0" algn="just"/>
            <a:r>
              <a:rPr lang="cs-CZ" sz="1400" dirty="0"/>
              <a:t>být zodpovědný za technické, programové, organizační, datové a lidské zdroje informačního systému;</a:t>
            </a:r>
          </a:p>
          <a:p>
            <a:pPr lvl="0" algn="just"/>
            <a:r>
              <a:rPr lang="cs-CZ" sz="1400" dirty="0"/>
              <a:t>prakticky realizovat zvolené informační strategie;</a:t>
            </a:r>
          </a:p>
          <a:p>
            <a:pPr lvl="0" algn="just"/>
            <a:r>
              <a:rPr lang="cs-CZ" sz="1400" dirty="0"/>
              <a:t>vychovávat manažery a ostatní zaměstnance ve využívání IS/ICT;</a:t>
            </a:r>
          </a:p>
          <a:p>
            <a:pPr lvl="0" algn="just"/>
            <a:r>
              <a:rPr lang="cs-CZ" sz="1400" dirty="0"/>
              <a:t>vytvářet finanční rezervy na inovaci IS/ICT;</a:t>
            </a:r>
          </a:p>
          <a:p>
            <a:pPr lvl="0" algn="just"/>
            <a:r>
              <a:rPr lang="cs-CZ" sz="1400" dirty="0"/>
              <a:t>chránit informační systém proti narušení dat a úniku informací;</a:t>
            </a:r>
          </a:p>
          <a:p>
            <a:pPr lvl="0" algn="just"/>
            <a:r>
              <a:rPr lang="cs-CZ" sz="1400" dirty="0"/>
              <a:t>vybírat systémového integrátora nebo poskytovatele outsourcingových služeb. </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III</a:t>
            </a:r>
            <a:endParaRPr lang="cs-CZ" dirty="0"/>
          </a:p>
        </p:txBody>
      </p:sp>
    </p:spTree>
    <p:extLst>
      <p:ext uri="{BB962C8B-B14F-4D97-AF65-F5344CB8AC3E}">
        <p14:creationId xmlns:p14="http://schemas.microsoft.com/office/powerpoint/2010/main" val="1195177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3554</TotalTime>
  <Words>2060</Words>
  <Application>Microsoft Office PowerPoint</Application>
  <PresentationFormat>Předvádění na obrazovce (16:9)</PresentationFormat>
  <Paragraphs>149</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Enriqueta</vt:lpstr>
      <vt:lpstr>Times New Roman</vt:lpstr>
      <vt:lpstr>SLU</vt:lpstr>
      <vt:lpstr>Vybrané současné přístupy k managementu</vt:lpstr>
      <vt:lpstr>Vybrané současné přístupy k managementu</vt:lpstr>
      <vt:lpstr>Management změny I</vt:lpstr>
      <vt:lpstr>Management změny II</vt:lpstr>
      <vt:lpstr>Management znalostí </vt:lpstr>
      <vt:lpstr>Procesní management </vt:lpstr>
      <vt:lpstr>Management inovací </vt:lpstr>
      <vt:lpstr>Informační management I</vt:lpstr>
      <vt:lpstr>Informační management III</vt:lpstr>
      <vt:lpstr>Management jakosti I</vt:lpstr>
      <vt:lpstr>Management jakosti II</vt:lpstr>
      <vt:lpstr>Management jakosti III</vt:lpstr>
      <vt:lpstr>Environmentální management I</vt:lpstr>
      <vt:lpstr>Environmentální management II</vt:lpstr>
      <vt:lpstr>Strategický management I</vt:lpstr>
      <vt:lpstr>Strategický management II</vt:lpstr>
      <vt:lpstr>Management rizika</vt:lpstr>
      <vt:lpstr>Krizový management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218</cp:revision>
  <dcterms:created xsi:type="dcterms:W3CDTF">2016-07-06T15:42:34Z</dcterms:created>
  <dcterms:modified xsi:type="dcterms:W3CDTF">2024-04-22T09:50:20Z</dcterms:modified>
</cp:coreProperties>
</file>