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29" r:id="rId14"/>
    <p:sldId id="330" r:id="rId15"/>
    <p:sldId id="331" r:id="rId16"/>
    <p:sldId id="332" r:id="rId17"/>
    <p:sldId id="334" r:id="rId18"/>
    <p:sldId id="335" r:id="rId19"/>
    <p:sldId id="336" r:id="rId20"/>
    <p:sldId id="337" r:id="rId21"/>
    <p:sldId id="338" r:id="rId22"/>
    <p:sldId id="339" r:id="rId23"/>
    <p:sldId id="371" r:id="rId24"/>
    <p:sldId id="372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25658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přístupy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  <a:b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MBO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 </a:t>
            </a: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porady</a:t>
            </a:r>
            <a:b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</a:t>
            </a:r>
            <a:b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043608" y="3723878"/>
            <a:ext cx="453650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o zvláštní participativní přístup managementu, který se snaží spojit cíle organizace s výkonem a rozvojem jednotlivých zaměstnanců.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 smtClean="0"/>
              <a:t>Základními </a:t>
            </a:r>
            <a:r>
              <a:rPr lang="cs-CZ" sz="1800" dirty="0"/>
              <a:t>prvky jsou: cíle a plány, účast jednotlivých manažerů na schvalování cílů a kritérií výkonu jednotlivých jednotek a průběžné posuzování a vyhodnocování výsledků. 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Metoda MBO zvyšuje participaci zaměstnanců na řízení organizace, posiluje jejich motivaci a upevňuje přenášení cílů z vedení organizace na nižší stupně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by </a:t>
            </a:r>
            <a:r>
              <a:rPr lang="cs-CZ" dirty="0" err="1"/>
              <a:t>Objectives</a:t>
            </a:r>
            <a:r>
              <a:rPr lang="cs-CZ" dirty="0"/>
              <a:t> MBO I</a:t>
            </a:r>
          </a:p>
        </p:txBody>
      </p:sp>
    </p:spTree>
    <p:extLst>
      <p:ext uri="{BB962C8B-B14F-4D97-AF65-F5344CB8AC3E}">
        <p14:creationId xmlns:p14="http://schemas.microsoft.com/office/powerpoint/2010/main" val="379798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MBO jako cyklus aktivit</a:t>
            </a:r>
          </a:p>
        </p:txBody>
      </p:sp>
      <p:sp>
        <p:nvSpPr>
          <p:cNvPr id="26" name="Ovál 25"/>
          <p:cNvSpPr/>
          <p:nvPr/>
        </p:nvSpPr>
        <p:spPr>
          <a:xfrm>
            <a:off x="1862137" y="1047750"/>
            <a:ext cx="5419725" cy="3048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3671886" y="839366"/>
            <a:ext cx="1800225" cy="10001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1475656" y="1638300"/>
            <a:ext cx="1562100" cy="9334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1880642" y="3138067"/>
            <a:ext cx="1638300" cy="11239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3780084" y="3515928"/>
            <a:ext cx="1666875" cy="10646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5756151" y="2987290"/>
            <a:ext cx="1628775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13593" y="1307876"/>
            <a:ext cx="1733550" cy="10572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662362" y="2076450"/>
            <a:ext cx="1819275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V="1">
            <a:off x="3274404" y="2868191"/>
            <a:ext cx="466725" cy="36195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4521690" y="3116462"/>
            <a:ext cx="9525" cy="3429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5446959" y="2736599"/>
            <a:ext cx="476250" cy="38100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ové pole 71"/>
          <p:cNvSpPr txBox="1"/>
          <p:nvPr/>
        </p:nvSpPr>
        <p:spPr>
          <a:xfrm>
            <a:off x="3935477" y="1047750"/>
            <a:ext cx="1238250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vyjasnění organizačních cílů a úkolů</a:t>
            </a:r>
          </a:p>
        </p:txBody>
      </p:sp>
      <p:sp>
        <p:nvSpPr>
          <p:cNvPr id="39" name="Textové pole 70"/>
          <p:cNvSpPr txBox="1"/>
          <p:nvPr/>
        </p:nvSpPr>
        <p:spPr>
          <a:xfrm>
            <a:off x="1675681" y="1836513"/>
            <a:ext cx="1162050" cy="4762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kontrola výkonu organizace</a:t>
            </a:r>
          </a:p>
        </p:txBody>
      </p:sp>
      <p:sp>
        <p:nvSpPr>
          <p:cNvPr id="40" name="Textové pole 74"/>
          <p:cNvSpPr txBox="1"/>
          <p:nvPr/>
        </p:nvSpPr>
        <p:spPr>
          <a:xfrm>
            <a:off x="2121879" y="3287912"/>
            <a:ext cx="1152525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monitorovací a kontrolní systém, vč. sebehodnocení</a:t>
            </a:r>
          </a:p>
        </p:txBody>
      </p:sp>
      <p:sp>
        <p:nvSpPr>
          <p:cNvPr id="41" name="Textové pole 73"/>
          <p:cNvSpPr txBox="1"/>
          <p:nvPr/>
        </p:nvSpPr>
        <p:spPr>
          <a:xfrm>
            <a:off x="3981147" y="2227830"/>
            <a:ext cx="1219200" cy="4667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úprava cílů a úkolů podřízených</a:t>
            </a:r>
          </a:p>
        </p:txBody>
      </p:sp>
      <p:sp>
        <p:nvSpPr>
          <p:cNvPr id="42" name="Textové pole 75"/>
          <p:cNvSpPr txBox="1"/>
          <p:nvPr/>
        </p:nvSpPr>
        <p:spPr>
          <a:xfrm>
            <a:off x="4054105" y="3647055"/>
            <a:ext cx="1104900" cy="6000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plánů na zlepšení výkonu</a:t>
            </a:r>
          </a:p>
        </p:txBody>
      </p:sp>
      <p:sp>
        <p:nvSpPr>
          <p:cNvPr id="43" name="Textové pole 76"/>
          <p:cNvSpPr txBox="1"/>
          <p:nvPr/>
        </p:nvSpPr>
        <p:spPr>
          <a:xfrm>
            <a:off x="5932352" y="3208905"/>
            <a:ext cx="1228725" cy="4381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odsouhlasení cílů a úkolů pro podřízené</a:t>
            </a:r>
          </a:p>
        </p:txBody>
      </p:sp>
      <p:sp>
        <p:nvSpPr>
          <p:cNvPr id="44" name="Textové pole 72"/>
          <p:cNvSpPr txBox="1"/>
          <p:nvPr/>
        </p:nvSpPr>
        <p:spPr>
          <a:xfrm>
            <a:off x="6346955" y="1466877"/>
            <a:ext cx="1266825" cy="6477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a vytvoření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273118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 tomu, aby byl program MBO úspěšné, tak vyžaduje tyto předpoklady:</a:t>
            </a:r>
          </a:p>
          <a:p>
            <a:pPr lvl="0" algn="just"/>
            <a:r>
              <a:rPr lang="cs-CZ" sz="1800" dirty="0"/>
              <a:t>angažovanost a aktivitní podpora top managementu;</a:t>
            </a:r>
          </a:p>
          <a:p>
            <a:pPr lvl="0" algn="just"/>
            <a:r>
              <a:rPr lang="cs-CZ" sz="1800" dirty="0"/>
              <a:t>dohled odborníka na chod systému a porozumění všech zaměstnanců;</a:t>
            </a:r>
          </a:p>
          <a:p>
            <a:pPr lvl="0" algn="just"/>
            <a:r>
              <a:rPr lang="cs-CZ" sz="1800" dirty="0"/>
              <a:t>pozornost určená klíčovým úkolům, směrným číslům a standardům výkonu;</a:t>
            </a:r>
          </a:p>
          <a:p>
            <a:pPr lvl="0" algn="just"/>
            <a:r>
              <a:rPr lang="cs-CZ" sz="1800" dirty="0"/>
              <a:t>cíle pro organizaci výnosné, jasně definované, reálně dosažitelné a schopné zaměření;</a:t>
            </a:r>
          </a:p>
          <a:p>
            <a:pPr lvl="0" algn="just"/>
            <a:r>
              <a:rPr lang="cs-CZ" sz="1800" dirty="0"/>
              <a:t>skutečnou účast zaměstnanců na schvalování cílů a úkolů;</a:t>
            </a:r>
          </a:p>
          <a:p>
            <a:pPr lvl="0" algn="just"/>
            <a:r>
              <a:rPr lang="cs-CZ" sz="1800" dirty="0"/>
              <a:t>naladění a zájem ze strany zaměstnanců a efektivní týmová práce;</a:t>
            </a:r>
          </a:p>
          <a:p>
            <a:pPr lvl="0" algn="just"/>
            <a:r>
              <a:rPr lang="cs-CZ" sz="1800" dirty="0"/>
              <a:t>vyhýbat se nadměrnému množství kancelářských prací a zvyklostem vedoucí k mechanickému přístupu;</a:t>
            </a:r>
          </a:p>
          <a:p>
            <a:pPr algn="just"/>
            <a:r>
              <a:rPr lang="cs-CZ" sz="1800" dirty="0"/>
              <a:t>udržování hybné síly systému.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Předpoklady úspěšného programu MBO </a:t>
            </a:r>
          </a:p>
        </p:txBody>
      </p:sp>
    </p:spTree>
    <p:extLst>
      <p:ext uri="{BB962C8B-B14F-4D97-AF65-F5344CB8AC3E}">
        <p14:creationId xmlns:p14="http://schemas.microsoft.com/office/powerpoint/2010/main" val="3098341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Konflikt</a:t>
            </a:r>
            <a:r>
              <a:rPr lang="cs-CZ" sz="2000" dirty="0"/>
              <a:t> – rozpor, neshoda, nesouhlas, srážka názorů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Přístupy ke konfliktům</a:t>
            </a:r>
          </a:p>
          <a:p>
            <a:pPr lvl="1"/>
            <a:r>
              <a:rPr lang="cs-CZ" sz="2000" dirty="0"/>
              <a:t>tradiční přístup</a:t>
            </a:r>
          </a:p>
          <a:p>
            <a:pPr lvl="1"/>
            <a:r>
              <a:rPr lang="cs-CZ" sz="2000" dirty="0"/>
              <a:t>pluralistický přístup</a:t>
            </a:r>
          </a:p>
          <a:p>
            <a:endParaRPr lang="cs-CZ" sz="2000" dirty="0"/>
          </a:p>
          <a:p>
            <a:r>
              <a:rPr lang="cs-CZ" sz="2000" b="1" dirty="0"/>
              <a:t>Kritéria dělení konfliktů</a:t>
            </a:r>
          </a:p>
          <a:p>
            <a:pPr lvl="1"/>
            <a:r>
              <a:rPr lang="cs-CZ" sz="2000" dirty="0"/>
              <a:t>Časové hledisko</a:t>
            </a:r>
          </a:p>
          <a:p>
            <a:pPr lvl="1"/>
            <a:r>
              <a:rPr lang="cs-CZ" sz="2000" dirty="0"/>
              <a:t>Hledisko počtu účastníků v konfliktu</a:t>
            </a:r>
          </a:p>
          <a:p>
            <a:pPr lvl="1"/>
            <a:r>
              <a:rPr lang="cs-CZ" sz="2000" dirty="0"/>
              <a:t>Hledisko prostředí</a:t>
            </a:r>
          </a:p>
          <a:p>
            <a:pPr lvl="1"/>
            <a:r>
              <a:rPr lang="cs-CZ" sz="2000" dirty="0"/>
              <a:t>Podle jejich psychologické charakteristiky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Konflikt</a:t>
            </a:r>
          </a:p>
        </p:txBody>
      </p:sp>
    </p:spTree>
    <p:extLst>
      <p:ext uri="{BB962C8B-B14F-4D97-AF65-F5344CB8AC3E}">
        <p14:creationId xmlns:p14="http://schemas.microsoft.com/office/powerpoint/2010/main" val="5125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Záměrně </a:t>
            </a:r>
          </a:p>
          <a:p>
            <a:r>
              <a:rPr lang="cs-CZ" sz="2000" dirty="0"/>
              <a:t>Náhodně</a:t>
            </a:r>
          </a:p>
          <a:p>
            <a:r>
              <a:rPr lang="cs-CZ" sz="2000" dirty="0"/>
              <a:t>Mimořádně</a:t>
            </a:r>
          </a:p>
          <a:p>
            <a:endParaRPr lang="cs-CZ" sz="2000" dirty="0"/>
          </a:p>
          <a:p>
            <a:r>
              <a:rPr lang="cs-CZ" sz="2000" b="1" dirty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Stav po konfliktu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Okolnosti vzniku konfliktu</a:t>
            </a:r>
          </a:p>
        </p:txBody>
      </p:sp>
    </p:spTree>
    <p:extLst>
      <p:ext uri="{BB962C8B-B14F-4D97-AF65-F5344CB8AC3E}">
        <p14:creationId xmlns:p14="http://schemas.microsoft.com/office/powerpoint/2010/main" val="194061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zájem o ostatní – zájem o sebe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poslušný (uhlazování)</a:t>
            </a:r>
          </a:p>
          <a:p>
            <a:r>
              <a:rPr lang="cs-CZ" sz="2400" dirty="0"/>
              <a:t>integrující (řešení problémů)</a:t>
            </a:r>
          </a:p>
          <a:p>
            <a:r>
              <a:rPr lang="cs-CZ" sz="2400" dirty="0"/>
              <a:t>vyhýbavý</a:t>
            </a:r>
          </a:p>
          <a:p>
            <a:r>
              <a:rPr lang="cs-CZ" sz="2400" dirty="0"/>
              <a:t>dominující (přinucení)</a:t>
            </a:r>
          </a:p>
          <a:p>
            <a:r>
              <a:rPr lang="cs-CZ" sz="2400" dirty="0"/>
              <a:t>kompromisní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Styly řešení konfliktů</a:t>
            </a:r>
          </a:p>
        </p:txBody>
      </p:sp>
    </p:spTree>
    <p:extLst>
      <p:ext uri="{BB962C8B-B14F-4D97-AF65-F5344CB8AC3E}">
        <p14:creationId xmlns:p14="http://schemas.microsoft.com/office/powerpoint/2010/main" val="16760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Nadhled – velkorysost, trpělivost, pochopení</a:t>
            </a:r>
          </a:p>
          <a:p>
            <a:r>
              <a:rPr lang="cs-CZ" sz="2400" dirty="0"/>
              <a:t>Příprava – na vlastní postup řešení konfliktu, na reakce a argumenty protistrany</a:t>
            </a:r>
          </a:p>
          <a:p>
            <a:r>
              <a:rPr lang="cs-CZ" sz="2400" dirty="0"/>
              <a:t>Prevence – znalost lidí, znalost postupů řešení konfliktu</a:t>
            </a:r>
          </a:p>
          <a:p>
            <a:r>
              <a:rPr lang="cs-CZ" sz="2400" dirty="0"/>
              <a:t>Čas – krátkodobé řešení, dlouhodobé řešení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Řešení konfliktní situace</a:t>
            </a:r>
          </a:p>
        </p:txBody>
      </p:sp>
    </p:spTree>
    <p:extLst>
      <p:ext uri="{BB962C8B-B14F-4D97-AF65-F5344CB8AC3E}">
        <p14:creationId xmlns:p14="http://schemas.microsoft.com/office/powerpoint/2010/main" val="66447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328592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porad a schůzek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„I ten nejjednodušší problém se stane neřešitelným, diskutuje-li se o něm na dostatečném počtu zasedání.“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			Murphyho zákony</a:t>
            </a:r>
          </a:p>
          <a:p>
            <a:pPr marL="0" indent="0" algn="r">
              <a:buNone/>
            </a:pP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3259790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Veřejné schůze</a:t>
            </a:r>
          </a:p>
          <a:p>
            <a:r>
              <a:rPr lang="cs-CZ" sz="2400" dirty="0"/>
              <a:t>Interní porady</a:t>
            </a:r>
          </a:p>
          <a:p>
            <a:pPr lvl="1"/>
            <a:r>
              <a:rPr lang="cs-CZ" sz="2400" dirty="0"/>
              <a:t>Periodické</a:t>
            </a:r>
          </a:p>
          <a:p>
            <a:pPr lvl="1"/>
            <a:r>
              <a:rPr lang="cs-CZ" sz="2400" dirty="0"/>
              <a:t>Informativní</a:t>
            </a:r>
          </a:p>
          <a:p>
            <a:pPr lvl="1"/>
            <a:r>
              <a:rPr lang="cs-CZ" sz="2400" dirty="0"/>
              <a:t>Koordinační</a:t>
            </a:r>
          </a:p>
          <a:p>
            <a:pPr lvl="1"/>
            <a:r>
              <a:rPr lang="cs-CZ" sz="2400" dirty="0"/>
              <a:t>Řešitelské inovativní</a:t>
            </a:r>
          </a:p>
          <a:p>
            <a:pPr lvl="1"/>
            <a:r>
              <a:rPr lang="cs-CZ" sz="2400" dirty="0"/>
              <a:t>Řešitelské problémové</a:t>
            </a:r>
          </a:p>
          <a:p>
            <a:pPr lvl="1"/>
            <a:r>
              <a:rPr lang="cs-CZ" sz="2400" dirty="0"/>
              <a:t>Rozhodovací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Typy porad</a:t>
            </a:r>
          </a:p>
        </p:txBody>
      </p:sp>
    </p:spTree>
    <p:extLst>
      <p:ext uri="{BB962C8B-B14F-4D97-AF65-F5344CB8AC3E}">
        <p14:creationId xmlns:p14="http://schemas.microsoft.com/office/powerpoint/2010/main" val="263052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Příprava porady</a:t>
            </a:r>
          </a:p>
          <a:p>
            <a:pPr marL="880110" lvl="1" indent="-514350"/>
            <a:r>
              <a:rPr lang="cs-CZ" sz="2000" dirty="0"/>
              <a:t>Stanovení důvodu</a:t>
            </a:r>
          </a:p>
          <a:p>
            <a:pPr marL="880110" lvl="1" indent="-514350"/>
            <a:r>
              <a:rPr lang="cs-CZ" sz="2000" dirty="0"/>
              <a:t>Program porady</a:t>
            </a:r>
          </a:p>
          <a:p>
            <a:pPr marL="880110" lvl="1" indent="-514350"/>
            <a:r>
              <a:rPr lang="cs-CZ" sz="2000" dirty="0"/>
              <a:t>Výběr osob na poradu</a:t>
            </a:r>
          </a:p>
          <a:p>
            <a:pPr marL="880110" lvl="1" indent="-514350"/>
            <a:r>
              <a:rPr lang="cs-CZ" sz="2000" dirty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Konání porady</a:t>
            </a:r>
          </a:p>
          <a:p>
            <a:pPr marL="880110" lvl="1" indent="-514350"/>
            <a:r>
              <a:rPr lang="cs-CZ" sz="2000" dirty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Činnosti po poradě</a:t>
            </a:r>
          </a:p>
          <a:p>
            <a:pPr marL="450850" lvl="1" indent="-85725">
              <a:buNone/>
            </a:pPr>
            <a:r>
              <a:rPr lang="cs-CZ" sz="2000" dirty="0"/>
              <a:t>„Nejhorší chybou je neudělat z porady žádný zápis. Druhou horší chybou je udělat špatný zápis.“ (Mackenzie)</a:t>
            </a:r>
          </a:p>
          <a:p>
            <a:pPr algn="just"/>
            <a:endParaRPr lang="pl-PL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Fáze porady</a:t>
            </a:r>
          </a:p>
        </p:txBody>
      </p:sp>
    </p:spTree>
    <p:extLst>
      <p:ext uri="{BB962C8B-B14F-4D97-AF65-F5344CB8AC3E}">
        <p14:creationId xmlns:p14="http://schemas.microsoft.com/office/powerpoint/2010/main" val="112376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Pracovní </a:t>
            </a:r>
            <a:r>
              <a:rPr lang="cs-CZ" sz="1800" b="1" dirty="0"/>
              <a:t>skupina </a:t>
            </a:r>
            <a:r>
              <a:rPr lang="cs-CZ" sz="1800" dirty="0"/>
              <a:t>představuje skupinu kolegů, kteří pracují společně.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Zatímco </a:t>
            </a:r>
            <a:r>
              <a:rPr lang="cs-CZ" sz="1800" b="1" dirty="0"/>
              <a:t>v týmu </a:t>
            </a:r>
            <a:r>
              <a:rPr lang="cs-CZ" sz="1800" dirty="0"/>
              <a:t>lidé skutečně spolupracují, mají společné cíle a společně chápou to, jaké úkoly mají být splněny.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Týmová práce je postavena na synergii</a:t>
            </a:r>
            <a:r>
              <a:rPr lang="cs-CZ" sz="1800" dirty="0"/>
              <a:t>, což znamená, že hodnoty dosahované skupinou značně převyšují hodnoty, které jsou schopni vytvořit členové skupiny samostatně. 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Týmová práce</a:t>
            </a:r>
          </a:p>
        </p:txBody>
      </p:sp>
    </p:spTree>
    <p:extLst>
      <p:ext uri="{BB962C8B-B14F-4D97-AF65-F5344CB8AC3E}">
        <p14:creationId xmlns:p14="http://schemas.microsoft.com/office/powerpoint/2010/main" val="1496827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Pozdní začátky porad – pozdní příchody účastníků</a:t>
            </a:r>
          </a:p>
          <a:p>
            <a:r>
              <a:rPr lang="cs-CZ" sz="2400" dirty="0"/>
              <a:t>Diskuse bez řádu, struktury a kontroly</a:t>
            </a:r>
          </a:p>
          <a:p>
            <a:r>
              <a:rPr lang="cs-CZ" sz="2400" dirty="0"/>
              <a:t>Odchody z jednání kvůli telefonátům</a:t>
            </a:r>
          </a:p>
          <a:p>
            <a:r>
              <a:rPr lang="cs-CZ" sz="2400" dirty="0"/>
              <a:t>Zvonící telefony, spánek, soukromé hovory, skákání do řeči, čtení atd.</a:t>
            </a:r>
          </a:p>
          <a:p>
            <a:r>
              <a:rPr lang="cs-CZ" sz="2400" dirty="0"/>
              <a:t>Nedává se prostor všem účastníkům porady</a:t>
            </a:r>
          </a:p>
          <a:p>
            <a:r>
              <a:rPr lang="cs-CZ" sz="2400" dirty="0"/>
              <a:t>Neprovedení shrnutí porady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Chyby na poradách</a:t>
            </a:r>
          </a:p>
        </p:txBody>
      </p:sp>
    </p:spTree>
    <p:extLst>
      <p:ext uri="{BB962C8B-B14F-4D97-AF65-F5344CB8AC3E}">
        <p14:creationId xmlns:p14="http://schemas.microsoft.com/office/powerpoint/2010/main" val="371808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2300" dirty="0"/>
              <a:t>Logické myšlení je nahrazeno intuitivním</a:t>
            </a:r>
          </a:p>
          <a:p>
            <a:pPr algn="just"/>
            <a:r>
              <a:rPr lang="cs-CZ" sz="2300" dirty="0"/>
              <a:t>Při řešení zamlženého problému, rámcově vymezená oblast</a:t>
            </a:r>
          </a:p>
          <a:p>
            <a:pPr algn="just"/>
            <a:r>
              <a:rPr lang="cs-CZ" sz="23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2300" dirty="0"/>
              <a:t>Pravidla – zákaz kritiky, uvolnění fantazie, vzájemná inspirace, co největší množství, rovnost účastníků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pl-PL" sz="2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181754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Zpracování a vyhodnocení námětů</a:t>
            </a:r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Průběh brainstormingu</a:t>
            </a:r>
          </a:p>
        </p:txBody>
      </p:sp>
    </p:spTree>
    <p:extLst>
      <p:ext uri="{BB962C8B-B14F-4D97-AF65-F5344CB8AC3E}">
        <p14:creationId xmlns:p14="http://schemas.microsoft.com/office/powerpoint/2010/main" val="1872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Interpersonální role</a:t>
            </a:r>
            <a:r>
              <a:rPr lang="cs-CZ" sz="1800" dirty="0"/>
              <a:t> – interpersonální role představují vztahy vzniklé z manažerova postavení a autority:</a:t>
            </a:r>
          </a:p>
          <a:p>
            <a:pPr lvl="1" algn="just"/>
            <a:r>
              <a:rPr lang="cs-CZ" sz="1800" dirty="0"/>
              <a:t>role představitele; </a:t>
            </a:r>
          </a:p>
          <a:p>
            <a:pPr lvl="1" algn="just"/>
            <a:r>
              <a:rPr lang="cs-CZ" sz="1800" dirty="0"/>
              <a:t>role vůdce;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propojovatele</a:t>
            </a:r>
            <a:r>
              <a:rPr lang="cs-CZ" sz="1800" dirty="0"/>
              <a:t> (spojovacího článku).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lvl="0" algn="just"/>
            <a:r>
              <a:rPr lang="cs-CZ" sz="1800" b="1" dirty="0"/>
              <a:t>Informační role</a:t>
            </a:r>
            <a:r>
              <a:rPr lang="cs-CZ" sz="1800" dirty="0"/>
              <a:t> – informační role se vztahuje ke zdrojům a předávání informací získaných manažer při vykonávání interpersonálních rolí:</a:t>
            </a:r>
          </a:p>
          <a:p>
            <a:pPr lvl="1" algn="just"/>
            <a:r>
              <a:rPr lang="cs-CZ" sz="1800" dirty="0"/>
              <a:t>role příjemce informací; </a:t>
            </a:r>
          </a:p>
          <a:p>
            <a:pPr lvl="1" algn="just"/>
            <a:r>
              <a:rPr lang="cs-CZ" sz="1800" dirty="0"/>
              <a:t>role šiřitele informací; </a:t>
            </a:r>
          </a:p>
          <a:p>
            <a:pPr lvl="1" algn="just"/>
            <a:r>
              <a:rPr lang="cs-CZ" sz="1800" dirty="0"/>
              <a:t>role mluvčího.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role I</a:t>
            </a:r>
          </a:p>
        </p:txBody>
      </p:sp>
    </p:spTree>
    <p:extLst>
      <p:ext uri="{BB962C8B-B14F-4D97-AF65-F5344CB8AC3E}">
        <p14:creationId xmlns:p14="http://schemas.microsoft.com/office/powerpoint/2010/main" val="2666142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Rozhodovací role</a:t>
            </a:r>
            <a:r>
              <a:rPr lang="cs-CZ" sz="1800" dirty="0"/>
              <a:t> – rozhodovací role je spojena s rozhodováním manažera a řešením problémů v průběhu vykonávaní manažerské práce:</a:t>
            </a:r>
          </a:p>
          <a:p>
            <a:pPr lvl="1" algn="just"/>
            <a:r>
              <a:rPr lang="cs-CZ" sz="1800" dirty="0"/>
              <a:t>role podnikatele; </a:t>
            </a:r>
          </a:p>
          <a:p>
            <a:pPr lvl="1" algn="just"/>
            <a:r>
              <a:rPr lang="cs-CZ" sz="1800" dirty="0"/>
              <a:t>role řešitele problémů; </a:t>
            </a:r>
          </a:p>
          <a:p>
            <a:pPr lvl="1" algn="just"/>
            <a:r>
              <a:rPr lang="cs-CZ" sz="1800" dirty="0"/>
              <a:t>role </a:t>
            </a:r>
            <a:r>
              <a:rPr lang="cs-CZ" sz="1800" dirty="0" err="1"/>
              <a:t>alokátora</a:t>
            </a:r>
            <a:r>
              <a:rPr lang="cs-CZ" sz="1800" dirty="0"/>
              <a:t> zdrojů; </a:t>
            </a:r>
          </a:p>
          <a:p>
            <a:pPr lvl="1" algn="just"/>
            <a:r>
              <a:rPr lang="cs-CZ" sz="1800" dirty="0"/>
              <a:t>role vyjednávače</a:t>
            </a:r>
          </a:p>
          <a:p>
            <a:pPr algn="just"/>
            <a:r>
              <a:rPr lang="cs-CZ" sz="1800" dirty="0"/>
              <a:t>K těmto třem rolím se přiřazuje ještě role administrativní. V rámci a</a:t>
            </a:r>
            <a:r>
              <a:rPr lang="cs-CZ" sz="1800" b="1" dirty="0"/>
              <a:t>dministrativní role</a:t>
            </a:r>
            <a:r>
              <a:rPr lang="cs-CZ" sz="1800" dirty="0"/>
              <a:t> manažer vystupuje v roli:</a:t>
            </a:r>
          </a:p>
          <a:p>
            <a:pPr lvl="1" algn="just"/>
            <a:r>
              <a:rPr lang="cs-CZ" sz="1800" dirty="0"/>
              <a:t>administrátora; </a:t>
            </a:r>
          </a:p>
          <a:p>
            <a:pPr lvl="1" algn="just"/>
            <a:r>
              <a:rPr lang="cs-CZ" sz="1800" dirty="0"/>
              <a:t>pozorovatele;</a:t>
            </a:r>
          </a:p>
          <a:p>
            <a:pPr lvl="1" algn="just"/>
            <a:r>
              <a:rPr lang="cs-CZ" sz="1800" dirty="0" err="1"/>
              <a:t>kontrolovatele</a:t>
            </a:r>
            <a:r>
              <a:rPr lang="cs-CZ" sz="1800" dirty="0"/>
              <a:t> úkolů;</a:t>
            </a:r>
          </a:p>
          <a:p>
            <a:pPr lvl="1" algn="just"/>
            <a:r>
              <a:rPr lang="cs-CZ" sz="1800" dirty="0"/>
              <a:t>správce rozpočtů.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 a jeho </a:t>
            </a:r>
            <a:r>
              <a:rPr lang="cs-CZ"/>
              <a:t>role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3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smtClean="0"/>
              <a:t>Rozlišujeme </a:t>
            </a:r>
            <a:r>
              <a:rPr lang="cs-CZ" sz="1600" dirty="0"/>
              <a:t>dvě podoby týmů:</a:t>
            </a:r>
          </a:p>
          <a:p>
            <a:pPr lvl="0" algn="just"/>
            <a:r>
              <a:rPr lang="cs-CZ" sz="1600" b="1" dirty="0"/>
              <a:t>pracovní týmy </a:t>
            </a:r>
            <a:r>
              <a:rPr lang="cs-CZ" sz="1600" dirty="0"/>
              <a:t>– spolupracují neustále a existují dlouhou dobu a podléhají více či vysoké fluktuaci;</a:t>
            </a:r>
          </a:p>
          <a:p>
            <a:pPr algn="just"/>
            <a:r>
              <a:rPr lang="cs-CZ" sz="1600" b="1" dirty="0"/>
              <a:t>přechodné týmy </a:t>
            </a:r>
            <a:r>
              <a:rPr lang="cs-CZ" sz="1600" dirty="0"/>
              <a:t>– vznikají za účelem vyřešení určitého úkolu a dosažení jistého cíle, typickými příklady jsou projektové týmy nebo pracovní skupiny na zlepšování kvality</a:t>
            </a:r>
            <a:r>
              <a:rPr lang="cs-CZ" sz="1600" dirty="0" smtClean="0"/>
              <a:t>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Pozitivní vývoj týmu závisí na dvou skupinách faktorů, a to na:</a:t>
            </a:r>
          </a:p>
          <a:p>
            <a:pPr algn="just"/>
            <a:r>
              <a:rPr lang="cs-CZ" sz="1600" b="1" dirty="0"/>
              <a:t>Tvrdé faktory jako předpoklad </a:t>
            </a:r>
            <a:r>
              <a:rPr lang="cs-CZ" sz="1600" dirty="0"/>
              <a:t>znamená, že musí být možná spolupráce s dostatečnou komunikací, skupina nesmí být moc veliká a rámcové podmínky musí souhlasit. </a:t>
            </a:r>
          </a:p>
          <a:p>
            <a:pPr algn="just"/>
            <a:r>
              <a:rPr lang="cs-CZ" sz="1600" b="1" dirty="0"/>
              <a:t>Měkké faktory jako základ </a:t>
            </a:r>
            <a:r>
              <a:rPr lang="cs-CZ" sz="1600" dirty="0"/>
              <a:t>předpokládají, že kolegové musí mít zájem na dobré spolupráci, musí být sami ochotni angažovat se ve společné věci. 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</a:t>
            </a:r>
          </a:p>
        </p:txBody>
      </p:sp>
    </p:spTree>
    <p:extLst>
      <p:ext uri="{BB962C8B-B14F-4D97-AF65-F5344CB8AC3E}">
        <p14:creationId xmlns:p14="http://schemas.microsoft.com/office/powerpoint/2010/main" val="226587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Ideální počet členů týmu je pět až sedm.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dirty="0" smtClean="0"/>
              <a:t>Kritický </a:t>
            </a:r>
            <a:r>
              <a:rPr lang="cs-CZ" sz="1800" dirty="0"/>
              <a:t>není počet členů týmu, ale výběr jednotlivých členů, jelikož toto přímý vliv na výkon týmu a naplnění cíle týmu.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b="1" dirty="0"/>
              <a:t>základní kompetence </a:t>
            </a:r>
            <a:r>
              <a:rPr lang="cs-CZ" sz="1800" dirty="0"/>
              <a:t>patří základní požadavky pro týmovou práci, tj. sociální dovednosti (schopnost komunikace nebo přesvědčování) a osobní vlastnosti (zaujetí pro práci, kreativita).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/>
              <a:t>K </a:t>
            </a:r>
            <a:r>
              <a:rPr lang="cs-CZ" sz="1800" b="1" dirty="0"/>
              <a:t>odborným kompetencím </a:t>
            </a:r>
            <a:r>
              <a:rPr lang="cs-CZ" sz="1800" dirty="0"/>
              <a:t>jsou přiřazeny výkonnostní požadavky, tj. odborné kompetence (odborné znalosti a dovednosti) a metodické kompetence (technika prezentace nebo moderace).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</a:t>
            </a:r>
          </a:p>
        </p:txBody>
      </p:sp>
    </p:spTree>
    <p:extLst>
      <p:ext uri="{BB962C8B-B14F-4D97-AF65-F5344CB8AC3E}">
        <p14:creationId xmlns:p14="http://schemas.microsoft.com/office/powerpoint/2010/main" val="11675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Opravdu důležité při týmové práci jsou </a:t>
            </a:r>
            <a:r>
              <a:rPr lang="cs-CZ" sz="1800" b="1" dirty="0"/>
              <a:t>týmové schopnosti</a:t>
            </a:r>
            <a:r>
              <a:rPr lang="cs-CZ" sz="1800" dirty="0"/>
              <a:t>, mezi které se zařazují následující:</a:t>
            </a:r>
          </a:p>
          <a:p>
            <a:pPr lvl="0" algn="just"/>
            <a:r>
              <a:rPr lang="cs-CZ" sz="1800" dirty="0"/>
              <a:t>pozitivní postoj k týmové práci;</a:t>
            </a:r>
          </a:p>
          <a:p>
            <a:pPr lvl="0" algn="just"/>
            <a:r>
              <a:rPr lang="cs-CZ" sz="1800" dirty="0"/>
              <a:t>myšlenková pružnost, kreativita a zvědavost;</a:t>
            </a:r>
          </a:p>
          <a:p>
            <a:pPr lvl="0" algn="just"/>
            <a:r>
              <a:rPr lang="cs-CZ" sz="1800" dirty="0"/>
              <a:t>frustrační tolerance – zvládnutí situace v případě, že jsou návrhy jednoho člena týmu zamítnuty;</a:t>
            </a:r>
          </a:p>
          <a:p>
            <a:pPr lvl="0" algn="just"/>
            <a:r>
              <a:rPr lang="cs-CZ" sz="1800" dirty="0"/>
              <a:t>schopnost přijmout kritiku;</a:t>
            </a:r>
          </a:p>
          <a:p>
            <a:pPr algn="just"/>
            <a:r>
              <a:rPr lang="cs-CZ" sz="1800" dirty="0"/>
              <a:t>schopnost a ochota učit se.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Týmy III</a:t>
            </a:r>
          </a:p>
        </p:txBody>
      </p:sp>
    </p:spTree>
    <p:extLst>
      <p:ext uri="{BB962C8B-B14F-4D97-AF65-F5344CB8AC3E}">
        <p14:creationId xmlns:p14="http://schemas.microsoft.com/office/powerpoint/2010/main" val="194085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týmový vedoucí (koordinátor, předseda);</a:t>
            </a:r>
          </a:p>
          <a:p>
            <a:pPr lvl="0" algn="just"/>
            <a:r>
              <a:rPr lang="cs-CZ" sz="1700" dirty="0"/>
              <a:t>pomocník (realizátor, tahoun) – praktický pracovník dělající práci dobře, je disciplinovaný, drží se zvyklostí a jasných struktur;</a:t>
            </a:r>
          </a:p>
          <a:p>
            <a:pPr lvl="0" algn="just"/>
            <a:r>
              <a:rPr lang="cs-CZ" sz="1700" dirty="0"/>
              <a:t>kreativec (inovátor, chrlič) – vymýšlí nové nápady, potřebuje volný prostor, rutinní práce mu nevyhovuje;</a:t>
            </a:r>
          </a:p>
          <a:p>
            <a:pPr lvl="0" algn="just"/>
            <a:r>
              <a:rPr lang="cs-CZ" sz="1700" dirty="0"/>
              <a:t>správce zdrojů (</a:t>
            </a:r>
            <a:r>
              <a:rPr lang="cs-CZ" sz="1700" dirty="0" err="1"/>
              <a:t>schánil</a:t>
            </a:r>
            <a:r>
              <a:rPr lang="cs-CZ" sz="1700" dirty="0"/>
              <a:t>, vyhledávač zdrojů) – je schopen obstarat zdroje a informace;</a:t>
            </a:r>
          </a:p>
          <a:p>
            <a:pPr lvl="0" algn="just"/>
            <a:r>
              <a:rPr lang="cs-CZ" sz="1700" dirty="0"/>
              <a:t>tvůrce (formovač, </a:t>
            </a:r>
            <a:r>
              <a:rPr lang="cs-CZ" sz="1700" dirty="0" err="1"/>
              <a:t>rejža</a:t>
            </a:r>
            <a:r>
              <a:rPr lang="cs-CZ" sz="1700" dirty="0"/>
              <a:t>) – jsou často svou povahou vůdci, nabírají si sami úkoly a dokážou rozhýbat váhavé členy týmu, musí mít dostatek volného prostoru;</a:t>
            </a:r>
          </a:p>
          <a:p>
            <a:pPr lvl="0" algn="just"/>
            <a:r>
              <a:rPr lang="cs-CZ" sz="1700" dirty="0"/>
              <a:t>pozorovatel (vyhodnocovač, rejpal) – analytik schopen logicky spojovat věci a vyvažovat proti sobě argumenty;</a:t>
            </a:r>
          </a:p>
          <a:p>
            <a:pPr lvl="0" algn="just"/>
            <a:r>
              <a:rPr lang="cs-CZ" sz="1700" dirty="0"/>
              <a:t>týmový pracovník (hasič) – dělá jim radost pracovat na věcech a musí spolupracovat s ostatními;</a:t>
            </a:r>
          </a:p>
          <a:p>
            <a:pPr algn="just"/>
            <a:r>
              <a:rPr lang="cs-CZ" sz="1700" dirty="0"/>
              <a:t>testovač kvality (dotahovač) – zabývá se kvalitou výsledků, výstupů.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Týmové role podle </a:t>
            </a:r>
            <a:r>
              <a:rPr lang="cs-CZ" dirty="0" err="1"/>
              <a:t>Belbina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30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orientace</a:t>
            </a:r>
            <a:r>
              <a:rPr lang="cs-CZ" sz="1800" dirty="0"/>
              <a:t> – členové týmu se vzájemně pozorují, zkoušejí prozkoumat okolí a orientují se ve vzniklé situaci, vládne zde velká nejistota a lidé se chovají spíše pasivně, členové týmu se na začátku hodně orientují na vedoucího a očekávají od něj, že vezme situaci do svých rukou;</a:t>
            </a:r>
          </a:p>
          <a:p>
            <a:pPr lvl="0" algn="just"/>
            <a:r>
              <a:rPr lang="cs-CZ" sz="1800" b="1" dirty="0"/>
              <a:t>konfrontace</a:t>
            </a:r>
            <a:r>
              <a:rPr lang="cs-CZ" sz="1800" dirty="0"/>
              <a:t> – členové se aktivně zapojují do dění v týmu a otevírají se, vyjadřují své názory a myšlenky, dochází zde ke konfrontaci s názory ostatních a vznikem různých sporů a rozmíšek;</a:t>
            </a:r>
          </a:p>
          <a:p>
            <a:pPr lvl="0" algn="just"/>
            <a:r>
              <a:rPr lang="cs-CZ" sz="1800" b="1" dirty="0"/>
              <a:t>organizace</a:t>
            </a:r>
            <a:r>
              <a:rPr lang="cs-CZ" sz="1800" i="1" dirty="0"/>
              <a:t> </a:t>
            </a:r>
            <a:r>
              <a:rPr lang="cs-CZ" sz="1800" dirty="0"/>
              <a:t>– tým se dostává do určité stabilní situace, členové se otevírají a účastní se rozhovorů a diskuzí, převládá snaha o harmonii a řešení nastavených úkolů;</a:t>
            </a:r>
          </a:p>
          <a:p>
            <a:pPr lvl="0" algn="just"/>
            <a:r>
              <a:rPr lang="cs-CZ" sz="1800" b="1" dirty="0"/>
              <a:t>integrace</a:t>
            </a:r>
            <a:r>
              <a:rPr lang="cs-CZ" sz="1800" dirty="0"/>
              <a:t> – dochází ke kombinaci silných stránek jednotlivých členů týmu, hledá se optimální řešení úkolu, nastavují se pravidla hry, tým si vytváří své normy a rozděluje si role;</a:t>
            </a:r>
          </a:p>
          <a:p>
            <a:pPr algn="just"/>
            <a:r>
              <a:rPr lang="cs-CZ" sz="1800" b="1" dirty="0"/>
              <a:t>odchod </a:t>
            </a:r>
            <a:r>
              <a:rPr lang="cs-CZ" sz="1800" dirty="0"/>
              <a:t>– dochází k rozpuštění pracovního týmu.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Fáze vývoje týmu</a:t>
            </a:r>
          </a:p>
        </p:txBody>
      </p:sp>
    </p:spTree>
    <p:extLst>
      <p:ext uri="{BB962C8B-B14F-4D97-AF65-F5344CB8AC3E}">
        <p14:creationId xmlns:p14="http://schemas.microsoft.com/office/powerpoint/2010/main" val="252171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Práce je zábavnější v kolektivu.</a:t>
            </a:r>
          </a:p>
          <a:p>
            <a:pPr algn="just"/>
            <a:r>
              <a:rPr lang="cs-CZ" sz="1800" dirty="0"/>
              <a:t>Vzájemné doplňování nedostatků, pomáhání si.</a:t>
            </a:r>
          </a:p>
          <a:p>
            <a:pPr algn="just"/>
            <a:r>
              <a:rPr lang="cs-CZ" sz="1800" dirty="0"/>
              <a:t>Zlepšování díky výměně vzájemných znalostí a zkušeností.</a:t>
            </a:r>
          </a:p>
          <a:p>
            <a:pPr algn="just"/>
            <a:r>
              <a:rPr lang="cs-CZ" sz="1800" dirty="0"/>
              <a:t>Zvyšování výkonů díky soutěživosti.</a:t>
            </a:r>
          </a:p>
          <a:p>
            <a:pPr algn="just"/>
            <a:r>
              <a:rPr lang="cs-CZ" sz="1800" dirty="0"/>
              <a:t>Psychicky horší nedodat požadovaný úkol, když na člověka spoléhají ostatní.</a:t>
            </a:r>
          </a:p>
          <a:p>
            <a:pPr algn="just"/>
            <a:r>
              <a:rPr lang="cs-CZ" sz="1800" dirty="0"/>
              <a:t>Více hlav, více nápadů a úhlů pohledu.</a:t>
            </a:r>
          </a:p>
          <a:p>
            <a:pPr algn="just"/>
            <a:r>
              <a:rPr lang="cs-CZ" sz="1800" dirty="0"/>
              <a:t>Přenášení pozitivního přístupu na ostatní (nevýhody – negativního přístupu, demotivace).</a:t>
            </a:r>
          </a:p>
          <a:p>
            <a:pPr algn="just"/>
            <a:r>
              <a:rPr lang="cs-CZ" sz="1800" dirty="0"/>
              <a:t>Poznávání nových lidí.</a:t>
            </a:r>
          </a:p>
          <a:p>
            <a:pPr algn="just"/>
            <a:r>
              <a:rPr lang="cs-CZ" sz="1800" dirty="0"/>
              <a:t>Rozdělení povinností – zkrácení času a dělba práce.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1125903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Výkon týmu může brzdit nebo ohrozit člen týmu, pokud měl zadaný klíčový úkol, a nesplnil jej.</a:t>
            </a:r>
          </a:p>
          <a:p>
            <a:pPr algn="just"/>
            <a:r>
              <a:rPr lang="cs-CZ" sz="1700" dirty="0"/>
              <a:t>Sdílení odpovědností, často za splnění odpovídají všichni.</a:t>
            </a:r>
          </a:p>
          <a:p>
            <a:pPr algn="just"/>
            <a:r>
              <a:rPr lang="cs-CZ" sz="1700" dirty="0"/>
              <a:t>Nižší motivace odvést výbornou práci, když si úspěch rozloží mezi všechny.</a:t>
            </a:r>
          </a:p>
          <a:p>
            <a:pPr algn="just"/>
            <a:r>
              <a:rPr lang="cs-CZ" sz="1700" dirty="0"/>
              <a:t>Příliš velké týmy často náročné na vedení a přináší menší výkonnost.</a:t>
            </a:r>
          </a:p>
          <a:p>
            <a:pPr algn="just"/>
            <a:r>
              <a:rPr lang="cs-CZ" sz="1700" dirty="0"/>
              <a:t>Zahálení (i nechtěné) díky sociální vazbám – začneme si povídat a najednou je hodina pryč.</a:t>
            </a:r>
          </a:p>
          <a:p>
            <a:pPr algn="just"/>
            <a:r>
              <a:rPr lang="cs-CZ" sz="1700" dirty="0"/>
              <a:t>Rozpad týmu při povahově/osobnostně nevhodném složení – lidé spolu nedokáží pracovat.</a:t>
            </a:r>
          </a:p>
          <a:p>
            <a:pPr algn="just"/>
            <a:r>
              <a:rPr lang="cs-CZ" sz="1700" dirty="0"/>
              <a:t>Hrozí rozpad ale i při příliš vhodném složení – milostné vztahy – rozchod – problémy (pokud má tým delší trvání).</a:t>
            </a:r>
          </a:p>
          <a:p>
            <a:pPr algn="just"/>
            <a:r>
              <a:rPr lang="cs-CZ" sz="1700" dirty="0"/>
              <a:t>Potřeba neustálé komunikace – občas a s některými lidmi to může být náročné.</a:t>
            </a:r>
          </a:p>
          <a:p>
            <a:pPr algn="just"/>
            <a:r>
              <a:rPr lang="cs-CZ" sz="1700" dirty="0"/>
              <a:t>Některým lidem práce v týmu nemusí vyhovovat.</a:t>
            </a:r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Nevýhody týmové práce</a:t>
            </a:r>
          </a:p>
        </p:txBody>
      </p:sp>
    </p:spTree>
    <p:extLst>
      <p:ext uri="{BB962C8B-B14F-4D97-AF65-F5344CB8AC3E}">
        <p14:creationId xmlns:p14="http://schemas.microsoft.com/office/powerpoint/2010/main" val="41535111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2976</TotalTime>
  <Words>1744</Words>
  <Application>Microsoft Office PowerPoint</Application>
  <PresentationFormat>Předvádění na obrazovce (16:9)</PresentationFormat>
  <Paragraphs>226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Manažerské přístupy  Týmová práce MBO Konflikty a porady Brainstorming  Management a leadership  </vt:lpstr>
      <vt:lpstr>Týmová práce</vt:lpstr>
      <vt:lpstr>Týmy I</vt:lpstr>
      <vt:lpstr>Týmy II</vt:lpstr>
      <vt:lpstr>Týmy III</vt:lpstr>
      <vt:lpstr>Týmové role podle Belbina</vt:lpstr>
      <vt:lpstr>Fáze vývoje týmu</vt:lpstr>
      <vt:lpstr>Výhody týmové práce</vt:lpstr>
      <vt:lpstr>Nevýhody týmové práce</vt:lpstr>
      <vt:lpstr>Management by Objectives MBO I</vt:lpstr>
      <vt:lpstr>MBO jako cyklus aktivit</vt:lpstr>
      <vt:lpstr>Předpoklady úspěšného programu MBO </vt:lpstr>
      <vt:lpstr>Konflikt</vt:lpstr>
      <vt:lpstr>Okolnosti vzniku konfliktu</vt:lpstr>
      <vt:lpstr>Styly řešení konfliktů</vt:lpstr>
      <vt:lpstr>Řešení konfliktní situace</vt:lpstr>
      <vt:lpstr>Vedení porad a schůzek</vt:lpstr>
      <vt:lpstr>Typy porad</vt:lpstr>
      <vt:lpstr>Fáze porady</vt:lpstr>
      <vt:lpstr>Chyby na poradách</vt:lpstr>
      <vt:lpstr>Brainstorming</vt:lpstr>
      <vt:lpstr>Průběh brainstormingu</vt:lpstr>
      <vt:lpstr>Manažer a jeho role I</vt:lpstr>
      <vt:lpstr>Manažer a jeho role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182</cp:revision>
  <dcterms:created xsi:type="dcterms:W3CDTF">2016-07-06T15:42:34Z</dcterms:created>
  <dcterms:modified xsi:type="dcterms:W3CDTF">2024-03-04T17:23:36Z</dcterms:modified>
</cp:coreProperties>
</file>