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35" r:id="rId3"/>
    <p:sldId id="334" r:id="rId4"/>
    <p:sldId id="336" r:id="rId5"/>
    <p:sldId id="388" r:id="rId6"/>
    <p:sldId id="337" r:id="rId7"/>
    <p:sldId id="385" r:id="rId8"/>
    <p:sldId id="338" r:id="rId9"/>
    <p:sldId id="339" r:id="rId10"/>
    <p:sldId id="340" r:id="rId11"/>
    <p:sldId id="341" r:id="rId12"/>
    <p:sldId id="342" r:id="rId13"/>
    <p:sldId id="346" r:id="rId14"/>
    <p:sldId id="390" r:id="rId15"/>
    <p:sldId id="392" r:id="rId16"/>
    <p:sldId id="387" r:id="rId17"/>
    <p:sldId id="386" r:id="rId18"/>
    <p:sldId id="347" r:id="rId19"/>
    <p:sldId id="410" r:id="rId20"/>
    <p:sldId id="411" r:id="rId21"/>
    <p:sldId id="348" r:id="rId22"/>
    <p:sldId id="349" r:id="rId23"/>
    <p:sldId id="409" r:id="rId24"/>
    <p:sldId id="393" r:id="rId25"/>
    <p:sldId id="394" r:id="rId26"/>
    <p:sldId id="395" r:id="rId27"/>
    <p:sldId id="396" r:id="rId28"/>
    <p:sldId id="398" r:id="rId29"/>
    <p:sldId id="399" r:id="rId30"/>
    <p:sldId id="407" r:id="rId31"/>
    <p:sldId id="408" r:id="rId32"/>
    <p:sldId id="400" r:id="rId33"/>
    <p:sldId id="401" r:id="rId34"/>
    <p:sldId id="402" r:id="rId35"/>
    <p:sldId id="403" r:id="rId36"/>
    <p:sldId id="404" r:id="rId37"/>
    <p:sldId id="405" r:id="rId38"/>
    <p:sldId id="406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Podniková kultura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Manažerská etika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přístupy v mezinárodním prostředí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1043608" y="851583"/>
            <a:ext cx="6588224" cy="36388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Tato typologie využívá dimenzi riziko (malé a velké) a dimenzi dynamika (pomalá a rychlá). Na základě těchto dvou dimenzí rozlišujeme tyto typy:</a:t>
            </a:r>
          </a:p>
          <a:p>
            <a:pPr lvl="0" algn="just"/>
            <a:r>
              <a:rPr lang="cs-CZ" sz="1600" b="1" dirty="0"/>
              <a:t>Kultura „všechno nebo nic“ (frajerů, drsných hochů)</a:t>
            </a:r>
            <a:r>
              <a:rPr lang="cs-CZ" sz="1600" b="1" i="1" dirty="0"/>
              <a:t> – </a:t>
            </a:r>
            <a:r>
              <a:rPr lang="cs-CZ" sz="1600" dirty="0"/>
              <a:t>pro podnik jsou typičtí individualisté, jejich velmi temperamentní a mladistvé jednání je hodnoceno pozitivně. </a:t>
            </a:r>
          </a:p>
          <a:p>
            <a:pPr lvl="0" algn="just"/>
            <a:r>
              <a:rPr lang="cs-CZ" sz="1600" b="1" dirty="0"/>
              <a:t>Kultura „chléb a hry“ (tvrdé práce) </a:t>
            </a:r>
            <a:r>
              <a:rPr lang="cs-CZ" sz="1600" b="1" i="1" dirty="0"/>
              <a:t>– </a:t>
            </a:r>
            <a:r>
              <a:rPr lang="cs-CZ" sz="1600" dirty="0"/>
              <a:t>podniky jsou silně extrovertně orientovány, přátelští a sympatičtí pracovníci jsou hodnoceni pozitivně. Spolupráce mezi pracovníky je týmová a nekomplikovaná, důraz je kladen na úspěch. </a:t>
            </a:r>
          </a:p>
          <a:p>
            <a:pPr lvl="0" algn="just"/>
            <a:r>
              <a:rPr lang="cs-CZ" sz="1600" b="1" dirty="0"/>
              <a:t>„Analyticko-projektová“ kultura (sázka na budoucnost)</a:t>
            </a:r>
            <a:r>
              <a:rPr lang="cs-CZ" sz="1600" dirty="0"/>
              <a:t> – podniky jsou orientovány na vědeckotechnickou racionalitu, jsou uplatňovány komplexní analýzy a dlouhodobé prognózy. </a:t>
            </a:r>
          </a:p>
          <a:p>
            <a:pPr lvl="0" algn="just"/>
            <a:r>
              <a:rPr lang="cs-CZ" sz="1600" b="1" dirty="0"/>
              <a:t>Procesní kultura (postupu)</a:t>
            </a:r>
            <a:r>
              <a:rPr lang="cs-CZ" sz="1600" dirty="0"/>
              <a:t> – všechny činnosti pracovníků v podniku jsou orientovány na proces, samotný cíl není příliš důležitý. Chyby se v podniku nedělají, vše je pečlivě kontrolováno.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</a:t>
            </a:r>
            <a:r>
              <a:rPr lang="cs-CZ" sz="2200" dirty="0"/>
              <a:t> podnikové kultury podle </a:t>
            </a:r>
            <a:r>
              <a:rPr lang="cs-CZ" sz="2200" dirty="0" err="1"/>
              <a:t>Deala</a:t>
            </a:r>
            <a:r>
              <a:rPr lang="cs-CZ" sz="2200" dirty="0"/>
              <a:t> a Kennedyho</a:t>
            </a:r>
          </a:p>
        </p:txBody>
      </p:sp>
    </p:spTree>
    <p:extLst>
      <p:ext uri="{BB962C8B-B14F-4D97-AF65-F5344CB8AC3E}">
        <p14:creationId xmlns:p14="http://schemas.microsoft.com/office/powerpoint/2010/main" val="3391341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Deala</a:t>
            </a:r>
            <a:r>
              <a:rPr lang="cs-CZ" dirty="0"/>
              <a:t> a Kennedyho</a:t>
            </a:r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Sociabilita – stanovuje určitou míru přátelství mezi členy organizace. </a:t>
            </a:r>
          </a:p>
          <a:p>
            <a:pPr lvl="0" algn="just"/>
            <a:r>
              <a:rPr lang="cs-CZ" sz="2400" dirty="0"/>
              <a:t>Solidarita – soudržnost, která není citového původu, ale rozumového. </a:t>
            </a:r>
          </a:p>
          <a:p>
            <a:pPr marL="0" lvl="0" indent="0" algn="just"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Goffeeho</a:t>
            </a:r>
            <a:r>
              <a:rPr lang="cs-CZ" dirty="0"/>
              <a:t> a Jonese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71255E7-72E5-405F-8AC5-EE879CA26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388775"/>
              </p:ext>
            </p:extLst>
          </p:nvPr>
        </p:nvGraphicFramePr>
        <p:xfrm>
          <a:off x="1601048" y="2787771"/>
          <a:ext cx="6096000" cy="162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508321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11384277"/>
                    </a:ext>
                  </a:extLst>
                </a:gridCol>
              </a:tblGrid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Rodina (síťová)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Tým (pospolitá)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2432825"/>
                  </a:ext>
                </a:extLst>
              </a:tr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Jednotlivci (</a:t>
                      </a:r>
                      <a:r>
                        <a:rPr lang="cs-CZ" dirty="0" err="1"/>
                        <a:t>fragmentální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Byrokracie (námezdní)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5947955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D69B74E-3037-459A-9935-A624B0D787F6}"/>
              </a:ext>
            </a:extLst>
          </p:cNvPr>
          <p:cNvCxnSpPr/>
          <p:nvPr/>
        </p:nvCxnSpPr>
        <p:spPr>
          <a:xfrm>
            <a:off x="2483768" y="4443958"/>
            <a:ext cx="4176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C6B586-25D1-49F3-8BA5-14F7FE3EE866}"/>
              </a:ext>
            </a:extLst>
          </p:cNvPr>
          <p:cNvSpPr txBox="1"/>
          <p:nvPr/>
        </p:nvSpPr>
        <p:spPr>
          <a:xfrm>
            <a:off x="3959932" y="4454831"/>
            <a:ext cx="176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Míra solidarity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AF51971-4DD0-450F-81B0-552EC621FF9E}"/>
              </a:ext>
            </a:extLst>
          </p:cNvPr>
          <p:cNvCxnSpPr/>
          <p:nvPr/>
        </p:nvCxnSpPr>
        <p:spPr>
          <a:xfrm flipV="1">
            <a:off x="899592" y="2787774"/>
            <a:ext cx="0" cy="1728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594827-26B6-4756-81A1-6AC569509445}"/>
              </a:ext>
            </a:extLst>
          </p:cNvPr>
          <p:cNvSpPr txBox="1"/>
          <p:nvPr/>
        </p:nvSpPr>
        <p:spPr>
          <a:xfrm>
            <a:off x="193780" y="2867734"/>
            <a:ext cx="677108" cy="1323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b="1" dirty="0"/>
              <a:t>Míra sociability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EFBAE0B-31FB-4291-9283-23BB9667A687}"/>
              </a:ext>
            </a:extLst>
          </p:cNvPr>
          <p:cNvSpPr txBox="1"/>
          <p:nvPr/>
        </p:nvSpPr>
        <p:spPr>
          <a:xfrm>
            <a:off x="1645904" y="4424213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1EC04F-22EE-4D03-ABF6-8E2D50E4D086}"/>
              </a:ext>
            </a:extLst>
          </p:cNvPr>
          <p:cNvSpPr txBox="1"/>
          <p:nvPr/>
        </p:nvSpPr>
        <p:spPr>
          <a:xfrm>
            <a:off x="251519" y="276804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49AC5F1-C502-473F-9B84-DF0F7831370E}"/>
              </a:ext>
            </a:extLst>
          </p:cNvPr>
          <p:cNvSpPr txBox="1"/>
          <p:nvPr/>
        </p:nvSpPr>
        <p:spPr>
          <a:xfrm>
            <a:off x="251520" y="430467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F26D6C-E2C1-4A1C-97F8-F4F6FB17CB75}"/>
              </a:ext>
            </a:extLst>
          </p:cNvPr>
          <p:cNvSpPr txBox="1"/>
          <p:nvPr/>
        </p:nvSpPr>
        <p:spPr>
          <a:xfrm>
            <a:off x="6714569" y="4443958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kultury určují, zda manažerská kultura konkrétního podniku je silná nebo slabá.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</a:p>
          <a:p>
            <a:pPr lvl="0" algn="just"/>
            <a:r>
              <a:rPr lang="cs-CZ" sz="1800" b="1" dirty="0"/>
              <a:t>Rozšířenost</a:t>
            </a:r>
            <a:r>
              <a:rPr lang="cs-CZ" sz="1800" dirty="0"/>
              <a:t> 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9871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Síla podnikové kultury se vyznačuje těmito znaky:</a:t>
            </a:r>
          </a:p>
          <a:p>
            <a:r>
              <a:rPr lang="cs-CZ" sz="1800" dirty="0"/>
              <a:t>zprostředkovává a usnadňuje jasný pohled na firmu, činí ho přehledný a snadno pochopitelný;</a:t>
            </a:r>
          </a:p>
          <a:p>
            <a:r>
              <a:rPr lang="cs-CZ" sz="1800" dirty="0"/>
              <a:t>vytváří podmínky pro jednoznačnou komunikaci;</a:t>
            </a:r>
          </a:p>
          <a:p>
            <a:r>
              <a:rPr lang="cs-CZ" sz="1800" dirty="0"/>
              <a:t>umožňuje rychlé rozhodování;</a:t>
            </a:r>
          </a:p>
          <a:p>
            <a:r>
              <a:rPr lang="cs-CZ" sz="1800" dirty="0"/>
              <a:t>urychluje implementaci nových plánů, projektů a programů, které mají všeobecnou podporu;</a:t>
            </a:r>
          </a:p>
          <a:p>
            <a:r>
              <a:rPr lang="cs-CZ" sz="1800" dirty="0"/>
              <a:t>snižuje potřebu kontroly zaměstnanců, kteří jsou identifikováni s firmou a existuje malá potřeba formální kontroly;</a:t>
            </a:r>
          </a:p>
          <a:p>
            <a:r>
              <a:rPr lang="cs-CZ" sz="1800" dirty="0"/>
              <a:t>zvyšuje motivaci a týmového ducha;</a:t>
            </a:r>
          </a:p>
          <a:p>
            <a:r>
              <a:rPr lang="cs-CZ" sz="1800" dirty="0"/>
              <a:t>zajišťuje stabilitu sociálního systému, tzn., že společně sdílené cíle a hodnoty redukují strach a přinášejí jistotu a sebedůvěru.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53538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Podniková kultura a noví zaměstnanci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B0AD34E-48B1-4F7F-9D7C-413877C86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0"/>
          <a:stretch/>
        </p:blipFill>
        <p:spPr>
          <a:xfrm>
            <a:off x="954360" y="877949"/>
            <a:ext cx="6858000" cy="37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50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Projevy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5017F0-35D2-4E25-BEE4-B54E33C7E2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01"/>
          <a:stretch/>
        </p:blipFill>
        <p:spPr>
          <a:xfrm>
            <a:off x="1043608" y="987574"/>
            <a:ext cx="685800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89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Etické chování znamená chování podle morálních hodnot, tj. správné chování. </a:t>
            </a:r>
          </a:p>
          <a:p>
            <a:pPr lvl="0" algn="just"/>
            <a:r>
              <a:rPr lang="cs-CZ" sz="1800" dirty="0"/>
              <a:t>Etika v podnikání, potažmo manažerská etika, se vztahuje k chování podnikatelů a manažerů vůči zákazníkům, zaměstnancům a společnosti jako celku. </a:t>
            </a:r>
          </a:p>
          <a:p>
            <a:pPr lvl="0" algn="just"/>
            <a:endParaRPr lang="cs-CZ" sz="1800" b="1" dirty="0" smtClean="0"/>
          </a:p>
          <a:p>
            <a:pPr lvl="0" algn="just"/>
            <a:r>
              <a:rPr lang="cs-CZ" sz="1800" b="1" dirty="0" smtClean="0"/>
              <a:t>Etika</a:t>
            </a:r>
            <a:r>
              <a:rPr lang="cs-CZ" sz="1800" dirty="0" smtClean="0"/>
              <a:t> </a:t>
            </a:r>
            <a:r>
              <a:rPr lang="cs-CZ" sz="1800" dirty="0"/>
              <a:t>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podniku a manažerská etika</a:t>
            </a:r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Dobrovolně dodržovat zákony;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Zachovávat důvěryhodnost;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Vyhýbat se střetům zájmů;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Věnovat práci potřebnou péči;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Jednat v dobré víře;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Být si vědom odpovědnosti;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Obecné zásady podnikatelské etiky</a:t>
            </a:r>
          </a:p>
        </p:txBody>
      </p:sp>
    </p:spTree>
    <p:extLst>
      <p:ext uri="{BB962C8B-B14F-4D97-AF65-F5344CB8AC3E}">
        <p14:creationId xmlns:p14="http://schemas.microsoft.com/office/powerpoint/2010/main" val="171990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</a:p>
          <a:p>
            <a:pPr algn="just"/>
            <a:r>
              <a:rPr lang="cs-CZ" sz="1800" dirty="0"/>
              <a:t>Podniková kultura plní v organizaci důležité funkce, čímž současně ovlivňuje chování lidí uvnitř organizace, ale i chování organizace navenek, vůči svému konkurenčnímu prostředí. </a:t>
            </a:r>
          </a:p>
          <a:p>
            <a:pPr algn="just"/>
            <a:r>
              <a:rPr lang="cs-CZ" sz="1800" dirty="0"/>
              <a:t>Podniková kultura nepůsobí izolovaně. </a:t>
            </a:r>
          </a:p>
          <a:p>
            <a:pPr algn="just"/>
            <a:r>
              <a:rPr lang="cs-CZ" sz="1800" dirty="0"/>
              <a:t>Podle Lukášové a Nového (2004) působí podniková kultura ve vzájemných vztazích zejména s organizační strategií a organizační strukturou, přičemž právě strategie podniku je považována za faktor rozhodující o úspěchu nebo neúspěchu podnikatelské činnosti.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organizace a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Etické řízení podniku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Egoismus x altruismus</a:t>
            </a:r>
          </a:p>
          <a:p>
            <a:r>
              <a:rPr lang="cs-CZ" sz="1800" dirty="0"/>
              <a:t>Odpovědnost vůči</a:t>
            </a:r>
          </a:p>
          <a:p>
            <a:pPr lvl="1"/>
            <a:r>
              <a:rPr lang="cs-CZ" sz="1800" dirty="0"/>
              <a:t>Podniku </a:t>
            </a:r>
          </a:p>
          <a:p>
            <a:pPr lvl="1"/>
            <a:r>
              <a:rPr lang="cs-CZ" sz="1800" dirty="0"/>
              <a:t>Zaměstnancům</a:t>
            </a:r>
          </a:p>
          <a:p>
            <a:pPr lvl="1"/>
            <a:r>
              <a:rPr lang="cs-CZ" sz="1800" dirty="0"/>
              <a:t>Zákazníkům</a:t>
            </a:r>
          </a:p>
          <a:p>
            <a:pPr lvl="1"/>
            <a:r>
              <a:rPr lang="cs-CZ" sz="1800" dirty="0"/>
              <a:t>Externím uživatelům</a:t>
            </a:r>
          </a:p>
          <a:p>
            <a:r>
              <a:rPr lang="cs-CZ" sz="1800" dirty="0"/>
              <a:t>Etická rizika – krátkodobé zisky x dlouhodobý prospěch</a:t>
            </a:r>
          </a:p>
          <a:p>
            <a:r>
              <a:rPr lang="cs-CZ" sz="1800" dirty="0"/>
              <a:t>Etický audit</a:t>
            </a:r>
          </a:p>
          <a:p>
            <a:pPr lvl="1"/>
            <a:r>
              <a:rPr lang="cs-CZ" sz="1800" dirty="0"/>
              <a:t>Řešení etických problémů</a:t>
            </a:r>
          </a:p>
          <a:p>
            <a:pPr lvl="1"/>
            <a:r>
              <a:rPr lang="cs-CZ" sz="1800" dirty="0"/>
              <a:t>Možnost uplatnění vlastní osobnosti</a:t>
            </a:r>
          </a:p>
          <a:p>
            <a:pPr lvl="1"/>
            <a:r>
              <a:rPr lang="cs-CZ" sz="1800" dirty="0"/>
              <a:t>Respektování zájmů zájmových skupin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543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Cílem etického kodexu je usnadňovat řešení etických dilemat zaměstnanců a vést organizaci k etickému a spravedlivému chování. Etické kodexy jsou nejvýznamnějšími a také nejpoužívanějšími nástroji etického řízení. Jsou vnímány jako preventivní nástroj.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Etický kodex</a:t>
            </a:r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Evropská </a:t>
            </a:r>
            <a:r>
              <a:rPr lang="cs-CZ" sz="1800" dirty="0"/>
              <a:t>unie vymezuje </a:t>
            </a:r>
            <a:r>
              <a:rPr lang="cs-CZ" sz="1800" dirty="0"/>
              <a:t>CSR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 smtClean="0"/>
              <a:t>Responsiblity</a:t>
            </a:r>
            <a:r>
              <a:rPr lang="cs-CZ" sz="1800" dirty="0" smtClean="0"/>
              <a:t>) </a:t>
            </a:r>
            <a:r>
              <a:rPr lang="cs-CZ" sz="1800" dirty="0"/>
              <a:t>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Koncept </a:t>
            </a:r>
            <a:r>
              <a:rPr lang="cs-CZ" sz="1800" dirty="0"/>
              <a:t>CSR se opírá o tzv. tři pilíře:</a:t>
            </a:r>
          </a:p>
          <a:p>
            <a:pPr algn="just"/>
            <a:r>
              <a:rPr lang="cs-CZ" sz="1800" b="1" dirty="0"/>
              <a:t>Profit – zisk (ekonomická oblast)</a:t>
            </a:r>
            <a:r>
              <a:rPr lang="cs-CZ" sz="1800" dirty="0"/>
              <a:t> </a:t>
            </a:r>
            <a:endParaRPr lang="cs-CZ" sz="1800" dirty="0" smtClean="0"/>
          </a:p>
          <a:p>
            <a:pPr algn="just"/>
            <a:r>
              <a:rPr lang="cs-CZ" sz="1800" b="1" dirty="0" err="1" smtClean="0"/>
              <a:t>People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oblast)</a:t>
            </a:r>
            <a:r>
              <a:rPr lang="cs-CZ" sz="1800" dirty="0"/>
              <a:t>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</a:t>
            </a:r>
            <a:r>
              <a:rPr lang="cs-CZ" dirty="0" smtClean="0"/>
              <a:t>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ESG</a:t>
            </a:r>
            <a:r>
              <a:rPr lang="cs-CZ" sz="1800" dirty="0"/>
              <a:t>, které lze dnes prakticky zaměňovat za pojem </a:t>
            </a:r>
            <a:r>
              <a:rPr lang="cs-CZ" sz="1800" b="1" dirty="0"/>
              <a:t>korporátní udržitelnosti, </a:t>
            </a:r>
            <a:r>
              <a:rPr lang="cs-CZ" sz="1800" dirty="0"/>
              <a:t>znamená souhrnnou zkratku pro </a:t>
            </a:r>
            <a:r>
              <a:rPr lang="cs-CZ" sz="1800" b="1" dirty="0"/>
              <a:t>otázky životního prostředí</a:t>
            </a:r>
            <a:r>
              <a:rPr lang="cs-CZ" sz="1800" dirty="0"/>
              <a:t> (</a:t>
            </a:r>
            <a:r>
              <a:rPr lang="cs-CZ" sz="1800" i="1" dirty="0" err="1"/>
              <a:t>Environmental</a:t>
            </a:r>
            <a:r>
              <a:rPr lang="cs-CZ" sz="1800" dirty="0"/>
              <a:t>), </a:t>
            </a:r>
            <a:r>
              <a:rPr lang="cs-CZ" sz="1800" b="1" dirty="0"/>
              <a:t>společenské</a:t>
            </a:r>
            <a:r>
              <a:rPr lang="cs-CZ" sz="1800" dirty="0"/>
              <a:t> (</a:t>
            </a:r>
            <a:r>
              <a:rPr lang="cs-CZ" sz="1800" i="1" dirty="0" err="1"/>
              <a:t>Social</a:t>
            </a:r>
            <a:r>
              <a:rPr lang="cs-CZ" sz="1800" dirty="0"/>
              <a:t>) a </a:t>
            </a:r>
            <a:r>
              <a:rPr lang="cs-CZ" sz="1800" b="1" dirty="0"/>
              <a:t>správy a řízení</a:t>
            </a:r>
            <a:r>
              <a:rPr lang="cs-CZ" sz="1800" dirty="0"/>
              <a:t> (</a:t>
            </a:r>
            <a:r>
              <a:rPr lang="cs-CZ" sz="1800" i="1" dirty="0" err="1"/>
              <a:t>Governance</a:t>
            </a:r>
            <a:r>
              <a:rPr lang="cs-CZ" sz="1800" i="1" dirty="0"/>
              <a:t>+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Staví na </a:t>
            </a:r>
            <a:r>
              <a:rPr lang="cs-CZ" sz="1800" b="1" dirty="0"/>
              <a:t>myšlence pragmatického firemního růstu</a:t>
            </a:r>
            <a:r>
              <a:rPr lang="cs-CZ" sz="1800" dirty="0"/>
              <a:t> a </a:t>
            </a:r>
            <a:r>
              <a:rPr lang="cs-CZ" sz="1800" b="1" dirty="0"/>
              <a:t>tvorby hodnoty</a:t>
            </a:r>
            <a:r>
              <a:rPr lang="cs-CZ" sz="1800" dirty="0"/>
              <a:t> v dlouhém období.</a:t>
            </a:r>
          </a:p>
          <a:p>
            <a:pPr algn="just"/>
            <a:r>
              <a:rPr lang="cs-CZ" sz="1800" dirty="0"/>
              <a:t>V lednu 2023 nabyla účinnost evropská </a:t>
            </a:r>
            <a:r>
              <a:rPr lang="cs-CZ" sz="1800" b="1" dirty="0"/>
              <a:t>směrnice o reportingu korporátní udržitelnosti</a:t>
            </a:r>
            <a:r>
              <a:rPr lang="cs-CZ" sz="1800" dirty="0"/>
              <a:t> (CSRD) – nové povinnosti firem.</a:t>
            </a:r>
          </a:p>
          <a:p>
            <a:pPr algn="just"/>
            <a:r>
              <a:rPr lang="cs-CZ" sz="1800" dirty="0"/>
              <a:t>V rámci ESG reportingu jde především o řadu interních procesů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Udržitelnost – ESG </a:t>
            </a:r>
          </a:p>
        </p:txBody>
      </p:sp>
    </p:spTree>
    <p:extLst>
      <p:ext uri="{BB962C8B-B14F-4D97-AF65-F5344CB8AC3E}">
        <p14:creationId xmlns:p14="http://schemas.microsoft.com/office/powerpoint/2010/main" val="28051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</a:p>
          <a:p>
            <a:pPr marL="0" indent="0" algn="just">
              <a:buNone/>
            </a:pPr>
            <a:r>
              <a:rPr lang="cs-CZ" sz="1800" dirty="0"/>
              <a:t>Interkulturní přístup by měl respektovat různé kultury a skutečně realizovat tato opatření:</a:t>
            </a:r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Manažerské přístupy v mezinárodním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774479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představuje 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</a:p>
          <a:p>
            <a:pPr marL="0" indent="0" algn="just">
              <a:buNone/>
            </a:pPr>
            <a:r>
              <a:rPr lang="cs-CZ" sz="1700" dirty="0"/>
              <a:t>Do 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 I</a:t>
            </a:r>
          </a:p>
        </p:txBody>
      </p:sp>
    </p:spTree>
    <p:extLst>
      <p:ext uri="{BB962C8B-B14F-4D97-AF65-F5344CB8AC3E}">
        <p14:creationId xmlns:p14="http://schemas.microsoft.com/office/powerpoint/2010/main" val="11506433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5789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 smtClean="0"/>
              <a:t>Pod </a:t>
            </a:r>
            <a:r>
              <a:rPr lang="cs-CZ" sz="1650" dirty="0"/>
              <a:t>pojmem </a:t>
            </a:r>
            <a:r>
              <a:rPr lang="cs-CZ" sz="1650" b="1" dirty="0"/>
              <a:t>strategická kompetence </a:t>
            </a:r>
            <a:r>
              <a:rPr lang="cs-CZ" sz="1650" dirty="0"/>
              <a:t>je chápáno finanční řízení, řízení rizik, znalostí, organizační schopnosti, schopnost řešit problémy, rozhodování a synergie. </a:t>
            </a:r>
          </a:p>
          <a:p>
            <a:pPr algn="just"/>
            <a:r>
              <a:rPr lang="cs-CZ" sz="1650" b="1" dirty="0"/>
              <a:t>Individuální kompetence </a:t>
            </a:r>
            <a:r>
              <a:rPr lang="cs-CZ" sz="1650" dirty="0"/>
              <a:t>představuje schopnost vlastní motivace, sebeorganizování, kontroly situace, odolnost vůči stresu, optimistický přístup a schopnost sebekritiky. </a:t>
            </a:r>
          </a:p>
          <a:p>
            <a:pPr algn="just"/>
            <a:r>
              <a:rPr lang="cs-CZ" sz="1650" b="1" dirty="0"/>
              <a:t>Sociální kompetencí </a:t>
            </a:r>
            <a:r>
              <a:rPr lang="cs-CZ" sz="1650" dirty="0"/>
              <a:t>je chápána schopnost týmové spolupráce, přizpůsobení se, komunikace, empatie, tolerance a řídicí 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/>
              <a:t>předpokládá schopnost aplikace získaných znalostí z oboru, o řízení podniku, moderních komunikačních technologiích a mezinárodní pracovní zkušenost.</a:t>
            </a:r>
          </a:p>
          <a:p>
            <a:pPr algn="just"/>
            <a:endParaRPr lang="cs-CZ" sz="16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 II</a:t>
            </a:r>
          </a:p>
        </p:txBody>
      </p:sp>
    </p:spTree>
    <p:extLst>
      <p:ext uri="{BB962C8B-B14F-4D97-AF65-F5344CB8AC3E}">
        <p14:creationId xmlns:p14="http://schemas.microsoft.com/office/powerpoint/2010/main" val="1623075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setkáváme pojmy expatriot, </a:t>
            </a:r>
            <a:r>
              <a:rPr lang="cs-CZ" sz="1800" dirty="0" err="1"/>
              <a:t>inpatriot</a:t>
            </a:r>
            <a:r>
              <a:rPr lang="cs-CZ" sz="1800" dirty="0"/>
              <a:t> a </a:t>
            </a:r>
            <a:r>
              <a:rPr lang="cs-CZ" sz="1800" dirty="0" err="1"/>
              <a:t>euromanažer</a:t>
            </a:r>
            <a:r>
              <a:rPr lang="cs-CZ" sz="1800" dirty="0"/>
              <a:t>.</a:t>
            </a:r>
          </a:p>
          <a:p>
            <a:pPr algn="just"/>
            <a:r>
              <a:rPr lang="cs-CZ" sz="1800" b="1" dirty="0"/>
              <a:t>Expatriotem </a:t>
            </a:r>
            <a:r>
              <a:rPr lang="cs-CZ" sz="1800" dirty="0"/>
              <a:t>rozumíme manažera, který je vyslán mateřskou společností do zahraničí za účelem splnění určitého úkolu nebo specialistu pracujícího v zahraničí v mezinárodním týmu. </a:t>
            </a:r>
          </a:p>
          <a:p>
            <a:pPr algn="just"/>
            <a:r>
              <a:rPr lang="cs-CZ" sz="1800" dirty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manažeři relokovaní na omezenou dobu z dceřiné společnosti do centrály mezinárodního podniku, a to většinou za účelem získání a rozvinutí interkulturní kompetence. </a:t>
            </a:r>
          </a:p>
          <a:p>
            <a:pPr algn="just"/>
            <a:r>
              <a:rPr lang="cs-CZ" sz="1800" b="1" dirty="0" err="1"/>
              <a:t>Euromanažerem</a:t>
            </a:r>
            <a:r>
              <a:rPr lang="cs-CZ" sz="1800" dirty="0"/>
              <a:t> je označován takový vedoucí pracovník, který vykonává řídicí funkce ze své mateřské země, tzv. „na dálku“ nebo-</a:t>
            </a:r>
            <a:r>
              <a:rPr lang="cs-CZ" sz="1800" dirty="0" err="1"/>
              <a:t>li</a:t>
            </a:r>
            <a:r>
              <a:rPr lang="cs-CZ" sz="1800" dirty="0"/>
              <a:t> virtuálně. V případě potřeby navštěvuje osobně jednotlivé pobočky v zahraničí. Tento typ manažera bývá v odborné literatuře vymezován také jako „virtuální expatriot“.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Typy mezinárodních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93434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</a:t>
            </a:r>
            <a:r>
              <a:rPr lang="cs-CZ" sz="1800" b="1" dirty="0"/>
              <a:t>dominantní chování </a:t>
            </a:r>
            <a:r>
              <a:rPr lang="cs-CZ" sz="1800" dirty="0"/>
              <a:t>je typické, že uznávané hodnoty a normy chování jsou považovány za zcela výjimečné, jediné správné a jsou tedy vnímány jako nadřazené ostatním. </a:t>
            </a:r>
          </a:p>
          <a:p>
            <a:pPr algn="just"/>
            <a:r>
              <a:rPr lang="cs-CZ" sz="1800" dirty="0"/>
              <a:t>U </a:t>
            </a:r>
            <a:r>
              <a:rPr lang="cs-CZ" sz="1800" b="1" dirty="0"/>
              <a:t>asimilačního přístupu </a:t>
            </a:r>
            <a:r>
              <a:rPr lang="cs-CZ" sz="1800" dirty="0"/>
              <a:t>jsou hodnoty a normy cizí kultury přijímány za vlastní. </a:t>
            </a:r>
          </a:p>
          <a:p>
            <a:pPr algn="just"/>
            <a:r>
              <a:rPr lang="cs-CZ" sz="1800" dirty="0"/>
              <a:t>O </a:t>
            </a:r>
            <a:r>
              <a:rPr lang="cs-CZ" sz="1800" b="1" dirty="0"/>
              <a:t>divergenci</a:t>
            </a:r>
            <a:r>
              <a:rPr lang="cs-CZ" sz="1800" dirty="0"/>
              <a:t> můžeme hovořit, pokud jsou obsahové prvky střetávajících se kultur, a to zejména hodnotové systémy a normy chování, vnímány jako stejně významné a efektivní, protože jsou mnohé z hodnot a norem chování vzájemně nekompatibilní, mohou vést zejména v prvotních fázích mezinárodní spolupráce ke vzájemným rozkolům. </a:t>
            </a:r>
          </a:p>
          <a:p>
            <a:pPr algn="just"/>
            <a:r>
              <a:rPr lang="cs-CZ" sz="1800" dirty="0"/>
              <a:t>Pouze při vzájemné </a:t>
            </a:r>
            <a:r>
              <a:rPr lang="cs-CZ" sz="1800" b="1" dirty="0"/>
              <a:t>syntéze</a:t>
            </a:r>
            <a:r>
              <a:rPr lang="cs-CZ" sz="1800" dirty="0"/>
              <a:t> vlastní a cizí kultury se daří zúčastněným partnerům postupně rozmělňovat stávající uznávané kulturní systémy a formovat tak nový kvalitní interkulturní prostor.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Typy chování mezinárodních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1655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Vymezení pojmu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EPRG model, jehož prostřednictvím popsal čtyři základní způsoby manažerských přístupů na mezinárodních trzích: etnocentrický, polycentrický, geocentrický a </a:t>
            </a:r>
            <a:r>
              <a:rPr lang="cs-CZ" sz="1700" dirty="0" err="1"/>
              <a:t>regiocentrický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/>
              <a:t>Etnocentrický přístup </a:t>
            </a:r>
            <a:r>
              <a:rPr lang="cs-CZ" sz="1700" dirty="0"/>
              <a:t>je typický rozhodujícím vlivem mateřské firmy a kultury země, v níž je umístěna centrála, přičemž míra autonomie jednotlivých dceřiných společností je nízká a klíčové manažerské pozice jsou obsazeny lidmi z centrály. </a:t>
            </a:r>
          </a:p>
          <a:p>
            <a:pPr algn="just"/>
            <a:r>
              <a:rPr lang="cs-CZ" sz="1700" b="1" dirty="0"/>
              <a:t>Polycentricky přístup </a:t>
            </a:r>
            <a:r>
              <a:rPr lang="cs-CZ" sz="1700" dirty="0"/>
              <a:t>je založen na přizpůsobení se místním podmínkám a kultuře a do klíčových pozic jsou dosazování místní manažeři, kteří nejlépe chápou požadavky trhu, sociální a kulturní zvyklosti a odlišnosti. </a:t>
            </a:r>
          </a:p>
          <a:p>
            <a:pPr algn="just"/>
            <a:r>
              <a:rPr lang="cs-CZ" sz="1700" b="1" dirty="0"/>
              <a:t>Geocentrický přístup </a:t>
            </a:r>
            <a:r>
              <a:rPr lang="cs-CZ" sz="1700" dirty="0"/>
              <a:t>vytváří jednotnou koncepci řízení a organizační kulturu zcela nezávislou na kultuře, v níž se nachází mateřská společnost i zahraniční dceřiné společnosti. </a:t>
            </a:r>
          </a:p>
          <a:p>
            <a:pPr algn="just"/>
            <a:r>
              <a:rPr lang="cs-CZ" sz="1700" b="1" dirty="0" err="1"/>
              <a:t>Regiocentrický</a:t>
            </a:r>
            <a:r>
              <a:rPr lang="cs-CZ" sz="1700" b="1" dirty="0"/>
              <a:t> přístup </a:t>
            </a:r>
            <a:r>
              <a:rPr lang="cs-CZ" sz="1700" dirty="0"/>
              <a:t>spojuje podstatné kulturní prvky mateřské společnosti a lokálních kultur v zahraničí.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EPRG model</a:t>
            </a:r>
          </a:p>
        </p:txBody>
      </p:sp>
    </p:spTree>
    <p:extLst>
      <p:ext uri="{BB962C8B-B14F-4D97-AF65-F5344CB8AC3E}">
        <p14:creationId xmlns:p14="http://schemas.microsoft.com/office/powerpoint/2010/main" val="3815131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EPRG model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20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</a:p>
          <a:p>
            <a:pPr algn="just"/>
            <a:r>
              <a:rPr lang="cs-CZ" sz="1800" dirty="0"/>
              <a:t>Přes 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</a:p>
          <a:p>
            <a:pPr algn="just"/>
            <a:r>
              <a:rPr lang="cs-CZ" sz="1800" dirty="0"/>
              <a:t>S uplatňováním principů amerického managementu se současně přebírala i jeho terminologie. </a:t>
            </a:r>
          </a:p>
          <a:p>
            <a:pPr algn="just"/>
            <a:r>
              <a:rPr lang="cs-CZ" sz="1800" dirty="0"/>
              <a:t>Avšak určité specifické prvky, vyplývající z národních tradic a zvyklostí, se přes uplatňování amerického managementu zachovaly (např. v managementech Francie, Německa, Itálie, Holandska apod.). </a:t>
            </a:r>
          </a:p>
          <a:p>
            <a:pPr algn="just"/>
            <a:r>
              <a:rPr lang="cs-CZ" sz="1800" dirty="0"/>
              <a:t>Protože management zemí západní Evropy, přes své národnostní zvláštnosti, uplatňuje v podstatě stejné principy a metody jako americký management, vznikl tzv. euro-americký management.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Americký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3650034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9492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USA se uplatňují minimální zásahy vlády do činnosti podniků.</a:t>
            </a:r>
          </a:p>
          <a:p>
            <a:pPr algn="just"/>
            <a:r>
              <a:rPr lang="cs-CZ" sz="1800" dirty="0"/>
              <a:t>Management amerických podniků vychází z vědeckých a pragmatických poznatků.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Vliv amerického managementu na management podniků se projevuje nejvýrazněji v těchto oblastech řízení:</a:t>
            </a:r>
          </a:p>
          <a:p>
            <a:pPr lvl="0" algn="just"/>
            <a:r>
              <a:rPr lang="cs-CZ" sz="1800" dirty="0"/>
              <a:t>klasifikace pracovní činnosti a odměňování;</a:t>
            </a:r>
          </a:p>
          <a:p>
            <a:pPr lvl="0" algn="just"/>
            <a:r>
              <a:rPr lang="cs-CZ" sz="1800" dirty="0"/>
              <a:t>přístup k řízení z aspektu lidských vztahů;</a:t>
            </a:r>
          </a:p>
          <a:p>
            <a:pPr lvl="0" algn="just"/>
            <a:r>
              <a:rPr lang="cs-CZ" sz="1800" dirty="0"/>
              <a:t>americký systém průmyslových vztahů;</a:t>
            </a:r>
          </a:p>
          <a:p>
            <a:pPr algn="just"/>
            <a:r>
              <a:rPr lang="cs-CZ" sz="1800" dirty="0"/>
              <a:t>zvyšování produktivity práce. 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Charakteristiky amerického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28575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</a:p>
          <a:p>
            <a:pPr algn="just"/>
            <a:r>
              <a:rPr lang="cs-CZ" sz="1800" dirty="0"/>
              <a:t>Pokud jde o řízení japonských podniků, 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I</a:t>
            </a:r>
          </a:p>
        </p:txBody>
      </p:sp>
    </p:spTree>
    <p:extLst>
      <p:ext uri="{BB962C8B-B14F-4D97-AF65-F5344CB8AC3E}">
        <p14:creationId xmlns:p14="http://schemas.microsoft.com/office/powerpoint/2010/main" val="2934245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</a:p>
          <a:p>
            <a:pPr algn="just"/>
            <a:r>
              <a:rPr lang="cs-CZ" sz="1800" dirty="0"/>
              <a:t>Často 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</a:p>
          <a:p>
            <a:pPr algn="just"/>
            <a:r>
              <a:rPr lang="cs-CZ" sz="1800" dirty="0"/>
              <a:t>Je 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</a:p>
          <a:p>
            <a:pPr algn="just"/>
            <a:r>
              <a:rPr lang="cs-CZ" sz="1800" dirty="0"/>
              <a:t>Většina charakteristických znaků japonského managementu je bezprostředně spojená s řízením v tradičních podnicích.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II</a:t>
            </a:r>
          </a:p>
        </p:txBody>
      </p:sp>
    </p:spTree>
    <p:extLst>
      <p:ext uri="{BB962C8B-B14F-4D97-AF65-F5344CB8AC3E}">
        <p14:creationId xmlns:p14="http://schemas.microsoft.com/office/powerpoint/2010/main" val="2873855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Statusový systém diferenciace pracovníků </a:t>
            </a:r>
            <a:r>
              <a:rPr lang="cs-CZ" sz="1800" dirty="0"/>
              <a:t>představuje rozdělení pracovníků v podniku na pracovníky řádné (v podniku pracují po dobu celého produktivního věku) a dočasné pracovníky (sloužící na vyrovnávání zaměstnanecké fluktuace). Řádní pracovníci jsou uspořádáni do určitých kategorií, které tvoří podmínky pro kariéru. </a:t>
            </a:r>
          </a:p>
          <a:p>
            <a:pPr algn="just"/>
            <a:r>
              <a:rPr lang="cs-CZ" sz="1800" dirty="0"/>
              <a:t>Status tedy podmiňuje funkční zařazení pracovníka. Japonské průmyslové podniky dodnes nemají vypracovaný systém detailního popisu práce. </a:t>
            </a:r>
          </a:p>
          <a:p>
            <a:pPr algn="just"/>
            <a:r>
              <a:rPr lang="cs-CZ" sz="1800" dirty="0"/>
              <a:t>Individuální úlohy a zodpovědnost pracovníků za jejich plnění nejsou jednoznačně určené. </a:t>
            </a:r>
          </a:p>
          <a:p>
            <a:pPr algn="just"/>
            <a:r>
              <a:rPr lang="cs-CZ" sz="1800" dirty="0"/>
              <a:t>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rozhodování, zformoval pracovní kolektiv nesoucí plnou zodpovědnost za plnění úloh. Tento kolektivismus je výrazným prvkem i současného řízení v japonských podnicích.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</a:t>
            </a:r>
          </a:p>
        </p:txBody>
      </p:sp>
    </p:spTree>
    <p:extLst>
      <p:ext uri="{BB962C8B-B14F-4D97-AF65-F5344CB8AC3E}">
        <p14:creationId xmlns:p14="http://schemas.microsoft.com/office/powerpoint/2010/main" val="4136513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nadřízenému 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jehož průběh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/>
              <a:t>ringisho</a:t>
            </a:r>
            <a:r>
              <a:rPr lang="cs-CZ" sz="1800" dirty="0"/>
              <a:t> se postupně dostane k 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implementaci k iniciátorovi.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Systém odměňování je založen na délce pracovního poměru a vzdělání pracovníka</a:t>
            </a:r>
            <a:r>
              <a:rPr lang="cs-CZ" sz="1800" dirty="0"/>
              <a:t>. Mzda pracovníka v konečném důsledku závisí na tom, ve které kategorii je zařazen. Tento způsob odměňování vyplývá z neexistence popisu práce a kritérií vyjadřujících individuálních výkon pracovníka.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II</a:t>
            </a:r>
          </a:p>
        </p:txBody>
      </p:sp>
    </p:spTree>
    <p:extLst>
      <p:ext uri="{BB962C8B-B14F-4D97-AF65-F5344CB8AC3E}">
        <p14:creationId xmlns:p14="http://schemas.microsoft.com/office/powerpoint/2010/main" val="2378185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Metody zdokonalování systému řízení </a:t>
            </a:r>
            <a:r>
              <a:rPr lang="cs-CZ" sz="1800" dirty="0"/>
              <a:t>jsou v tradičním japonském podniku chápány jako výchova a zdokonalování práce vedoucích pracovníků. Mezi základní metody zdokonalování řízení v Japonsku patří: </a:t>
            </a:r>
          </a:p>
          <a:p>
            <a:pPr lvl="1" algn="just"/>
            <a:r>
              <a:rPr lang="cs-CZ" sz="1800" dirty="0"/>
              <a:t>výběr kádrů – do vyšších funkcí jsou jmenováni pracovníci s vyšším vzděláním, zejména pak absolventi známých univerzit a s rychlejším postupem studia;</a:t>
            </a:r>
          </a:p>
          <a:p>
            <a:pPr lvl="1" algn="just"/>
            <a:r>
              <a:rPr lang="cs-CZ" sz="1800" dirty="0"/>
              <a:t>rotace – patřila svého času mezi nejvíce používanou metodu zdokonalování řízení, jedná se o změnu pracovního zařazení vedoucích pracovníků v pravidelných časových intervalech.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III</a:t>
            </a:r>
          </a:p>
        </p:txBody>
      </p:sp>
    </p:spTree>
    <p:extLst>
      <p:ext uri="{BB962C8B-B14F-4D97-AF65-F5344CB8AC3E}">
        <p14:creationId xmlns:p14="http://schemas.microsoft.com/office/powerpoint/2010/main" val="142186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Základní funkce podnikové kultury:</a:t>
            </a:r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Mezi další funkce podnikové kultury patří: </a:t>
            </a:r>
          </a:p>
          <a:p>
            <a:pPr lvl="0" algn="just"/>
            <a:r>
              <a:rPr lang="cs-CZ" sz="1800" dirty="0"/>
              <a:t>snižuje konflikty uvnitř podniku;</a:t>
            </a:r>
          </a:p>
          <a:p>
            <a:pPr lvl="0" algn="just"/>
            <a:r>
              <a:rPr lang="cs-CZ" sz="1800" dirty="0"/>
              <a:t>snižuje nejistotu zaměstnanců a ovlivňuje pracovní spokojenost a emocionální pohodu;</a:t>
            </a:r>
          </a:p>
          <a:p>
            <a:pPr lvl="0" algn="just"/>
            <a:r>
              <a:rPr lang="cs-CZ" sz="1800" dirty="0"/>
              <a:t>je zdrojem motivace;</a:t>
            </a:r>
          </a:p>
          <a:p>
            <a:pPr algn="just"/>
            <a:r>
              <a:rPr lang="cs-CZ" sz="1800" dirty="0"/>
              <a:t>je konkurenční výhodou.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BC7396-7553-4237-9419-B1D736935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4024"/>
            <a:ext cx="6696799" cy="43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1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Za </a:t>
            </a:r>
            <a:r>
              <a:rPr lang="cs-CZ" sz="1800" b="1" dirty="0"/>
              <a:t>vnitřní prvky podnikové kultury </a:t>
            </a:r>
            <a:r>
              <a:rPr lang="cs-CZ" sz="1800" dirty="0"/>
              <a:t>jsou považovány symboly, hrdinové, rituály a hodnoty. K těmto prvkům se dále přidávají další prvky, a to základní předpoklady, normy, postoje a artefakty materiální i nemateriální povahy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Vnější 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41CDA05-3223-40C7-8BFE-3F9C6886D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7"/>
          <a:stretch/>
        </p:blipFill>
        <p:spPr>
          <a:xfrm>
            <a:off x="2483768" y="915567"/>
            <a:ext cx="4295832" cy="360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6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</a:p>
          <a:p>
            <a:pPr lvl="0" algn="just"/>
            <a:r>
              <a:rPr lang="cs-CZ" sz="1800" b="1" dirty="0"/>
              <a:t>Orientace na moc</a:t>
            </a:r>
            <a:r>
              <a:rPr lang="cs-CZ" sz="1800" dirty="0"/>
              <a:t> – je charakteristická soutěživostí a odborností. Zde je prvotním cílem podniku řídit své okolí a management nebo vedoucí či mistři mají za úkol udržet zaměstnance, za které mají odpovědnost, pod úplnou kontrolou. </a:t>
            </a:r>
          </a:p>
          <a:p>
            <a:pPr lvl="0" algn="just"/>
            <a:r>
              <a:rPr lang="cs-CZ" sz="1800" b="1" dirty="0"/>
              <a:t>Orientace na lidi</a:t>
            </a:r>
            <a:r>
              <a:rPr lang="cs-CZ" sz="1800" dirty="0"/>
              <a:t> – hlavním zaměřením orientace jsou lidi. Podniková kultura by měla pomáhat a sloužit těmto zaměstnancům.</a:t>
            </a:r>
          </a:p>
          <a:p>
            <a:pPr lvl="0" algn="just"/>
            <a:r>
              <a:rPr lang="cs-CZ" sz="1800" b="1" dirty="0"/>
              <a:t>Orientace na úkol</a:t>
            </a:r>
            <a:r>
              <a:rPr lang="cs-CZ" sz="1800" dirty="0"/>
              <a:t> – v této kultuře jsou nejdůležitější schopnosti pracovníků, kteří by měli pracovat na správných úkolech a tyto úkoly by jim měli být „ušity na míru”</a:t>
            </a:r>
          </a:p>
          <a:p>
            <a:pPr lvl="0" algn="just"/>
            <a:r>
              <a:rPr lang="cs-CZ" sz="1800" b="1" dirty="0"/>
              <a:t>Orientace na roli</a:t>
            </a:r>
            <a:r>
              <a:rPr lang="cs-CZ" sz="1800" dirty="0"/>
              <a:t>, zde se pozornost zaměřuje převážně na legálnost, legitimnost a byrokracii.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Harrisona</a:t>
            </a:r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dirty="0"/>
              <a:t>Handy, rozdělil kulturu obdobně jako Harrison. </a:t>
            </a:r>
          </a:p>
          <a:p>
            <a:pPr lvl="0" algn="just"/>
            <a:r>
              <a:rPr lang="cs-CZ" sz="1800" b="1" dirty="0"/>
              <a:t>Kultura moci </a:t>
            </a:r>
            <a:r>
              <a:rPr lang="cs-CZ" sz="1800" dirty="0"/>
              <a:t>– moc přichází z míst, kde se nacházejí lidé, kteří kontrolují a řídí společnost. Kultura moci se vyznačuje převážně soutěživostí, orientací na moc a důrazem na politikaření. </a:t>
            </a:r>
          </a:p>
          <a:p>
            <a:pPr lvl="0" algn="just"/>
            <a:r>
              <a:rPr lang="cs-CZ" sz="1800" b="1" dirty="0"/>
              <a:t>Kultura role</a:t>
            </a:r>
            <a:r>
              <a:rPr lang="cs-CZ" sz="1800" dirty="0"/>
              <a:t> – moc v této kultuře je propojena s funkcemi. Práce je řízena hlavně pravidly a procedurami. Není zde důležité, kdo působí na daném pracovním místě, ale naopak je důraz kladen na popis pracovního místa nebo popis role. </a:t>
            </a:r>
          </a:p>
          <a:p>
            <a:pPr lvl="0" algn="just"/>
            <a:r>
              <a:rPr lang="cs-CZ" sz="1800" b="1" dirty="0"/>
              <a:t>Kultura úkolu</a:t>
            </a:r>
            <a:r>
              <a:rPr lang="cs-CZ" sz="1800" dirty="0"/>
              <a:t> – vliv není založen na funkci či osobní moci, ale jako nejvýznamnější je odborná moc. Hlavním úkolem této kultury je zvolit vhodné pracovníky, na správné místo a dovolit jim pracovat a rozhodovat se dle vlastních zkušeností. </a:t>
            </a:r>
          </a:p>
          <a:p>
            <a:pPr lvl="0" algn="just"/>
            <a:r>
              <a:rPr lang="cs-CZ" sz="1800" b="1" dirty="0"/>
              <a:t>Kultura osoby/podpory</a:t>
            </a:r>
            <a:r>
              <a:rPr lang="cs-CZ" sz="1800" dirty="0"/>
              <a:t> – kultura věnuje veškerou svou pozornost jedinci.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5248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3356</TotalTime>
  <Words>3275</Words>
  <Application>Microsoft Office PowerPoint</Application>
  <PresentationFormat>Předvádění na obrazovce (16:9)</PresentationFormat>
  <Paragraphs>254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Podniková kultura Manažerská etika Manažerské přístupy v mezinárodním prostředí</vt:lpstr>
      <vt:lpstr>Management organizace a podniková kultura</vt:lpstr>
      <vt:lpstr>Vymezení pojmu podniková kultura</vt:lpstr>
      <vt:lpstr>Funkce podnikové kultury</vt:lpstr>
      <vt:lpstr>Funkce podnikové kultury</vt:lpstr>
      <vt:lpstr>Prvky podnikové kultury</vt:lpstr>
      <vt:lpstr>Prvky podnikové kultury</vt:lpstr>
      <vt:lpstr>Typologie podnikové kultury podle Harrisona</vt:lpstr>
      <vt:lpstr>Typologie podnikové kultury podle Handyho</vt:lpstr>
      <vt:lpstr>Typologie podnikové kultury podle Handyho</vt:lpstr>
      <vt:lpstr>Typologie podnikové kultury podle Deala a Kennedyho</vt:lpstr>
      <vt:lpstr>Typologie podnikové kultury podle Deala a Kennedyho</vt:lpstr>
      <vt:lpstr>Typologie podnikové kultury podle Goffeeho a Jonese</vt:lpstr>
      <vt:lpstr>Síla podnikové kultury</vt:lpstr>
      <vt:lpstr>Síla podnikové kultury</vt:lpstr>
      <vt:lpstr>Podniková kultura a noví zaměstnanci</vt:lpstr>
      <vt:lpstr>Projevy podnikové kultury</vt:lpstr>
      <vt:lpstr>Management podniku a manažerská etika</vt:lpstr>
      <vt:lpstr>Obecné zásady podnikatelské etiky</vt:lpstr>
      <vt:lpstr>Etické řízení podniku</vt:lpstr>
      <vt:lpstr>Etický kodex</vt:lpstr>
      <vt:lpstr>Společenská odpovědnost organizací</vt:lpstr>
      <vt:lpstr>Udržitelnost – ESG </vt:lpstr>
      <vt:lpstr>Manažerské přístupy v mezinárodním prostředí</vt:lpstr>
      <vt:lpstr>Interkulturní kompetence I</vt:lpstr>
      <vt:lpstr>Interkulturní kompetence</vt:lpstr>
      <vt:lpstr>Interkulturní kompetence II</vt:lpstr>
      <vt:lpstr>Typy mezinárodních manažerů</vt:lpstr>
      <vt:lpstr>Typy chování mezinárodních manažerů</vt:lpstr>
      <vt:lpstr>EPRG model</vt:lpstr>
      <vt:lpstr>EPRG model</vt:lpstr>
      <vt:lpstr>Americký management</vt:lpstr>
      <vt:lpstr>Charakteristiky amerického managementu</vt:lpstr>
      <vt:lpstr>Japonský management I</vt:lpstr>
      <vt:lpstr>Japonský management II</vt:lpstr>
      <vt:lpstr>Charakteristické znaky japonského managementu I</vt:lpstr>
      <vt:lpstr>Charakteristické znaky japonského managementu II</vt:lpstr>
      <vt:lpstr>Charakteristické znaky japonského managementu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265</cp:revision>
  <dcterms:created xsi:type="dcterms:W3CDTF">2016-07-06T15:42:34Z</dcterms:created>
  <dcterms:modified xsi:type="dcterms:W3CDTF">2024-03-18T15:14:20Z</dcterms:modified>
</cp:coreProperties>
</file>