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8"/>
  </p:notesMasterIdLst>
  <p:sldIdLst>
    <p:sldId id="256" r:id="rId2"/>
    <p:sldId id="396" r:id="rId3"/>
    <p:sldId id="397" r:id="rId4"/>
    <p:sldId id="386" r:id="rId5"/>
    <p:sldId id="387" r:id="rId6"/>
    <p:sldId id="389" r:id="rId7"/>
    <p:sldId id="390" r:id="rId8"/>
    <p:sldId id="391" r:id="rId9"/>
    <p:sldId id="392" r:id="rId10"/>
    <p:sldId id="393" r:id="rId11"/>
    <p:sldId id="394" r:id="rId12"/>
    <p:sldId id="395" r:id="rId13"/>
    <p:sldId id="399" r:id="rId14"/>
    <p:sldId id="401" r:id="rId15"/>
    <p:sldId id="402" r:id="rId16"/>
    <p:sldId id="403" r:id="rId17"/>
    <p:sldId id="405" r:id="rId18"/>
    <p:sldId id="406" r:id="rId19"/>
    <p:sldId id="419" r:id="rId20"/>
    <p:sldId id="407" r:id="rId21"/>
    <p:sldId id="409" r:id="rId22"/>
    <p:sldId id="410" r:id="rId23"/>
    <p:sldId id="412" r:id="rId24"/>
    <p:sldId id="413" r:id="rId25"/>
    <p:sldId id="414" r:id="rId26"/>
    <p:sldId id="420" r:id="rId27"/>
    <p:sldId id="417" r:id="rId28"/>
    <p:sldId id="415" r:id="rId29"/>
    <p:sldId id="416" r:id="rId30"/>
    <p:sldId id="421" r:id="rId31"/>
    <p:sldId id="418" r:id="rId32"/>
    <p:sldId id="349" r:id="rId33"/>
    <p:sldId id="361" r:id="rId34"/>
    <p:sldId id="366" r:id="rId35"/>
    <p:sldId id="381" r:id="rId36"/>
    <p:sldId id="382" r:id="rId37"/>
    <p:sldId id="383" r:id="rId38"/>
    <p:sldId id="384" r:id="rId39"/>
    <p:sldId id="385" r:id="rId40"/>
    <p:sldId id="368" r:id="rId41"/>
    <p:sldId id="370" r:id="rId42"/>
    <p:sldId id="372" r:id="rId43"/>
    <p:sldId id="373" r:id="rId44"/>
    <p:sldId id="351" r:id="rId45"/>
    <p:sldId id="365" r:id="rId46"/>
    <p:sldId id="363" r:id="rId47"/>
    <p:sldId id="352" r:id="rId48"/>
    <p:sldId id="362" r:id="rId49"/>
    <p:sldId id="353" r:id="rId50"/>
    <p:sldId id="354" r:id="rId51"/>
    <p:sldId id="355" r:id="rId52"/>
    <p:sldId id="356" r:id="rId53"/>
    <p:sldId id="357" r:id="rId54"/>
    <p:sldId id="358" r:id="rId55"/>
    <p:sldId id="359" r:id="rId56"/>
    <p:sldId id="360" r:id="rId5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25.03.2024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023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sekvenční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Výrobní </a:t>
            </a:r>
            <a:r>
              <a:rPr lang="cs-CZ" sz="1800" b="1" dirty="0"/>
              <a:t>subsystém</a:t>
            </a:r>
            <a:r>
              <a:rPr lang="cs-CZ" sz="1800" dirty="0"/>
              <a:t> je spojen s hmotně energetickým procesem přeměny vstupů na výstupy, popřípadě poskytování služeb.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Subsystém ekonomický</a:t>
            </a:r>
            <a:r>
              <a:rPr lang="cs-CZ" sz="1800" dirty="0"/>
              <a:t> je spojen s ekonomickými aktivitami v organizaci a jeho součásti jsou příslušné ekonomické režimy včetně vnitropodnikových, obchodních, zásobovacích a odbytových aktivit v rámci příslušného organizačního informačního systému.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r>
              <a:rPr lang="cs-CZ" sz="1800" b="1" dirty="0"/>
              <a:t>Subsystém sociální</a:t>
            </a:r>
            <a:r>
              <a:rPr lang="cs-CZ" sz="1800" dirty="0"/>
              <a:t> je tvořen jednotlivci, sociálními skupinami a institucemi a vzájemnými vazbami mezi těmito prvky.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Organizační subsystémy</a:t>
            </a:r>
          </a:p>
        </p:txBody>
      </p:sp>
    </p:spTree>
    <p:extLst>
      <p:ext uri="{BB962C8B-B14F-4D97-AF65-F5344CB8AC3E}">
        <p14:creationId xmlns:p14="http://schemas.microsoft.com/office/powerpoint/2010/main" val="3131233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Vztahy v organizaci</a:t>
            </a:r>
            <a:r>
              <a:rPr lang="cs-CZ" sz="1800" dirty="0"/>
              <a:t> představují vztahy mezi vedoucím pracovníkem a podřízenými.  </a:t>
            </a:r>
          </a:p>
          <a:p>
            <a:pPr algn="just"/>
            <a:r>
              <a:rPr lang="cs-CZ" sz="1800" b="1" dirty="0" smtClean="0"/>
              <a:t>Přímé </a:t>
            </a:r>
            <a:r>
              <a:rPr lang="cs-CZ" sz="1800" b="1" dirty="0"/>
              <a:t>vztahy</a:t>
            </a:r>
            <a:r>
              <a:rPr lang="cs-CZ" sz="1800" dirty="0"/>
              <a:t> se vyskytují ve všech organizačních a řídících strukturách a v obecné rovině jde o liniovou řídící strukturu s jedním stupněm řízení. </a:t>
            </a:r>
          </a:p>
          <a:p>
            <a:pPr algn="just"/>
            <a:r>
              <a:rPr lang="cs-CZ" sz="1800" b="1" dirty="0"/>
              <a:t>Skupinové vztahy</a:t>
            </a:r>
            <a:r>
              <a:rPr lang="cs-CZ" sz="1800" dirty="0"/>
              <a:t> představují vztahy nadřízeného a podřízeného v přítomnosti dalšího podřízeného pracovníka. </a:t>
            </a:r>
          </a:p>
          <a:p>
            <a:pPr algn="just"/>
            <a:r>
              <a:rPr lang="cs-CZ" sz="1800" b="1" dirty="0"/>
              <a:t>Vztahy s nepřímou účastí vedoucího</a:t>
            </a:r>
            <a:r>
              <a:rPr lang="cs-CZ" sz="1800" dirty="0"/>
              <a:t> jsou charakteristické metodickou vazbou, jejímž cílem je získat potřebné informace pro vedoucího za účelem koordinace činností organizačních útvarů.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Vztahy v organizaci</a:t>
            </a:r>
          </a:p>
        </p:txBody>
      </p:sp>
    </p:spTree>
    <p:extLst>
      <p:ext uri="{BB962C8B-B14F-4D97-AF65-F5344CB8AC3E}">
        <p14:creationId xmlns:p14="http://schemas.microsoft.com/office/powerpoint/2010/main" val="830939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Vazby v organizaci</a:t>
            </a:r>
            <a:r>
              <a:rPr lang="cs-CZ" sz="1800" dirty="0"/>
              <a:t> charakterizují určitou návaznost jednotlivých prvků umožňující koordinaci jednotlivých činností. Můžeme rozlišit čtyři základní vazby v organizaci:</a:t>
            </a:r>
          </a:p>
          <a:p>
            <a:pPr algn="just"/>
            <a:r>
              <a:rPr lang="cs-CZ" sz="1800" b="1" dirty="0"/>
              <a:t>Skupinová vazba</a:t>
            </a:r>
            <a:r>
              <a:rPr lang="cs-CZ" sz="1800" dirty="0"/>
              <a:t> je typická vstupem a výstupem z každé skupiny, minimálním kontaktem mezi skupinami a koordinací aktivit skupiny pomocí příkazů. </a:t>
            </a:r>
          </a:p>
          <a:p>
            <a:pPr algn="just"/>
            <a:r>
              <a:rPr lang="cs-CZ" sz="1800" b="1" dirty="0"/>
              <a:t>Postupová vazba</a:t>
            </a:r>
            <a:r>
              <a:rPr lang="cs-CZ" sz="1800" dirty="0"/>
              <a:t> je charakteristická návazností pracovních operací, které jsou naprogramované bez možnosti změny stanoveného pořadí, přičemž výstup jedné operace se stává vstupem pro druhou operaci. </a:t>
            </a:r>
          </a:p>
          <a:p>
            <a:pPr algn="just"/>
            <a:r>
              <a:rPr lang="cs-CZ" sz="1800" b="1" dirty="0"/>
              <a:t>Vzájemná vazba</a:t>
            </a:r>
            <a:r>
              <a:rPr lang="cs-CZ" sz="1800" dirty="0"/>
              <a:t> představuje vzájemnou koordinaci aktivit prostřednictvím plánování a pravidel, kde každá skupina má vstup a výstup. </a:t>
            </a:r>
          </a:p>
          <a:p>
            <a:pPr algn="just"/>
            <a:r>
              <a:rPr lang="cs-CZ" sz="1800" b="1" dirty="0"/>
              <a:t>Týmová vazba</a:t>
            </a:r>
            <a:r>
              <a:rPr lang="cs-CZ" sz="1800" dirty="0"/>
              <a:t> je založena na vytvoření speciálních pracovních týmů pro konkrétní úkol a po splnění úkolu jsou tyto týmy rozpuštěny.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Vazby v organizaci</a:t>
            </a:r>
          </a:p>
        </p:txBody>
      </p:sp>
    </p:spTree>
    <p:extLst>
      <p:ext uri="{BB962C8B-B14F-4D97-AF65-F5344CB8AC3E}">
        <p14:creationId xmlns:p14="http://schemas.microsoft.com/office/powerpoint/2010/main" val="2452080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Organizační struktura představuje strukturu systému řízení organizace.</a:t>
            </a:r>
          </a:p>
          <a:p>
            <a:pPr algn="just"/>
            <a:r>
              <a:rPr lang="cs-CZ" sz="1600" dirty="0"/>
              <a:t>Organizační struktura je relativně stabilní a předurčuje chování určitého systému. </a:t>
            </a:r>
          </a:p>
          <a:p>
            <a:pPr algn="just"/>
            <a:r>
              <a:rPr lang="cs-CZ" sz="1600" b="1" dirty="0" smtClean="0"/>
              <a:t>Formální </a:t>
            </a:r>
            <a:r>
              <a:rPr lang="cs-CZ" sz="1600" b="1" dirty="0"/>
              <a:t>organizační struktury</a:t>
            </a:r>
            <a:r>
              <a:rPr lang="cs-CZ" sz="1600" dirty="0"/>
              <a:t> zabezpečují dělbu práce (diferenciaci), k zajištění vhodného provádění stanovených činností, a celistvé řízení (integraci), vedoucí k dosažení stanovených společných cílů organizační jednotky. </a:t>
            </a:r>
          </a:p>
          <a:p>
            <a:pPr algn="just"/>
            <a:r>
              <a:rPr lang="cs-CZ" sz="1600" b="1" dirty="0"/>
              <a:t>Neformální organizační struktury</a:t>
            </a:r>
            <a:r>
              <a:rPr lang="cs-CZ" sz="1600" dirty="0"/>
              <a:t> vytvářejí spontánně na základě sdílených zájmů skupin lidí, jako je osobní přátelství, rodinná spřízněnost, vzájemné sympatie, hmotné zájmy apod. </a:t>
            </a:r>
            <a:endParaRPr lang="cs-CZ" sz="1600" dirty="0" smtClean="0"/>
          </a:p>
          <a:p>
            <a:pPr algn="just"/>
            <a:r>
              <a:rPr lang="cs-CZ" sz="1600" b="1" dirty="0"/>
              <a:t>Struktura procesní</a:t>
            </a:r>
            <a:r>
              <a:rPr lang="cs-CZ" sz="1600" dirty="0"/>
              <a:t> je definována jako soubor činností a vztahů mezi těmito činnostmi. V případě struktury procesní jsou určující procesy a ne útvary. Procesní struktura se znázorňuje pomocí grafu, který se skládá z uzlů a hran.</a:t>
            </a:r>
          </a:p>
          <a:p>
            <a:pPr algn="just"/>
            <a:r>
              <a:rPr lang="cs-CZ" sz="1600" b="1" dirty="0"/>
              <a:t>Struktura útvarová</a:t>
            </a:r>
            <a:r>
              <a:rPr lang="cs-CZ" sz="1600" dirty="0"/>
              <a:t> je definována jako soubor pracovních míst a vztahů (mocenských, informačních a hmotně-energetických) mezi těmito pracovními místy. Zobrazením útvarové struktury je organizační schéma. Základním prvkem útvarové struktury je pracovní místo.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Organizační struktura II</a:t>
            </a:r>
          </a:p>
        </p:txBody>
      </p:sp>
    </p:spTree>
    <p:extLst>
      <p:ext uri="{BB962C8B-B14F-4D97-AF65-F5344CB8AC3E}">
        <p14:creationId xmlns:p14="http://schemas.microsoft.com/office/powerpoint/2010/main" val="1967707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procesní</a:t>
            </a:r>
          </a:p>
        </p:txBody>
      </p:sp>
      <p:pic>
        <p:nvPicPr>
          <p:cNvPr id="5" name="Zástupný symbol pro obsah 3" descr="proces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41220" y="843559"/>
            <a:ext cx="4861560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138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útvarová</a:t>
            </a:r>
          </a:p>
        </p:txBody>
      </p:sp>
      <p:pic>
        <p:nvPicPr>
          <p:cNvPr id="6" name="Zástupný symbol pro obsah 3" descr="organ.jpg"/>
          <p:cNvPicPr/>
          <p:nvPr/>
        </p:nvPicPr>
        <p:blipFill rotWithShape="1">
          <a:blip r:embed="rId2" cstate="print"/>
          <a:srcRect l="6292" t="59547"/>
          <a:stretch/>
        </p:blipFill>
        <p:spPr bwMode="auto">
          <a:xfrm>
            <a:off x="899592" y="915566"/>
            <a:ext cx="6013335" cy="33916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402815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700" i="1" dirty="0"/>
              <a:t>Organizační struktury z hlediska seskupování činností (parametr dělby práce)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700" dirty="0"/>
              <a:t>Funkční struktury </a:t>
            </a:r>
          </a:p>
          <a:p>
            <a:pPr algn="just"/>
            <a:r>
              <a:rPr lang="cs-CZ" sz="1700" dirty="0"/>
              <a:t>Výrobkové, zákaznické, teritoriální a ostatní účelové struktury – divize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rozpětí řízení</a:t>
            </a:r>
          </a:p>
          <a:p>
            <a:pPr algn="just"/>
            <a:r>
              <a:rPr lang="cs-CZ" sz="1700" dirty="0"/>
              <a:t>Vysoká (strmá) struktura</a:t>
            </a:r>
          </a:p>
          <a:p>
            <a:pPr algn="just"/>
            <a:r>
              <a:rPr lang="cs-CZ" sz="1700" dirty="0"/>
              <a:t>Nízká (plochá) struktura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dělby pravomoci</a:t>
            </a:r>
          </a:p>
          <a:p>
            <a:pPr lvl="0" algn="just"/>
            <a:r>
              <a:rPr lang="cs-CZ" sz="1700" dirty="0"/>
              <a:t>Tradiční struktury – liniové, funkcionální, liniově-štábní</a:t>
            </a:r>
          </a:p>
          <a:p>
            <a:pPr lvl="0" algn="just"/>
            <a:r>
              <a:rPr lang="cs-CZ" sz="1700" dirty="0"/>
              <a:t>Cílově programové struktury – projektová koordinace, projektové struktury, maticové struktury, pružné týmy, síťové struktury</a:t>
            </a:r>
          </a:p>
          <a:p>
            <a:pPr marL="0" lvl="0" indent="0" algn="just">
              <a:buNone/>
            </a:pPr>
            <a:r>
              <a:rPr lang="cs-CZ" sz="1700" i="1" dirty="0"/>
              <a:t>Organizační struktury z hlediska časového trvání</a:t>
            </a:r>
          </a:p>
          <a:p>
            <a:pPr lvl="0" algn="just"/>
            <a:r>
              <a:rPr lang="cs-CZ" sz="1700" dirty="0"/>
              <a:t>Dočasné</a:t>
            </a:r>
          </a:p>
          <a:p>
            <a:pPr algn="just"/>
            <a:r>
              <a:rPr lang="cs-CZ" sz="1700" dirty="0"/>
              <a:t>Trvalé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Členění organizačních struktur</a:t>
            </a:r>
          </a:p>
        </p:txBody>
      </p:sp>
    </p:spTree>
    <p:extLst>
      <p:ext uri="{BB962C8B-B14F-4D97-AF65-F5344CB8AC3E}">
        <p14:creationId xmlns:p14="http://schemas.microsoft.com/office/powerpoint/2010/main" val="3056029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Funkční organizační struktura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0" t="31800" b="26200"/>
          <a:stretch/>
        </p:blipFill>
        <p:spPr>
          <a:xfrm>
            <a:off x="899592" y="1419622"/>
            <a:ext cx="6597352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501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Divizionální produktová </a:t>
            </a:r>
            <a:r>
              <a:rPr lang="cs-CZ" dirty="0"/>
              <a:t>organizační struktura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275606"/>
            <a:ext cx="7055048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16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Divizionální teritoriální </a:t>
            </a:r>
            <a:r>
              <a:rPr lang="cs-CZ" dirty="0"/>
              <a:t>organizační struktura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75606"/>
            <a:ext cx="7835999" cy="2230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134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Manažerské funkce jsou chápány jako typické činnosti, úkoly, které by měl manažer vykonávat tak, aby byl zajištěn úspěch manažerské práce a byly naplněny stanovené cíle organizace. </a:t>
            </a:r>
          </a:p>
          <a:p>
            <a:pPr algn="just"/>
            <a:r>
              <a:rPr lang="cs-CZ" sz="1800" dirty="0"/>
              <a:t>Za myšlenkového otce koncepce manažerských funkcí je považován Francouz </a:t>
            </a:r>
            <a:r>
              <a:rPr lang="cs-CZ" sz="1800" dirty="0" err="1"/>
              <a:t>Henri</a:t>
            </a:r>
            <a:r>
              <a:rPr lang="cs-CZ" sz="1800" dirty="0"/>
              <a:t> </a:t>
            </a:r>
            <a:r>
              <a:rPr lang="cs-CZ" sz="1800" dirty="0" err="1"/>
              <a:t>Fayol</a:t>
            </a:r>
            <a:r>
              <a:rPr lang="cs-CZ" sz="1800" dirty="0"/>
              <a:t>, který vymezil pět základních funkcí (nazýval je funkce správy) již v roce 1916.</a:t>
            </a:r>
          </a:p>
          <a:p>
            <a:pPr algn="just"/>
            <a:r>
              <a:rPr lang="cs-CZ" sz="1800" dirty="0"/>
              <a:t>Manažerské funkce jsou často rozdělovány, klasifikovány do tří skupin, a to na </a:t>
            </a:r>
            <a:r>
              <a:rPr lang="cs-CZ" sz="1800" b="1" dirty="0"/>
              <a:t>sekvenční, paralelní </a:t>
            </a:r>
            <a:r>
              <a:rPr lang="cs-CZ" sz="1800" dirty="0"/>
              <a:t>a </a:t>
            </a:r>
            <a:r>
              <a:rPr lang="cs-CZ" sz="1800" b="1" dirty="0"/>
              <a:t>zabezpečovací</a:t>
            </a:r>
            <a:r>
              <a:rPr lang="cs-CZ" sz="1800" dirty="0"/>
              <a:t>. Toto rozdělení je založeno na charakteru a průběhu manažerských funkcí.</a:t>
            </a:r>
          </a:p>
          <a:p>
            <a:pPr algn="just"/>
            <a:r>
              <a:rPr lang="cs-CZ" sz="1800" dirty="0"/>
              <a:t>Manažerské funkce by měly být vykonávány účelně a účinně. </a:t>
            </a:r>
            <a:r>
              <a:rPr lang="cs-CZ" sz="1800" b="1" dirty="0"/>
              <a:t>Účelností</a:t>
            </a:r>
            <a:r>
              <a:rPr lang="cs-CZ" sz="1800" dirty="0"/>
              <a:t> se rozumí smysluplnost, odpovídající potřebám, cílům a hodnotám organizace. </a:t>
            </a:r>
            <a:r>
              <a:rPr lang="cs-CZ" sz="1800" b="1" dirty="0"/>
              <a:t>Účinností</a:t>
            </a:r>
            <a:r>
              <a:rPr lang="cs-CZ" sz="1800" dirty="0"/>
              <a:t> se pak rozumí hospodárnost provádění konkrétních činností.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Podstata manažerských funkcí</a:t>
            </a:r>
          </a:p>
        </p:txBody>
      </p:sp>
    </p:spTree>
    <p:extLst>
      <p:ext uri="{BB962C8B-B14F-4D97-AF65-F5344CB8AC3E}">
        <p14:creationId xmlns:p14="http://schemas.microsoft.com/office/powerpoint/2010/main" val="715975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Divizionální organizační struktura</a:t>
            </a:r>
          </a:p>
        </p:txBody>
      </p:sp>
      <p:pic>
        <p:nvPicPr>
          <p:cNvPr id="6" name="Zástupný symbol pro obsah 3" descr="diviz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915566"/>
            <a:ext cx="6912768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2768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Strmá organizační struktura</a:t>
            </a:r>
          </a:p>
        </p:txBody>
      </p:sp>
      <p:pic>
        <p:nvPicPr>
          <p:cNvPr id="6" name="Zástupný symbol pro obsah 3" descr="strmá stuktura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950162"/>
            <a:ext cx="5813375" cy="35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798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Plochá organizační struktura</a:t>
            </a:r>
          </a:p>
        </p:txBody>
      </p:sp>
      <p:pic>
        <p:nvPicPr>
          <p:cNvPr id="5" name="Zástupný symbol pro obsah 3" descr="ploch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59632" y="1635646"/>
            <a:ext cx="5976664" cy="223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238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Liniová organizační struktura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203598"/>
            <a:ext cx="5760639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833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Funkcionální organizační struktura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03598"/>
            <a:ext cx="7048312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6575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Liniově-štábní organizační struktura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9582"/>
            <a:ext cx="5976663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146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r>
              <a:rPr lang="cs-CZ" dirty="0" smtClean="0"/>
              <a:t>Hybridní (</a:t>
            </a:r>
            <a:r>
              <a:rPr lang="cs-CZ" dirty="0" err="1" smtClean="0"/>
              <a:t>víceliniová</a:t>
            </a:r>
            <a:r>
              <a:rPr lang="cs-CZ" dirty="0" smtClean="0"/>
              <a:t> štábní) </a:t>
            </a:r>
            <a:r>
              <a:rPr lang="cs-CZ" dirty="0"/>
              <a:t>organizační struktura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771550"/>
            <a:ext cx="5448672" cy="4216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8659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Maticová struktura</a:t>
            </a:r>
          </a:p>
        </p:txBody>
      </p:sp>
      <p:pic>
        <p:nvPicPr>
          <p:cNvPr id="5" name="Zástupný symbol pro obsah 5" descr="maticová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608" y="915566"/>
            <a:ext cx="6192687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8296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projektové koordinace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239" r="53414" b="8985"/>
          <a:stretch/>
        </p:blipFill>
        <p:spPr>
          <a:xfrm>
            <a:off x="2195736" y="845380"/>
            <a:ext cx="3312368" cy="382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7841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Projektová struktura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074" y="999905"/>
            <a:ext cx="5915851" cy="3143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764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Jedná se o tyto manažerské funkce: </a:t>
            </a:r>
          </a:p>
          <a:p>
            <a:pPr lvl="0" algn="just"/>
            <a:r>
              <a:rPr lang="cs-CZ" sz="1800" dirty="0"/>
              <a:t>plánování;</a:t>
            </a:r>
          </a:p>
          <a:p>
            <a:pPr lvl="0" algn="just"/>
            <a:r>
              <a:rPr lang="cs-CZ" sz="1800" dirty="0"/>
              <a:t>organizování; </a:t>
            </a:r>
          </a:p>
          <a:p>
            <a:pPr lvl="0" algn="just"/>
            <a:r>
              <a:rPr lang="cs-CZ" sz="1800" dirty="0"/>
              <a:t>výběr a rozmisťování pracovníků;</a:t>
            </a:r>
          </a:p>
          <a:p>
            <a:pPr lvl="0" algn="just"/>
            <a:r>
              <a:rPr lang="cs-CZ" sz="1800" dirty="0"/>
              <a:t>vedení lidí;</a:t>
            </a:r>
          </a:p>
          <a:p>
            <a:pPr algn="just"/>
            <a:r>
              <a:rPr lang="cs-CZ" sz="1800" dirty="0"/>
              <a:t>kontrola.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Sekvenční manažerské funkce</a:t>
            </a:r>
          </a:p>
        </p:txBody>
      </p:sp>
    </p:spTree>
    <p:extLst>
      <p:ext uri="{BB962C8B-B14F-4D97-AF65-F5344CB8AC3E}">
        <p14:creationId xmlns:p14="http://schemas.microsoft.com/office/powerpoint/2010/main" val="41465813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Síťová organizační struktura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498" y="1203598"/>
            <a:ext cx="3983523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716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1059582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Identifikace potřebných hlavních, obslužných a pomocných činností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Provedení dělby práce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Sdružování specializovaných činností do útvarů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Zajištění způsobů koordinace</a:t>
            </a:r>
          </a:p>
          <a:p>
            <a:pPr marL="624078" indent="-514350" algn="just">
              <a:buFont typeface="+mj-lt"/>
              <a:buAutoNum type="arabicPeriod"/>
            </a:pPr>
            <a:endParaRPr lang="cs-CZ" sz="1800" dirty="0"/>
          </a:p>
          <a:p>
            <a:pPr marL="624078" indent="-514350" algn="just">
              <a:buFont typeface="+mj-lt"/>
              <a:buAutoNum type="arabicPeriod"/>
            </a:pPr>
            <a:r>
              <a:rPr lang="cs-CZ" sz="1800" dirty="0"/>
              <a:t>Vyřešení pravomoci a odpovědnosti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Proces tvorby organizační struktury</a:t>
            </a:r>
          </a:p>
        </p:txBody>
      </p:sp>
    </p:spTree>
    <p:extLst>
      <p:ext uri="{BB962C8B-B14F-4D97-AF65-F5344CB8AC3E}">
        <p14:creationId xmlns:p14="http://schemas.microsoft.com/office/powerpoint/2010/main" val="41422338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Plánování</a:t>
            </a:r>
            <a:r>
              <a:rPr lang="cs-CZ" sz="1800" dirty="0"/>
              <a:t> představuje proces stanovení cílů a předpokládaných postupů jak těchto cílů dosáhnout</a:t>
            </a:r>
            <a:r>
              <a:rPr lang="cs-CZ" sz="1800" dirty="0" smtClean="0"/>
              <a:t>.</a:t>
            </a:r>
          </a:p>
          <a:p>
            <a:pPr marL="0" indent="0" algn="just">
              <a:buNone/>
            </a:pPr>
            <a:r>
              <a:rPr lang="cs-CZ" sz="1800" dirty="0"/>
              <a:t>Proces plánování probíhá v několika krocích </a:t>
            </a:r>
            <a:r>
              <a:rPr lang="cs-CZ" sz="1800" dirty="0" smtClean="0"/>
              <a:t>:</a:t>
            </a:r>
            <a:endParaRPr lang="cs-CZ" sz="1800" dirty="0"/>
          </a:p>
          <a:p>
            <a:pPr lvl="0" algn="just"/>
            <a:r>
              <a:rPr lang="cs-CZ" sz="1800" dirty="0"/>
              <a:t>Analýza výchozí situace </a:t>
            </a:r>
            <a:r>
              <a:rPr lang="cs-CZ" sz="1800" dirty="0" smtClean="0"/>
              <a:t>– strategická analýza</a:t>
            </a:r>
            <a:endParaRPr lang="cs-CZ" sz="1800" dirty="0"/>
          </a:p>
          <a:p>
            <a:pPr lvl="0" algn="just"/>
            <a:r>
              <a:rPr lang="cs-CZ" sz="1800" dirty="0"/>
              <a:t>Stanovení cílů</a:t>
            </a:r>
          </a:p>
          <a:p>
            <a:pPr lvl="0" algn="just"/>
            <a:r>
              <a:rPr lang="cs-CZ" sz="1800" dirty="0"/>
              <a:t>Zvážení předpokladů a ověření reálnosti</a:t>
            </a:r>
          </a:p>
          <a:p>
            <a:pPr lvl="0" algn="just"/>
            <a:r>
              <a:rPr lang="cs-CZ" sz="1800" dirty="0"/>
              <a:t>Vypracování scénářů přípustných plánů</a:t>
            </a:r>
          </a:p>
          <a:p>
            <a:pPr lvl="0" algn="just"/>
            <a:r>
              <a:rPr lang="cs-CZ" sz="1800" dirty="0"/>
              <a:t>Výběr adekvátního scénáře</a:t>
            </a:r>
          </a:p>
          <a:p>
            <a:pPr lvl="0" algn="just"/>
            <a:r>
              <a:rPr lang="cs-CZ" sz="1800" dirty="0"/>
              <a:t>Dořešení návaznosti na ostatní plány</a:t>
            </a:r>
          </a:p>
          <a:p>
            <a:pPr lvl="0" algn="just"/>
            <a:r>
              <a:rPr lang="cs-CZ" sz="1800" dirty="0"/>
              <a:t>Plnění a průběžného hodnocení plánu</a:t>
            </a:r>
          </a:p>
          <a:p>
            <a:pPr lvl="0" algn="just"/>
            <a:r>
              <a:rPr lang="cs-CZ" sz="1800" dirty="0"/>
              <a:t>Změny a korekce plánu</a:t>
            </a:r>
          </a:p>
          <a:p>
            <a:pPr algn="just"/>
            <a:r>
              <a:rPr lang="cs-CZ" sz="1800" dirty="0"/>
              <a:t>Výsledné vyhodnocení</a:t>
            </a:r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70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plánování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1004887"/>
            <a:ext cx="6981403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46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Strategická analýza představuje identifikaci a ocenění veškerých relevantních faktorů, o nichž lze předpokládat, že budou nebo mohou mít vliv na strategii a na strategické cíle podniku. </a:t>
            </a:r>
          </a:p>
          <a:p>
            <a:pPr algn="just"/>
            <a:r>
              <a:rPr lang="cs-CZ" sz="1800" dirty="0"/>
              <a:t>Strategická analýza představuje systematické, pravidelné, důkladné, kritické a nestranné zkoumání a posouzení vnitřní situace podniku (interní analýza) a vnějšího prostředí (externí analýza). </a:t>
            </a:r>
          </a:p>
          <a:p>
            <a:pPr algn="just"/>
            <a:r>
              <a:rPr lang="cs-CZ" sz="1800" dirty="0"/>
              <a:t>Analýza se provádí v určitých časových intervalech a zkoumá minulý, současný a budoucí vývoj. </a:t>
            </a:r>
          </a:p>
          <a:p>
            <a:pPr algn="just"/>
            <a:r>
              <a:rPr lang="cs-CZ" sz="1800" dirty="0"/>
              <a:t>Analýza posuzuje celkovou podnikovou situaci, určuje jeho místo v prostředí a vymezuje vývoj jeho budoucích aktivit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Analýza výchozí situace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18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Cíle popisují, kam se má podnik dostat, tak aby byl zajištěn požadovaný budoucí stav, který má podniku zabezpečit zdravý růst a prosperitu. </a:t>
            </a:r>
            <a:endParaRPr lang="cs-CZ" sz="1800" dirty="0" smtClean="0"/>
          </a:p>
          <a:p>
            <a:pPr algn="just"/>
            <a:r>
              <a:rPr lang="cs-CZ" sz="1800" dirty="0" smtClean="0"/>
              <a:t>Cíle </a:t>
            </a:r>
            <a:r>
              <a:rPr lang="cs-CZ" sz="1800" dirty="0"/>
              <a:t>představují úkoly, které musí podnik splnit ve vymezeném čase, aby dosáhla požadovaného stavu. </a:t>
            </a:r>
            <a:endParaRPr lang="cs-CZ" sz="1800" dirty="0" smtClean="0"/>
          </a:p>
          <a:p>
            <a:pPr algn="just"/>
            <a:r>
              <a:rPr lang="cs-CZ" sz="1800" dirty="0" smtClean="0"/>
              <a:t>Cíle </a:t>
            </a:r>
            <a:r>
              <a:rPr lang="cs-CZ" sz="1800" dirty="0"/>
              <a:t>neobsahují pokyny ani instrukce, jak dosáhnout jejich naplnění, ale pouze požadovaný cílový stav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 smtClean="0"/>
              <a:t>Jasně </a:t>
            </a:r>
            <a:r>
              <a:rPr lang="cs-CZ" sz="1800" b="1" dirty="0"/>
              <a:t>stanovené cíle </a:t>
            </a:r>
            <a:r>
              <a:rPr lang="cs-CZ" sz="1800" dirty="0"/>
              <a:t>se tak stávají konkrétními </a:t>
            </a:r>
            <a:r>
              <a:rPr lang="cs-CZ" sz="1800" b="1" dirty="0"/>
              <a:t>úkoly pro přesně určený časový horizont.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Cíle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762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3921" y="68630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dirty="0"/>
              <a:t>Obecně se říká, že </a:t>
            </a:r>
            <a:r>
              <a:rPr lang="cs-CZ" sz="1600" dirty="0" smtClean="0"/>
              <a:t>cíle </a:t>
            </a:r>
            <a:r>
              <a:rPr lang="cs-CZ" sz="1600" dirty="0"/>
              <a:t>musí být </a:t>
            </a:r>
            <a:r>
              <a:rPr lang="cs-CZ" sz="1600" b="1" dirty="0" smtClean="0"/>
              <a:t>SMART</a:t>
            </a:r>
            <a:r>
              <a:rPr lang="cs-CZ" sz="1600" dirty="0" smtClean="0"/>
              <a:t>:</a:t>
            </a:r>
            <a:endParaRPr lang="cs-CZ" sz="1600" dirty="0"/>
          </a:p>
          <a:p>
            <a:pPr lvl="1" algn="just"/>
            <a:r>
              <a:rPr lang="cs-CZ" sz="1600" b="1" dirty="0"/>
              <a:t>S – </a:t>
            </a:r>
            <a:r>
              <a:rPr lang="cs-CZ" sz="1600" dirty="0"/>
              <a:t>specifický, originální, stimulující</a:t>
            </a:r>
          </a:p>
          <a:p>
            <a:pPr lvl="1" algn="just"/>
            <a:r>
              <a:rPr lang="cs-CZ" sz="1600" b="1" dirty="0"/>
              <a:t>M – </a:t>
            </a:r>
            <a:r>
              <a:rPr lang="cs-CZ" sz="1600" dirty="0"/>
              <a:t>měřitelný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akceptovatelný</a:t>
            </a:r>
          </a:p>
          <a:p>
            <a:pPr lvl="1" algn="just"/>
            <a:r>
              <a:rPr lang="cs-CZ" sz="1600" b="1" dirty="0"/>
              <a:t>R – </a:t>
            </a:r>
            <a:r>
              <a:rPr lang="cs-CZ" sz="1600" dirty="0"/>
              <a:t>reálný</a:t>
            </a:r>
          </a:p>
          <a:p>
            <a:pPr lvl="1" algn="just"/>
            <a:r>
              <a:rPr lang="cs-CZ" sz="1600" b="1" dirty="0"/>
              <a:t>T – </a:t>
            </a:r>
            <a:r>
              <a:rPr lang="cs-CZ" sz="1600" dirty="0" smtClean="0"/>
              <a:t>termínovaný</a:t>
            </a:r>
          </a:p>
          <a:p>
            <a:pPr marL="0" indent="0" algn="just">
              <a:buNone/>
            </a:pPr>
            <a:r>
              <a:rPr lang="cs-CZ" sz="1600" dirty="0"/>
              <a:t>V poslední době však se uplatňuje tento souhrn cílů v podobě zkratky </a:t>
            </a:r>
            <a:r>
              <a:rPr lang="cs-CZ" sz="1600" b="1" dirty="0" smtClean="0"/>
              <a:t>SMARTEE</a:t>
            </a:r>
            <a:r>
              <a:rPr lang="cs-CZ" sz="1600" dirty="0" smtClean="0"/>
              <a:t>:</a:t>
            </a:r>
            <a:endParaRPr lang="cs-CZ" sz="1600" dirty="0"/>
          </a:p>
          <a:p>
            <a:pPr lvl="1" algn="just"/>
            <a:r>
              <a:rPr lang="cs-CZ" sz="1600" b="1" dirty="0"/>
              <a:t>S – </a:t>
            </a:r>
            <a:r>
              <a:rPr lang="cs-CZ" sz="1600" dirty="0"/>
              <a:t>specifický, originální, </a:t>
            </a:r>
            <a:r>
              <a:rPr lang="cs-CZ" sz="1600" dirty="0" smtClean="0"/>
              <a:t>stimulující</a:t>
            </a:r>
          </a:p>
          <a:p>
            <a:pPr lvl="1" algn="just"/>
            <a:r>
              <a:rPr lang="cs-CZ" sz="1600" b="1" dirty="0"/>
              <a:t>M – </a:t>
            </a:r>
            <a:r>
              <a:rPr lang="cs-CZ" sz="1600" dirty="0"/>
              <a:t>měřitelný</a:t>
            </a:r>
          </a:p>
          <a:p>
            <a:pPr lvl="1" algn="just"/>
            <a:r>
              <a:rPr lang="cs-CZ" sz="1600" b="1" dirty="0"/>
              <a:t>A – </a:t>
            </a:r>
            <a:r>
              <a:rPr lang="cs-CZ" sz="1600" dirty="0"/>
              <a:t>akceptovatelný</a:t>
            </a:r>
          </a:p>
          <a:p>
            <a:pPr lvl="1" algn="just"/>
            <a:r>
              <a:rPr lang="cs-CZ" sz="1600" b="1" dirty="0"/>
              <a:t>R – </a:t>
            </a:r>
            <a:r>
              <a:rPr lang="cs-CZ" sz="1600" dirty="0"/>
              <a:t>reálný</a:t>
            </a:r>
          </a:p>
          <a:p>
            <a:pPr lvl="1" algn="just"/>
            <a:r>
              <a:rPr lang="cs-CZ" sz="1600" b="1" dirty="0"/>
              <a:t>T – </a:t>
            </a:r>
            <a:r>
              <a:rPr lang="cs-CZ" sz="1600" dirty="0"/>
              <a:t>termínovaný</a:t>
            </a:r>
          </a:p>
          <a:p>
            <a:pPr lvl="1" algn="just"/>
            <a:r>
              <a:rPr lang="cs-CZ" sz="1600" b="1" dirty="0"/>
              <a:t>E</a:t>
            </a:r>
            <a:r>
              <a:rPr lang="cs-CZ" sz="1600" dirty="0"/>
              <a:t> – efektivní, ekonomický</a:t>
            </a:r>
          </a:p>
          <a:p>
            <a:pPr lvl="1" algn="just"/>
            <a:r>
              <a:rPr lang="cs-CZ" sz="1600" b="1" dirty="0"/>
              <a:t>E – </a:t>
            </a:r>
            <a:r>
              <a:rPr lang="cs-CZ" sz="1600" dirty="0"/>
              <a:t>ekologický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Pravidla pro stanovení cílů podniku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01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Někteří autoři používají k charakteristice vlastnosti cílů akronym </a:t>
            </a:r>
            <a:r>
              <a:rPr lang="cs-CZ" sz="1800" b="1" dirty="0"/>
              <a:t>SMARTER, </a:t>
            </a:r>
            <a:r>
              <a:rPr lang="cs-CZ" sz="1800" dirty="0"/>
              <a:t>který navazuje na starší akronyma </a:t>
            </a:r>
            <a:r>
              <a:rPr lang="cs-CZ" sz="1800" b="1" dirty="0"/>
              <a:t>SMART</a:t>
            </a:r>
            <a:r>
              <a:rPr lang="cs-CZ" sz="1800" dirty="0"/>
              <a:t> kde písmeno „</a:t>
            </a:r>
            <a:r>
              <a:rPr lang="cs-CZ" sz="1800" b="1" dirty="0"/>
              <a:t>E“ </a:t>
            </a:r>
            <a:r>
              <a:rPr lang="cs-CZ" sz="1800" dirty="0"/>
              <a:t>vyjadřuje vlastnost</a:t>
            </a:r>
            <a:r>
              <a:rPr lang="cs-CZ" sz="1800" b="1" dirty="0"/>
              <a:t> „</a:t>
            </a:r>
            <a:r>
              <a:rPr lang="cs-CZ" sz="1800" b="1" dirty="0" err="1"/>
              <a:t>ethical</a:t>
            </a:r>
            <a:r>
              <a:rPr lang="cs-CZ" sz="1800" b="1" dirty="0"/>
              <a:t> </a:t>
            </a:r>
            <a:r>
              <a:rPr lang="cs-CZ" sz="1800" dirty="0"/>
              <a:t>(etický) a písmeno </a:t>
            </a:r>
            <a:r>
              <a:rPr lang="cs-CZ" sz="1800" b="1" dirty="0"/>
              <a:t>„R“</a:t>
            </a:r>
            <a:r>
              <a:rPr lang="cs-CZ" sz="1800" dirty="0"/>
              <a:t> pak označuje </a:t>
            </a:r>
            <a:r>
              <a:rPr lang="cs-CZ" sz="1800" b="1" dirty="0" err="1"/>
              <a:t>resourced</a:t>
            </a:r>
            <a:r>
              <a:rPr lang="cs-CZ" sz="1800" b="1" dirty="0"/>
              <a:t> </a:t>
            </a:r>
            <a:r>
              <a:rPr lang="cs-CZ" sz="1800" dirty="0"/>
              <a:t>(zaměřený na zdroje</a:t>
            </a:r>
            <a:r>
              <a:rPr lang="cs-CZ" sz="1800" dirty="0" smtClean="0"/>
              <a:t>).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V</a:t>
            </a:r>
            <a:r>
              <a:rPr lang="cs-CZ" sz="1800" dirty="0"/>
              <a:t> podmínkách České republiky někteří autoři využívají akronym </a:t>
            </a:r>
            <a:r>
              <a:rPr lang="cs-CZ" sz="1800" b="1" dirty="0"/>
              <a:t>KARAT, </a:t>
            </a:r>
            <a:r>
              <a:rPr lang="cs-CZ" sz="1800" dirty="0"/>
              <a:t>kde jednotlivá písmena označují následující vlastnosti cílů:</a:t>
            </a:r>
          </a:p>
          <a:p>
            <a:pPr lvl="1" algn="just"/>
            <a:r>
              <a:rPr lang="cs-CZ" sz="1800" b="1" dirty="0"/>
              <a:t>K – </a:t>
            </a:r>
            <a:r>
              <a:rPr lang="cs-CZ" sz="1800" dirty="0"/>
              <a:t>konkrétní</a:t>
            </a:r>
          </a:p>
          <a:p>
            <a:pPr lvl="1" algn="just"/>
            <a:r>
              <a:rPr lang="cs-CZ" sz="1800" b="1" dirty="0"/>
              <a:t>A – </a:t>
            </a:r>
            <a:r>
              <a:rPr lang="cs-CZ" sz="1800" dirty="0"/>
              <a:t>ambiciózní</a:t>
            </a:r>
          </a:p>
          <a:p>
            <a:pPr lvl="1" algn="just"/>
            <a:r>
              <a:rPr lang="cs-CZ" sz="1800" b="1" dirty="0"/>
              <a:t>R – </a:t>
            </a:r>
            <a:r>
              <a:rPr lang="cs-CZ" sz="1800" dirty="0"/>
              <a:t>reálné</a:t>
            </a:r>
          </a:p>
          <a:p>
            <a:pPr lvl="1" algn="just"/>
            <a:r>
              <a:rPr lang="cs-CZ" sz="1800" b="1" dirty="0"/>
              <a:t>A – </a:t>
            </a:r>
            <a:r>
              <a:rPr lang="cs-CZ" sz="1800" dirty="0"/>
              <a:t>akceptovatelné</a:t>
            </a:r>
          </a:p>
          <a:p>
            <a:pPr lvl="1" algn="just"/>
            <a:r>
              <a:rPr lang="cs-CZ" sz="1800" b="1" dirty="0"/>
              <a:t>T – </a:t>
            </a:r>
            <a:r>
              <a:rPr lang="cs-CZ" sz="1800" dirty="0"/>
              <a:t>terminované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Pravidla pro stanovení cílů podniku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78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cíle týkající se postavení podniku na trhu (tržní podíl, objem prodeje, velikost obratu aj.);</a:t>
            </a:r>
          </a:p>
          <a:p>
            <a:pPr lvl="0" algn="just"/>
            <a:r>
              <a:rPr lang="cs-CZ" sz="1800" dirty="0"/>
              <a:t>cíle týkající se rentability (zisk, rentabilita z obratu, z vlastního a celkového kapitálu);</a:t>
            </a:r>
          </a:p>
          <a:p>
            <a:pPr lvl="0" algn="just"/>
            <a:r>
              <a:rPr lang="cs-CZ" sz="1800" dirty="0"/>
              <a:t>finanční cíle (likvidita, struktura kapitálu, úvěrová důvěra, schopnost samofinancování);</a:t>
            </a:r>
          </a:p>
          <a:p>
            <a:pPr lvl="0" algn="just"/>
            <a:r>
              <a:rPr lang="cs-CZ" sz="1800" dirty="0"/>
              <a:t>sociální cíle (ekonomické a sociální zabezpečení zaměstnanců, výkony a postoje zaměstnanců a managementu, rozvoj osobnosti, pracovní uspokojení);</a:t>
            </a:r>
          </a:p>
          <a:p>
            <a:pPr lvl="0" algn="just"/>
            <a:r>
              <a:rPr lang="cs-CZ" sz="1800" dirty="0"/>
              <a:t>cíle týkající se tržní prestiže a společenského postavení (image a prestiž, společenský a regionální vliv, politický vliv, vztah k veřejnosti aj.).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Skupiny oblasti cílů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56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 podstatě lze cíle rozdělit do dvou základních skupin, kam patří:</a:t>
            </a:r>
          </a:p>
          <a:p>
            <a:pPr lvl="1" algn="just"/>
            <a:r>
              <a:rPr lang="cs-CZ" sz="1600" b="1" dirty="0"/>
              <a:t>Cíle obecné</a:t>
            </a:r>
            <a:r>
              <a:rPr lang="cs-CZ" sz="1600" dirty="0"/>
              <a:t>, které představují integrující prvek, z něhož vychází jak strategické tak i operativní řízení. Většinou mají charakter </a:t>
            </a:r>
            <a:r>
              <a:rPr lang="cs-CZ" sz="1600" b="1" dirty="0"/>
              <a:t>vůdčí ideje a </a:t>
            </a:r>
            <a:r>
              <a:rPr lang="cs-CZ" sz="1600" dirty="0"/>
              <a:t>orientují se na dosažení hodnot a realizovatelnost vize i poslání.</a:t>
            </a:r>
          </a:p>
          <a:p>
            <a:pPr lvl="1" algn="just"/>
            <a:r>
              <a:rPr lang="cs-CZ" sz="1600" b="1" dirty="0"/>
              <a:t>Cíle konkrétní, </a:t>
            </a:r>
            <a:r>
              <a:rPr lang="cs-CZ" sz="1600" dirty="0"/>
              <a:t>které představují rozvití obecných cílů a jsou zaměřeny na hlavní aktivitu podniku, specifikuji potřebnou alokaci zdrojů a usměrňují budoucí rozhodování. Jedná se tudíž převážně o cíle operačního charakteru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b="1" dirty="0" smtClean="0"/>
              <a:t>Hierarchizace </a:t>
            </a:r>
            <a:r>
              <a:rPr lang="cs-CZ" sz="1600" b="1" dirty="0"/>
              <a:t>cílů</a:t>
            </a:r>
            <a:r>
              <a:rPr lang="cs-CZ" sz="1600" dirty="0"/>
              <a:t> znamená, že pro formulaci cílů je vhodné použít diferencovaný přístup rozlišující různé úrovně cílů. Cíle potom můžeme dělit na</a:t>
            </a:r>
            <a:r>
              <a:rPr lang="cs-CZ" sz="1600" dirty="0" smtClean="0"/>
              <a:t>:</a:t>
            </a:r>
          </a:p>
          <a:p>
            <a:pPr lvl="1" algn="just"/>
            <a:r>
              <a:rPr lang="cs-CZ" sz="1600" dirty="0" smtClean="0"/>
              <a:t>nadřazené </a:t>
            </a:r>
            <a:r>
              <a:rPr lang="cs-CZ" sz="1600" dirty="0"/>
              <a:t>– vrcholové cíle (mise podniku, formulace identity podniku, podniková politika), </a:t>
            </a:r>
            <a:endParaRPr lang="cs-CZ" sz="1600" dirty="0" smtClean="0"/>
          </a:p>
          <a:p>
            <a:pPr lvl="1" algn="just"/>
            <a:r>
              <a:rPr lang="cs-CZ" sz="1600" dirty="0" smtClean="0"/>
              <a:t>prováděcí </a:t>
            </a:r>
            <a:r>
              <a:rPr lang="cs-CZ" sz="1600" dirty="0"/>
              <a:t>cíle (cíle funkčních oblastí), </a:t>
            </a:r>
            <a:endParaRPr lang="cs-CZ" sz="1600" dirty="0" smtClean="0"/>
          </a:p>
          <a:p>
            <a:pPr lvl="1" algn="just"/>
            <a:r>
              <a:rPr lang="cs-CZ" sz="1600" dirty="0" smtClean="0"/>
              <a:t>dílčí </a:t>
            </a:r>
            <a:r>
              <a:rPr lang="cs-CZ" sz="1600" dirty="0"/>
              <a:t>cíle </a:t>
            </a:r>
          </a:p>
          <a:p>
            <a:pPr lvl="1" algn="just"/>
            <a:r>
              <a:rPr lang="cs-CZ" sz="1600" dirty="0" smtClean="0"/>
              <a:t>elementární </a:t>
            </a:r>
            <a:r>
              <a:rPr lang="cs-CZ" sz="1600" dirty="0"/>
              <a:t>cíle (operace s nástroji marketingového mixu).</a:t>
            </a:r>
          </a:p>
          <a:p>
            <a:pPr lvl="0"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smtClean="0"/>
              <a:t>Hierarchizace a skupiny cílů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8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Organizování lze definovat jako proces uspořádání lidí v konkrétní organizační jednotce, takovým způsobem, aby byla zajištěna realizace plánů a naplněny stanovené cíle plánů</a:t>
            </a:r>
            <a:r>
              <a:rPr lang="cs-CZ" sz="1600" dirty="0" smtClean="0"/>
              <a:t>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 smtClean="0"/>
              <a:t>Výsledek organizování:</a:t>
            </a:r>
          </a:p>
          <a:p>
            <a:pPr lvl="1" algn="just"/>
            <a:r>
              <a:rPr lang="cs-CZ" sz="1600" dirty="0" smtClean="0"/>
              <a:t>Organizace</a:t>
            </a:r>
          </a:p>
          <a:p>
            <a:pPr lvl="1" algn="just"/>
            <a:r>
              <a:rPr lang="cs-CZ" sz="1600" dirty="0" smtClean="0"/>
              <a:t>Organizační struktura</a:t>
            </a:r>
            <a:endParaRPr lang="cs-CZ" sz="1600" dirty="0"/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Vlivy působící na proces organizování</a:t>
            </a:r>
          </a:p>
          <a:p>
            <a:pPr algn="just"/>
            <a:r>
              <a:rPr lang="cs-CZ" sz="1600" dirty="0"/>
              <a:t>Prostředí – mechanická struktura, organická struktura</a:t>
            </a:r>
          </a:p>
          <a:p>
            <a:pPr algn="just"/>
            <a:r>
              <a:rPr lang="cs-CZ" sz="1600" dirty="0"/>
              <a:t>Strategie</a:t>
            </a:r>
          </a:p>
          <a:p>
            <a:pPr algn="just"/>
            <a:r>
              <a:rPr lang="cs-CZ" sz="1600" dirty="0"/>
              <a:t>Velikost</a:t>
            </a:r>
          </a:p>
          <a:p>
            <a:pPr algn="just"/>
            <a:r>
              <a:rPr lang="cs-CZ" sz="1600" dirty="0"/>
              <a:t>Technologie</a:t>
            </a:r>
          </a:p>
          <a:p>
            <a:pPr algn="just"/>
            <a:r>
              <a:rPr lang="cs-CZ" sz="1600" dirty="0"/>
              <a:t>Konkurence 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Organizování</a:t>
            </a:r>
          </a:p>
        </p:txBody>
      </p:sp>
    </p:spTree>
    <p:extLst>
      <p:ext uri="{BB962C8B-B14F-4D97-AF65-F5344CB8AC3E}">
        <p14:creationId xmlns:p14="http://schemas.microsoft.com/office/powerpoint/2010/main" val="208843455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Vize pomáhají popsat cíl organizace. Vyjadřuje co by podnik chtěl dosáhnout a jakým způsobem</a:t>
            </a:r>
            <a:r>
              <a:rPr lang="cs-CZ" sz="1800" dirty="0" smtClean="0"/>
              <a:t>. Vize </a:t>
            </a:r>
            <a:r>
              <a:rPr lang="cs-CZ" sz="1800" dirty="0"/>
              <a:t>podniku představuje model budoucího vývoje a stavu podniku v konkrétně časově vymezeném </a:t>
            </a:r>
            <a:r>
              <a:rPr lang="cs-CZ" sz="1800" dirty="0" smtClean="0"/>
              <a:t>období. Vize </a:t>
            </a:r>
            <a:r>
              <a:rPr lang="cs-CZ" sz="1800" dirty="0"/>
              <a:t>se stává dlouhodobou, přitažlivou, smysluplnou a motivující představou usilující o dosažení pozitivní podnikové </a:t>
            </a:r>
            <a:r>
              <a:rPr lang="cs-CZ" sz="1800" dirty="0" smtClean="0"/>
              <a:t>budoucnosti. Často </a:t>
            </a:r>
            <a:r>
              <a:rPr lang="cs-CZ" sz="1800" dirty="0"/>
              <a:t>také zahrnují hodnoty organizace</a:t>
            </a:r>
            <a:r>
              <a:rPr lang="cs-CZ" sz="1800" dirty="0" smtClean="0"/>
              <a:t>. Měly </a:t>
            </a:r>
            <a:r>
              <a:rPr lang="cs-CZ" sz="1800" dirty="0"/>
              <a:t>by být inspirací pro chování zaměstnanců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Lze konstatovat, že se jedná o souhrn myšlenek, které předbíhají svou dobu se silným motivačním účinkem. V důsledku tohoto faktu můžeme konstatovat, že se jedná o smysluplný a přitažlivý obraz budoucnosti, ve které vize vytyčuje základní směr vývoje podniku.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Úkolem </a:t>
            </a:r>
            <a:r>
              <a:rPr lang="cs-CZ" sz="1800" b="1" dirty="0"/>
              <a:t>vize</a:t>
            </a:r>
            <a:r>
              <a:rPr lang="cs-CZ" sz="1800" dirty="0"/>
              <a:t> je zachytávat a reagovat na podněty o nastupujícím vývoji, které mohou být v současné době mlhavé, nepřesné a nevýrazné, ale v budoucnosti se mohou stát </a:t>
            </a:r>
            <a:r>
              <a:rPr lang="cs-CZ" sz="1800" b="1" dirty="0"/>
              <a:t>impulsem, který ovlivní vývoj podniku.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Vize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9346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snadno představitelná a uskutečnitelná;</a:t>
            </a:r>
          </a:p>
          <a:p>
            <a:pPr lvl="0" algn="just"/>
            <a:r>
              <a:rPr lang="cs-CZ" sz="1800" dirty="0"/>
              <a:t>adresně přitažlivá pro rozhodující zájmové skupiny v podniku;</a:t>
            </a:r>
          </a:p>
          <a:p>
            <a:pPr lvl="0" algn="just"/>
            <a:r>
              <a:rPr lang="cs-CZ" sz="1800" dirty="0"/>
              <a:t>jasně zaměřená k dosažení cíle čímž je usnadněno zaměření základních rozhodujících procesů;</a:t>
            </a:r>
          </a:p>
          <a:p>
            <a:pPr lvl="0" algn="just"/>
            <a:r>
              <a:rPr lang="cs-CZ" sz="1800" dirty="0"/>
              <a:t>flexibilní, jež umožní reagovat pružně na měnící se podmínky okolí i vhodnou iniciativu jedinců;</a:t>
            </a:r>
          </a:p>
          <a:p>
            <a:pPr lvl="0" algn="just"/>
            <a:r>
              <a:rPr lang="cs-CZ" sz="1800" dirty="0"/>
              <a:t>srozumitelná a snadno sdělitelná a přístupně vysvětlitelná;</a:t>
            </a:r>
          </a:p>
          <a:p>
            <a:pPr lvl="0" algn="just"/>
            <a:r>
              <a:rPr lang="cs-CZ" sz="1800" dirty="0"/>
              <a:t>dostatečně široká, aby byla při implementaci strategie pružná, ale zase nikoliv tak široká, aby se vytratila koncentrace na hlavní cíle;</a:t>
            </a:r>
          </a:p>
          <a:p>
            <a:pPr lvl="0" algn="just"/>
            <a:r>
              <a:rPr lang="cs-CZ" sz="1800" dirty="0"/>
              <a:t>je spojnicí různých dílčích cílů i priorit a vytváří v podniku uznávaný dominantní cíl;</a:t>
            </a:r>
          </a:p>
          <a:p>
            <a:pPr algn="just"/>
            <a:r>
              <a:rPr lang="cs-CZ" sz="1800" dirty="0"/>
              <a:t>současně může vize připomínat chyby, kterých se podnik dopustil v minulosti a tak je i upozorněním na omyly a nedostatky.</a:t>
            </a:r>
            <a:r>
              <a:rPr lang="cs-CZ" sz="1800" b="1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96544" cy="507703"/>
          </a:xfrm>
        </p:spPr>
        <p:txBody>
          <a:bodyPr/>
          <a:lstStyle/>
          <a:p>
            <a:r>
              <a:rPr lang="cs-CZ" dirty="0" smtClean="0"/>
              <a:t>Požadavky na vizi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55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Mise specifikuje podnikatelské aktivity, ve kterých chce podnik působit a se kterými chce konkurovat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Poslání podniku má být veřejným, jasným a pochopitelným vyhlášením vývojového směru podniku, kterým je informovaná veřejnost a motivací zaměstnanců, jimž má dodat potřebnou sociální jistotu, kterou podnik svou existencí zajišťuje</a:t>
            </a:r>
          </a:p>
          <a:p>
            <a:pPr algn="just"/>
            <a:r>
              <a:rPr lang="cs-CZ" sz="1800" dirty="0"/>
              <a:t>Je více konkrétnější než vize.</a:t>
            </a:r>
          </a:p>
          <a:p>
            <a:pPr algn="just"/>
            <a:r>
              <a:rPr lang="cs-CZ" sz="1800" dirty="0"/>
              <a:t>Mise odůvodňuje a vysvětluje existenci podniku.</a:t>
            </a:r>
          </a:p>
          <a:p>
            <a:pPr algn="just"/>
            <a:r>
              <a:rPr lang="cs-CZ" sz="1800" dirty="0"/>
              <a:t>Mise dává odpověď na otázku: „Jakou přidanou hodnotu může náš podnik nabídnout trhu nebo lidstvu</a:t>
            </a:r>
            <a:r>
              <a:rPr lang="cs-CZ" sz="1800" dirty="0" smtClean="0"/>
              <a:t>?“</a:t>
            </a:r>
          </a:p>
          <a:p>
            <a:pPr algn="just"/>
            <a:r>
              <a:rPr lang="cs-CZ" sz="1800" dirty="0"/>
              <a:t>Poslání (mise) podniku zdůvodňuje oprávněnost existence podniku a vyjadřuje přání vedení podniku, jak by měl být podnik chápán a přijímán veřejností. </a:t>
            </a:r>
            <a:endParaRPr lang="cs-CZ" sz="1800" i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Mise - poslání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695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8721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V důsledku toho vyplývá, že poslání podniku přímo definuje </a:t>
            </a:r>
            <a:r>
              <a:rPr lang="cs-CZ" sz="1800" b="1" dirty="0"/>
              <a:t>směry podnikatelských aktivit, </a:t>
            </a:r>
            <a:r>
              <a:rPr lang="cs-CZ" sz="1800" dirty="0"/>
              <a:t>stanovuje zásady </a:t>
            </a:r>
            <a:r>
              <a:rPr lang="cs-CZ" sz="1800" b="1" dirty="0"/>
              <a:t>podnikové kultury</a:t>
            </a:r>
            <a:r>
              <a:rPr lang="cs-CZ" sz="1800" dirty="0"/>
              <a:t> spolu s vhodnými </a:t>
            </a:r>
            <a:r>
              <a:rPr lang="cs-CZ" sz="1800" b="1" dirty="0"/>
              <a:t>vazbami na zaměstnance a </a:t>
            </a:r>
            <a:r>
              <a:rPr lang="cs-CZ" sz="1800" dirty="0"/>
              <a:t>vytváří </a:t>
            </a:r>
            <a:r>
              <a:rPr lang="cs-CZ" sz="1800" b="1" dirty="0"/>
              <a:t>vztah k zákazníkovi i konkurenci. </a:t>
            </a:r>
            <a:r>
              <a:rPr lang="cs-CZ" sz="1800" dirty="0"/>
              <a:t>Proto dobře vytvořené poslání podniku by mělo obsahovat:</a:t>
            </a:r>
            <a:endParaRPr lang="cs-CZ" sz="1800" dirty="0" smtClean="0"/>
          </a:p>
          <a:p>
            <a:pPr algn="just"/>
            <a:r>
              <a:rPr lang="cs-CZ" sz="1800" dirty="0" smtClean="0"/>
              <a:t>Cíl podniku.</a:t>
            </a:r>
          </a:p>
          <a:p>
            <a:pPr algn="just"/>
            <a:r>
              <a:rPr lang="cs-CZ" sz="1800" dirty="0" smtClean="0"/>
              <a:t>Zdůvodnění </a:t>
            </a:r>
            <a:r>
              <a:rPr lang="cs-CZ" sz="1800" dirty="0"/>
              <a:t>existence podniku (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best</a:t>
            </a:r>
            <a:r>
              <a:rPr lang="cs-CZ" sz="1800" i="1" dirty="0"/>
              <a:t> </a:t>
            </a:r>
            <a:r>
              <a:rPr lang="cs-CZ" sz="1800" i="1" dirty="0" err="1"/>
              <a:t>employer</a:t>
            </a:r>
            <a:r>
              <a:rPr lang="cs-CZ" sz="1800" i="1" dirty="0"/>
              <a:t> </a:t>
            </a:r>
            <a:r>
              <a:rPr lang="cs-CZ" sz="1800" i="1" dirty="0" err="1"/>
              <a:t>for</a:t>
            </a:r>
            <a:r>
              <a:rPr lang="cs-CZ" sz="1800" i="1" dirty="0"/>
              <a:t>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people</a:t>
            </a:r>
            <a:r>
              <a:rPr lang="cs-CZ" sz="1800" i="1" dirty="0"/>
              <a:t> in </a:t>
            </a:r>
            <a:r>
              <a:rPr lang="cs-CZ" sz="1800" i="1" dirty="0" err="1"/>
              <a:t>each</a:t>
            </a:r>
            <a:r>
              <a:rPr lang="cs-CZ" sz="1800" i="1" dirty="0"/>
              <a:t> </a:t>
            </a:r>
            <a:r>
              <a:rPr lang="cs-CZ" sz="1800" i="1" dirty="0" err="1"/>
              <a:t>community</a:t>
            </a:r>
            <a:r>
              <a:rPr lang="cs-CZ" sz="1800" i="1" dirty="0"/>
              <a:t> </a:t>
            </a:r>
            <a:r>
              <a:rPr lang="cs-CZ" sz="1800" i="1" dirty="0" err="1"/>
              <a:t>around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world</a:t>
            </a:r>
            <a:r>
              <a:rPr lang="cs-CZ" sz="1800" i="1" dirty="0"/>
              <a:t> and </a:t>
            </a:r>
            <a:r>
              <a:rPr lang="cs-CZ" sz="1800" i="1" dirty="0" err="1"/>
              <a:t>deliver</a:t>
            </a:r>
            <a:r>
              <a:rPr lang="cs-CZ" sz="1800" i="1" dirty="0"/>
              <a:t> </a:t>
            </a:r>
            <a:r>
              <a:rPr lang="cs-CZ" sz="1800" i="1" dirty="0" err="1"/>
              <a:t>operational</a:t>
            </a:r>
            <a:r>
              <a:rPr lang="cs-CZ" sz="1800" i="1" dirty="0"/>
              <a:t> excellence to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customers</a:t>
            </a:r>
            <a:r>
              <a:rPr lang="cs-CZ" sz="1800" i="1" dirty="0"/>
              <a:t> in </a:t>
            </a:r>
            <a:r>
              <a:rPr lang="cs-CZ" sz="1800" i="1" dirty="0" err="1"/>
              <a:t>each</a:t>
            </a:r>
            <a:r>
              <a:rPr lang="cs-CZ" sz="1800" i="1" dirty="0"/>
              <a:t> </a:t>
            </a:r>
            <a:r>
              <a:rPr lang="cs-CZ" sz="1800" i="1" dirty="0" err="1"/>
              <a:t>of</a:t>
            </a:r>
            <a:r>
              <a:rPr lang="cs-CZ" sz="1800" i="1" dirty="0"/>
              <a:t> </a:t>
            </a:r>
            <a:r>
              <a:rPr lang="cs-CZ" sz="1800" i="1" dirty="0" err="1"/>
              <a:t>our</a:t>
            </a:r>
            <a:r>
              <a:rPr lang="cs-CZ" sz="1800" i="1" dirty="0"/>
              <a:t> </a:t>
            </a:r>
            <a:r>
              <a:rPr lang="cs-CZ" sz="1800" i="1" dirty="0" err="1"/>
              <a:t>restaurants</a:t>
            </a:r>
            <a:r>
              <a:rPr lang="cs-CZ" sz="1800" i="1" dirty="0"/>
              <a:t> (</a:t>
            </a:r>
            <a:r>
              <a:rPr lang="cs-CZ" sz="1800" i="1" dirty="0" err="1"/>
              <a:t>McDonald´s</a:t>
            </a:r>
            <a:r>
              <a:rPr lang="cs-CZ" sz="1800" i="1" dirty="0" smtClean="0"/>
              <a:t>)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 smtClean="0"/>
              <a:t>Étos </a:t>
            </a:r>
            <a:r>
              <a:rPr lang="cs-CZ" sz="1800" dirty="0"/>
              <a:t>podniku: kultura, základní hodnoty, </a:t>
            </a:r>
            <a:r>
              <a:rPr lang="cs-CZ" sz="1800" dirty="0" smtClean="0"/>
              <a:t>ambice.</a:t>
            </a:r>
          </a:p>
          <a:p>
            <a:pPr algn="just"/>
            <a:r>
              <a:rPr lang="cs-CZ" sz="1800" dirty="0" smtClean="0"/>
              <a:t>Čím </a:t>
            </a:r>
            <a:r>
              <a:rPr lang="cs-CZ" sz="1800" dirty="0"/>
              <a:t>se odlišujeme od konkurence (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America´s</a:t>
            </a:r>
            <a:r>
              <a:rPr lang="cs-CZ" sz="1800" i="1" dirty="0"/>
              <a:t> Best </a:t>
            </a:r>
            <a:r>
              <a:rPr lang="cs-CZ" sz="1800" i="1" dirty="0" err="1"/>
              <a:t>Quick-Service</a:t>
            </a:r>
            <a:r>
              <a:rPr lang="cs-CZ" sz="1800" i="1" dirty="0"/>
              <a:t> Restaurant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 smtClean="0"/>
              <a:t>Konkurenční </a:t>
            </a:r>
            <a:r>
              <a:rPr lang="cs-CZ" sz="1800" dirty="0"/>
              <a:t>výhoda (</a:t>
            </a:r>
            <a:r>
              <a:rPr lang="cs-CZ" sz="1800" i="1" dirty="0"/>
              <a:t>To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world´s</a:t>
            </a:r>
            <a:r>
              <a:rPr lang="cs-CZ" sz="1800" i="1" dirty="0"/>
              <a:t> </a:t>
            </a:r>
            <a:r>
              <a:rPr lang="cs-CZ" sz="1800" i="1" dirty="0" err="1"/>
              <a:t>largest</a:t>
            </a:r>
            <a:r>
              <a:rPr lang="cs-CZ" sz="1800" i="1" dirty="0"/>
              <a:t> mobile </a:t>
            </a:r>
            <a:r>
              <a:rPr lang="cs-CZ" sz="1800" i="1" dirty="0" err="1"/>
              <a:t>apps</a:t>
            </a:r>
            <a:r>
              <a:rPr lang="cs-CZ" sz="1800" i="1" dirty="0"/>
              <a:t> developer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 smtClean="0"/>
              <a:t>Identifikace </a:t>
            </a:r>
            <a:r>
              <a:rPr lang="cs-CZ" sz="1800" dirty="0"/>
              <a:t>trhu a zákazníků (</a:t>
            </a:r>
            <a:r>
              <a:rPr lang="cs-CZ" sz="1800" i="1" dirty="0"/>
              <a:t>To </a:t>
            </a:r>
            <a:r>
              <a:rPr lang="cs-CZ" sz="1800" i="1" dirty="0" err="1"/>
              <a:t>be</a:t>
            </a:r>
            <a:r>
              <a:rPr lang="cs-CZ" sz="1800" i="1" dirty="0"/>
              <a:t> </a:t>
            </a:r>
            <a:r>
              <a:rPr lang="cs-CZ" sz="1800" i="1" dirty="0" err="1"/>
              <a:t>the</a:t>
            </a:r>
            <a:r>
              <a:rPr lang="cs-CZ" sz="1800" i="1" dirty="0"/>
              <a:t> </a:t>
            </a:r>
            <a:r>
              <a:rPr lang="cs-CZ" sz="1800" i="1" dirty="0" err="1"/>
              <a:t>largest</a:t>
            </a:r>
            <a:r>
              <a:rPr lang="cs-CZ" sz="1800" i="1" dirty="0"/>
              <a:t> </a:t>
            </a:r>
            <a:r>
              <a:rPr lang="cs-CZ" sz="1800" i="1" dirty="0" err="1"/>
              <a:t>oncology</a:t>
            </a:r>
            <a:r>
              <a:rPr lang="cs-CZ" sz="1800" i="1" dirty="0"/>
              <a:t> </a:t>
            </a:r>
            <a:r>
              <a:rPr lang="cs-CZ" sz="1800" i="1" dirty="0" err="1"/>
              <a:t>practice</a:t>
            </a:r>
            <a:r>
              <a:rPr lang="cs-CZ" sz="1800" i="1" dirty="0"/>
              <a:t> in St. Louis</a:t>
            </a:r>
            <a:r>
              <a:rPr lang="cs-CZ" sz="1800" dirty="0" smtClean="0"/>
              <a:t>).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Co by měla obsahovat mise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02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podle úrovně managementu</a:t>
            </a:r>
            <a:endParaRPr lang="cs-CZ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24481"/>
              </p:ext>
            </p:extLst>
          </p:nvPr>
        </p:nvGraphicFramePr>
        <p:xfrm>
          <a:off x="107504" y="823567"/>
          <a:ext cx="8064895" cy="3977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636303235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67780536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661729344"/>
                    </a:ext>
                  </a:extLst>
                </a:gridCol>
                <a:gridCol w="2304255">
                  <a:extLst>
                    <a:ext uri="{9D8B030D-6E8A-4147-A177-3AD203B41FA5}">
                      <a16:colId xmlns:a16="http://schemas.microsoft.com/office/drawing/2014/main" val="4242892889"/>
                    </a:ext>
                  </a:extLst>
                </a:gridCol>
              </a:tblGrid>
              <a:tr h="409150">
                <a:tc>
                  <a:txBody>
                    <a:bodyPr/>
                    <a:lstStyle/>
                    <a:p>
                      <a:pPr algn="l"/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Strategické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plánování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Taktické plánování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Operativní plánování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39225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Časový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horizont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více než 1 rok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obvykle do 1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roku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denní, čtvrtletní,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měsíční, kvartální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950199"/>
                  </a:ext>
                </a:extLst>
              </a:tr>
              <a:tr h="581424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Hlavní důraz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ujasnit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si a naplánovat budoucí rozhodnutí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naplánovaní implementace plánu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plánování denních operativních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činností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573543"/>
                  </a:ext>
                </a:extLst>
              </a:tr>
              <a:tr h="303266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Nejistota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vysoká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střední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nízká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005493"/>
                  </a:ext>
                </a:extLst>
              </a:tr>
              <a:tr h="303266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Rozpracovanost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globální otázky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více detailní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detailní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9585050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Šíře obsahu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široká 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detailnější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plánování aktivit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velmi specifická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083827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Plánovací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metody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většinou nestrukturované 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více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strukturované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vysoce strukturované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1275454"/>
                  </a:ext>
                </a:extLst>
              </a:tr>
              <a:tr h="523823"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Možnost změny plánu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složité a nesnadno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opravitelné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po</a:t>
                      </a:r>
                      <a:r>
                        <a:rPr lang="cs-CZ" sz="1600" baseline="0" dirty="0" smtClean="0">
                          <a:solidFill>
                            <a:srgbClr val="000000"/>
                          </a:solidFill>
                        </a:rPr>
                        <a:t> uvedení aktivit do praxe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dirty="0" smtClean="0">
                          <a:solidFill>
                            <a:srgbClr val="000000"/>
                          </a:solidFill>
                        </a:rPr>
                        <a:t>snadno vyhodnotitelné a opravitelné</a:t>
                      </a:r>
                      <a:endParaRPr lang="cs-CZ" sz="16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827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136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Výsledkem procesu plánování je plán jako cílově definovaný záměr na splnění určitých skupin úkolů.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b="1" dirty="0" smtClean="0"/>
              <a:t>Plán</a:t>
            </a:r>
            <a:r>
              <a:rPr lang="cs-CZ" sz="1800" dirty="0" smtClean="0"/>
              <a:t> </a:t>
            </a:r>
            <a:r>
              <a:rPr lang="cs-CZ" sz="1800" dirty="0"/>
              <a:t>je obvykle písemný dokument (dnes jsou možné i jiné formy), který specifikuje stanovené cíle, navržené postupy, zdroje, způsoby kontroly a hodnocení dosažených výsledků.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Plánem se </a:t>
            </a:r>
            <a:r>
              <a:rPr lang="cs-CZ" sz="1800" dirty="0"/>
              <a:t>rozumí záměr na dosažení účelu řízeného procesu nebo činností organizační jednotky ve stanoveném čase a na požadované úrovni.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48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Struktura plánu není právně závazná. Struktura plánu je specifická pro každý typ a velikost podniku. Nicméně existují určité části, které jsou společné všem plánům bez ohledu na velikost a specifičnost organizace: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Analýza současné situace organizace – Kde jsme?</a:t>
            </a:r>
          </a:p>
          <a:p>
            <a:pPr algn="just"/>
            <a:r>
              <a:rPr lang="cs-CZ" sz="1800" dirty="0" smtClean="0"/>
              <a:t>Stanovení cílů – Čeho bychom chtěli dosáhnout?</a:t>
            </a:r>
          </a:p>
          <a:p>
            <a:pPr algn="just"/>
            <a:r>
              <a:rPr lang="cs-CZ" sz="1800" dirty="0" smtClean="0"/>
              <a:t>Návrh řešení, stanovení odpovědnosti a časového rámce – Jak nejlépe a nejefektivněji dosáhnout cíle?</a:t>
            </a:r>
          </a:p>
          <a:p>
            <a:pPr algn="just"/>
            <a:r>
              <a:rPr lang="cs-CZ" sz="1800" dirty="0" smtClean="0"/>
              <a:t>Požadované výstupy – Kde, proč a s jakým výsledkem jsme skončili?</a:t>
            </a:r>
          </a:p>
          <a:p>
            <a:pPr algn="just"/>
            <a:r>
              <a:rPr lang="cs-CZ" sz="1800" dirty="0" smtClean="0"/>
              <a:t>Kontrola – Jak si vedeme? Jak na tom skutečně jsme?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plánu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14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71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 smtClean="0"/>
              <a:t>Plány </a:t>
            </a:r>
            <a:r>
              <a:rPr lang="cs-CZ" sz="1800" dirty="0"/>
              <a:t>lze klasifikovat na základě různých kritérií. Nejčastěji se plány člení následovně:</a:t>
            </a:r>
          </a:p>
          <a:p>
            <a:pPr lvl="0" algn="just"/>
            <a:r>
              <a:rPr lang="cs-CZ" sz="1800" dirty="0"/>
              <a:t>podle komplexnosti plánu – do jaké míry se plán týká organizační jednotky jako celku a do jaké míry pouze konkrétní její části;</a:t>
            </a:r>
          </a:p>
          <a:p>
            <a:pPr lvl="0" algn="just"/>
            <a:r>
              <a:rPr lang="cs-CZ" sz="1800" dirty="0"/>
              <a:t>podle funkcionální oblasti plánu – kterých činností se plán týká, např. výrobní, finanční, personální, marketingový atd.;</a:t>
            </a:r>
          </a:p>
          <a:p>
            <a:pPr lvl="0" algn="just"/>
            <a:r>
              <a:rPr lang="cs-CZ" sz="1800" dirty="0"/>
              <a:t>podle organizačně-správní oblasti plánu – toto členění se týká teritoriálního hlediska dílčích organizačních jednotek, kde se bude plán realizovat;</a:t>
            </a:r>
          </a:p>
          <a:p>
            <a:pPr algn="just"/>
            <a:r>
              <a:rPr lang="cs-CZ" sz="1800" dirty="0"/>
              <a:t>podle časového horizontu realizace plánu – zda se jedná o plány dlouhodobé, střednědobé, </a:t>
            </a:r>
            <a:r>
              <a:rPr lang="cs-CZ" sz="1800" dirty="0" smtClean="0"/>
              <a:t>krátkodobé;</a:t>
            </a:r>
          </a:p>
          <a:p>
            <a:pPr algn="just"/>
            <a:r>
              <a:rPr lang="cs-CZ" sz="1800" dirty="0"/>
              <a:t>p</a:t>
            </a:r>
            <a:r>
              <a:rPr lang="cs-CZ" sz="1800" dirty="0" smtClean="0"/>
              <a:t>odle úrovně managementu – zda se jedná o plány strategické, taktické, operativní.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plánů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6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Plán je soubor dokumentace, na základě které lze splnit zadané úkoly. Plán tedy musí být reálný, úplný a alternativní.</a:t>
            </a:r>
          </a:p>
          <a:p>
            <a:pPr algn="just"/>
            <a:r>
              <a:rPr lang="cs-CZ" sz="1800" b="1" dirty="0"/>
              <a:t>Reálnost plánu </a:t>
            </a:r>
            <a:r>
              <a:rPr lang="cs-CZ" sz="1800" dirty="0"/>
              <a:t>spočívá v tom, že vychází z reálných možností organizace, z reálné dostupnosti všech komponentů výroby, z reálných možností odbytu organizace.</a:t>
            </a:r>
          </a:p>
          <a:p>
            <a:pPr algn="just"/>
            <a:r>
              <a:rPr lang="cs-CZ" sz="1800" b="1" dirty="0"/>
              <a:t>Úplnost plánu </a:t>
            </a:r>
            <a:r>
              <a:rPr lang="cs-CZ" sz="1800" dirty="0"/>
              <a:t>spočívá v tom, že činnosti jsou podle něj z hlediska splnění úkolu dostatečně definována. Předepisuje-li dokumentace, která je součástí plánu např. součástku určitých rozměrů, musí být zadána i její pevnost, materiál, ze kterého má být vyrobena, barevnost a případě další údaje, pokud na nich záleží,</a:t>
            </a:r>
          </a:p>
          <a:p>
            <a:pPr algn="just"/>
            <a:r>
              <a:rPr lang="cs-CZ" sz="1800" b="1" dirty="0" err="1"/>
              <a:t>Alternativnost</a:t>
            </a:r>
            <a:r>
              <a:rPr lang="cs-CZ" sz="1800" b="1" dirty="0"/>
              <a:t> plánu </a:t>
            </a:r>
            <a:r>
              <a:rPr lang="cs-CZ" sz="1800" dirty="0"/>
              <a:t>spočívá v uvedení více alternativ u činností, jejichž splnění může být ohroženo poruchou ve výrobě, výpadkem kooperujících subdodavatelů nebo nutností použít např. odlišné součástky či materiály.</a:t>
            </a:r>
          </a:p>
          <a:p>
            <a:pPr algn="just"/>
            <a:endParaRPr lang="cs-CZ" sz="1800" dirty="0" smtClean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Požadavky na 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813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Manažerská funkce výběr a rozmisťování pracovníků (anglické pojmenování této funkce je </a:t>
            </a:r>
            <a:r>
              <a:rPr lang="cs-CZ" sz="1800" dirty="0" err="1"/>
              <a:t>staffing</a:t>
            </a:r>
            <a:r>
              <a:rPr lang="cs-CZ" sz="1800" dirty="0"/>
              <a:t>) představuje personální zajištění řídících a řízených procesů v souladu s procesem organizování a organizační </a:t>
            </a:r>
            <a:r>
              <a:rPr lang="cs-CZ" sz="1800" dirty="0" smtClean="0"/>
              <a:t>strukturou.</a:t>
            </a:r>
          </a:p>
          <a:p>
            <a:pPr algn="just"/>
            <a:r>
              <a:rPr lang="cs-CZ" sz="1800" dirty="0"/>
              <a:t>Manažerská funkce výběr a rozmisťování pracovníků je často propojována, a někdy i zaměňována, s manažerským řízením. Je přímo spojena s prací se </a:t>
            </a:r>
            <a:r>
              <a:rPr lang="cs-CZ" sz="1800" dirty="0" smtClean="0"/>
              <a:t>zaměstnanci.</a:t>
            </a:r>
          </a:p>
          <a:p>
            <a:pPr algn="just"/>
            <a:r>
              <a:rPr lang="cs-CZ" sz="1800" dirty="0"/>
              <a:t>V případě výběru a rozmisťování pracovníků se klade důraz na profesní a kvalifikační předpoklady pracovníků, tzn. na jejich kompetence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Řízení lidí </a:t>
            </a:r>
            <a:r>
              <a:rPr lang="cs-CZ" sz="1800" dirty="0" smtClean="0"/>
              <a:t>se zaměřuje na </a:t>
            </a:r>
            <a:r>
              <a:rPr lang="cs-CZ" sz="1800" dirty="0"/>
              <a:t>zajištění dynamického souladu mezi lidmi (lidskými zdroji) a cíli dané organizace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Odpovědnost za řízení </a:t>
            </a:r>
            <a:r>
              <a:rPr lang="cs-CZ" sz="1800" dirty="0" smtClean="0"/>
              <a:t>lidí mají výkonní </a:t>
            </a:r>
            <a:r>
              <a:rPr lang="cs-CZ" sz="1800" dirty="0"/>
              <a:t>(linioví) </a:t>
            </a:r>
            <a:r>
              <a:rPr lang="cs-CZ" sz="1800" dirty="0" smtClean="0"/>
              <a:t>manažeři a personální specialisté.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Organizace </a:t>
            </a:r>
            <a:r>
              <a:rPr lang="cs-CZ" sz="1800" dirty="0"/>
              <a:t>mohou nabývat různých podob a lze je široce chápat. Může se jednat o </a:t>
            </a:r>
            <a:r>
              <a:rPr lang="cs-CZ" sz="1800" b="1" dirty="0"/>
              <a:t>spontánně vzniklé skupiny, organizace </a:t>
            </a:r>
            <a:r>
              <a:rPr lang="cs-CZ" sz="1800" dirty="0"/>
              <a:t>(např. rodina, rod, kulturně spřízněná společenství) nebo uměle vzniklé organizace. </a:t>
            </a:r>
            <a:endParaRPr lang="cs-CZ" sz="1800" dirty="0" smtClean="0"/>
          </a:p>
          <a:p>
            <a:pPr lvl="0" algn="just"/>
            <a:endParaRPr lang="cs-CZ" sz="1800" dirty="0"/>
          </a:p>
          <a:p>
            <a:pPr lvl="0" algn="just"/>
            <a:r>
              <a:rPr lang="cs-CZ" sz="1800" b="1" dirty="0"/>
              <a:t>Umělé organizace </a:t>
            </a:r>
            <a:r>
              <a:rPr lang="cs-CZ" sz="1800" dirty="0"/>
              <a:t>jsou cíleně vytvořené skupiny, které mají jasně explicitně stanovený účel, podmínky existence, vnitřní a vnější vztahy. </a:t>
            </a:r>
            <a:endParaRPr lang="cs-CZ" sz="1800" dirty="0" smtClean="0"/>
          </a:p>
          <a:p>
            <a:pPr lvl="1" algn="just"/>
            <a:r>
              <a:rPr lang="cs-CZ" sz="1800" b="1" dirty="0"/>
              <a:t>Zaměstnanecké organizace </a:t>
            </a:r>
            <a:r>
              <a:rPr lang="cs-CZ" sz="1800" dirty="0"/>
              <a:t>mohou mít charakter podnikatelský (podniky, ziskové organizace) nebo nepodnikatelský (neziskové organizace). Organizace můžeme také členit podle typu vlastnictví na státní (rozpočtové, příspěvkové, obecně prospěšné), družstevní, soukromé (podniky jednotlivců, obchodní společnosti) a společenské (politické strany, občanské iniciativy, odborové organizace, církve, zájmové organizace).</a:t>
            </a:r>
          </a:p>
          <a:p>
            <a:pPr lvl="1" algn="just"/>
            <a:endParaRPr lang="cs-CZ" sz="14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Management a organizace </a:t>
            </a:r>
          </a:p>
        </p:txBody>
      </p:sp>
    </p:spTree>
    <p:extLst>
      <p:ext uri="{BB962C8B-B14F-4D97-AF65-F5344CB8AC3E}">
        <p14:creationId xmlns:p14="http://schemas.microsoft.com/office/powerpoint/2010/main" val="380363034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Hlavními problémovými okruhy této manažerské funkce </a:t>
            </a:r>
            <a:r>
              <a:rPr lang="cs-CZ" sz="1800" dirty="0" smtClean="0"/>
              <a:t>je:</a:t>
            </a:r>
            <a:endParaRPr lang="cs-CZ" sz="1800" dirty="0"/>
          </a:p>
          <a:p>
            <a:pPr lvl="0" algn="just"/>
            <a:r>
              <a:rPr lang="cs-CZ" sz="1800" dirty="0"/>
              <a:t>plánování potřeby vhodných spolupracovníků – personální plánování;</a:t>
            </a:r>
          </a:p>
          <a:p>
            <a:pPr lvl="0" algn="just"/>
            <a:r>
              <a:rPr lang="cs-CZ" sz="1800" dirty="0"/>
              <a:t>nábor, výběr a pracovní nasazení vhodných pracovníků;</a:t>
            </a:r>
          </a:p>
          <a:p>
            <a:pPr lvl="0" algn="just"/>
            <a:r>
              <a:rPr lang="cs-CZ" sz="1800" dirty="0"/>
              <a:t>hodnocení pracovníků;</a:t>
            </a:r>
          </a:p>
          <a:p>
            <a:pPr lvl="0" algn="just"/>
            <a:r>
              <a:rPr lang="cs-CZ" sz="1800" dirty="0"/>
              <a:t>změna pracovního zařazení pracovníků – povýšení/sestup, převod a uvolnění pracovníků;</a:t>
            </a:r>
          </a:p>
          <a:p>
            <a:pPr lvl="0" algn="just"/>
            <a:r>
              <a:rPr lang="cs-CZ" sz="1800" dirty="0"/>
              <a:t>zvyšování kvalifikace a rekvalifikace pracovníků;</a:t>
            </a:r>
          </a:p>
          <a:p>
            <a:pPr lvl="0" algn="just"/>
            <a:r>
              <a:rPr lang="cs-CZ" sz="1800" dirty="0"/>
              <a:t>odměňování pracovníků;</a:t>
            </a:r>
          </a:p>
          <a:p>
            <a:pPr algn="just"/>
            <a:r>
              <a:rPr lang="cs-CZ" sz="1800" dirty="0"/>
              <a:t>vytváření pracovních podmínek pracovníkům a personální záležitosti administrativního charakteru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Řízení lidí (výběr a rozmísťování pracovníků)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76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Posláním manažerské funkce vedení lidí je dosažení aktivní a kvalitní účasti pracovníků na naplňování poslání a cílů organizace nebo jejich částí. </a:t>
            </a:r>
            <a:endParaRPr lang="cs-CZ" sz="1800" dirty="0" smtClean="0"/>
          </a:p>
          <a:p>
            <a:pPr algn="just"/>
            <a:r>
              <a:rPr lang="cs-CZ" sz="1800" dirty="0" smtClean="0"/>
              <a:t>Jedná </a:t>
            </a:r>
            <a:r>
              <a:rPr lang="cs-CZ" sz="1800" dirty="0"/>
              <a:t>se o takové vedení, usměrňování, stimulování a motivování pracovníků, aby vedlo k tvůrčímu plnění cílů jednotlivými pracovníky. </a:t>
            </a:r>
            <a:endParaRPr lang="cs-CZ" sz="1800" dirty="0" smtClean="0"/>
          </a:p>
          <a:p>
            <a:pPr algn="just"/>
            <a:r>
              <a:rPr lang="cs-CZ" sz="1800" dirty="0" smtClean="0"/>
              <a:t>K </a:t>
            </a:r>
            <a:r>
              <a:rPr lang="cs-CZ" sz="1800" dirty="0"/>
              <a:t>vedení lidí jsou využívány schopnosti, dovednosti a znalosti manažerů.  </a:t>
            </a:r>
          </a:p>
          <a:p>
            <a:pPr algn="just"/>
            <a:r>
              <a:rPr lang="cs-CZ" sz="1800" dirty="0"/>
              <a:t>Při realizaci manažerské funkce vedení lidí se používají různé metody psychologického charakteru, jako třeba teorie X a Y. </a:t>
            </a:r>
            <a:endParaRPr lang="cs-CZ" sz="1800" dirty="0" smtClean="0"/>
          </a:p>
          <a:p>
            <a:pPr algn="just"/>
            <a:r>
              <a:rPr lang="cs-CZ" sz="1800" dirty="0" smtClean="0"/>
              <a:t>Dále </a:t>
            </a:r>
            <a:r>
              <a:rPr lang="cs-CZ" sz="1800" dirty="0"/>
              <a:t>jsou zde využívány teorie zaměřené na motivaci jako je </a:t>
            </a:r>
            <a:r>
              <a:rPr lang="cs-CZ" sz="1800" dirty="0" err="1"/>
              <a:t>Maslowova</a:t>
            </a:r>
            <a:r>
              <a:rPr lang="cs-CZ" sz="1800" dirty="0"/>
              <a:t> teorie hierarchie potřeb, </a:t>
            </a:r>
            <a:r>
              <a:rPr lang="cs-CZ" sz="1800" dirty="0" err="1"/>
              <a:t>Herzbergova</a:t>
            </a:r>
            <a:r>
              <a:rPr lang="cs-CZ" sz="1800" dirty="0"/>
              <a:t> teorie dvou faktorů, </a:t>
            </a:r>
            <a:r>
              <a:rPr lang="cs-CZ" sz="1800" dirty="0" err="1"/>
              <a:t>Alderferova</a:t>
            </a:r>
            <a:r>
              <a:rPr lang="cs-CZ" sz="1800" dirty="0"/>
              <a:t> teorie tří kategorií potřeb nebo </a:t>
            </a:r>
            <a:r>
              <a:rPr lang="cs-CZ" sz="1800" dirty="0" err="1"/>
              <a:t>McClellandova</a:t>
            </a:r>
            <a:r>
              <a:rPr lang="cs-CZ" sz="1800" dirty="0"/>
              <a:t> teorie potřeby dosáhnout úspěchu</a:t>
            </a:r>
            <a:r>
              <a:rPr lang="cs-CZ" sz="1800" dirty="0" smtClean="0"/>
              <a:t>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Vedení lidí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241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Podstatou kontroly je zjištění odchylek, ať už pozitivních nebo negativních, mezi plánovaným záměrem a skutečnou realizací plánu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Kontrola </a:t>
            </a:r>
            <a:r>
              <a:rPr lang="cs-CZ" sz="1800" dirty="0" smtClean="0"/>
              <a:t>slouží ke zjištění </a:t>
            </a:r>
            <a:r>
              <a:rPr lang="cs-CZ" sz="1800" dirty="0"/>
              <a:t>zda bylo dosaženo shody ve vývoji kontrolované reality vůči specifikovaným požadavkům</a:t>
            </a:r>
            <a:endParaRPr lang="cs-CZ" sz="1800" dirty="0" smtClean="0"/>
          </a:p>
          <a:p>
            <a:pPr algn="just"/>
            <a:r>
              <a:rPr lang="cs-CZ" sz="1800" dirty="0" smtClean="0"/>
              <a:t>Úkolem kontroly je </a:t>
            </a:r>
            <a:r>
              <a:rPr lang="cs-CZ" sz="1800" dirty="0"/>
              <a:t>zhodnocení průběhu aktivit nebo procesů v organizaci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Výsledky kontroly se využívají opět a zase v procesu plánování, konkrétně ve fázi analýzy současné situace.  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94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023" y="915566"/>
            <a:ext cx="7500933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Interní kontrola - Externí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Předběžná kontrola – průběžná kontrola – konečná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Přímá kontrola – nepřímá kontrola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vrcholovém vedení – na nižších úrovních řízení</a:t>
            </a:r>
          </a:p>
          <a:p>
            <a:pPr marL="357188" lvl="1" indent="-357188" algn="just">
              <a:buFont typeface="Arial" panose="020B0604020202020204" pitchFamily="34" charset="0"/>
              <a:buChar char="•"/>
            </a:pPr>
            <a:r>
              <a:rPr lang="cs-CZ" sz="1800" dirty="0"/>
              <a:t>Na finanční hodnoty – na fyzické hodnoty</a:t>
            </a:r>
          </a:p>
          <a:p>
            <a:pPr marL="0" indent="0" algn="just">
              <a:buNone/>
            </a:pPr>
            <a:r>
              <a:rPr lang="cs-CZ" sz="1800" dirty="0" smtClean="0"/>
              <a:t>  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algn="just"/>
            <a:endParaRPr lang="cs-CZ" sz="1800" dirty="0" smtClean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kontrolních procesů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85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Fáze kontrolního procesu</a:t>
            </a:r>
            <a:endParaRPr lang="cs-CZ" dirty="0"/>
          </a:p>
        </p:txBody>
      </p:sp>
      <p:sp>
        <p:nvSpPr>
          <p:cNvPr id="5" name="Zástupný symbol pro obsah 1"/>
          <p:cNvSpPr txBox="1">
            <a:spLocks/>
          </p:cNvSpPr>
          <p:nvPr/>
        </p:nvSpPr>
        <p:spPr>
          <a:xfrm>
            <a:off x="251520" y="843559"/>
            <a:ext cx="8229600" cy="36724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Určení předmětu kontroly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Získávání a výběr informací pro kontrolu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Ověření správnosti získaných informací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Hodnocení kontrolovaných skutečností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Závěry a návrhy opatření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Zpětná kontrola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47065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Hodnotící kritéria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843559"/>
            <a:ext cx="82296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 smtClean="0"/>
              <a:t>Standardy</a:t>
            </a:r>
          </a:p>
          <a:p>
            <a:pPr lvl="1"/>
            <a:r>
              <a:rPr lang="cs-CZ" sz="1800" dirty="0" smtClean="0"/>
              <a:t>Obecné normy a pravidla chování</a:t>
            </a:r>
          </a:p>
          <a:p>
            <a:pPr lvl="1"/>
            <a:r>
              <a:rPr lang="cs-CZ" sz="1800" dirty="0" smtClean="0"/>
              <a:t>Specifické požadavky</a:t>
            </a:r>
          </a:p>
          <a:p>
            <a:pPr marL="393192" lvl="1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Časové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Konkurenční srovnání</a:t>
            </a:r>
          </a:p>
          <a:p>
            <a:pPr marL="109728" indent="0">
              <a:buFont typeface="Arial" panose="020B0604020202020204" pitchFamily="34" charset="0"/>
              <a:buNone/>
            </a:pPr>
            <a:endParaRPr lang="cs-CZ" sz="1800" dirty="0" smtClean="0"/>
          </a:p>
          <a:p>
            <a:r>
              <a:rPr lang="cs-CZ" sz="1800" dirty="0" smtClean="0"/>
              <a:t>Správné řídící a provozní praktiky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0471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Tvorba kontrolního systému</a:t>
            </a:r>
            <a:endParaRPr lang="cs-CZ" dirty="0"/>
          </a:p>
        </p:txBody>
      </p:sp>
      <p:sp>
        <p:nvSpPr>
          <p:cNvPr id="6" name="Zástupný symbol pro obsah 1"/>
          <p:cNvSpPr txBox="1">
            <a:spLocks/>
          </p:cNvSpPr>
          <p:nvPr/>
        </p:nvSpPr>
        <p:spPr>
          <a:xfrm>
            <a:off x="457200" y="843559"/>
            <a:ext cx="8229600" cy="352839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Proč-co-kdo-kdy-jak-jak často kontrolovat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Účel kontroly</a:t>
            </a:r>
          </a:p>
          <a:p>
            <a:r>
              <a:rPr lang="cs-CZ" sz="1800" dirty="0"/>
              <a:t>Předmět kontroly</a:t>
            </a:r>
          </a:p>
          <a:p>
            <a:r>
              <a:rPr lang="cs-CZ" sz="1800" dirty="0"/>
              <a:t>Subjekt kontroly</a:t>
            </a:r>
          </a:p>
          <a:p>
            <a:r>
              <a:rPr lang="cs-CZ" sz="1800" dirty="0"/>
              <a:t>Časová dimenze kontroly</a:t>
            </a:r>
          </a:p>
          <a:p>
            <a:r>
              <a:rPr lang="cs-CZ" sz="1800" dirty="0"/>
              <a:t>Postupy, metody kontroly</a:t>
            </a:r>
          </a:p>
        </p:txBody>
      </p:sp>
    </p:spTree>
    <p:extLst>
      <p:ext uri="{BB962C8B-B14F-4D97-AF65-F5344CB8AC3E}">
        <p14:creationId xmlns:p14="http://schemas.microsoft.com/office/powerpoint/2010/main" val="273946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A. </a:t>
            </a:r>
            <a:r>
              <a:rPr lang="cs-CZ" sz="1800" b="1" dirty="0" err="1"/>
              <a:t>Etzioni</a:t>
            </a:r>
            <a:r>
              <a:rPr lang="cs-CZ" sz="1800" b="1" dirty="0"/>
              <a:t> </a:t>
            </a:r>
            <a:r>
              <a:rPr lang="cs-CZ" sz="1800" dirty="0"/>
              <a:t>(1964) člení organizace na organizace s převažující:</a:t>
            </a:r>
          </a:p>
          <a:p>
            <a:pPr lvl="0" algn="just"/>
            <a:r>
              <a:rPr lang="cs-CZ" sz="1800" i="1" dirty="0"/>
              <a:t>donucovací autoritou </a:t>
            </a:r>
            <a:r>
              <a:rPr lang="cs-CZ" sz="1800" dirty="0"/>
              <a:t>– organizace typické nedobrovolným členstvím (např. věznice, nápravné ústavy);</a:t>
            </a:r>
          </a:p>
          <a:p>
            <a:pPr lvl="0" algn="just"/>
            <a:r>
              <a:rPr lang="cs-CZ" sz="1800" i="1" dirty="0"/>
              <a:t>utilitární (racionálně právní) autoritou </a:t>
            </a:r>
            <a:r>
              <a:rPr lang="cs-CZ" sz="1800" dirty="0"/>
              <a:t>– členství v těchto organizacích je založeno na principu ekonomické odměny (průmyslové, obchodní, zemědělské organizace);</a:t>
            </a:r>
          </a:p>
          <a:p>
            <a:pPr lvl="0" algn="just"/>
            <a:r>
              <a:rPr lang="cs-CZ" sz="1800" i="1" dirty="0"/>
              <a:t>normativní autoritou </a:t>
            </a:r>
            <a:r>
              <a:rPr lang="cs-CZ" sz="1800" dirty="0"/>
              <a:t>– organizace s morálním charakterem členství a vnitřní hodnotou odměn (církve, politické strany atd.);</a:t>
            </a:r>
          </a:p>
          <a:p>
            <a:pPr algn="just"/>
            <a:r>
              <a:rPr lang="cs-CZ" sz="1800" i="1" dirty="0"/>
              <a:t>smíšené organizace</a:t>
            </a:r>
          </a:p>
          <a:p>
            <a:pPr marL="0" indent="0" algn="just">
              <a:buNone/>
            </a:pPr>
            <a:r>
              <a:rPr lang="cs-CZ" sz="1800" b="1" dirty="0" err="1"/>
              <a:t>Tureckiová</a:t>
            </a:r>
            <a:r>
              <a:rPr lang="cs-CZ" sz="1800" dirty="0"/>
              <a:t> (2004) člení organizace podle typu angažování následovně:</a:t>
            </a:r>
          </a:p>
          <a:p>
            <a:pPr lvl="0" algn="just"/>
            <a:r>
              <a:rPr lang="cs-CZ" sz="1800" dirty="0"/>
              <a:t>organizace s odcizeným angažováním (např. věznice);</a:t>
            </a:r>
          </a:p>
          <a:p>
            <a:pPr lvl="0" algn="just"/>
            <a:r>
              <a:rPr lang="cs-CZ" sz="1800" dirty="0"/>
              <a:t>organizace s morálním angažováním (např. církve);</a:t>
            </a:r>
          </a:p>
          <a:p>
            <a:pPr algn="just"/>
            <a:r>
              <a:rPr lang="cs-CZ" sz="1800" dirty="0"/>
              <a:t>organizace s </a:t>
            </a:r>
            <a:r>
              <a:rPr lang="cs-CZ" sz="1800" dirty="0" err="1"/>
              <a:t>kalkulativním</a:t>
            </a:r>
            <a:r>
              <a:rPr lang="cs-CZ" sz="1800" dirty="0"/>
              <a:t> angažováním (např. podniky).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Typy organizací</a:t>
            </a:r>
          </a:p>
        </p:txBody>
      </p:sp>
    </p:spTree>
    <p:extLst>
      <p:ext uri="{BB962C8B-B14F-4D97-AF65-F5344CB8AC3E}">
        <p14:creationId xmlns:p14="http://schemas.microsoft.com/office/powerpoint/2010/main" val="237279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Organizaci můžeme ze systémového hlediska chápat jako uspořádaný systém tvořeny prvky, které jsou spojené navzájem určitými vazbami a jako celek vykazuje určité vlastnosti, chování.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V organizaci jako v systému probíhají dva základní typy transformačních procesů:</a:t>
            </a:r>
          </a:p>
          <a:p>
            <a:pPr algn="just"/>
            <a:r>
              <a:rPr lang="cs-CZ" sz="1800" b="1" dirty="0"/>
              <a:t>hmotně energetická transformace </a:t>
            </a:r>
            <a:r>
              <a:rPr lang="cs-CZ" sz="1800" dirty="0"/>
              <a:t>(přeměna surovin ve výstupy) – hmotně energetický proces je vztahován k obsahové stránce řízení „Co se řídí?“ Hmotně energetický proces, to je proces přeměny vstupů na výstupy, se navenek projevuje jako chování organizace.</a:t>
            </a:r>
          </a:p>
          <a:p>
            <a:pPr algn="just"/>
            <a:r>
              <a:rPr lang="cs-CZ" sz="1800" b="1" dirty="0"/>
              <a:t>informační transformace </a:t>
            </a:r>
            <a:r>
              <a:rPr lang="cs-CZ" sz="1800" dirty="0"/>
              <a:t>(získávání, zpracování informací a informační působení na rozhodování) – proces informační transformace se vztahuje k formě procesu řízení „Jak se řídí?“.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Organizace jako systém I</a:t>
            </a:r>
          </a:p>
        </p:txBody>
      </p:sp>
    </p:spTree>
    <p:extLst>
      <p:ext uri="{BB962C8B-B14F-4D97-AF65-F5344CB8AC3E}">
        <p14:creationId xmlns:p14="http://schemas.microsoft.com/office/powerpoint/2010/main" val="3651553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Organizace má určitou strukturu, která je tvořena prvky, vztahy a vazbami uspořádané z pohledu účelu a naplnění požadovaných cílů. </a:t>
            </a:r>
          </a:p>
          <a:p>
            <a:pPr algn="just"/>
            <a:r>
              <a:rPr lang="cs-CZ" sz="1800" dirty="0"/>
              <a:t>Veškeré vazby mezi jednotlivými prvky v organizaci mají charakter toků informací, který je v současné době řešen v rámci informačních systémů organizací. </a:t>
            </a:r>
          </a:p>
          <a:p>
            <a:pPr algn="just"/>
            <a:r>
              <a:rPr lang="cs-CZ" sz="1800" dirty="0"/>
              <a:t>Jako každý systém, tak také v organizaci existují prvky vstupní a výstupní. </a:t>
            </a:r>
          </a:p>
          <a:p>
            <a:pPr algn="just"/>
            <a:r>
              <a:rPr lang="cs-CZ" sz="1800" dirty="0"/>
              <a:t>Vstupy představují zdroje potřebné k naplňování cílů organizaci. Na základě transformace vstupů ve vnitřním prostředí organizace jsou potom produkovány výstupy hmotné nebo nehmotné povahy. </a:t>
            </a:r>
          </a:p>
          <a:p>
            <a:pPr algn="just"/>
            <a:r>
              <a:rPr lang="cs-CZ" sz="1800" dirty="0"/>
              <a:t>Výstupy mohou být hmotné výrobky, poskytování služeb nebo práce, ale i třeba vnitropodnikové výkony.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Organizace jako systém II</a:t>
            </a:r>
          </a:p>
        </p:txBody>
      </p:sp>
    </p:spTree>
    <p:extLst>
      <p:ext uri="{BB962C8B-B14F-4D97-AF65-F5344CB8AC3E}">
        <p14:creationId xmlns:p14="http://schemas.microsoft.com/office/powerpoint/2010/main" val="3702146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Prvky organizace</a:t>
            </a:r>
            <a:r>
              <a:rPr lang="cs-CZ" sz="1800" dirty="0"/>
              <a:t>, kterými jsou lidé a výrobní prostředky, rozdělujeme do dvou skupin, a to na prvky řízené a prvky řídící. </a:t>
            </a:r>
          </a:p>
          <a:p>
            <a:pPr algn="just"/>
            <a:r>
              <a:rPr lang="cs-CZ" sz="1800" b="1" dirty="0"/>
              <a:t>Prvky řízené</a:t>
            </a:r>
            <a:r>
              <a:rPr lang="cs-CZ" sz="1800" dirty="0"/>
              <a:t> představují koordinované útvary řízené prvky řídícími. Jedná se v podstatě o podřízené, kteří jsou řízeni svými manažery. </a:t>
            </a:r>
          </a:p>
          <a:p>
            <a:pPr algn="just"/>
            <a:r>
              <a:rPr lang="cs-CZ" sz="1800" b="1" dirty="0"/>
              <a:t>Řídící prvky</a:t>
            </a:r>
            <a:r>
              <a:rPr lang="cs-CZ" sz="1800" dirty="0"/>
              <a:t> představují samotný management organizace.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Prvky organizace</a:t>
            </a:r>
          </a:p>
        </p:txBody>
      </p:sp>
    </p:spTree>
    <p:extLst>
      <p:ext uri="{BB962C8B-B14F-4D97-AF65-F5344CB8AC3E}">
        <p14:creationId xmlns:p14="http://schemas.microsoft.com/office/powerpoint/2010/main" val="1962473319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3969</TotalTime>
  <Words>3855</Words>
  <Application>Microsoft Office PowerPoint</Application>
  <PresentationFormat>Předvádění na obrazovce (16:9)</PresentationFormat>
  <Paragraphs>408</Paragraphs>
  <Slides>56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56</vt:i4>
      </vt:variant>
    </vt:vector>
  </HeadingPairs>
  <TitlesOfParts>
    <vt:vector size="61" baseType="lpstr">
      <vt:lpstr>Arial</vt:lpstr>
      <vt:lpstr>Calibri</vt:lpstr>
      <vt:lpstr>Enriqueta</vt:lpstr>
      <vt:lpstr>Times New Roman</vt:lpstr>
      <vt:lpstr>SLU</vt:lpstr>
      <vt:lpstr>Manažerské funkce sekvenční</vt:lpstr>
      <vt:lpstr>Podstata manažerských funkcí</vt:lpstr>
      <vt:lpstr>Sekvenční manažerské funkce</vt:lpstr>
      <vt:lpstr>Organizování</vt:lpstr>
      <vt:lpstr>Management a organizace </vt:lpstr>
      <vt:lpstr>Typy organizací</vt:lpstr>
      <vt:lpstr>Organizace jako systém I</vt:lpstr>
      <vt:lpstr>Organizace jako systém II</vt:lpstr>
      <vt:lpstr>Prvky organizace</vt:lpstr>
      <vt:lpstr>Organizační subsystémy</vt:lpstr>
      <vt:lpstr>Vztahy v organizaci</vt:lpstr>
      <vt:lpstr>Vazby v organizaci</vt:lpstr>
      <vt:lpstr>Organizační struktura II</vt:lpstr>
      <vt:lpstr>Struktura procesní</vt:lpstr>
      <vt:lpstr>Struktura útvarová</vt:lpstr>
      <vt:lpstr>Členění organizačních struktur</vt:lpstr>
      <vt:lpstr>Funkční organizační struktura</vt:lpstr>
      <vt:lpstr>Divizionální produktová organizační struktura</vt:lpstr>
      <vt:lpstr>Divizionální teritoriální organizační struktura</vt:lpstr>
      <vt:lpstr>Divizionální organizační struktura</vt:lpstr>
      <vt:lpstr>Strmá organizační struktura</vt:lpstr>
      <vt:lpstr>Plochá organizační struktura</vt:lpstr>
      <vt:lpstr>Liniová organizační struktura</vt:lpstr>
      <vt:lpstr>Funkcionální organizační struktura</vt:lpstr>
      <vt:lpstr>Liniově-štábní organizační struktura</vt:lpstr>
      <vt:lpstr>Hybridní (víceliniová štábní) organizační struktura</vt:lpstr>
      <vt:lpstr>Maticová struktura</vt:lpstr>
      <vt:lpstr>Struktura projektové koordinace</vt:lpstr>
      <vt:lpstr>Projektová struktura</vt:lpstr>
      <vt:lpstr>Síťová organizační struktura</vt:lpstr>
      <vt:lpstr>Proces tvorby organizační struktury</vt:lpstr>
      <vt:lpstr>Plánování</vt:lpstr>
      <vt:lpstr>Podstata plánování</vt:lpstr>
      <vt:lpstr>Analýza výchozí situace</vt:lpstr>
      <vt:lpstr>Cíle podniku</vt:lpstr>
      <vt:lpstr>Pravidla pro stanovení cílů podniku I</vt:lpstr>
      <vt:lpstr>Pravidla pro stanovení cílů podniku II</vt:lpstr>
      <vt:lpstr>Skupiny oblasti cílů</vt:lpstr>
      <vt:lpstr>Hierarchizace a skupiny cílů</vt:lpstr>
      <vt:lpstr>Vize</vt:lpstr>
      <vt:lpstr>Požadavky na vizi </vt:lpstr>
      <vt:lpstr>Mise - poslání</vt:lpstr>
      <vt:lpstr>Co by měla obsahovat mise</vt:lpstr>
      <vt:lpstr>Plánování podle úrovně managementu</vt:lpstr>
      <vt:lpstr>Plán</vt:lpstr>
      <vt:lpstr>Struktura plánu</vt:lpstr>
      <vt:lpstr>Klasifikace plánů</vt:lpstr>
      <vt:lpstr>Požadavky na plán</vt:lpstr>
      <vt:lpstr>Řízení lidí (výběr a rozmísťování pracovníků)</vt:lpstr>
      <vt:lpstr>Řízení lidí (výběr a rozmísťování pracovníků)</vt:lpstr>
      <vt:lpstr>Vedení lidí</vt:lpstr>
      <vt:lpstr>Kontrola</vt:lpstr>
      <vt:lpstr>Typy kontrolních procesů</vt:lpstr>
      <vt:lpstr>Fáze kontrolního procesu</vt:lpstr>
      <vt:lpstr>Hodnotící kritéria</vt:lpstr>
      <vt:lpstr>Tvorba kontrolního systému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336</cp:revision>
  <dcterms:created xsi:type="dcterms:W3CDTF">2016-07-06T15:42:34Z</dcterms:created>
  <dcterms:modified xsi:type="dcterms:W3CDTF">2024-03-25T16:08:08Z</dcterms:modified>
</cp:coreProperties>
</file>