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sldIdLst>
    <p:sldId id="256" r:id="rId2"/>
    <p:sldId id="269" r:id="rId3"/>
    <p:sldId id="370" r:id="rId4"/>
    <p:sldId id="341" r:id="rId5"/>
    <p:sldId id="371" r:id="rId6"/>
    <p:sldId id="338" r:id="rId7"/>
    <p:sldId id="361" r:id="rId8"/>
    <p:sldId id="348" r:id="rId9"/>
    <p:sldId id="349" r:id="rId10"/>
    <p:sldId id="344" r:id="rId11"/>
    <p:sldId id="365" r:id="rId12"/>
    <p:sldId id="367" r:id="rId13"/>
    <p:sldId id="342" r:id="rId14"/>
    <p:sldId id="359" r:id="rId15"/>
    <p:sldId id="362" r:id="rId16"/>
    <p:sldId id="363" r:id="rId17"/>
    <p:sldId id="360" r:id="rId18"/>
    <p:sldId id="364" r:id="rId19"/>
    <p:sldId id="368" r:id="rId20"/>
    <p:sldId id="372" r:id="rId21"/>
    <p:sldId id="369" r:id="rId22"/>
    <p:sldId id="273" r:id="rId23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A78D6A35-91D8-4E9E-A48E-47B104548FC5}"/>
    <pc:docChg chg="custSel addSld delSld modSld sldOrd">
      <pc:chgData name="Helena Marková" userId="8ac8855c-4e0e-44ec-b242-4f56ba3c791e" providerId="ADAL" clId="{A78D6A35-91D8-4E9E-A48E-47B104548FC5}" dt="2024-03-12T07:54:35.377" v="689"/>
      <pc:docMkLst>
        <pc:docMk/>
      </pc:docMkLst>
      <pc:sldChg chg="modSp mod ord modAnim">
        <pc:chgData name="Helena Marková" userId="8ac8855c-4e0e-44ec-b242-4f56ba3c791e" providerId="ADAL" clId="{A78D6A35-91D8-4E9E-A48E-47B104548FC5}" dt="2024-03-12T07:44:43.914" v="533" actId="6549"/>
        <pc:sldMkLst>
          <pc:docMk/>
          <pc:sldMk cId="0" sldId="269"/>
        </pc:sldMkLst>
        <pc:spChg chg="mod">
          <ac:chgData name="Helena Marková" userId="8ac8855c-4e0e-44ec-b242-4f56ba3c791e" providerId="ADAL" clId="{A78D6A35-91D8-4E9E-A48E-47B104548FC5}" dt="2024-03-12T07:42:48.110" v="406" actId="20577"/>
          <ac:spMkLst>
            <pc:docMk/>
            <pc:sldMk cId="0" sldId="26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A78D6A35-91D8-4E9E-A48E-47B104548FC5}" dt="2024-03-12T07:44:43.914" v="533" actId="6549"/>
          <ac:spMkLst>
            <pc:docMk/>
            <pc:sldMk cId="0" sldId="269"/>
            <ac:spMk id="44035" creationId="{00000000-0000-0000-0000-000000000000}"/>
          </ac:spMkLst>
        </pc:spChg>
      </pc:sldChg>
      <pc:sldChg chg="del">
        <pc:chgData name="Helena Marková" userId="8ac8855c-4e0e-44ec-b242-4f56ba3c791e" providerId="ADAL" clId="{A78D6A35-91D8-4E9E-A48E-47B104548FC5}" dt="2024-03-11T21:26:12.970" v="12" actId="2696"/>
        <pc:sldMkLst>
          <pc:docMk/>
          <pc:sldMk cId="1447730696" sldId="340"/>
        </pc:sldMkLst>
      </pc:sldChg>
      <pc:sldChg chg="modSp">
        <pc:chgData name="Helena Marková" userId="8ac8855c-4e0e-44ec-b242-4f56ba3c791e" providerId="ADAL" clId="{A78D6A35-91D8-4E9E-A48E-47B104548FC5}" dt="2024-03-11T21:25:42.360" v="11" actId="20577"/>
        <pc:sldMkLst>
          <pc:docMk/>
          <pc:sldMk cId="2059410461" sldId="349"/>
        </pc:sldMkLst>
        <pc:spChg chg="mod">
          <ac:chgData name="Helena Marková" userId="8ac8855c-4e0e-44ec-b242-4f56ba3c791e" providerId="ADAL" clId="{A78D6A35-91D8-4E9E-A48E-47B104548FC5}" dt="2024-03-11T21:25:42.360" v="11" actId="20577"/>
          <ac:spMkLst>
            <pc:docMk/>
            <pc:sldMk cId="2059410461" sldId="349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78D6A35-91D8-4E9E-A48E-47B104548FC5}" dt="2024-03-11T21:27:43.011" v="39" actId="255"/>
        <pc:sldMkLst>
          <pc:docMk/>
          <pc:sldMk cId="4040667190" sldId="359"/>
        </pc:sldMkLst>
        <pc:spChg chg="mod">
          <ac:chgData name="Helena Marková" userId="8ac8855c-4e0e-44ec-b242-4f56ba3c791e" providerId="ADAL" clId="{A78D6A35-91D8-4E9E-A48E-47B104548FC5}" dt="2024-03-11T21:27:43.011" v="39" actId="255"/>
          <ac:spMkLst>
            <pc:docMk/>
            <pc:sldMk cId="4040667190" sldId="359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78D6A35-91D8-4E9E-A48E-47B104548FC5}" dt="2024-03-11T21:28:14.630" v="43" actId="113"/>
        <pc:sldMkLst>
          <pc:docMk/>
          <pc:sldMk cId="1356169982" sldId="360"/>
        </pc:sldMkLst>
        <pc:spChg chg="mod">
          <ac:chgData name="Helena Marková" userId="8ac8855c-4e0e-44ec-b242-4f56ba3c791e" providerId="ADAL" clId="{A78D6A35-91D8-4E9E-A48E-47B104548FC5}" dt="2024-03-11T21:28:14.630" v="43" actId="113"/>
          <ac:spMkLst>
            <pc:docMk/>
            <pc:sldMk cId="1356169982" sldId="360"/>
            <ac:spMk id="44035" creationId="{00000000-0000-0000-0000-000000000000}"/>
          </ac:spMkLst>
        </pc:spChg>
      </pc:sldChg>
      <pc:sldChg chg="addSp modSp mod">
        <pc:chgData name="Helena Marková" userId="8ac8855c-4e0e-44ec-b242-4f56ba3c791e" providerId="ADAL" clId="{A78D6A35-91D8-4E9E-A48E-47B104548FC5}" dt="2024-03-11T22:25:54.872" v="298" actId="1076"/>
        <pc:sldMkLst>
          <pc:docMk/>
          <pc:sldMk cId="1397024519" sldId="361"/>
        </pc:sldMkLst>
        <pc:spChg chg="mod">
          <ac:chgData name="Helena Marková" userId="8ac8855c-4e0e-44ec-b242-4f56ba3c791e" providerId="ADAL" clId="{A78D6A35-91D8-4E9E-A48E-47B104548FC5}" dt="2024-03-11T22:25:41.451" v="294" actId="20577"/>
          <ac:spMkLst>
            <pc:docMk/>
            <pc:sldMk cId="1397024519" sldId="361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A78D6A35-91D8-4E9E-A48E-47B104548FC5}" dt="2024-03-11T22:25:54.872" v="298" actId="1076"/>
          <ac:picMkLst>
            <pc:docMk/>
            <pc:sldMk cId="1397024519" sldId="361"/>
            <ac:picMk id="3" creationId="{101DDEA9-5A86-416A-8923-4F0A87688759}"/>
          </ac:picMkLst>
        </pc:picChg>
      </pc:sldChg>
      <pc:sldChg chg="modSp">
        <pc:chgData name="Helena Marková" userId="8ac8855c-4e0e-44ec-b242-4f56ba3c791e" providerId="ADAL" clId="{A78D6A35-91D8-4E9E-A48E-47B104548FC5}" dt="2024-03-11T21:27:32.512" v="37" actId="255"/>
        <pc:sldMkLst>
          <pc:docMk/>
          <pc:sldMk cId="1278906832" sldId="362"/>
        </pc:sldMkLst>
        <pc:spChg chg="mod">
          <ac:chgData name="Helena Marková" userId="8ac8855c-4e0e-44ec-b242-4f56ba3c791e" providerId="ADAL" clId="{A78D6A35-91D8-4E9E-A48E-47B104548FC5}" dt="2024-03-11T21:27:32.512" v="37" actId="255"/>
          <ac:spMkLst>
            <pc:docMk/>
            <pc:sldMk cId="1278906832" sldId="362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78D6A35-91D8-4E9E-A48E-47B104548FC5}" dt="2024-03-11T21:27:58.173" v="41" actId="113"/>
        <pc:sldMkLst>
          <pc:docMk/>
          <pc:sldMk cId="579722774" sldId="363"/>
        </pc:sldMkLst>
        <pc:spChg chg="mod">
          <ac:chgData name="Helena Marková" userId="8ac8855c-4e0e-44ec-b242-4f56ba3c791e" providerId="ADAL" clId="{A78D6A35-91D8-4E9E-A48E-47B104548FC5}" dt="2024-03-11T21:27:58.173" v="41" actId="113"/>
          <ac:spMkLst>
            <pc:docMk/>
            <pc:sldMk cId="579722774" sldId="363"/>
            <ac:spMk id="44035" creationId="{00000000-0000-0000-0000-000000000000}"/>
          </ac:spMkLst>
        </pc:spChg>
      </pc:sldChg>
      <pc:sldChg chg="modSp">
        <pc:chgData name="Helena Marková" userId="8ac8855c-4e0e-44ec-b242-4f56ba3c791e" providerId="ADAL" clId="{A78D6A35-91D8-4E9E-A48E-47B104548FC5}" dt="2024-03-11T21:28:50.390" v="45" actId="113"/>
        <pc:sldMkLst>
          <pc:docMk/>
          <pc:sldMk cId="2138321151" sldId="364"/>
        </pc:sldMkLst>
        <pc:spChg chg="mod">
          <ac:chgData name="Helena Marková" userId="8ac8855c-4e0e-44ec-b242-4f56ba3c791e" providerId="ADAL" clId="{A78D6A35-91D8-4E9E-A48E-47B104548FC5}" dt="2024-03-11T21:28:50.390" v="45" actId="113"/>
          <ac:spMkLst>
            <pc:docMk/>
            <pc:sldMk cId="2138321151" sldId="364"/>
            <ac:spMk id="44035" creationId="{00000000-0000-0000-0000-000000000000}"/>
          </ac:spMkLst>
        </pc:spChg>
      </pc:sldChg>
      <pc:sldChg chg="addSp modSp mod modAnim">
        <pc:chgData name="Helena Marková" userId="8ac8855c-4e0e-44ec-b242-4f56ba3c791e" providerId="ADAL" clId="{A78D6A35-91D8-4E9E-A48E-47B104548FC5}" dt="2024-03-11T21:32:30.823" v="64" actId="20577"/>
        <pc:sldMkLst>
          <pc:docMk/>
          <pc:sldMk cId="1580081351" sldId="365"/>
        </pc:sldMkLst>
        <pc:spChg chg="mod">
          <ac:chgData name="Helena Marková" userId="8ac8855c-4e0e-44ec-b242-4f56ba3c791e" providerId="ADAL" clId="{A78D6A35-91D8-4E9E-A48E-47B104548FC5}" dt="2024-03-11T21:32:30.823" v="64" actId="20577"/>
          <ac:spMkLst>
            <pc:docMk/>
            <pc:sldMk cId="1580081351" sldId="365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A78D6A35-91D8-4E9E-A48E-47B104548FC5}" dt="2024-03-11T21:32:09.793" v="55" actId="1076"/>
          <ac:picMkLst>
            <pc:docMk/>
            <pc:sldMk cId="1580081351" sldId="365"/>
            <ac:picMk id="3" creationId="{EA298F4D-6060-46B5-A31D-D46C64A40286}"/>
          </ac:picMkLst>
        </pc:picChg>
      </pc:sldChg>
      <pc:sldChg chg="del">
        <pc:chgData name="Helena Marková" userId="8ac8855c-4e0e-44ec-b242-4f56ba3c791e" providerId="ADAL" clId="{A78D6A35-91D8-4E9E-A48E-47B104548FC5}" dt="2024-03-11T22:20:06.331" v="65" actId="47"/>
        <pc:sldMkLst>
          <pc:docMk/>
          <pc:sldMk cId="2266824677" sldId="366"/>
        </pc:sldMkLst>
      </pc:sldChg>
      <pc:sldChg chg="modSp mod">
        <pc:chgData name="Helena Marková" userId="8ac8855c-4e0e-44ec-b242-4f56ba3c791e" providerId="ADAL" clId="{A78D6A35-91D8-4E9E-A48E-47B104548FC5}" dt="2024-03-12T07:54:04.903" v="679" actId="21"/>
        <pc:sldMkLst>
          <pc:docMk/>
          <pc:sldMk cId="3292937598" sldId="367"/>
        </pc:sldMkLst>
        <pc:spChg chg="mod">
          <ac:chgData name="Helena Marková" userId="8ac8855c-4e0e-44ec-b242-4f56ba3c791e" providerId="ADAL" clId="{A78D6A35-91D8-4E9E-A48E-47B104548FC5}" dt="2024-03-12T07:54:04.903" v="679" actId="21"/>
          <ac:spMkLst>
            <pc:docMk/>
            <pc:sldMk cId="3292937598" sldId="367"/>
            <ac:spMk id="44035" creationId="{00000000-0000-0000-0000-000000000000}"/>
          </ac:spMkLst>
        </pc:spChg>
      </pc:sldChg>
      <pc:sldChg chg="modSp modAnim">
        <pc:chgData name="Helena Marková" userId="8ac8855c-4e0e-44ec-b242-4f56ba3c791e" providerId="ADAL" clId="{A78D6A35-91D8-4E9E-A48E-47B104548FC5}" dt="2024-03-12T07:54:35.377" v="689"/>
        <pc:sldMkLst>
          <pc:docMk/>
          <pc:sldMk cId="1340554537" sldId="368"/>
        </pc:sldMkLst>
        <pc:spChg chg="mod">
          <ac:chgData name="Helena Marková" userId="8ac8855c-4e0e-44ec-b242-4f56ba3c791e" providerId="ADAL" clId="{A78D6A35-91D8-4E9E-A48E-47B104548FC5}" dt="2024-03-12T07:54:30.701" v="688" actId="20577"/>
          <ac:spMkLst>
            <pc:docMk/>
            <pc:sldMk cId="1340554537" sldId="368"/>
            <ac:spMk id="44034" creationId="{00000000-0000-0000-0000-000000000000}"/>
          </ac:spMkLst>
        </pc:spChg>
        <pc:spChg chg="mod">
          <ac:chgData name="Helena Marková" userId="8ac8855c-4e0e-44ec-b242-4f56ba3c791e" providerId="ADAL" clId="{A78D6A35-91D8-4E9E-A48E-47B104548FC5}" dt="2024-03-12T07:54:35.377" v="689"/>
          <ac:spMkLst>
            <pc:docMk/>
            <pc:sldMk cId="1340554537" sldId="368"/>
            <ac:spMk id="44035" creationId="{00000000-0000-0000-0000-000000000000}"/>
          </ac:spMkLst>
        </pc:spChg>
      </pc:sldChg>
      <pc:sldChg chg="modSp add modAnim">
        <pc:chgData name="Helena Marková" userId="8ac8855c-4e0e-44ec-b242-4f56ba3c791e" providerId="ADAL" clId="{A78D6A35-91D8-4E9E-A48E-47B104548FC5}" dt="2024-03-11T22:23:25.141" v="293" actId="20577"/>
        <pc:sldMkLst>
          <pc:docMk/>
          <pc:sldMk cId="2168811870" sldId="369"/>
        </pc:sldMkLst>
        <pc:spChg chg="mod">
          <ac:chgData name="Helena Marková" userId="8ac8855c-4e0e-44ec-b242-4f56ba3c791e" providerId="ADAL" clId="{A78D6A35-91D8-4E9E-A48E-47B104548FC5}" dt="2024-03-11T22:21:20.151" v="200" actId="20577"/>
          <ac:spMkLst>
            <pc:docMk/>
            <pc:sldMk cId="2168811870" sldId="36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A78D6A35-91D8-4E9E-A48E-47B104548FC5}" dt="2024-03-11T22:23:25.141" v="293" actId="20577"/>
          <ac:spMkLst>
            <pc:docMk/>
            <pc:sldMk cId="2168811870" sldId="369"/>
            <ac:spMk id="44035" creationId="{00000000-0000-0000-0000-000000000000}"/>
          </ac:spMkLst>
        </pc:spChg>
      </pc:sldChg>
      <pc:sldChg chg="modSp add ord modAnim">
        <pc:chgData name="Helena Marková" userId="8ac8855c-4e0e-44ec-b242-4f56ba3c791e" providerId="ADAL" clId="{A78D6A35-91D8-4E9E-A48E-47B104548FC5}" dt="2024-03-12T07:51:19.701" v="677" actId="20577"/>
        <pc:sldMkLst>
          <pc:docMk/>
          <pc:sldMk cId="1455563735" sldId="370"/>
        </pc:sldMkLst>
        <pc:spChg chg="mod">
          <ac:chgData name="Helena Marková" userId="8ac8855c-4e0e-44ec-b242-4f56ba3c791e" providerId="ADAL" clId="{A78D6A35-91D8-4E9E-A48E-47B104548FC5}" dt="2024-03-12T07:47:39.428" v="545" actId="20577"/>
          <ac:spMkLst>
            <pc:docMk/>
            <pc:sldMk cId="1455563735" sldId="37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A78D6A35-91D8-4E9E-A48E-47B104548FC5}" dt="2024-03-12T07:51:19.701" v="677" actId="20577"/>
          <ac:spMkLst>
            <pc:docMk/>
            <pc:sldMk cId="1455563735" sldId="370"/>
            <ac:spMk id="44035" creationId="{00000000-0000-0000-0000-000000000000}"/>
          </ac:spMkLst>
        </pc:spChg>
      </pc:sldChg>
      <pc:sldChg chg="add">
        <pc:chgData name="Helena Marková" userId="8ac8855c-4e0e-44ec-b242-4f56ba3c791e" providerId="ADAL" clId="{A78D6A35-91D8-4E9E-A48E-47B104548FC5}" dt="2024-03-12T07:42:21.177" v="369" actId="2890"/>
        <pc:sldMkLst>
          <pc:docMk/>
          <pc:sldMk cId="1740371414" sldId="371"/>
        </pc:sldMkLst>
      </pc:sldChg>
      <pc:sldChg chg="add">
        <pc:chgData name="Helena Marková" userId="8ac8855c-4e0e-44ec-b242-4f56ba3c791e" providerId="ADAL" clId="{A78D6A35-91D8-4E9E-A48E-47B104548FC5}" dt="2024-03-12T07:54:20.847" v="680" actId="2890"/>
        <pc:sldMkLst>
          <pc:docMk/>
          <pc:sldMk cId="1212053293" sldId="3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bzlq2v3.k01.konverzky.cz/hlavni-stranka" TargetMode="External"/><Relationship Id="rId2" Type="http://schemas.openxmlformats.org/officeDocument/2006/relationships/hyperlink" Target="https://www.slu.cz/opf/cz/udalost/15/55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Řešení konfliktů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Proces řešení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>
                <a:solidFill>
                  <a:schemeClr val="bg2"/>
                </a:solidFill>
              </a:rPr>
              <a:t>Krok 1: Uznání konfliktu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Krok 2: Identifikujte příčinu konfliktu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bg2"/>
                </a:solidFill>
              </a:rPr>
              <a:t>Krok 3: Nalezení společného základu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bg2"/>
                </a:solidFill>
              </a:rPr>
              <a:t>Krok 4: Brainstorming řešení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bg2"/>
                </a:solidFill>
              </a:rPr>
              <a:t>Krok 5: Vyhodnocení řešení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bg2"/>
                </a:solidFill>
              </a:rPr>
              <a:t>Krok 6: Implementace řešení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bg2"/>
                </a:solidFill>
              </a:rPr>
              <a:t>      (závazek, monitoring)</a:t>
            </a:r>
          </a:p>
          <a:p>
            <a:pPr marL="0" indent="0" algn="just">
              <a:buNone/>
            </a:pPr>
            <a:endParaRPr lang="cs-CZ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371CDAE-D5C5-4877-9219-F8F4F9C98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149081"/>
            <a:ext cx="3240360" cy="215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Nástroje – pomoc při řešení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mediátor (zkušenost, autorita)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efektivně vedené pracovní porady, schůzky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A298F4D-6060-46B5-A31D-D46C64A40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088" y="2006099"/>
            <a:ext cx="4203824" cy="21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08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řešíme konflikty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712968" cy="509588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soutěžení, souboj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spolupráce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kompromis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ochota, vstřícnost, přizpůsobení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vyhýbání se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Jsou to styly řešení konfliktů. U každého člověka je jeden nebo dva převažující. 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                           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93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Na čem záleží?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cs-CZ" dirty="0">
                <a:solidFill>
                  <a:schemeClr val="bg2"/>
                </a:solidFill>
              </a:rPr>
              <a:t>Jak moc Vám záleží </a:t>
            </a:r>
            <a:r>
              <a:rPr lang="cs-CZ" b="1" dirty="0">
                <a:solidFill>
                  <a:schemeClr val="bg2"/>
                </a:solidFill>
              </a:rPr>
              <a:t>na vztahu mezi lidmi </a:t>
            </a:r>
            <a:r>
              <a:rPr lang="cs-CZ" dirty="0">
                <a:solidFill>
                  <a:schemeClr val="bg2"/>
                </a:solidFill>
              </a:rPr>
              <a:t>v tomto konfliktu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>
                <a:solidFill>
                  <a:schemeClr val="bg2"/>
                </a:solidFill>
              </a:rPr>
              <a:t>Jak moc Vám zaleží na tom </a:t>
            </a:r>
            <a:r>
              <a:rPr lang="cs-CZ" b="1" dirty="0">
                <a:solidFill>
                  <a:schemeClr val="bg2"/>
                </a:solidFill>
              </a:rPr>
              <a:t>vyhrát.</a:t>
            </a:r>
          </a:p>
          <a:p>
            <a:pPr marL="0" indent="0" algn="just">
              <a:buNone/>
            </a:pPr>
            <a:endParaRPr lang="cs-CZ" sz="1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51CD94B-D037-40DA-AD28-93370F121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284984"/>
            <a:ext cx="280831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Spolupráce – vzájemná dohoda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obou stran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00808"/>
            <a:ext cx="8640960" cy="4823816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snaha o řešení, které vyhovuje oběma stranám konfliktu (</a:t>
            </a:r>
            <a:r>
              <a:rPr lang="cs-CZ" sz="4000" b="1" dirty="0" err="1">
                <a:solidFill>
                  <a:schemeClr val="bg2"/>
                </a:solidFill>
              </a:rPr>
              <a:t>win-win</a:t>
            </a:r>
            <a:r>
              <a:rPr lang="cs-CZ" dirty="0">
                <a:solidFill>
                  <a:schemeClr val="bg2"/>
                </a:solidFill>
              </a:rPr>
              <a:t> výsledek)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vyšší zájem o osobní cíle a také o vztahy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používá se, když obě strany mají zájem o řešení konfliktu a chtějí spolupracovat na oboustranně akceptovatelném řešení.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nejlepší metoda řešení konfliktu, protože se snaží pokrýt potřeby obou stran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66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Kompromis – cílem je najít společnou řeč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urovnání rozdílů skrz oboustranné ústupky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používá se, když lidé na stejné pozici pracují na vzájemně se vylučujících úkolech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vyvolává výsledek </a:t>
            </a:r>
            <a:r>
              <a:rPr lang="cs-CZ" sz="4000" b="1" dirty="0">
                <a:solidFill>
                  <a:schemeClr val="bg2"/>
                </a:solidFill>
              </a:rPr>
              <a:t>lose-lose</a:t>
            </a:r>
            <a:r>
              <a:rPr lang="cs-CZ" dirty="0">
                <a:solidFill>
                  <a:schemeClr val="bg2"/>
                </a:solidFill>
              </a:rPr>
              <a:t>, protože ani jedna ze stran nedostane, to co chce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0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Ochota, vstřícnost – cílem je ustoupení 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vysoká úroveň spolupráce a nízká úroveň konfliktu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výsledek </a:t>
            </a:r>
            <a:r>
              <a:rPr lang="cs-CZ" sz="4000" b="1" dirty="0">
                <a:solidFill>
                  <a:schemeClr val="bg2"/>
                </a:solidFill>
              </a:rPr>
              <a:t>lose-</a:t>
            </a:r>
            <a:r>
              <a:rPr lang="cs-CZ" sz="4000" b="1" dirty="0" err="1">
                <a:solidFill>
                  <a:schemeClr val="bg2"/>
                </a:solidFill>
              </a:rPr>
              <a:t>win</a:t>
            </a:r>
            <a:r>
              <a:rPr lang="cs-CZ" dirty="0">
                <a:solidFill>
                  <a:schemeClr val="bg2"/>
                </a:solidFill>
              </a:rPr>
              <a:t>, jedna ze stran se musí vzdát své pozice na úkor druhé strany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použití k dočasnému zmírnění problémů, dokud nebude nalezeno lepší řešení nebo k udržení harmonie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2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Soutěžení – cíl je vyhrát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4000" b="1" dirty="0" err="1">
                <a:solidFill>
                  <a:schemeClr val="bg2"/>
                </a:solidFill>
              </a:rPr>
              <a:t>win</a:t>
            </a:r>
            <a:r>
              <a:rPr lang="cs-CZ" sz="4000" b="1" dirty="0">
                <a:solidFill>
                  <a:schemeClr val="bg2"/>
                </a:solidFill>
              </a:rPr>
              <a:t>-lose</a:t>
            </a:r>
            <a:r>
              <a:rPr lang="cs-CZ" dirty="0">
                <a:solidFill>
                  <a:schemeClr val="bg2"/>
                </a:solidFill>
              </a:rPr>
              <a:t> styl řešení konfliktu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vyšší zájem o osobní cíle než o vztahy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když musíme udělat nepopulární, ale důležité rozhodnutí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jedna strana prosazuje mocenský a agresivní přístup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16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Vyhýbání se – cílem je získat čas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konflikt by měl být ignorován nebo odsunut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jedna ze stran se nechce účastnit konfliktu nebo nechce vytvářet emocionální napětí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výsledek je </a:t>
            </a:r>
            <a:r>
              <a:rPr lang="cs-CZ" sz="4000" b="1" dirty="0">
                <a:solidFill>
                  <a:schemeClr val="bg2"/>
                </a:solidFill>
              </a:rPr>
              <a:t>lose-lose</a:t>
            </a:r>
            <a:r>
              <a:rPr lang="cs-CZ" dirty="0">
                <a:solidFill>
                  <a:schemeClr val="bg2"/>
                </a:solidFill>
              </a:rPr>
              <a:t> 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používá se, když problém musí být řešen ihned, nebo když je problém zanedbatelný anebo když je druhá strana neústupná z důvodu rigidního chování nebo postoje.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může se také použít jako čas na rozmyšlenou a až obě strany „vychladnou“ může se začít znovu diskutovat.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32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Shnrnutí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…a zpátky k Janě a Tomášovi.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5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Prokrastinace,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timemanagement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 priority („Ale to je jedno.“)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Nebojte se ptát!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sebekritika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odpočinek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meditace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Jací jsme v přístupu ke konfliktu?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Udělej si Thomas-</a:t>
            </a:r>
            <a:r>
              <a:rPr lang="cs-CZ" dirty="0" err="1">
                <a:solidFill>
                  <a:schemeClr val="bg2"/>
                </a:solidFill>
              </a:rPr>
              <a:t>Kilmannův</a:t>
            </a:r>
            <a:r>
              <a:rPr lang="cs-CZ" dirty="0">
                <a:solidFill>
                  <a:schemeClr val="bg2"/>
                </a:solidFill>
              </a:rPr>
              <a:t> test řešení konfliktů.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Vyhodnoťte, jaký je Váš převažující styl řešení?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Vzpomeňte si na nějaký konflikt, který opakovaně řešíte a jak ho řešíte? Odpovídá výsledek testu Vaší obvyklé reakci?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5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Příští seminář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řešení konfliktů – praxe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osobnost lídra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E957D2AF-A807-4427-A988-8B94A431A017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49698"/>
            <a:ext cx="5902424" cy="333162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Doporučení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 Týden mozku na fakultě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https://www.slu.cz/opf/cz/udalost/15/556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webinář o osvědčené metodě jak zvládat vysoký výkon bez tlaku a stresu (musíte se přihlásit!)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3"/>
              </a:rPr>
              <a:t>https://pbzlq2v3.k01.konverzky.cz/hlavni-stranka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Obojí je zdarma.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6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Je konflikt k něčemu dobrý? Umíte ho řešit? Jakou strategii řešení volíte?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CD450C6-A5A9-4AE6-AD3C-C5AF9C898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60848"/>
            <a:ext cx="4824536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konflikt a proč vzniká?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 střet zájmů, neshoda, rozpor mezi jedinci, nebo skupinami.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Proč vzniká?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jiné postoje, hodnoty, emoce, osobní problémy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nedorozumění, špatná komunikace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rozdílné požadavky na výsledky a očekávání výstupů.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37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Teorie konfliktů - dříve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06357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Tradiční teorie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konflikty jsou špatné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konflikty způsobují potížisté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konfliktům se musí vyhýbat nebo se musí potlačit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Teorie konfliktů – dnešní pojetí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06357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Současná teorie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konflikty jsou součástí lidských vztahů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konflikty jsou většinou přínosné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konflikty jsou přirozeným vyústěním změn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konflikty mohou a měly by být zvládnuty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01DDEA9-5A86-416A-8923-4F0A87688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954301"/>
            <a:ext cx="7323199" cy="27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02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4"/>
            <a:ext cx="8229600" cy="863501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Jak působí konflikt...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Negativní efekt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2305B6C-A987-4566-9D7A-2D1F533E2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039170"/>
            <a:ext cx="4040188" cy="45581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odvádí pozornost od důležitých aktivit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podrývá morálku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polarizuje zaměstnance a skupiny a tím omezuje spolupráci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zostřuje rozdíly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vede k nezodpovědnému nebo škodlivému chování jako nadávky a násilnosti</a:t>
            </a:r>
          </a:p>
          <a:p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A8CB92-A689-42BA-9191-BA03FB931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Pozitivní efekt</a:t>
            </a:r>
            <a:r>
              <a:rPr lang="cs-CZ" dirty="0"/>
              <a:t>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DE3624E-3155-4FCD-A471-C848231E5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039170"/>
            <a:ext cx="4041775" cy="463019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výsledek je vyjasnění důležitých problémů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vyúsťuje v řešení problémů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zapojuje zaměstnance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přináší přirozenou komunikaci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uvolní emoce, stres, úzkost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pomáhá budovat spolupráci mezi lidmi, tím, že se naučí něco o druhých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</a:rPr>
              <a:t> rozvoj porozumění </a:t>
            </a:r>
          </a:p>
          <a:p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87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Řešení konfliktu ve studentském týmu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Jana a Tomáš jsou studenti na univerzitě. Mají za úkol pracovat na skupinovém projektu pro svou třídu. Dochází však mezi nimi ke konfliktu, který ovlivňuje produktivitu skupiny.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600" b="1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Jana se domnívá</a:t>
            </a: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že Tomáš nepřispívá k projektu dostatečně. Má pocit, že se pravidelně neúčastní schůzek a neplní své úkoly včas.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600" b="1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Tomáš si naopak myslí</a:t>
            </a:r>
            <a:r>
              <a:rPr lang="cs-CZ" sz="26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že Jana je příliš panovačná a neváží si jeho nápadů. Má pocit, že se neustále snaží projekt kontrolovat a nedává mu dostatek prostoru, aby mohl přispět.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4F6BDBF-7EB2-4C83-9F42-844672B77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742870"/>
            <a:ext cx="5184576" cy="111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41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8800</TotalTime>
  <Words>1101</Words>
  <Application>Microsoft Office PowerPoint</Application>
  <PresentationFormat>Předvádění na obrazovce (4:3)</PresentationFormat>
  <Paragraphs>149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Vzletný</vt:lpstr>
      <vt:lpstr>Prezentace aplikace PowerPoint</vt:lpstr>
      <vt:lpstr>Prokrastinace, timemanagement</vt:lpstr>
      <vt:lpstr>Doporučení</vt:lpstr>
      <vt:lpstr>Je konflikt k něčemu dobrý? Umíte ho řešit? Jakou strategii řešení volíte?</vt:lpstr>
      <vt:lpstr>Co je konflikt a proč vzniká?</vt:lpstr>
      <vt:lpstr>Teorie konfliktů - dříve</vt:lpstr>
      <vt:lpstr>Teorie konfliktů – dnešní pojetí</vt:lpstr>
      <vt:lpstr>Jak působí konflikt...</vt:lpstr>
      <vt:lpstr>Řešení konfliktu ve studentském týmu</vt:lpstr>
      <vt:lpstr>Proces řešení</vt:lpstr>
      <vt:lpstr>Nástroje – pomoc při řešení</vt:lpstr>
      <vt:lpstr>Jak řešíme konflikty</vt:lpstr>
      <vt:lpstr>Na čem záleží?</vt:lpstr>
      <vt:lpstr>Spolupráce – vzájemná dohoda  obou stran</vt:lpstr>
      <vt:lpstr>Kompromis – cílem je najít společnou řeč</vt:lpstr>
      <vt:lpstr>Ochota, vstřícnost – cílem je ustoupení </vt:lpstr>
      <vt:lpstr>Soutěžení – cíl je vyhrát</vt:lpstr>
      <vt:lpstr>Vyhýbání se – cílem je získat čas</vt:lpstr>
      <vt:lpstr>Shnrnutí</vt:lpstr>
      <vt:lpstr>Jací jsme v přístupu ke konfliktu?</vt:lpstr>
      <vt:lpstr>Příští seminář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249</cp:revision>
  <cp:lastPrinted>1601-01-01T00:00:00Z</cp:lastPrinted>
  <dcterms:created xsi:type="dcterms:W3CDTF">2005-09-23T13:42:26Z</dcterms:created>
  <dcterms:modified xsi:type="dcterms:W3CDTF">2024-03-12T07:55:07Z</dcterms:modified>
</cp:coreProperties>
</file>