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335" r:id="rId3"/>
    <p:sldId id="334" r:id="rId4"/>
    <p:sldId id="336" r:id="rId5"/>
    <p:sldId id="388" r:id="rId6"/>
    <p:sldId id="337" r:id="rId7"/>
    <p:sldId id="385" r:id="rId8"/>
    <p:sldId id="338" r:id="rId9"/>
    <p:sldId id="339" r:id="rId10"/>
    <p:sldId id="340" r:id="rId11"/>
    <p:sldId id="341" r:id="rId12"/>
    <p:sldId id="342" r:id="rId13"/>
    <p:sldId id="346" r:id="rId14"/>
    <p:sldId id="390" r:id="rId15"/>
    <p:sldId id="392" r:id="rId16"/>
    <p:sldId id="387" r:id="rId17"/>
    <p:sldId id="386" r:id="rId18"/>
    <p:sldId id="347" r:id="rId19"/>
    <p:sldId id="410" r:id="rId20"/>
    <p:sldId id="411" r:id="rId21"/>
    <p:sldId id="348" r:id="rId22"/>
    <p:sldId id="349" r:id="rId23"/>
    <p:sldId id="409" r:id="rId24"/>
    <p:sldId id="393" r:id="rId25"/>
    <p:sldId id="394" r:id="rId26"/>
    <p:sldId id="395" r:id="rId27"/>
    <p:sldId id="396" r:id="rId28"/>
    <p:sldId id="398" r:id="rId29"/>
    <p:sldId id="399" r:id="rId30"/>
    <p:sldId id="407" r:id="rId31"/>
    <p:sldId id="408" r:id="rId32"/>
    <p:sldId id="400" r:id="rId33"/>
    <p:sldId id="401" r:id="rId34"/>
    <p:sldId id="402" r:id="rId35"/>
    <p:sldId id="403" r:id="rId36"/>
    <p:sldId id="404" r:id="rId37"/>
    <p:sldId id="405" r:id="rId38"/>
    <p:sldId id="406" r:id="rId3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18.03.2024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400600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Podniková kultura</a:t>
            </a:r>
            <a:b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Manažerská etika</a:t>
            </a:r>
            <a:b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přístupy v mezinárodním prostředí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Typologie podnikové kultury podle </a:t>
            </a:r>
            <a:r>
              <a:rPr lang="cs-CZ" dirty="0" err="1"/>
              <a:t>Handyho</a:t>
            </a:r>
            <a:endParaRPr lang="cs-CZ" dirty="0"/>
          </a:p>
        </p:txBody>
      </p:sp>
      <p:pic>
        <p:nvPicPr>
          <p:cNvPr id="5" name="Zástupný symbol pro obsah 3" descr="kultura.png"/>
          <p:cNvPicPr>
            <a:picLocks noChangeAspect="1"/>
          </p:cNvPicPr>
          <p:nvPr/>
        </p:nvPicPr>
        <p:blipFill>
          <a:blip r:embed="rId2" cstate="print">
            <a:lum bright="-20000" contrast="10000"/>
          </a:blip>
          <a:stretch>
            <a:fillRect/>
          </a:stretch>
        </p:blipFill>
        <p:spPr>
          <a:xfrm>
            <a:off x="1043608" y="851583"/>
            <a:ext cx="6588224" cy="36388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40050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Tato typologie využívá dimenzi riziko (malé a velké) a dimenzi dynamika (pomalá a rychlá). Na základě těchto dvou dimenzí rozlišujeme tyto typy:</a:t>
            </a:r>
          </a:p>
          <a:p>
            <a:pPr lvl="0" algn="just"/>
            <a:r>
              <a:rPr lang="cs-CZ" sz="1600" b="1" dirty="0"/>
              <a:t>Kultura „všechno nebo nic“ (frajerů, drsných hochů)</a:t>
            </a:r>
            <a:r>
              <a:rPr lang="cs-CZ" sz="1600" b="1" i="1" dirty="0"/>
              <a:t> – </a:t>
            </a:r>
            <a:r>
              <a:rPr lang="cs-CZ" sz="1600" dirty="0"/>
              <a:t>pro podnik jsou typičtí individualisté, jejich velmi temperamentní a mladistvé jednání je hodnoceno pozitivně. </a:t>
            </a:r>
          </a:p>
          <a:p>
            <a:pPr lvl="0" algn="just"/>
            <a:r>
              <a:rPr lang="cs-CZ" sz="1600" b="1" dirty="0"/>
              <a:t>Kultura „chléb a hry“ (tvrdé práce) </a:t>
            </a:r>
            <a:r>
              <a:rPr lang="cs-CZ" sz="1600" b="1" i="1" dirty="0"/>
              <a:t>– </a:t>
            </a:r>
            <a:r>
              <a:rPr lang="cs-CZ" sz="1600" dirty="0"/>
              <a:t>podniky jsou silně extrovertně orientovány, přátelští a sympatičtí pracovníci jsou hodnoceni pozitivně. Spolupráce mezi pracovníky je týmová a nekomplikovaná, důraz je kladen na úspěch. </a:t>
            </a:r>
          </a:p>
          <a:p>
            <a:pPr lvl="0" algn="just"/>
            <a:r>
              <a:rPr lang="cs-CZ" sz="1600" b="1" dirty="0"/>
              <a:t>„Analyticko-projektová“ kultura (sázka na budoucnost)</a:t>
            </a:r>
            <a:r>
              <a:rPr lang="cs-CZ" sz="1600" dirty="0"/>
              <a:t> – podniky jsou orientovány na vědeckotechnickou racionalitu, jsou uplatňovány komplexní analýzy a dlouhodobé prognózy. </a:t>
            </a:r>
          </a:p>
          <a:p>
            <a:pPr lvl="0" algn="just"/>
            <a:r>
              <a:rPr lang="cs-CZ" sz="1600" b="1" dirty="0"/>
              <a:t>Procesní kultura (postupu)</a:t>
            </a:r>
            <a:r>
              <a:rPr lang="cs-CZ" sz="1600" dirty="0"/>
              <a:t> – všechny činnosti pracovníků v podniku jsou orientovány na proces, samotný cíl není příliš důležitý. Chyby se v podniku nedělají, vše je pečlivě kontrolováno.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Typologie</a:t>
            </a:r>
            <a:r>
              <a:rPr lang="cs-CZ" sz="2200" dirty="0"/>
              <a:t> podnikové kultury podle </a:t>
            </a:r>
            <a:r>
              <a:rPr lang="cs-CZ" sz="2200" dirty="0" err="1"/>
              <a:t>Deala</a:t>
            </a:r>
            <a:r>
              <a:rPr lang="cs-CZ" sz="2200" dirty="0"/>
              <a:t> a Kennedyho</a:t>
            </a:r>
          </a:p>
        </p:txBody>
      </p:sp>
    </p:spTree>
    <p:extLst>
      <p:ext uri="{BB962C8B-B14F-4D97-AF65-F5344CB8AC3E}">
        <p14:creationId xmlns:p14="http://schemas.microsoft.com/office/powerpoint/2010/main" val="3391341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Typologie podnikové kultury podle </a:t>
            </a:r>
            <a:r>
              <a:rPr lang="cs-CZ" dirty="0" err="1"/>
              <a:t>Deala</a:t>
            </a:r>
            <a:r>
              <a:rPr lang="cs-CZ" dirty="0"/>
              <a:t> a Kennedyho</a:t>
            </a:r>
          </a:p>
        </p:txBody>
      </p:sp>
      <p:pic>
        <p:nvPicPr>
          <p:cNvPr id="5" name="Zástupný symbol pro obsah 3" descr="kultura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756838"/>
            <a:ext cx="6056237" cy="392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295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2400" dirty="0"/>
              <a:t>Sociabilita – stanovuje určitou míru přátelství mezi členy organizace. </a:t>
            </a:r>
          </a:p>
          <a:p>
            <a:pPr lvl="0" algn="just"/>
            <a:r>
              <a:rPr lang="cs-CZ" sz="2400" dirty="0"/>
              <a:t>Solidarita – soudržnost, která není citového původu, ale rozumového. </a:t>
            </a:r>
          </a:p>
          <a:p>
            <a:pPr marL="0" lvl="0" indent="0" algn="just">
              <a:buNone/>
            </a:pP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Typologie podnikové kultury podle </a:t>
            </a:r>
            <a:r>
              <a:rPr lang="cs-CZ" dirty="0" err="1"/>
              <a:t>Goffeeho</a:t>
            </a:r>
            <a:r>
              <a:rPr lang="cs-CZ" dirty="0"/>
              <a:t> a Jonese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D71255E7-72E5-405F-8AC5-EE879CA268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388775"/>
              </p:ext>
            </p:extLst>
          </p:nvPr>
        </p:nvGraphicFramePr>
        <p:xfrm>
          <a:off x="1601048" y="2787771"/>
          <a:ext cx="6096000" cy="1625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15083215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111384277"/>
                    </a:ext>
                  </a:extLst>
                </a:gridCol>
              </a:tblGrid>
              <a:tr h="81277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Rodina (síťová)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Tým (pospolitá)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2432825"/>
                  </a:ext>
                </a:extLst>
              </a:tr>
              <a:tr h="81277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Jednotlivci (</a:t>
                      </a:r>
                      <a:r>
                        <a:rPr lang="cs-CZ" dirty="0" err="1"/>
                        <a:t>fragmentální</a:t>
                      </a:r>
                      <a:r>
                        <a:rPr lang="cs-CZ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Byrokracie (námezdní)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5947955"/>
                  </a:ext>
                </a:extLst>
              </a:tr>
            </a:tbl>
          </a:graphicData>
        </a:graphic>
      </p:graphicFrame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6D69B74E-3037-459A-9935-A624B0D787F6}"/>
              </a:ext>
            </a:extLst>
          </p:cNvPr>
          <p:cNvCxnSpPr/>
          <p:nvPr/>
        </p:nvCxnSpPr>
        <p:spPr>
          <a:xfrm>
            <a:off x="2483768" y="4443958"/>
            <a:ext cx="41764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66C6B586-25D1-49F3-8BA5-14F7FE3EE866}"/>
              </a:ext>
            </a:extLst>
          </p:cNvPr>
          <p:cNvSpPr txBox="1"/>
          <p:nvPr/>
        </p:nvSpPr>
        <p:spPr>
          <a:xfrm>
            <a:off x="3959932" y="4454831"/>
            <a:ext cx="17641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Míra solidarity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FAF51971-4DD0-450F-81B0-552EC621FF9E}"/>
              </a:ext>
            </a:extLst>
          </p:cNvPr>
          <p:cNvCxnSpPr/>
          <p:nvPr/>
        </p:nvCxnSpPr>
        <p:spPr>
          <a:xfrm flipV="1">
            <a:off x="899592" y="2787774"/>
            <a:ext cx="0" cy="1728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>
            <a:extLst>
              <a:ext uri="{FF2B5EF4-FFF2-40B4-BE49-F238E27FC236}">
                <a16:creationId xmlns:a16="http://schemas.microsoft.com/office/drawing/2014/main" id="{D2594827-26B6-4756-81A1-6AC569509445}"/>
              </a:ext>
            </a:extLst>
          </p:cNvPr>
          <p:cNvSpPr txBox="1"/>
          <p:nvPr/>
        </p:nvSpPr>
        <p:spPr>
          <a:xfrm>
            <a:off x="193780" y="2867734"/>
            <a:ext cx="677108" cy="132343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600" b="1" dirty="0"/>
              <a:t>Míra sociability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4EFBAE0B-31FB-4291-9283-23BB9667A687}"/>
              </a:ext>
            </a:extLst>
          </p:cNvPr>
          <p:cNvSpPr txBox="1"/>
          <p:nvPr/>
        </p:nvSpPr>
        <p:spPr>
          <a:xfrm>
            <a:off x="1645904" y="4424213"/>
            <a:ext cx="810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nízká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E1EC04F-22EE-4D03-ABF6-8E2D50E4D086}"/>
              </a:ext>
            </a:extLst>
          </p:cNvPr>
          <p:cNvSpPr txBox="1"/>
          <p:nvPr/>
        </p:nvSpPr>
        <p:spPr>
          <a:xfrm>
            <a:off x="251519" y="2768044"/>
            <a:ext cx="810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vysoká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549AC5F1-C502-473F-9B84-DF0F7831370E}"/>
              </a:ext>
            </a:extLst>
          </p:cNvPr>
          <p:cNvSpPr txBox="1"/>
          <p:nvPr/>
        </p:nvSpPr>
        <p:spPr>
          <a:xfrm>
            <a:off x="251520" y="4304674"/>
            <a:ext cx="810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nízká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BDF26D6C-E2C1-4A1C-97F8-F4F6FB17CB75}"/>
              </a:ext>
            </a:extLst>
          </p:cNvPr>
          <p:cNvSpPr txBox="1"/>
          <p:nvPr/>
        </p:nvSpPr>
        <p:spPr>
          <a:xfrm>
            <a:off x="6714569" y="4443958"/>
            <a:ext cx="810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vysoká</a:t>
            </a:r>
          </a:p>
        </p:txBody>
      </p:sp>
    </p:spTree>
    <p:extLst>
      <p:ext uri="{BB962C8B-B14F-4D97-AF65-F5344CB8AC3E}">
        <p14:creationId xmlns:p14="http://schemas.microsoft.com/office/powerpoint/2010/main" val="2849241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Determinanty manažerské kultury určují, zda manažerská kultura konkrétního podniku je silná nebo slabá.</a:t>
            </a:r>
          </a:p>
          <a:p>
            <a:pPr marL="0" indent="0" algn="just">
              <a:buNone/>
            </a:pPr>
            <a:r>
              <a:rPr lang="cs-CZ" sz="1800" dirty="0"/>
              <a:t>Silná manažerská kultura musí splňovat podle </a:t>
            </a:r>
            <a:r>
              <a:rPr lang="cs-CZ" sz="1800" dirty="0" err="1"/>
              <a:t>Bedrnové</a:t>
            </a:r>
            <a:r>
              <a:rPr lang="cs-CZ" sz="1800" dirty="0"/>
              <a:t> a Nového (2002) tři kritéria: </a:t>
            </a:r>
          </a:p>
          <a:p>
            <a:pPr lvl="0" algn="just"/>
            <a:r>
              <a:rPr lang="cs-CZ" sz="1800" b="1" dirty="0"/>
              <a:t>Pregnantnost</a:t>
            </a:r>
            <a:r>
              <a:rPr lang="cs-CZ" sz="1800" dirty="0"/>
              <a:t> – jednotlivé oblasti manažerské kultury musí přesně definovat všem pracovníkům, které aktivity jsou nutné, žádoucí, akceptovatelné, vyloučené a nepřijatelné. </a:t>
            </a:r>
          </a:p>
          <a:p>
            <a:pPr lvl="0" algn="just"/>
            <a:r>
              <a:rPr lang="cs-CZ" sz="1800" b="1" dirty="0"/>
              <a:t>Rozšířenost</a:t>
            </a:r>
            <a:r>
              <a:rPr lang="cs-CZ" sz="1800" dirty="0"/>
              <a:t> – manažerská kultura musí být dostatečně rozšířena v podniku, všichni pracovníci musí být dostatečně seznámeni s jednotlivými prvky manažerské kultury, a musí se s jejich existencí a vlivem setkávat v každé situaci, v každém okamžiku a na každém místě.</a:t>
            </a:r>
          </a:p>
          <a:p>
            <a:pPr algn="just"/>
            <a:r>
              <a:rPr lang="cs-CZ" sz="1800" b="1" dirty="0"/>
              <a:t>Zakotvenost</a:t>
            </a:r>
            <a:r>
              <a:rPr lang="cs-CZ" sz="1800" dirty="0"/>
              <a:t> – znamená míru identifikace jednotlivých podnikových hodnot, vzorů a norem jednání.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Síla podnikové kultury</a:t>
            </a:r>
          </a:p>
        </p:txBody>
      </p:sp>
    </p:spTree>
    <p:extLst>
      <p:ext uri="{BB962C8B-B14F-4D97-AF65-F5344CB8AC3E}">
        <p14:creationId xmlns:p14="http://schemas.microsoft.com/office/powerpoint/2010/main" val="2998711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dirty="0"/>
              <a:t>Síla podnikové kultury se vyznačuje těmito znaky:</a:t>
            </a:r>
          </a:p>
          <a:p>
            <a:r>
              <a:rPr lang="cs-CZ" sz="1800" dirty="0"/>
              <a:t>zprostředkovává a usnadňuje jasný pohled na firmu, činí ho přehledný a snadno pochopitelný;</a:t>
            </a:r>
          </a:p>
          <a:p>
            <a:r>
              <a:rPr lang="cs-CZ" sz="1800" dirty="0"/>
              <a:t>vytváří podmínky pro jednoznačnou komunikaci;</a:t>
            </a:r>
          </a:p>
          <a:p>
            <a:r>
              <a:rPr lang="cs-CZ" sz="1800" dirty="0"/>
              <a:t>umožňuje rychlé rozhodování;</a:t>
            </a:r>
          </a:p>
          <a:p>
            <a:r>
              <a:rPr lang="cs-CZ" sz="1800" dirty="0"/>
              <a:t>urychluje implementaci nových plánů, projektů a programů, které mají všeobecnou podporu;</a:t>
            </a:r>
          </a:p>
          <a:p>
            <a:r>
              <a:rPr lang="cs-CZ" sz="1800" dirty="0"/>
              <a:t>snižuje potřebu kontroly zaměstnanců, kteří jsou identifikováni s firmou a existuje malá potřeba formální kontroly;</a:t>
            </a:r>
          </a:p>
          <a:p>
            <a:r>
              <a:rPr lang="cs-CZ" sz="1800" dirty="0"/>
              <a:t>zvyšuje motivaci a týmového ducha;</a:t>
            </a:r>
          </a:p>
          <a:p>
            <a:r>
              <a:rPr lang="cs-CZ" sz="1800" dirty="0"/>
              <a:t>zajišťuje stabilitu sociálního systému, tzn., že společně sdílené cíle a hodnoty redukují strach a přinášejí jistotu a sebedůvěru.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Síla podnikové kultury</a:t>
            </a:r>
          </a:p>
        </p:txBody>
      </p:sp>
    </p:spTree>
    <p:extLst>
      <p:ext uri="{BB962C8B-B14F-4D97-AF65-F5344CB8AC3E}">
        <p14:creationId xmlns:p14="http://schemas.microsoft.com/office/powerpoint/2010/main" val="2953538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Podniková kultura a noví zaměstnanci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B0AD34E-48B1-4F7F-9D7C-413877C86C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00"/>
          <a:stretch/>
        </p:blipFill>
        <p:spPr>
          <a:xfrm>
            <a:off x="954360" y="877949"/>
            <a:ext cx="6858000" cy="372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850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Projevy podnikové kultury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E5017F0-35D2-4E25-BEE4-B54E33C7E2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01"/>
          <a:stretch/>
        </p:blipFill>
        <p:spPr>
          <a:xfrm>
            <a:off x="1043608" y="987574"/>
            <a:ext cx="6858000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089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Manažerská etika se zabývá problematikou morálního, etického chování manažera/podnikatele. Etické chování znamená chování podle morálních hodnot, tj. správné chování. </a:t>
            </a:r>
          </a:p>
          <a:p>
            <a:pPr lvl="0" algn="just"/>
            <a:r>
              <a:rPr lang="cs-CZ" sz="1800" dirty="0"/>
              <a:t>Etika v podnikání, potažmo manažerská etika, se vztahuje k chování podnikatelů a manažerů vůči zákazníkům, zaměstnancům a společnosti jako celku. </a:t>
            </a:r>
          </a:p>
          <a:p>
            <a:pPr lvl="0" algn="just"/>
            <a:endParaRPr lang="cs-CZ" sz="1800" b="1" dirty="0" smtClean="0"/>
          </a:p>
          <a:p>
            <a:pPr lvl="0" algn="just"/>
            <a:r>
              <a:rPr lang="cs-CZ" sz="1800" b="1" dirty="0" smtClean="0"/>
              <a:t>Etika</a:t>
            </a:r>
            <a:r>
              <a:rPr lang="cs-CZ" sz="1800" dirty="0" smtClean="0"/>
              <a:t> </a:t>
            </a:r>
            <a:r>
              <a:rPr lang="cs-CZ" sz="1800" dirty="0"/>
              <a:t>je vědní disciplína zkoumající vznik, vývoj a funkce morálky, mravní význam a vztah člověka ke světu. Přičemž morálka je charakterizována jako soubor specifických zvyklostí, norem, standardů, etických a kulturních pravidel nebo vzorců, které jsou požadovány a očekávány od jedince ve společnosti. Takovýto jedinec bývá pak charakterizován jako „dobrý člověk“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Management podniku a manažerská etika</a:t>
            </a:r>
          </a:p>
        </p:txBody>
      </p:sp>
    </p:spTree>
    <p:extLst>
      <p:ext uri="{BB962C8B-B14F-4D97-AF65-F5344CB8AC3E}">
        <p14:creationId xmlns:p14="http://schemas.microsoft.com/office/powerpoint/2010/main" val="3814214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Dobrovolně dodržovat zákony;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Zachovávat důvěryhodnost;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Vyhýbat se střetům zájmů;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Věnovat práci potřebnou péči;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Jednat v dobré víře;</a:t>
            </a:r>
          </a:p>
          <a:p>
            <a:pPr>
              <a:buNone/>
            </a:pPr>
            <a:endParaRPr lang="cs-CZ" sz="1800" dirty="0"/>
          </a:p>
          <a:p>
            <a:r>
              <a:rPr lang="cs-CZ" sz="1800" dirty="0"/>
              <a:t>Být si vědom odpovědnosti; </a:t>
            </a:r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Obecné zásady podnikatelské etiky</a:t>
            </a:r>
          </a:p>
        </p:txBody>
      </p:sp>
    </p:spTree>
    <p:extLst>
      <p:ext uri="{BB962C8B-B14F-4D97-AF65-F5344CB8AC3E}">
        <p14:creationId xmlns:p14="http://schemas.microsoft.com/office/powerpoint/2010/main" val="171990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Podniková kultura je jedním z významných prvků ovlivňujících celkovou efektivnost podniku. </a:t>
            </a:r>
          </a:p>
          <a:p>
            <a:pPr algn="just"/>
            <a:r>
              <a:rPr lang="cs-CZ" sz="1800" dirty="0"/>
              <a:t>Podniková kultura plní v organizaci důležité funkce, čímž současně ovlivňuje chování lidí uvnitř organizace, ale i chování organizace navenek, vůči svému konkurenčnímu prostředí. </a:t>
            </a:r>
          </a:p>
          <a:p>
            <a:pPr algn="just"/>
            <a:r>
              <a:rPr lang="cs-CZ" sz="1800" dirty="0"/>
              <a:t>Podniková kultura nepůsobí izolovaně. </a:t>
            </a:r>
          </a:p>
          <a:p>
            <a:pPr algn="just"/>
            <a:r>
              <a:rPr lang="cs-CZ" sz="1800" dirty="0"/>
              <a:t>Podle Lukášové a Nového (2004) působí podniková kultura ve vzájemných vztazích zejména s organizační strategií a organizační strukturou, přičemž právě strategie podniku je považována za faktor rozhodující o úspěchu nebo neúspěchu podnikatelské činnosti.</a:t>
            </a:r>
          </a:p>
          <a:p>
            <a:pPr algn="just"/>
            <a:r>
              <a:rPr lang="cs-CZ" sz="1800" dirty="0"/>
              <a:t>Lze tedy říci, že pokud má podniková kultura vhodný obsah, pak silná kultura podporuje výkonnost a konkurenceschopnost podniku.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Management organizace a podniková kultura</a:t>
            </a:r>
          </a:p>
        </p:txBody>
      </p:sp>
    </p:spTree>
    <p:extLst>
      <p:ext uri="{BB962C8B-B14F-4D97-AF65-F5344CB8AC3E}">
        <p14:creationId xmlns:p14="http://schemas.microsoft.com/office/powerpoint/2010/main" val="3757780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Etické řízení podniku</a:t>
            </a:r>
          </a:p>
        </p:txBody>
      </p:sp>
      <p:sp>
        <p:nvSpPr>
          <p:cNvPr id="5" name="Zástupný symbol pro obsah 1"/>
          <p:cNvSpPr txBox="1">
            <a:spLocks/>
          </p:cNvSpPr>
          <p:nvPr/>
        </p:nvSpPr>
        <p:spPr>
          <a:xfrm>
            <a:off x="323528" y="843558"/>
            <a:ext cx="8229600" cy="374441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Egoismus x altruismus</a:t>
            </a:r>
          </a:p>
          <a:p>
            <a:r>
              <a:rPr lang="cs-CZ" sz="1800" dirty="0"/>
              <a:t>Odpovědnost vůči</a:t>
            </a:r>
          </a:p>
          <a:p>
            <a:pPr lvl="1"/>
            <a:r>
              <a:rPr lang="cs-CZ" sz="1800" dirty="0"/>
              <a:t>Podniku </a:t>
            </a:r>
          </a:p>
          <a:p>
            <a:pPr lvl="1"/>
            <a:r>
              <a:rPr lang="cs-CZ" sz="1800" dirty="0"/>
              <a:t>Zaměstnancům</a:t>
            </a:r>
          </a:p>
          <a:p>
            <a:pPr lvl="1"/>
            <a:r>
              <a:rPr lang="cs-CZ" sz="1800" dirty="0"/>
              <a:t>Zákazníkům</a:t>
            </a:r>
          </a:p>
          <a:p>
            <a:pPr lvl="1"/>
            <a:r>
              <a:rPr lang="cs-CZ" sz="1800" dirty="0"/>
              <a:t>Externím uživatelům</a:t>
            </a:r>
          </a:p>
          <a:p>
            <a:r>
              <a:rPr lang="cs-CZ" sz="1800" dirty="0"/>
              <a:t>Etická rizika – krátkodobé zisky x dlouhodobý prospěch</a:t>
            </a:r>
          </a:p>
          <a:p>
            <a:r>
              <a:rPr lang="cs-CZ" sz="1800" dirty="0"/>
              <a:t>Etický audit</a:t>
            </a:r>
          </a:p>
          <a:p>
            <a:pPr lvl="1"/>
            <a:r>
              <a:rPr lang="cs-CZ" sz="1800" dirty="0"/>
              <a:t>Řešení etických problémů</a:t>
            </a:r>
          </a:p>
          <a:p>
            <a:pPr lvl="1"/>
            <a:r>
              <a:rPr lang="cs-CZ" sz="1800" dirty="0"/>
              <a:t>Možnost uplatnění vlastní osobnosti</a:t>
            </a:r>
          </a:p>
          <a:p>
            <a:pPr lvl="1"/>
            <a:r>
              <a:rPr lang="cs-CZ" sz="1800" dirty="0"/>
              <a:t>Respektování zájmů zájmových skupin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7543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Etický kodex</a:t>
            </a:r>
            <a:r>
              <a:rPr lang="cs-CZ" sz="1800" dirty="0"/>
              <a:t> je soubor pravidel a zásad, které posilují odpovědné, střídmé a pospolité chování a představují minimální práh přijatelného chování při výkonu zaměstnání, nebo jsou směřovány k dodržování následujících idejí: vždy se chovat způsobem prospívajícím důvěryhodnosti;  není dovoleno činit přímo to, co je přímo zakázáno; nutno zabránit nekorektnosti.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Cílem etického kodexu je usnadňovat řešení etických dilemat zaměstnanců a vést organizaci k etickému a spravedlivému chování. Etické kodexy jsou nejvýznamnějšími a také nejpoužívanějšími nástroji etického řízení. Jsou vnímány jako preventivní nástroj.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Etický kodex</a:t>
            </a:r>
          </a:p>
        </p:txBody>
      </p:sp>
    </p:spTree>
    <p:extLst>
      <p:ext uri="{BB962C8B-B14F-4D97-AF65-F5344CB8AC3E}">
        <p14:creationId xmlns:p14="http://schemas.microsoft.com/office/powerpoint/2010/main" val="27084438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Evropská </a:t>
            </a:r>
            <a:r>
              <a:rPr lang="cs-CZ" sz="1800" dirty="0"/>
              <a:t>unie vymezuje </a:t>
            </a:r>
            <a:r>
              <a:rPr lang="cs-CZ" sz="1800" dirty="0"/>
              <a:t>CSR (</a:t>
            </a:r>
            <a:r>
              <a:rPr lang="cs-CZ" sz="1800" dirty="0" err="1"/>
              <a:t>Corporate</a:t>
            </a:r>
            <a:r>
              <a:rPr lang="cs-CZ" sz="1800" dirty="0"/>
              <a:t> </a:t>
            </a:r>
            <a:r>
              <a:rPr lang="cs-CZ" sz="1800" dirty="0" err="1"/>
              <a:t>Social</a:t>
            </a:r>
            <a:r>
              <a:rPr lang="cs-CZ" sz="1800" dirty="0"/>
              <a:t> </a:t>
            </a:r>
            <a:r>
              <a:rPr lang="cs-CZ" sz="1800" dirty="0" err="1" smtClean="0"/>
              <a:t>Responsiblity</a:t>
            </a:r>
            <a:r>
              <a:rPr lang="cs-CZ" sz="1800" dirty="0" smtClean="0"/>
              <a:t>) </a:t>
            </a:r>
            <a:r>
              <a:rPr lang="cs-CZ" sz="1800" dirty="0"/>
              <a:t>jako „dobrovolné integrování sociálních a ekologických hledisek do každodenních firemních operací a interakcí s firemními </a:t>
            </a:r>
            <a:r>
              <a:rPr lang="cs-CZ" sz="1800" dirty="0" err="1"/>
              <a:t>stakeholdery</a:t>
            </a:r>
            <a:r>
              <a:rPr lang="cs-CZ" sz="1800" dirty="0"/>
              <a:t>“ (KOM, 2001, s. 8</a:t>
            </a:r>
            <a:r>
              <a:rPr lang="cs-CZ" sz="1800" dirty="0" smtClean="0"/>
              <a:t>)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dirty="0" smtClean="0"/>
              <a:t>Koncept </a:t>
            </a:r>
            <a:r>
              <a:rPr lang="cs-CZ" sz="1800" dirty="0"/>
              <a:t>CSR se opírá o tzv. tři pilíře:</a:t>
            </a:r>
          </a:p>
          <a:p>
            <a:pPr algn="just"/>
            <a:r>
              <a:rPr lang="cs-CZ" sz="1800" b="1" dirty="0"/>
              <a:t>Profit – zisk (ekonomická oblast)</a:t>
            </a:r>
            <a:r>
              <a:rPr lang="cs-CZ" sz="1800" dirty="0"/>
              <a:t> </a:t>
            </a:r>
            <a:endParaRPr lang="cs-CZ" sz="1800" dirty="0" smtClean="0"/>
          </a:p>
          <a:p>
            <a:pPr algn="just"/>
            <a:r>
              <a:rPr lang="cs-CZ" sz="1800" b="1" dirty="0" err="1" smtClean="0"/>
              <a:t>People</a:t>
            </a:r>
            <a:r>
              <a:rPr lang="cs-CZ" sz="1800" b="1" dirty="0" smtClean="0"/>
              <a:t> </a:t>
            </a:r>
            <a:r>
              <a:rPr lang="cs-CZ" sz="1800" b="1" dirty="0"/>
              <a:t>– lidé (sociální oblast)</a:t>
            </a:r>
            <a:r>
              <a:rPr lang="cs-CZ" sz="1800" dirty="0"/>
              <a:t> </a:t>
            </a:r>
            <a:endParaRPr lang="cs-CZ" sz="1800" dirty="0" smtClean="0"/>
          </a:p>
          <a:p>
            <a:pPr algn="just"/>
            <a:r>
              <a:rPr lang="cs-CZ" sz="1800" b="1" dirty="0" smtClean="0"/>
              <a:t>Planet </a:t>
            </a:r>
            <a:r>
              <a:rPr lang="cs-CZ" sz="1800" b="1" dirty="0"/>
              <a:t>– planeta (environmentální oblast</a:t>
            </a:r>
            <a:r>
              <a:rPr lang="cs-CZ" sz="1800" b="1" dirty="0" smtClean="0"/>
              <a:t>)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Společenská odpovědnost </a:t>
            </a:r>
            <a:r>
              <a:rPr lang="cs-CZ" dirty="0" smtClean="0"/>
              <a:t>organizací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4518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ESG</a:t>
            </a:r>
            <a:r>
              <a:rPr lang="cs-CZ" sz="1800" dirty="0"/>
              <a:t>, které lze dnes prakticky zaměňovat za pojem </a:t>
            </a:r>
            <a:r>
              <a:rPr lang="cs-CZ" sz="1800" b="1" dirty="0"/>
              <a:t>korporátní udržitelnosti, </a:t>
            </a:r>
            <a:r>
              <a:rPr lang="cs-CZ" sz="1800" dirty="0"/>
              <a:t>znamená souhrnnou zkratku pro </a:t>
            </a:r>
            <a:r>
              <a:rPr lang="cs-CZ" sz="1800" b="1" dirty="0"/>
              <a:t>otázky životního prostředí</a:t>
            </a:r>
            <a:r>
              <a:rPr lang="cs-CZ" sz="1800" dirty="0"/>
              <a:t> (</a:t>
            </a:r>
            <a:r>
              <a:rPr lang="cs-CZ" sz="1800" i="1" dirty="0" err="1"/>
              <a:t>Environmental</a:t>
            </a:r>
            <a:r>
              <a:rPr lang="cs-CZ" sz="1800" dirty="0"/>
              <a:t>), </a:t>
            </a:r>
            <a:r>
              <a:rPr lang="cs-CZ" sz="1800" b="1" dirty="0"/>
              <a:t>společenské</a:t>
            </a:r>
            <a:r>
              <a:rPr lang="cs-CZ" sz="1800" dirty="0"/>
              <a:t> (</a:t>
            </a:r>
            <a:r>
              <a:rPr lang="cs-CZ" sz="1800" i="1" dirty="0" err="1"/>
              <a:t>Social</a:t>
            </a:r>
            <a:r>
              <a:rPr lang="cs-CZ" sz="1800" dirty="0"/>
              <a:t>) a </a:t>
            </a:r>
            <a:r>
              <a:rPr lang="cs-CZ" sz="1800" b="1" dirty="0"/>
              <a:t>správy a řízení</a:t>
            </a:r>
            <a:r>
              <a:rPr lang="cs-CZ" sz="1800" dirty="0"/>
              <a:t> (</a:t>
            </a:r>
            <a:r>
              <a:rPr lang="cs-CZ" sz="1800" i="1" dirty="0" err="1"/>
              <a:t>Governance</a:t>
            </a:r>
            <a:r>
              <a:rPr lang="cs-CZ" sz="1800" i="1" dirty="0"/>
              <a:t>+</a:t>
            </a:r>
            <a:r>
              <a:rPr lang="cs-CZ" sz="1800" dirty="0"/>
              <a:t>). </a:t>
            </a:r>
          </a:p>
          <a:p>
            <a:pPr algn="just"/>
            <a:r>
              <a:rPr lang="cs-CZ" sz="1800" dirty="0"/>
              <a:t>Staví na </a:t>
            </a:r>
            <a:r>
              <a:rPr lang="cs-CZ" sz="1800" b="1" dirty="0"/>
              <a:t>myšlence pragmatického firemního růstu</a:t>
            </a:r>
            <a:r>
              <a:rPr lang="cs-CZ" sz="1800" dirty="0"/>
              <a:t> a </a:t>
            </a:r>
            <a:r>
              <a:rPr lang="cs-CZ" sz="1800" b="1" dirty="0"/>
              <a:t>tvorby hodnoty</a:t>
            </a:r>
            <a:r>
              <a:rPr lang="cs-CZ" sz="1800" dirty="0"/>
              <a:t> v dlouhém období.</a:t>
            </a:r>
          </a:p>
          <a:p>
            <a:pPr algn="just"/>
            <a:r>
              <a:rPr lang="cs-CZ" sz="1800" dirty="0"/>
              <a:t>V lednu 2023 nabyla účinnost evropská </a:t>
            </a:r>
            <a:r>
              <a:rPr lang="cs-CZ" sz="1800" b="1" dirty="0"/>
              <a:t>směrnice o reportingu korporátní udržitelnosti</a:t>
            </a:r>
            <a:r>
              <a:rPr lang="cs-CZ" sz="1800" dirty="0"/>
              <a:t> (CSRD) – nové povinnosti firem.</a:t>
            </a:r>
          </a:p>
          <a:p>
            <a:pPr algn="just"/>
            <a:r>
              <a:rPr lang="cs-CZ" sz="1800" dirty="0"/>
              <a:t>V rámci ESG reportingu jde především o řadu interních procesů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Udržitelnost – ESG </a:t>
            </a:r>
          </a:p>
        </p:txBody>
      </p:sp>
    </p:spTree>
    <p:extLst>
      <p:ext uri="{BB962C8B-B14F-4D97-AF65-F5344CB8AC3E}">
        <p14:creationId xmlns:p14="http://schemas.microsoft.com/office/powerpoint/2010/main" val="280517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Management se vždycky bude lišit podle oblasti světa. Je to dáno vývojem společnosti, v té které lokalitě a chápáním světa v těchto lokalitách. V této souvislosti mluvíme o interkulturním managementu, nebo také managementu napříč kulturami.</a:t>
            </a:r>
          </a:p>
          <a:p>
            <a:pPr algn="just"/>
            <a:r>
              <a:rPr lang="cs-CZ" sz="1800" dirty="0"/>
              <a:t>Rozdíly v kulturních standardech různých národů se stávají zdrojem mnoha významných lidských nedorozumění a často i bariérou vzájemné spolupráce. </a:t>
            </a:r>
          </a:p>
          <a:p>
            <a:pPr marL="0" indent="0" algn="just">
              <a:buNone/>
            </a:pPr>
            <a:r>
              <a:rPr lang="cs-CZ" sz="1800" dirty="0"/>
              <a:t>Interkulturní přístup by měl respektovat různé kultury a skutečně realizovat tato opatření:</a:t>
            </a:r>
          </a:p>
          <a:p>
            <a:pPr lvl="0" algn="just"/>
            <a:r>
              <a:rPr lang="cs-CZ" sz="1800" dirty="0"/>
              <a:t>dobře poznat a pochopit cizí kulturu;</a:t>
            </a:r>
          </a:p>
          <a:p>
            <a:pPr lvl="0" algn="just"/>
            <a:r>
              <a:rPr lang="cs-CZ" sz="1800" dirty="0"/>
              <a:t>cizí kulturu respektovat v její odlišnosti a specifičnosti;</a:t>
            </a:r>
          </a:p>
          <a:p>
            <a:pPr algn="just"/>
            <a:r>
              <a:rPr lang="cs-CZ" sz="1800" dirty="0"/>
              <a:t>vytvářet ve vztahu k cizím kulturám vstřícné kroky.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Manažerské přístupy v mezinárodním prostředí</a:t>
            </a:r>
          </a:p>
        </p:txBody>
      </p:sp>
    </p:spTree>
    <p:extLst>
      <p:ext uri="{BB962C8B-B14F-4D97-AF65-F5344CB8AC3E}">
        <p14:creationId xmlns:p14="http://schemas.microsoft.com/office/powerpoint/2010/main" val="7744794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b="1" dirty="0" smtClean="0"/>
              <a:t>Interkulturní </a:t>
            </a:r>
            <a:r>
              <a:rPr lang="cs-CZ" sz="1700" b="1" dirty="0"/>
              <a:t>kompetence</a:t>
            </a:r>
            <a:r>
              <a:rPr lang="cs-CZ" sz="1700" dirty="0"/>
              <a:t> představuje schopnost vstupovat do interkulturních nebo přímo multikulturních sociálních situací, schopnost pochopit je v existujících kulturních dimenzích, schopnost přiměřeně je zvládat a v jejich kontextu úspěšně řešit věcné úkoly. </a:t>
            </a:r>
          </a:p>
          <a:p>
            <a:pPr marL="0" indent="0" algn="just">
              <a:buNone/>
            </a:pPr>
            <a:r>
              <a:rPr lang="cs-CZ" sz="1700" dirty="0"/>
              <a:t>Do oblasti interkulturních kompetencí lze zahrnout:</a:t>
            </a:r>
          </a:p>
          <a:p>
            <a:pPr lvl="0" algn="just"/>
            <a:r>
              <a:rPr lang="cs-CZ" sz="1700" dirty="0"/>
              <a:t>poznání a pochopení cizí kultury v jejím fyzickém a systémovém rozměru;</a:t>
            </a:r>
          </a:p>
          <a:p>
            <a:pPr lvl="0" algn="just"/>
            <a:r>
              <a:rPr lang="cs-CZ" sz="1700" dirty="0"/>
              <a:t>poznání a pochopení kulturních standardů cizí kultury (sociálních hodnot, norem a vzorců jednání);</a:t>
            </a:r>
          </a:p>
          <a:p>
            <a:pPr lvl="0" algn="just"/>
            <a:r>
              <a:rPr lang="cs-CZ" sz="1700" dirty="0"/>
              <a:t>zvládnutí existence dvou různých kulturních vlivů v jedné osobě a ve vazbě na reprezentanta druhé kultury;</a:t>
            </a:r>
          </a:p>
          <a:p>
            <a:pPr algn="just"/>
            <a:r>
              <a:rPr lang="cs-CZ" sz="1700" dirty="0"/>
              <a:t>zobecnění a vytvoření účinného souboru taktik a strategií pro poznání, pochopení a komunikaci s dalšími cizími kulturami.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kompetence I</a:t>
            </a:r>
          </a:p>
        </p:txBody>
      </p:sp>
    </p:spTree>
    <p:extLst>
      <p:ext uri="{BB962C8B-B14F-4D97-AF65-F5344CB8AC3E}">
        <p14:creationId xmlns:p14="http://schemas.microsoft.com/office/powerpoint/2010/main" val="11506433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lvl="1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kompetence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b="24398"/>
          <a:stretch/>
        </p:blipFill>
        <p:spPr>
          <a:xfrm>
            <a:off x="1137320" y="1137414"/>
            <a:ext cx="5976664" cy="330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657899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50" dirty="0" smtClean="0"/>
              <a:t>Pod </a:t>
            </a:r>
            <a:r>
              <a:rPr lang="cs-CZ" sz="1650" dirty="0"/>
              <a:t>pojmem </a:t>
            </a:r>
            <a:r>
              <a:rPr lang="cs-CZ" sz="1650" b="1" dirty="0"/>
              <a:t>strategická kompetence </a:t>
            </a:r>
            <a:r>
              <a:rPr lang="cs-CZ" sz="1650" dirty="0"/>
              <a:t>je chápáno finanční řízení, řízení rizik, znalostí, organizační schopnosti, schopnost řešit problémy, rozhodování a synergie. </a:t>
            </a:r>
          </a:p>
          <a:p>
            <a:pPr algn="just"/>
            <a:r>
              <a:rPr lang="cs-CZ" sz="1650" b="1" dirty="0"/>
              <a:t>Individuální kompetence </a:t>
            </a:r>
            <a:r>
              <a:rPr lang="cs-CZ" sz="1650" dirty="0"/>
              <a:t>představuje schopnost vlastní motivace, sebeorganizování, kontroly situace, odolnost vůči stresu, optimistický přístup a schopnost sebekritiky. </a:t>
            </a:r>
          </a:p>
          <a:p>
            <a:pPr algn="just"/>
            <a:r>
              <a:rPr lang="cs-CZ" sz="1650" b="1" dirty="0"/>
              <a:t>Sociální kompetencí </a:t>
            </a:r>
            <a:r>
              <a:rPr lang="cs-CZ" sz="1650" dirty="0"/>
              <a:t>je chápána schopnost týmové spolupráce, přizpůsobení se, komunikace, empatie, tolerance a řídicí schopnosti. </a:t>
            </a:r>
          </a:p>
          <a:p>
            <a:pPr algn="just"/>
            <a:r>
              <a:rPr lang="cs-CZ" sz="1650" b="1" dirty="0"/>
              <a:t>Odborná kompetence </a:t>
            </a:r>
            <a:r>
              <a:rPr lang="cs-CZ" sz="1650" dirty="0"/>
              <a:t>předpokládá schopnost aplikace získaných znalostí z oboru, o řízení podniku, moderních komunikačních technologiích a mezinárodní pracovní zkušenost.</a:t>
            </a:r>
          </a:p>
          <a:p>
            <a:pPr algn="just"/>
            <a:endParaRPr lang="cs-CZ" sz="165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650" dirty="0"/>
          </a:p>
          <a:p>
            <a:pPr algn="just"/>
            <a:endParaRPr lang="cs-CZ" sz="1650" dirty="0"/>
          </a:p>
          <a:p>
            <a:pPr algn="just"/>
            <a:endParaRPr lang="cs-CZ" sz="165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kompetence II</a:t>
            </a:r>
          </a:p>
        </p:txBody>
      </p:sp>
    </p:spTree>
    <p:extLst>
      <p:ext uri="{BB962C8B-B14F-4D97-AF65-F5344CB8AC3E}">
        <p14:creationId xmlns:p14="http://schemas.microsoft.com/office/powerpoint/2010/main" val="16230753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 kontextu mezinárodního managementu se setkáváme pojmy expatriot, </a:t>
            </a:r>
            <a:r>
              <a:rPr lang="cs-CZ" sz="1800" dirty="0" err="1"/>
              <a:t>inpatriot</a:t>
            </a:r>
            <a:r>
              <a:rPr lang="cs-CZ" sz="1800" dirty="0"/>
              <a:t> a </a:t>
            </a:r>
            <a:r>
              <a:rPr lang="cs-CZ" sz="1800" dirty="0" err="1"/>
              <a:t>euromanažer</a:t>
            </a:r>
            <a:r>
              <a:rPr lang="cs-CZ" sz="1800" dirty="0"/>
              <a:t>.</a:t>
            </a:r>
          </a:p>
          <a:p>
            <a:pPr algn="just"/>
            <a:r>
              <a:rPr lang="cs-CZ" sz="1800" b="1" dirty="0"/>
              <a:t>Expatriotem </a:t>
            </a:r>
            <a:r>
              <a:rPr lang="cs-CZ" sz="1800" dirty="0"/>
              <a:t>rozumíme manažera, který je vyslán mateřskou společností do zahraničí za účelem splnění určitého úkolu nebo specialistu pracujícího v zahraničí v mezinárodním týmu. </a:t>
            </a:r>
          </a:p>
          <a:p>
            <a:pPr algn="just"/>
            <a:r>
              <a:rPr lang="cs-CZ" sz="1800" dirty="0"/>
              <a:t>Za </a:t>
            </a:r>
            <a:r>
              <a:rPr lang="cs-CZ" sz="1800" b="1" dirty="0" err="1"/>
              <a:t>inpatrioty</a:t>
            </a:r>
            <a:r>
              <a:rPr lang="cs-CZ" sz="1800" dirty="0"/>
              <a:t> jsou považováni manažeři relokovaní na omezenou dobu z dceřiné společnosti do centrály mezinárodního podniku, a to většinou za účelem získání a rozvinutí interkulturní kompetence. </a:t>
            </a:r>
          </a:p>
          <a:p>
            <a:pPr algn="just"/>
            <a:r>
              <a:rPr lang="cs-CZ" sz="1800" b="1" dirty="0" err="1"/>
              <a:t>Euromanažerem</a:t>
            </a:r>
            <a:r>
              <a:rPr lang="cs-CZ" sz="1800" dirty="0"/>
              <a:t> je označován takový vedoucí pracovník, který vykonává řídicí funkce ze své mateřské země, tzv. „na dálku“ nebo-</a:t>
            </a:r>
            <a:r>
              <a:rPr lang="cs-CZ" sz="1800" dirty="0" err="1"/>
              <a:t>li</a:t>
            </a:r>
            <a:r>
              <a:rPr lang="cs-CZ" sz="1800" dirty="0"/>
              <a:t> virtuálně. V případě potřeby navštěvuje osobně jednotlivé pobočky v zahraničí. Tento typ manažera bývá v odborné literatuře vymezován také jako „virtuální expatriot“.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Typy mezinárodních manažerů</a:t>
            </a:r>
          </a:p>
        </p:txBody>
      </p:sp>
    </p:spTree>
    <p:extLst>
      <p:ext uri="{BB962C8B-B14F-4D97-AF65-F5344CB8AC3E}">
        <p14:creationId xmlns:p14="http://schemas.microsoft.com/office/powerpoint/2010/main" val="3934341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Pro </a:t>
            </a:r>
            <a:r>
              <a:rPr lang="cs-CZ" sz="1800" b="1" dirty="0"/>
              <a:t>dominantní chování </a:t>
            </a:r>
            <a:r>
              <a:rPr lang="cs-CZ" sz="1800" dirty="0"/>
              <a:t>je typické, že uznávané hodnoty a normy chování jsou považovány za zcela výjimečné, jediné správné a jsou tedy vnímány jako nadřazené ostatním. </a:t>
            </a:r>
          </a:p>
          <a:p>
            <a:pPr algn="just"/>
            <a:r>
              <a:rPr lang="cs-CZ" sz="1800" dirty="0"/>
              <a:t>U </a:t>
            </a:r>
            <a:r>
              <a:rPr lang="cs-CZ" sz="1800" b="1" dirty="0"/>
              <a:t>asimilačního přístupu </a:t>
            </a:r>
            <a:r>
              <a:rPr lang="cs-CZ" sz="1800" dirty="0"/>
              <a:t>jsou hodnoty a normy cizí kultury přijímány za vlastní. </a:t>
            </a:r>
          </a:p>
          <a:p>
            <a:pPr algn="just"/>
            <a:r>
              <a:rPr lang="cs-CZ" sz="1800" dirty="0"/>
              <a:t>O </a:t>
            </a:r>
            <a:r>
              <a:rPr lang="cs-CZ" sz="1800" b="1" dirty="0"/>
              <a:t>divergenci</a:t>
            </a:r>
            <a:r>
              <a:rPr lang="cs-CZ" sz="1800" dirty="0"/>
              <a:t> můžeme hovořit, pokud jsou obsahové prvky střetávajících se kultur, a to zejména hodnotové systémy a normy chování, vnímány jako stejně významné a efektivní, protože jsou mnohé z hodnot a norem chování vzájemně nekompatibilní, mohou vést zejména v prvotních fázích mezinárodní spolupráce ke vzájemným rozkolům. </a:t>
            </a:r>
          </a:p>
          <a:p>
            <a:pPr algn="just"/>
            <a:r>
              <a:rPr lang="cs-CZ" sz="1800" dirty="0"/>
              <a:t>Pouze při vzájemné </a:t>
            </a:r>
            <a:r>
              <a:rPr lang="cs-CZ" sz="1800" b="1" dirty="0"/>
              <a:t>syntéze</a:t>
            </a:r>
            <a:r>
              <a:rPr lang="cs-CZ" sz="1800" dirty="0"/>
              <a:t> vlastní a cizí kultury se daří zúčastněným partnerům postupně rozmělňovat stávající uznávané kulturní systémy a formovat tak nový kvalitní interkulturní prostor.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Typy chování mezinárodních manažerů</a:t>
            </a:r>
          </a:p>
        </p:txBody>
      </p:sp>
    </p:spTree>
    <p:extLst>
      <p:ext uri="{BB962C8B-B14F-4D97-AF65-F5344CB8AC3E}">
        <p14:creationId xmlns:p14="http://schemas.microsoft.com/office/powerpoint/2010/main" val="1916556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Podle Vysekalové a Mikeše (2009, s. 67) podniková kultura vyjadřuje určitý charakter firmy, celkovou atmosféru, ovzduší, vnitřní život ovlivňující myšlení a chování spolupracovníků firmy.</a:t>
            </a:r>
          </a:p>
          <a:p>
            <a:pPr algn="just"/>
            <a:r>
              <a:rPr lang="cs-CZ" sz="1800" dirty="0"/>
              <a:t>„Kultura organizace neboli podniková kultura představuje soustavu hodnot, norem, přesvědčení, postojů a domněnek, která sice asi nebyla nikde výslovně zformulována, ale určuje způsob chování a jednání lidí a způsoby vykonávání práce. Hodnoty se týkají toho, o čem se věří, že je důležité v chování lidí a organizace. Normy jsou pak nepsaná pravidla chování”(Armstrong 2007, s. 257).</a:t>
            </a:r>
          </a:p>
          <a:p>
            <a:pPr algn="just"/>
            <a:r>
              <a:rPr lang="cs-CZ" sz="1800" dirty="0"/>
              <a:t>„Organizační kulturu lze chápat jako soubor základních předpokladů, hodnot, postojů a norem chování, které jsou sdíleny v rámci organizace, které se projevují v myšlení, cítění a chování členů organizace v artefaktech (výtvorech) materiální a nemateriální povahy” (Lukášová a Nový 2004, s. 22).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Vymezení pojmu podniková kultura</a:t>
            </a:r>
          </a:p>
        </p:txBody>
      </p:sp>
    </p:spTree>
    <p:extLst>
      <p:ext uri="{BB962C8B-B14F-4D97-AF65-F5344CB8AC3E}">
        <p14:creationId xmlns:p14="http://schemas.microsoft.com/office/powerpoint/2010/main" val="12416104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9672" y="710406"/>
            <a:ext cx="761469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 err="1"/>
              <a:t>Perlmutter</a:t>
            </a:r>
            <a:r>
              <a:rPr lang="cs-CZ" sz="1700" dirty="0"/>
              <a:t> vyvinul tzv. EPRG model, jehož prostřednictvím popsal čtyři základní způsoby manažerských přístupů na mezinárodních trzích: etnocentrický, polycentrický, geocentrický a </a:t>
            </a:r>
            <a:r>
              <a:rPr lang="cs-CZ" sz="1700" dirty="0" err="1"/>
              <a:t>regiocentrický</a:t>
            </a:r>
            <a:r>
              <a:rPr lang="cs-CZ" sz="1700" dirty="0"/>
              <a:t>. </a:t>
            </a:r>
          </a:p>
          <a:p>
            <a:pPr algn="just"/>
            <a:r>
              <a:rPr lang="cs-CZ" sz="1700" b="1" dirty="0"/>
              <a:t>Etnocentrický přístup </a:t>
            </a:r>
            <a:r>
              <a:rPr lang="cs-CZ" sz="1700" dirty="0"/>
              <a:t>je typický rozhodujícím vlivem mateřské firmy a kultury země, v níž je umístěna centrála, přičemž míra autonomie jednotlivých dceřiných společností je nízká a klíčové manažerské pozice jsou obsazeny lidmi z centrály. </a:t>
            </a:r>
          </a:p>
          <a:p>
            <a:pPr algn="just"/>
            <a:r>
              <a:rPr lang="cs-CZ" sz="1700" b="1" dirty="0"/>
              <a:t>Polycentricky přístup </a:t>
            </a:r>
            <a:r>
              <a:rPr lang="cs-CZ" sz="1700" dirty="0"/>
              <a:t>je založen na přizpůsobení se místním podmínkám a kultuře a do klíčových pozic jsou dosazování místní manažeři, kteří nejlépe chápou požadavky trhu, sociální a kulturní zvyklosti a odlišnosti. </a:t>
            </a:r>
          </a:p>
          <a:p>
            <a:pPr algn="just"/>
            <a:r>
              <a:rPr lang="cs-CZ" sz="1700" b="1" dirty="0"/>
              <a:t>Geocentrický přístup </a:t>
            </a:r>
            <a:r>
              <a:rPr lang="cs-CZ" sz="1700" dirty="0"/>
              <a:t>vytváří jednotnou koncepci řízení a organizační kulturu zcela nezávislou na kultuře, v níž se nachází mateřská společnost i zahraniční dceřiné společnosti. </a:t>
            </a:r>
          </a:p>
          <a:p>
            <a:pPr algn="just"/>
            <a:r>
              <a:rPr lang="cs-CZ" sz="1700" b="1" dirty="0" err="1"/>
              <a:t>Regiocentrický</a:t>
            </a:r>
            <a:r>
              <a:rPr lang="cs-CZ" sz="1700" b="1" dirty="0"/>
              <a:t> přístup </a:t>
            </a:r>
            <a:r>
              <a:rPr lang="cs-CZ" sz="1700" dirty="0"/>
              <a:t>spojuje podstatné kulturní prvky mateřské společnosti a lokálních kultur v zahraničí. </a:t>
            </a:r>
          </a:p>
          <a:p>
            <a:pPr lvl="1" algn="just"/>
            <a:endParaRPr lang="cs-CZ" sz="17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EPRG model</a:t>
            </a:r>
          </a:p>
        </p:txBody>
      </p:sp>
    </p:spTree>
    <p:extLst>
      <p:ext uri="{BB962C8B-B14F-4D97-AF65-F5344CB8AC3E}">
        <p14:creationId xmlns:p14="http://schemas.microsoft.com/office/powerpoint/2010/main" val="38151310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EPRG model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t="23121" b="7501"/>
          <a:stretch/>
        </p:blipFill>
        <p:spPr>
          <a:xfrm>
            <a:off x="467544" y="843558"/>
            <a:ext cx="7092280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2207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Americký management má od svého zrodu značnou autoritu, která stoupla zejména po druhé světové válce. </a:t>
            </a:r>
          </a:p>
          <a:p>
            <a:pPr algn="just"/>
            <a:r>
              <a:rPr lang="cs-CZ" sz="1800" dirty="0"/>
              <a:t>Přes své problémy, které americký management ve svém vývoji překonává, se v poválečném období rychle šířil zejména do zemí západní Evropy, Japonska a </a:t>
            </a:r>
            <a:r>
              <a:rPr lang="cs-CZ" sz="1800" dirty="0" err="1"/>
              <a:t>n_kterých</a:t>
            </a:r>
            <a:r>
              <a:rPr lang="cs-CZ" sz="1800" dirty="0"/>
              <a:t> tzv. nově industrializovaných zemí. </a:t>
            </a:r>
          </a:p>
          <a:p>
            <a:pPr algn="just"/>
            <a:r>
              <a:rPr lang="cs-CZ" sz="1800" dirty="0"/>
              <a:t>S uplatňováním principů amerického managementu se současně přebírala i jeho terminologie. </a:t>
            </a:r>
          </a:p>
          <a:p>
            <a:pPr algn="just"/>
            <a:r>
              <a:rPr lang="cs-CZ" sz="1800" dirty="0"/>
              <a:t>Avšak určité specifické prvky, vyplývající z národních tradic a zvyklostí, se přes uplatňování amerického managementu zachovaly (např. v managementech Francie, Německa, Itálie, Holandska apod.). </a:t>
            </a:r>
          </a:p>
          <a:p>
            <a:pPr algn="just"/>
            <a:r>
              <a:rPr lang="cs-CZ" sz="1800" dirty="0"/>
              <a:t>Protože management zemí západní Evropy, přes své národnostní zvláštnosti, uplatňuje v podstatě stejné principy a metody jako americký management, vznikl tzv. euro-americký management.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Americký management</a:t>
            </a:r>
          </a:p>
        </p:txBody>
      </p:sp>
    </p:spTree>
    <p:extLst>
      <p:ext uri="{BB962C8B-B14F-4D97-AF65-F5344CB8AC3E}">
        <p14:creationId xmlns:p14="http://schemas.microsoft.com/office/powerpoint/2010/main" val="36500348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4928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 USA se uplatňují minimální zásahy vlády do činnosti podniků.</a:t>
            </a:r>
          </a:p>
          <a:p>
            <a:pPr algn="just"/>
            <a:r>
              <a:rPr lang="cs-CZ" sz="1800" dirty="0"/>
              <a:t>Management amerických podniků vychází z vědeckých a pragmatických poznatků.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Vliv amerického managementu na management podniků se projevuje nejvýrazněji v těchto oblastech řízení:</a:t>
            </a:r>
          </a:p>
          <a:p>
            <a:pPr lvl="0" algn="just"/>
            <a:r>
              <a:rPr lang="cs-CZ" sz="1800" dirty="0"/>
              <a:t>klasifikace pracovní činnosti a odměňování;</a:t>
            </a:r>
          </a:p>
          <a:p>
            <a:pPr lvl="0" algn="just"/>
            <a:r>
              <a:rPr lang="cs-CZ" sz="1800" dirty="0"/>
              <a:t>přístup k řízení z aspektu lidských vztahů;</a:t>
            </a:r>
          </a:p>
          <a:p>
            <a:pPr lvl="0" algn="just"/>
            <a:r>
              <a:rPr lang="cs-CZ" sz="1800" dirty="0"/>
              <a:t>americký systém průmyslových vztahů;</a:t>
            </a:r>
          </a:p>
          <a:p>
            <a:pPr algn="just"/>
            <a:r>
              <a:rPr lang="cs-CZ" sz="1800" dirty="0"/>
              <a:t>zvyšování produktivity práce. 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Charakteristiky amerického managementu</a:t>
            </a:r>
          </a:p>
        </p:txBody>
      </p:sp>
    </p:spTree>
    <p:extLst>
      <p:ext uri="{BB962C8B-B14F-4D97-AF65-F5344CB8AC3E}">
        <p14:creationId xmlns:p14="http://schemas.microsoft.com/office/powerpoint/2010/main" val="285752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Uplatňováním amerického managementu v Japonsku (po druhé světové válce), došlo postupně ke vzniku japonského managementu se všemi specifickými rysy a důsledky konkrétního vývoje Japonska. Vznikla tzv. </a:t>
            </a:r>
            <a:r>
              <a:rPr lang="cs-CZ" sz="1800" b="1" dirty="0"/>
              <a:t>japonská škola</a:t>
            </a:r>
            <a:r>
              <a:rPr lang="cs-CZ" sz="1800" dirty="0"/>
              <a:t>, jako protiváha amerického, resp. západního managementu. </a:t>
            </a:r>
          </a:p>
          <a:p>
            <a:pPr algn="just"/>
            <a:r>
              <a:rPr lang="cs-CZ" sz="1800" dirty="0"/>
              <a:t>Zatím co v USA se uplatňují minimální zásahy vlády do činnosti podniků, v Japonsku existuje účinná spolupráce vlády a podniků, vysoko kvalifikovaná centrální regulace ekonomiky, formulování hospodářských programů (cílů) země apod. </a:t>
            </a:r>
          </a:p>
          <a:p>
            <a:pPr algn="just"/>
            <a:r>
              <a:rPr lang="cs-CZ" sz="1800" dirty="0"/>
              <a:t>Pokud jde o řízení japonských podniků, tak je zde výraznou charakteristikou kolektivismus, dominance kolektivních cílů a pocitů závaznosti, uplatňuje se zde princip „každému své místo“, člověk se v japonském podniku uplatní svým umem, zkušenostmi, ale má i pocit sociální jistoty, má uspokojiví pocity morální, estetické i citové.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Japonský management I</a:t>
            </a:r>
          </a:p>
        </p:txBody>
      </p:sp>
    </p:spTree>
    <p:extLst>
      <p:ext uri="{BB962C8B-B14F-4D97-AF65-F5344CB8AC3E}">
        <p14:creationId xmlns:p14="http://schemas.microsoft.com/office/powerpoint/2010/main" val="2934245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Zatímco management amerických podniků vychází z vědeckých a pragmatických poznatků, tak management v Japonsku je chápán spíše jako umění než věda. </a:t>
            </a:r>
          </a:p>
          <a:p>
            <a:pPr algn="just"/>
            <a:r>
              <a:rPr lang="cs-CZ" sz="1800" dirty="0"/>
              <a:t>Často se hovoří o tzv. japonském stylu řízení, jako jednotným systému řízení uplatňovaném v japonských podnicích. Toto chápání je však příliš zjednodušené, protože japonské podniky uplatňují takový systém řízení, který jim nejvíce vyhovuje. </a:t>
            </a:r>
          </a:p>
          <a:p>
            <a:pPr algn="just"/>
            <a:r>
              <a:rPr lang="cs-CZ" sz="1800" dirty="0"/>
              <a:t>Je však realitou, že systémy řízení japonských podniků mají některé společné znaky, jako například kolektivní rozhodování (</a:t>
            </a:r>
            <a:r>
              <a:rPr lang="cs-CZ" sz="1800" dirty="0" err="1"/>
              <a:t>ringi</a:t>
            </a:r>
            <a:r>
              <a:rPr lang="cs-CZ" sz="1800" dirty="0"/>
              <a:t> systém), celoživotní pracovní poměr, systém odměňování a další. </a:t>
            </a:r>
          </a:p>
          <a:p>
            <a:pPr algn="just"/>
            <a:r>
              <a:rPr lang="cs-CZ" sz="1800" dirty="0"/>
              <a:t>Většina charakteristických znaků japonského managementu je bezprostředně spojená s řízením v tradičních podnicích.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Japonský management II</a:t>
            </a:r>
          </a:p>
        </p:txBody>
      </p:sp>
    </p:spTree>
    <p:extLst>
      <p:ext uri="{BB962C8B-B14F-4D97-AF65-F5344CB8AC3E}">
        <p14:creationId xmlns:p14="http://schemas.microsoft.com/office/powerpoint/2010/main" val="28738559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Statusový systém diferenciace pracovníků </a:t>
            </a:r>
            <a:r>
              <a:rPr lang="cs-CZ" sz="1800" dirty="0"/>
              <a:t>představuje rozdělení pracovníků v podniku na pracovníky řádné (v podniku pracují po dobu celého produktivního věku) a dočasné pracovníky (sloužící na vyrovnávání zaměstnanecké fluktuace). Řádní pracovníci jsou uspořádáni do určitých kategorií, které tvoří podmínky pro kariéru. </a:t>
            </a:r>
          </a:p>
          <a:p>
            <a:pPr algn="just"/>
            <a:r>
              <a:rPr lang="cs-CZ" sz="1800" dirty="0"/>
              <a:t>Status tedy podmiňuje funkční zařazení pracovníka. Japonské průmyslové podniky dodnes nemají vypracovaný systém detailního popisu práce. </a:t>
            </a:r>
          </a:p>
          <a:p>
            <a:pPr algn="just"/>
            <a:r>
              <a:rPr lang="cs-CZ" sz="1800" dirty="0"/>
              <a:t>Individuální úlohy a zodpovědnost pracovníků za jejich plnění nejsou jednoznačně určené. </a:t>
            </a:r>
          </a:p>
          <a:p>
            <a:pPr algn="just"/>
            <a:r>
              <a:rPr lang="cs-CZ" sz="1800" dirty="0"/>
              <a:t>Tradice japonského řízení od počátku zprůmyslňování, tzv. </a:t>
            </a:r>
            <a:r>
              <a:rPr lang="cs-CZ" sz="1800" dirty="0" err="1"/>
              <a:t>ringi</a:t>
            </a:r>
            <a:r>
              <a:rPr lang="cs-CZ" sz="1800" dirty="0"/>
              <a:t> systém rozhodování, zformoval pracovní kolektiv nesoucí plnou zodpovědnost za plnění úloh. Tento kolektivismus je výrazným prvkem i současného řízení v japonských podnicích.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Charakteristické znaky japonského managementu I</a:t>
            </a:r>
          </a:p>
        </p:txBody>
      </p:sp>
    </p:spTree>
    <p:extLst>
      <p:ext uri="{BB962C8B-B14F-4D97-AF65-F5344CB8AC3E}">
        <p14:creationId xmlns:p14="http://schemas.microsoft.com/office/powerpoint/2010/main" val="41365131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Trénink vedoucích prostřednictvím </a:t>
            </a:r>
            <a:r>
              <a:rPr lang="cs-CZ" sz="1800" b="1" dirty="0" err="1"/>
              <a:t>ringi</a:t>
            </a:r>
            <a:r>
              <a:rPr lang="cs-CZ" sz="1800" b="1" dirty="0"/>
              <a:t> systému </a:t>
            </a:r>
            <a:r>
              <a:rPr lang="cs-CZ" sz="1800" dirty="0"/>
              <a:t>(„</a:t>
            </a:r>
            <a:r>
              <a:rPr lang="cs-CZ" sz="1800" dirty="0" err="1"/>
              <a:t>rin</a:t>
            </a:r>
            <a:r>
              <a:rPr lang="cs-CZ" sz="1800" dirty="0"/>
              <a:t>“ znamená předložit návrh nadřízenému a získat si jeho souhlas a „</a:t>
            </a:r>
            <a:r>
              <a:rPr lang="cs-CZ" sz="1800" dirty="0" err="1"/>
              <a:t>gi</a:t>
            </a:r>
            <a:r>
              <a:rPr lang="cs-CZ" sz="1800" dirty="0"/>
              <a:t>“ znamená uvažovat, rozhodovat) jehož průběh je následující: nižší vedoucí pracovník na formuláři </a:t>
            </a:r>
            <a:r>
              <a:rPr lang="cs-CZ" sz="1800" dirty="0" err="1"/>
              <a:t>ringisho</a:t>
            </a:r>
            <a:r>
              <a:rPr lang="cs-CZ" sz="1800" dirty="0"/>
              <a:t> definuje návrh řešení daného systému – následuje cirkulace tohoto dokumentu mezi příslušnými sekcemi - </a:t>
            </a:r>
            <a:r>
              <a:rPr lang="cs-CZ" sz="1800" dirty="0" err="1"/>
              <a:t>ringisho</a:t>
            </a:r>
            <a:r>
              <a:rPr lang="cs-CZ" sz="1800" dirty="0"/>
              <a:t> se postupně dostane k vrcholovému vedení (k prezidentovi apod.) – když prezident vyjádří svůj souhlas, pak rozhodování je ukončeno a </a:t>
            </a:r>
            <a:r>
              <a:rPr lang="cs-CZ" sz="1800" dirty="0" err="1"/>
              <a:t>ringi</a:t>
            </a:r>
            <a:r>
              <a:rPr lang="cs-CZ" sz="1800" dirty="0"/>
              <a:t> dokument se vrátí na implementaci k iniciátorovi.</a:t>
            </a:r>
          </a:p>
          <a:p>
            <a:pPr lvl="0" algn="just"/>
            <a:endParaRPr lang="cs-CZ" sz="1800" dirty="0"/>
          </a:p>
          <a:p>
            <a:pPr lvl="0" algn="just"/>
            <a:r>
              <a:rPr lang="cs-CZ" sz="1800" b="1" dirty="0"/>
              <a:t>Systém odměňování je založen na délce pracovního poměru a vzdělání pracovníka</a:t>
            </a:r>
            <a:r>
              <a:rPr lang="cs-CZ" sz="1800" dirty="0"/>
              <a:t>. Mzda pracovníka v konečném důsledku závisí na tom, ve které kategorii je zařazen. Tento způsob odměňování vyplývá z neexistence popisu práce a kritérií vyjadřujících individuálních výkon pracovníka.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Charakteristické znaky japonského managementu II</a:t>
            </a:r>
          </a:p>
        </p:txBody>
      </p:sp>
    </p:spTree>
    <p:extLst>
      <p:ext uri="{BB962C8B-B14F-4D97-AF65-F5344CB8AC3E}">
        <p14:creationId xmlns:p14="http://schemas.microsoft.com/office/powerpoint/2010/main" val="23781854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Metody zdokonalování systému řízení </a:t>
            </a:r>
            <a:r>
              <a:rPr lang="cs-CZ" sz="1800" dirty="0"/>
              <a:t>jsou v tradičním japonském podniku chápány jako výchova a zdokonalování práce vedoucích pracovníků. Mezi základní metody zdokonalování řízení v Japonsku patří: </a:t>
            </a:r>
          </a:p>
          <a:p>
            <a:pPr lvl="1" algn="just"/>
            <a:r>
              <a:rPr lang="cs-CZ" sz="1800" dirty="0"/>
              <a:t>výběr kádrů – do vyšších funkcí jsou jmenováni pracovníci s vyšším vzděláním, zejména pak absolventi známých univerzit a s rychlejším postupem studia;</a:t>
            </a:r>
          </a:p>
          <a:p>
            <a:pPr lvl="1" algn="just"/>
            <a:r>
              <a:rPr lang="cs-CZ" sz="1800" dirty="0"/>
              <a:t>rotace – patřila svého času mezi nejvíce používanou metodu zdokonalování řízení, jedná se o změnu pracovního zařazení vedoucích pracovníků v pravidelných časových intervalech.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Charakteristické znaky japonského managementu III</a:t>
            </a:r>
          </a:p>
        </p:txBody>
      </p:sp>
    </p:spTree>
    <p:extLst>
      <p:ext uri="{BB962C8B-B14F-4D97-AF65-F5344CB8AC3E}">
        <p14:creationId xmlns:p14="http://schemas.microsoft.com/office/powerpoint/2010/main" val="1421862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Základní funkce podnikové kultury:</a:t>
            </a:r>
          </a:p>
          <a:p>
            <a:pPr lvl="0" algn="just"/>
            <a:r>
              <a:rPr lang="cs-CZ" sz="1800" dirty="0"/>
              <a:t>vnější – způsob adaptace podniku na okolní podmínky, tvář podniku, její image;</a:t>
            </a:r>
          </a:p>
          <a:p>
            <a:pPr lvl="0" algn="just"/>
            <a:r>
              <a:rPr lang="cs-CZ" sz="1800" dirty="0"/>
              <a:t>vnitřní – způsob integrace uvnitř podniku, průbojnost strategie podniku. </a:t>
            </a:r>
          </a:p>
          <a:p>
            <a:pPr marL="0" lv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b="1" dirty="0"/>
              <a:t>Mezi další funkce podnikové kultury patří: </a:t>
            </a:r>
          </a:p>
          <a:p>
            <a:pPr lvl="0" algn="just"/>
            <a:r>
              <a:rPr lang="cs-CZ" sz="1800" dirty="0"/>
              <a:t>snižuje konflikty uvnitř podniku;</a:t>
            </a:r>
          </a:p>
          <a:p>
            <a:pPr lvl="0" algn="just"/>
            <a:r>
              <a:rPr lang="cs-CZ" sz="1800" dirty="0"/>
              <a:t>snižuje nejistotu zaměstnanců a ovlivňuje pracovní spokojenost a emocionální pohodu;</a:t>
            </a:r>
          </a:p>
          <a:p>
            <a:pPr lvl="0" algn="just"/>
            <a:r>
              <a:rPr lang="cs-CZ" sz="1800" dirty="0"/>
              <a:t>je zdrojem motivace;</a:t>
            </a:r>
          </a:p>
          <a:p>
            <a:pPr algn="just"/>
            <a:r>
              <a:rPr lang="cs-CZ" sz="1800" dirty="0"/>
              <a:t>je konkurenční výhodou.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Funkce podnikové kultury</a:t>
            </a:r>
          </a:p>
        </p:txBody>
      </p:sp>
    </p:spTree>
    <p:extLst>
      <p:ext uri="{BB962C8B-B14F-4D97-AF65-F5344CB8AC3E}">
        <p14:creationId xmlns:p14="http://schemas.microsoft.com/office/powerpoint/2010/main" val="3465070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Funkce podnikové kultury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7BC7396-7553-4237-9419-B1D736935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24024"/>
            <a:ext cx="6696799" cy="434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316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Za </a:t>
            </a:r>
            <a:r>
              <a:rPr lang="cs-CZ" sz="1800" b="1" dirty="0"/>
              <a:t>vnitřní prvky podnikové kultury </a:t>
            </a:r>
            <a:r>
              <a:rPr lang="cs-CZ" sz="1800" dirty="0"/>
              <a:t>jsou považovány symboly, hrdinové, rituály a hodnoty. K těmto prvkům se dále přidávají další prvky, a to základní předpoklady, normy, postoje a artefakty materiální i nemateriální povahy</a:t>
            </a:r>
            <a:r>
              <a:rPr lang="cs-CZ" sz="1800" dirty="0" smtClean="0"/>
              <a:t>.</a:t>
            </a:r>
          </a:p>
          <a:p>
            <a:pPr lvl="0" algn="just"/>
            <a:endParaRPr lang="cs-CZ" sz="1800" dirty="0"/>
          </a:p>
          <a:p>
            <a:pPr lvl="0" algn="just"/>
            <a:r>
              <a:rPr lang="cs-CZ" sz="1800" b="1" dirty="0"/>
              <a:t>Vnější prvky podnikové kultury </a:t>
            </a:r>
            <a:r>
              <a:rPr lang="cs-CZ" sz="1800" dirty="0"/>
              <a:t>tvoří artefakty. Pro jednodušší pochopení jsou artefakty rozděleny na dvě části, kde první část představují nemateriální artefakty a druhou část naopak materiální artefakty.</a:t>
            </a:r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Prvky podnikové kultury</a:t>
            </a:r>
          </a:p>
        </p:txBody>
      </p:sp>
    </p:spTree>
    <p:extLst>
      <p:ext uri="{BB962C8B-B14F-4D97-AF65-F5344CB8AC3E}">
        <p14:creationId xmlns:p14="http://schemas.microsoft.com/office/powerpoint/2010/main" val="1108069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Prvky podnikové kultury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41CDA05-3223-40C7-8BFE-3F9C6886D6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77"/>
          <a:stretch/>
        </p:blipFill>
        <p:spPr>
          <a:xfrm>
            <a:off x="2483768" y="915567"/>
            <a:ext cx="4295832" cy="360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169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800" b="1" dirty="0"/>
              <a:t>Harrison</a:t>
            </a:r>
            <a:r>
              <a:rPr lang="cs-CZ" sz="1800" dirty="0"/>
              <a:t> </a:t>
            </a:r>
            <a:r>
              <a:rPr lang="cs-CZ" sz="1800" b="1" dirty="0"/>
              <a:t>rozčlenil manažerskou kulturu na čtyři druhy</a:t>
            </a:r>
            <a:r>
              <a:rPr lang="cs-CZ" sz="1800" dirty="0"/>
              <a:t>, které jsou odlišně orientované. </a:t>
            </a:r>
          </a:p>
          <a:p>
            <a:pPr lvl="0" algn="just"/>
            <a:r>
              <a:rPr lang="cs-CZ" sz="1800" b="1" dirty="0"/>
              <a:t>Orientace na moc</a:t>
            </a:r>
            <a:r>
              <a:rPr lang="cs-CZ" sz="1800" dirty="0"/>
              <a:t> – je charakteristická soutěživostí a odborností. Zde je prvotním cílem podniku řídit své okolí a management nebo vedoucí či mistři mají za úkol udržet zaměstnance, za které mají odpovědnost, pod úplnou kontrolou. </a:t>
            </a:r>
          </a:p>
          <a:p>
            <a:pPr lvl="0" algn="just"/>
            <a:r>
              <a:rPr lang="cs-CZ" sz="1800" b="1" dirty="0"/>
              <a:t>Orientace na lidi</a:t>
            </a:r>
            <a:r>
              <a:rPr lang="cs-CZ" sz="1800" dirty="0"/>
              <a:t> – hlavním zaměřením orientace jsou lidi. Podniková kultura by měla pomáhat a sloužit těmto zaměstnancům.</a:t>
            </a:r>
          </a:p>
          <a:p>
            <a:pPr lvl="0" algn="just"/>
            <a:r>
              <a:rPr lang="cs-CZ" sz="1800" b="1" dirty="0"/>
              <a:t>Orientace na úkol</a:t>
            </a:r>
            <a:r>
              <a:rPr lang="cs-CZ" sz="1800" dirty="0"/>
              <a:t> – v této kultuře jsou nejdůležitější schopnosti pracovníků, kteří by měli pracovat na správných úkolech a tyto úkoly by jim měli být „ušity na míru”</a:t>
            </a:r>
          </a:p>
          <a:p>
            <a:pPr lvl="0" algn="just"/>
            <a:r>
              <a:rPr lang="cs-CZ" sz="1800" b="1" dirty="0"/>
              <a:t>Orientace na roli</a:t>
            </a:r>
            <a:r>
              <a:rPr lang="cs-CZ" sz="1800" dirty="0"/>
              <a:t>, zde se pozornost zaměřuje převážně na legálnost, legitimnost a byrokracii.</a:t>
            </a:r>
          </a:p>
          <a:p>
            <a:pPr lvl="0" algn="just"/>
            <a:endParaRPr lang="cs-CZ" sz="1800" dirty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Typologie podnikové kultury podle Harrisona</a:t>
            </a:r>
          </a:p>
        </p:txBody>
      </p:sp>
    </p:spTree>
    <p:extLst>
      <p:ext uri="{BB962C8B-B14F-4D97-AF65-F5344CB8AC3E}">
        <p14:creationId xmlns:p14="http://schemas.microsoft.com/office/powerpoint/2010/main" val="528862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800" dirty="0"/>
              <a:t>Handy, rozdělil kulturu obdobně jako Harrison. </a:t>
            </a:r>
          </a:p>
          <a:p>
            <a:pPr lvl="0" algn="just"/>
            <a:r>
              <a:rPr lang="cs-CZ" sz="1800" b="1" dirty="0"/>
              <a:t>Kultura moci </a:t>
            </a:r>
            <a:r>
              <a:rPr lang="cs-CZ" sz="1800" dirty="0"/>
              <a:t>– moc přichází z míst, kde se nacházejí lidé, kteří kontrolují a řídí společnost. Kultura moci se vyznačuje převážně soutěživostí, orientací na moc a důrazem na politikaření. </a:t>
            </a:r>
          </a:p>
          <a:p>
            <a:pPr lvl="0" algn="just"/>
            <a:r>
              <a:rPr lang="cs-CZ" sz="1800" b="1" dirty="0"/>
              <a:t>Kultura role</a:t>
            </a:r>
            <a:r>
              <a:rPr lang="cs-CZ" sz="1800" dirty="0"/>
              <a:t> – moc v této kultuře je propojena s funkcemi. Práce je řízena hlavně pravidly a procedurami. Není zde důležité, kdo působí na daném pracovním místě, ale naopak je důraz kladen na popis pracovního místa nebo popis role. </a:t>
            </a:r>
          </a:p>
          <a:p>
            <a:pPr lvl="0" algn="just"/>
            <a:r>
              <a:rPr lang="cs-CZ" sz="1800" b="1" dirty="0"/>
              <a:t>Kultura úkolu</a:t>
            </a:r>
            <a:r>
              <a:rPr lang="cs-CZ" sz="1800" dirty="0"/>
              <a:t> – vliv není založen na funkci či osobní moci, ale jako nejvýznamnější je odborná moc. Hlavním úkolem této kultury je zvolit vhodné pracovníky, na správné místo a dovolit jim pracovat a rozhodovat se dle vlastních zkušeností. </a:t>
            </a:r>
          </a:p>
          <a:p>
            <a:pPr lvl="0" algn="just"/>
            <a:r>
              <a:rPr lang="cs-CZ" sz="1800" b="1" dirty="0"/>
              <a:t>Kultura osoby/podpory</a:t>
            </a:r>
            <a:r>
              <a:rPr lang="cs-CZ" sz="1800" dirty="0"/>
              <a:t> – kultura věnuje veškerou svou pozornost jedinci.</a:t>
            </a:r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Typologie podnikové kultury podle </a:t>
            </a:r>
            <a:r>
              <a:rPr lang="cs-CZ" dirty="0" err="1"/>
              <a:t>Handyho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85248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3356</TotalTime>
  <Words>3275</Words>
  <Application>Microsoft Office PowerPoint</Application>
  <PresentationFormat>Předvádění na obrazovce (16:9)</PresentationFormat>
  <Paragraphs>254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3" baseType="lpstr">
      <vt:lpstr>Arial</vt:lpstr>
      <vt:lpstr>Calibri</vt:lpstr>
      <vt:lpstr>Enriqueta</vt:lpstr>
      <vt:lpstr>Times New Roman</vt:lpstr>
      <vt:lpstr>SLU</vt:lpstr>
      <vt:lpstr>Podniková kultura Manažerská etika Manažerské přístupy v mezinárodním prostředí</vt:lpstr>
      <vt:lpstr>Management organizace a podniková kultura</vt:lpstr>
      <vt:lpstr>Vymezení pojmu podniková kultura</vt:lpstr>
      <vt:lpstr>Funkce podnikové kultury</vt:lpstr>
      <vt:lpstr>Funkce podnikové kultury</vt:lpstr>
      <vt:lpstr>Prvky podnikové kultury</vt:lpstr>
      <vt:lpstr>Prvky podnikové kultury</vt:lpstr>
      <vt:lpstr>Typologie podnikové kultury podle Harrisona</vt:lpstr>
      <vt:lpstr>Typologie podnikové kultury podle Handyho</vt:lpstr>
      <vt:lpstr>Typologie podnikové kultury podle Handyho</vt:lpstr>
      <vt:lpstr>Typologie podnikové kultury podle Deala a Kennedyho</vt:lpstr>
      <vt:lpstr>Typologie podnikové kultury podle Deala a Kennedyho</vt:lpstr>
      <vt:lpstr>Typologie podnikové kultury podle Goffeeho a Jonese</vt:lpstr>
      <vt:lpstr>Síla podnikové kultury</vt:lpstr>
      <vt:lpstr>Síla podnikové kultury</vt:lpstr>
      <vt:lpstr>Podniková kultura a noví zaměstnanci</vt:lpstr>
      <vt:lpstr>Projevy podnikové kultury</vt:lpstr>
      <vt:lpstr>Management podniku a manažerská etika</vt:lpstr>
      <vt:lpstr>Obecné zásady podnikatelské etiky</vt:lpstr>
      <vt:lpstr>Etické řízení podniku</vt:lpstr>
      <vt:lpstr>Etický kodex</vt:lpstr>
      <vt:lpstr>Společenská odpovědnost organizací</vt:lpstr>
      <vt:lpstr>Udržitelnost – ESG </vt:lpstr>
      <vt:lpstr>Manažerské přístupy v mezinárodním prostředí</vt:lpstr>
      <vt:lpstr>Interkulturní kompetence I</vt:lpstr>
      <vt:lpstr>Interkulturní kompetence</vt:lpstr>
      <vt:lpstr>Interkulturní kompetence II</vt:lpstr>
      <vt:lpstr>Typy mezinárodních manažerů</vt:lpstr>
      <vt:lpstr>Typy chování mezinárodních manažerů</vt:lpstr>
      <vt:lpstr>EPRG model</vt:lpstr>
      <vt:lpstr>EPRG model</vt:lpstr>
      <vt:lpstr>Americký management</vt:lpstr>
      <vt:lpstr>Charakteristiky amerického managementu</vt:lpstr>
      <vt:lpstr>Japonský management I</vt:lpstr>
      <vt:lpstr>Japonský management II</vt:lpstr>
      <vt:lpstr>Charakteristické znaky japonského managementu I</vt:lpstr>
      <vt:lpstr>Charakteristické znaky japonského managementu II</vt:lpstr>
      <vt:lpstr>Charakteristické znaky japonského managementu III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265</cp:revision>
  <dcterms:created xsi:type="dcterms:W3CDTF">2016-07-06T15:42:34Z</dcterms:created>
  <dcterms:modified xsi:type="dcterms:W3CDTF">2024-03-18T15:14:20Z</dcterms:modified>
</cp:coreProperties>
</file>