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8" r:id="rId2"/>
    <p:sldId id="291" r:id="rId3"/>
    <p:sldId id="301" r:id="rId4"/>
    <p:sldId id="302" r:id="rId5"/>
    <p:sldId id="303" r:id="rId6"/>
    <p:sldId id="304" r:id="rId7"/>
    <p:sldId id="286" r:id="rId8"/>
    <p:sldId id="288" r:id="rId9"/>
    <p:sldId id="293" r:id="rId10"/>
    <p:sldId id="295" r:id="rId11"/>
    <p:sldId id="297" r:id="rId12"/>
    <p:sldId id="298" r:id="rId13"/>
    <p:sldId id="299" r:id="rId14"/>
    <p:sldId id="300" r:id="rId15"/>
    <p:sldId id="305" r:id="rId16"/>
    <p:sldId id="306" r:id="rId17"/>
    <p:sldId id="332" r:id="rId18"/>
    <p:sldId id="312" r:id="rId19"/>
    <p:sldId id="313" r:id="rId20"/>
    <p:sldId id="333" r:id="rId21"/>
    <p:sldId id="307" r:id="rId22"/>
    <p:sldId id="308" r:id="rId23"/>
    <p:sldId id="310" r:id="rId24"/>
    <p:sldId id="334" r:id="rId25"/>
    <p:sldId id="314" r:id="rId26"/>
    <p:sldId id="316" r:id="rId27"/>
    <p:sldId id="315" r:id="rId28"/>
    <p:sldId id="317" r:id="rId29"/>
    <p:sldId id="335" r:id="rId30"/>
    <p:sldId id="318" r:id="rId31"/>
    <p:sldId id="319" r:id="rId32"/>
    <p:sldId id="320" r:id="rId33"/>
    <p:sldId id="321" r:id="rId34"/>
    <p:sldId id="322" r:id="rId35"/>
    <p:sldId id="323" r:id="rId36"/>
    <p:sldId id="324" r:id="rId37"/>
    <p:sldId id="336" r:id="rId38"/>
    <p:sldId id="325" r:id="rId39"/>
    <p:sldId id="326" r:id="rId40"/>
    <p:sldId id="327" r:id="rId41"/>
    <p:sldId id="328" r:id="rId42"/>
    <p:sldId id="337" r:id="rId43"/>
    <p:sldId id="329" r:id="rId44"/>
    <p:sldId id="330" r:id="rId45"/>
    <p:sldId id="33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407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204757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468476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pPr/>
              <a:t>‹#›</a:t>
            </a:fld>
            <a:endParaRPr lang="cs-CZ"/>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44262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232966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cs-CZ"/>
              <a:t>Kliknutím lze upravit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4133004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cs-CZ"/>
              <a:t>Kliknutím lze upravit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3" name="Date Placeholder 2"/>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946653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0268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cs-CZ"/>
              <a:t>Kliknutím lze upravit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9201702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5105253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266024086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7038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cs-CZ"/>
              <a:t>Kliknutím lze upravit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992561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58928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2" name="Content Placeholder 3"/>
          <p:cNvSpPr>
            <a:spLocks noGrp="1"/>
          </p:cNvSpPr>
          <p:nvPr>
            <p:ph sz="quarter" idx="13"/>
          </p:nvPr>
        </p:nvSpPr>
        <p:spPr>
          <a:xfrm>
            <a:off x="913774" y="3051012"/>
            <a:ext cx="5106027" cy="274018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3" name="Content Placeholder 5"/>
          <p:cNvSpPr>
            <a:spLocks noGrp="1"/>
          </p:cNvSpPr>
          <p:nvPr>
            <p:ph sz="quarter" idx="14"/>
          </p:nvPr>
        </p:nvSpPr>
        <p:spPr>
          <a:xfrm>
            <a:off x="6172200" y="3051012"/>
            <a:ext cx="5105401" cy="274018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70662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18538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147388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cs-CZ"/>
              <a:t>Kliknutím lze upravit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316043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pPr/>
              <a:t>20.02.2024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pPr/>
              <a:t>‹#›</a:t>
            </a:fld>
            <a:endParaRPr lang="cs-CZ"/>
          </a:p>
        </p:txBody>
      </p:sp>
    </p:spTree>
    <p:extLst>
      <p:ext uri="{BB962C8B-B14F-4D97-AF65-F5344CB8AC3E}">
        <p14:creationId xmlns:p14="http://schemas.microsoft.com/office/powerpoint/2010/main" val="418614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E9BAEC6-A37A-4403-B919-4854A6448652}" type="datetimeFigureOut">
              <a:rPr lang="cs-CZ" smtClean="0"/>
              <a:pPr/>
              <a:t>20.02.2024</a:t>
            </a:fld>
            <a:endParaRPr lang="cs-CZ"/>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cs-CZ"/>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2DA23C2D-3845-4F8C-9F64-DBE4B5B8108A}" type="slidenum">
              <a:rPr lang="cs-CZ" smtClean="0"/>
              <a:pPr/>
              <a:t>‹#›</a:t>
            </a:fld>
            <a:endParaRPr lang="cs-CZ"/>
          </a:p>
        </p:txBody>
      </p:sp>
    </p:spTree>
    <p:extLst>
      <p:ext uri="{BB962C8B-B14F-4D97-AF65-F5344CB8AC3E}">
        <p14:creationId xmlns:p14="http://schemas.microsoft.com/office/powerpoint/2010/main" val="150387260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 id="2147483749"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google.com/url?sa=i&amp;rct=j&amp;q=&amp;esrc=s&amp;source=images&amp;cd=&amp;cad=rja&amp;uact=8&amp;ved=2ahUKEwj1usnF0ereAhUFDCwKHUmgDm4QjRx6BAgBEAU&amp;url=http://socsluzbykarvina.cz/&amp;psig=AOvVaw1lDh-hLD3BhJgYUxS6GkE8&amp;ust=1543066694060863" TargetMode="Externa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com/url?sa=i&amp;rct=j&amp;q=&amp;esrc=s&amp;source=images&amp;cd=&amp;cad=rja&amp;uact=8&amp;ved=2ahUKEwiPy57j0ereAhVB8ywKHWuuBtwQjRx6BAgBEAU&amp;url=http://iuhli.cz/nadace-okd-pomohla-ozivit-tradici-hasicskych-soutezi/&amp;psig=AOvVaw2yR32mIvyr4LI9HmmG7GUY&amp;ust=1543066758287173" TargetMode="Externa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endParaRPr lang="cs-CZ" sz="4000" b="1" cap="all" dirty="0"/>
          </a:p>
          <a:p>
            <a:pPr lvl="0"/>
            <a:endParaRPr lang="cs-CZ" sz="4000" b="1" cap="all" dirty="0"/>
          </a:p>
          <a:p>
            <a:pPr lvl="0"/>
            <a:r>
              <a:rPr lang="cs-CZ" sz="4000" b="1" cap="all" dirty="0"/>
              <a:t>Nestátní neziskové organizace - úvod</a:t>
            </a: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37586"/>
            <a:ext cx="5034331" cy="273874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solidFill>
                  <a:srgbClr val="002060"/>
                </a:solidFill>
              </a:rPr>
              <a:t>Cílem přednášky je seznámit studenty s významem nestátních neziskových organizací a upřesnit jejich postavení v národním hospodářství</a:t>
            </a: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Charakteristika organizací</a:t>
            </a:r>
          </a:p>
        </p:txBody>
      </p:sp>
      <p:graphicFrame>
        <p:nvGraphicFramePr>
          <p:cNvPr id="4" name="Zástupný symbol pro obsah 3"/>
          <p:cNvGraphicFramePr>
            <a:graphicFrameLocks noGrp="1"/>
          </p:cNvGraphicFramePr>
          <p:nvPr>
            <p:ph idx="1"/>
          </p:nvPr>
        </p:nvGraphicFramePr>
        <p:xfrm>
          <a:off x="1240971" y="1959429"/>
          <a:ext cx="8895806" cy="3566160"/>
        </p:xfrm>
        <a:graphic>
          <a:graphicData uri="http://schemas.openxmlformats.org/drawingml/2006/table">
            <a:tbl>
              <a:tblPr>
                <a:tableStyleId>{775DCB02-9BB8-47FD-8907-85C794F793BA}</a:tableStyleId>
              </a:tblPr>
              <a:tblGrid>
                <a:gridCol w="4447903">
                  <a:extLst>
                    <a:ext uri="{9D8B030D-6E8A-4147-A177-3AD203B41FA5}">
                      <a16:colId xmlns:a16="http://schemas.microsoft.com/office/drawing/2014/main" val="20000"/>
                    </a:ext>
                  </a:extLst>
                </a:gridCol>
                <a:gridCol w="4447903">
                  <a:extLst>
                    <a:ext uri="{9D8B030D-6E8A-4147-A177-3AD203B41FA5}">
                      <a16:colId xmlns:a16="http://schemas.microsoft.com/office/drawing/2014/main" val="20001"/>
                    </a:ext>
                  </a:extLst>
                </a:gridCol>
              </a:tblGrid>
              <a:tr h="713232">
                <a:tc>
                  <a:txBody>
                    <a:bodyPr/>
                    <a:lstStyle/>
                    <a:p>
                      <a:pPr algn="l">
                        <a:lnSpc>
                          <a:spcPct val="115000"/>
                        </a:lnSpc>
                        <a:spcAft>
                          <a:spcPts val="0"/>
                        </a:spcAft>
                      </a:pPr>
                      <a:r>
                        <a:rPr lang="cs-CZ" sz="2000" b="1" dirty="0"/>
                        <a:t>Sektor</a:t>
                      </a:r>
                      <a:endParaRPr lang="cs-CZ" sz="2000" b="1" dirty="0">
                        <a:latin typeface="Times New Roman"/>
                        <a:ea typeface="Calibri"/>
                        <a:cs typeface="Times New Roman"/>
                      </a:endParaRPr>
                    </a:p>
                  </a:txBody>
                  <a:tcPr marL="68580" marR="68580" marT="0" marB="0"/>
                </a:tc>
                <a:tc>
                  <a:txBody>
                    <a:bodyPr/>
                    <a:lstStyle/>
                    <a:p>
                      <a:pPr algn="l">
                        <a:lnSpc>
                          <a:spcPct val="115000"/>
                        </a:lnSpc>
                        <a:spcAft>
                          <a:spcPts val="0"/>
                        </a:spcAft>
                      </a:pPr>
                      <a:r>
                        <a:rPr lang="cs-CZ" sz="2000" b="1" dirty="0"/>
                        <a:t>Charakteristika organizací</a:t>
                      </a:r>
                      <a:endParaRPr lang="cs-CZ" sz="2000" b="1" dirty="0">
                        <a:latin typeface="Times New Roman"/>
                        <a:ea typeface="Calibri"/>
                        <a:cs typeface="Times New Roman"/>
                      </a:endParaRPr>
                    </a:p>
                  </a:txBody>
                  <a:tcPr marL="68580" marR="68580" marT="0" marB="0"/>
                </a:tc>
                <a:extLst>
                  <a:ext uri="{0D108BD9-81ED-4DB2-BD59-A6C34878D82A}">
                    <a16:rowId xmlns:a16="http://schemas.microsoft.com/office/drawing/2014/main" val="10000"/>
                  </a:ext>
                </a:extLst>
              </a:tr>
              <a:tr h="713232">
                <a:tc>
                  <a:txBody>
                    <a:bodyPr/>
                    <a:lstStyle/>
                    <a:p>
                      <a:pPr algn="l">
                        <a:lnSpc>
                          <a:spcPct val="115000"/>
                        </a:lnSpc>
                        <a:spcAft>
                          <a:spcPts val="0"/>
                        </a:spcAft>
                      </a:pPr>
                      <a:r>
                        <a:rPr lang="cs-CZ" sz="2000" dirty="0"/>
                        <a:t>ziskový, soukromý, tržní (první sektor)</a:t>
                      </a:r>
                      <a:endParaRPr lang="cs-CZ" sz="2000" dirty="0">
                        <a:latin typeface="Times New Roman"/>
                        <a:ea typeface="Calibri"/>
                        <a:cs typeface="Times New Roman"/>
                      </a:endParaRPr>
                    </a:p>
                  </a:txBody>
                  <a:tcPr marL="68580" marR="68580" marT="0" marB="0"/>
                </a:tc>
                <a:tc>
                  <a:txBody>
                    <a:bodyPr/>
                    <a:lstStyle/>
                    <a:p>
                      <a:pPr algn="l">
                        <a:lnSpc>
                          <a:spcPct val="115000"/>
                        </a:lnSpc>
                        <a:spcAft>
                          <a:spcPts val="0"/>
                        </a:spcAft>
                      </a:pPr>
                      <a:r>
                        <a:rPr lang="cs-CZ" sz="2000"/>
                        <a:t>ziskové, formální, soukromé (privátní)</a:t>
                      </a:r>
                      <a:endParaRPr lang="cs-CZ" sz="2000">
                        <a:latin typeface="Times New Roman"/>
                        <a:ea typeface="Calibri"/>
                        <a:cs typeface="Times New Roman"/>
                      </a:endParaRPr>
                    </a:p>
                  </a:txBody>
                  <a:tcPr marL="68580" marR="68580" marT="0" marB="0"/>
                </a:tc>
                <a:extLst>
                  <a:ext uri="{0D108BD9-81ED-4DB2-BD59-A6C34878D82A}">
                    <a16:rowId xmlns:a16="http://schemas.microsoft.com/office/drawing/2014/main" val="10001"/>
                  </a:ext>
                </a:extLst>
              </a:tr>
              <a:tr h="713232">
                <a:tc>
                  <a:txBody>
                    <a:bodyPr/>
                    <a:lstStyle/>
                    <a:p>
                      <a:pPr algn="l">
                        <a:lnSpc>
                          <a:spcPct val="115000"/>
                        </a:lnSpc>
                        <a:spcAft>
                          <a:spcPts val="0"/>
                        </a:spcAft>
                      </a:pPr>
                      <a:r>
                        <a:rPr lang="cs-CZ" sz="2000" dirty="0"/>
                        <a:t>neziskový, veřejný (druhý sektor)</a:t>
                      </a:r>
                      <a:endParaRPr lang="cs-CZ" sz="2000" dirty="0">
                        <a:latin typeface="Times New Roman"/>
                        <a:ea typeface="Calibri"/>
                        <a:cs typeface="Times New Roman"/>
                      </a:endParaRPr>
                    </a:p>
                  </a:txBody>
                  <a:tcPr marL="68580" marR="68580" marT="0" marB="0"/>
                </a:tc>
                <a:tc>
                  <a:txBody>
                    <a:bodyPr/>
                    <a:lstStyle/>
                    <a:p>
                      <a:pPr algn="l">
                        <a:lnSpc>
                          <a:spcPct val="115000"/>
                        </a:lnSpc>
                        <a:spcAft>
                          <a:spcPts val="0"/>
                        </a:spcAft>
                      </a:pPr>
                      <a:r>
                        <a:rPr lang="cs-CZ" sz="2000" dirty="0"/>
                        <a:t>neziskové, formální, veřejné</a:t>
                      </a:r>
                      <a:endParaRPr lang="cs-CZ" sz="2000" dirty="0">
                        <a:latin typeface="Times New Roman"/>
                        <a:ea typeface="Calibri"/>
                        <a:cs typeface="Times New Roman"/>
                      </a:endParaRPr>
                    </a:p>
                  </a:txBody>
                  <a:tcPr marL="68580" marR="68580" marT="0" marB="0"/>
                </a:tc>
                <a:extLst>
                  <a:ext uri="{0D108BD9-81ED-4DB2-BD59-A6C34878D82A}">
                    <a16:rowId xmlns:a16="http://schemas.microsoft.com/office/drawing/2014/main" val="10002"/>
                  </a:ext>
                </a:extLst>
              </a:tr>
              <a:tr h="713232">
                <a:tc>
                  <a:txBody>
                    <a:bodyPr/>
                    <a:lstStyle/>
                    <a:p>
                      <a:pPr algn="l">
                        <a:lnSpc>
                          <a:spcPct val="115000"/>
                        </a:lnSpc>
                        <a:spcAft>
                          <a:spcPts val="0"/>
                        </a:spcAft>
                      </a:pPr>
                      <a:r>
                        <a:rPr lang="cs-CZ" sz="2000" dirty="0"/>
                        <a:t>neziskový, soukromý (nevládní, třetí sektor)</a:t>
                      </a:r>
                      <a:endParaRPr lang="cs-CZ" sz="2000" dirty="0">
                        <a:latin typeface="Times New Roman"/>
                        <a:ea typeface="Calibri"/>
                        <a:cs typeface="Times New Roman"/>
                      </a:endParaRPr>
                    </a:p>
                  </a:txBody>
                  <a:tcPr marL="68580" marR="68580" marT="0" marB="0"/>
                </a:tc>
                <a:tc>
                  <a:txBody>
                    <a:bodyPr/>
                    <a:lstStyle/>
                    <a:p>
                      <a:pPr algn="l">
                        <a:lnSpc>
                          <a:spcPct val="115000"/>
                        </a:lnSpc>
                        <a:spcAft>
                          <a:spcPts val="0"/>
                        </a:spcAft>
                      </a:pPr>
                      <a:r>
                        <a:rPr lang="cs-CZ" sz="2000" dirty="0"/>
                        <a:t>neziskové, formální, soukromé (privátní)</a:t>
                      </a:r>
                      <a:endParaRPr lang="cs-CZ" sz="2000" dirty="0">
                        <a:latin typeface="Times New Roman"/>
                        <a:ea typeface="Calibri"/>
                        <a:cs typeface="Times New Roman"/>
                      </a:endParaRPr>
                    </a:p>
                  </a:txBody>
                  <a:tcPr marL="68580" marR="68580" marT="0" marB="0"/>
                </a:tc>
                <a:extLst>
                  <a:ext uri="{0D108BD9-81ED-4DB2-BD59-A6C34878D82A}">
                    <a16:rowId xmlns:a16="http://schemas.microsoft.com/office/drawing/2014/main" val="10003"/>
                  </a:ext>
                </a:extLst>
              </a:tr>
              <a:tr h="713232">
                <a:tc>
                  <a:txBody>
                    <a:bodyPr/>
                    <a:lstStyle/>
                    <a:p>
                      <a:pPr algn="l">
                        <a:lnSpc>
                          <a:spcPct val="115000"/>
                        </a:lnSpc>
                        <a:spcAft>
                          <a:spcPts val="0"/>
                        </a:spcAft>
                      </a:pPr>
                      <a:r>
                        <a:rPr lang="cs-CZ" sz="2000"/>
                        <a:t>neziskový, domácnosti</a:t>
                      </a:r>
                      <a:endParaRPr lang="cs-CZ" sz="2000">
                        <a:latin typeface="Times New Roman"/>
                        <a:ea typeface="Calibri"/>
                        <a:cs typeface="Times New Roman"/>
                      </a:endParaRPr>
                    </a:p>
                  </a:txBody>
                  <a:tcPr marL="68580" marR="68580" marT="0" marB="0"/>
                </a:tc>
                <a:tc>
                  <a:txBody>
                    <a:bodyPr/>
                    <a:lstStyle/>
                    <a:p>
                      <a:pPr algn="l">
                        <a:lnSpc>
                          <a:spcPct val="115000"/>
                        </a:lnSpc>
                        <a:spcAft>
                          <a:spcPts val="0"/>
                        </a:spcAft>
                      </a:pPr>
                      <a:r>
                        <a:rPr lang="cs-CZ" sz="2000" dirty="0"/>
                        <a:t>neziskové, neformální, soukromé (privátní)</a:t>
                      </a:r>
                      <a:endParaRPr lang="cs-CZ" sz="2000" dirty="0">
                        <a:latin typeface="Times New Roman"/>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Ziskový soukromý sektor</a:t>
            </a:r>
          </a:p>
        </p:txBody>
      </p:sp>
      <p:sp>
        <p:nvSpPr>
          <p:cNvPr id="3" name="Zástupný symbol pro obsah 2"/>
          <p:cNvSpPr>
            <a:spLocks noGrp="1"/>
          </p:cNvSpPr>
          <p:nvPr>
            <p:ph idx="1"/>
          </p:nvPr>
        </p:nvSpPr>
        <p:spPr/>
        <p:txBody>
          <a:bodyPr/>
          <a:lstStyle/>
          <a:p>
            <a:r>
              <a:rPr lang="cs-CZ" dirty="0"/>
              <a:t>Vítkovice Steel, a.s.</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2825" y="3190875"/>
            <a:ext cx="5844300" cy="100763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Neziskový veřejný sektor</a:t>
            </a:r>
          </a:p>
        </p:txBody>
      </p:sp>
      <p:sp>
        <p:nvSpPr>
          <p:cNvPr id="3" name="Zástupný symbol pro obsah 2"/>
          <p:cNvSpPr>
            <a:spLocks noGrp="1"/>
          </p:cNvSpPr>
          <p:nvPr>
            <p:ph idx="1"/>
          </p:nvPr>
        </p:nvSpPr>
        <p:spPr/>
        <p:txBody>
          <a:bodyPr/>
          <a:lstStyle/>
          <a:p>
            <a:r>
              <a:rPr lang="cs-CZ" dirty="0"/>
              <a:t>Sociální služby Karviná, příspěvková organizace</a:t>
            </a:r>
          </a:p>
        </p:txBody>
      </p:sp>
      <p:pic>
        <p:nvPicPr>
          <p:cNvPr id="27650" name="Picture 2" descr="Výsledek obrázku pro sociální služby karviná">
            <a:hlinkClick r:id="rId2"/>
          </p:cNvPr>
          <p:cNvPicPr>
            <a:picLocks noChangeAspect="1" noChangeArrowheads="1"/>
          </p:cNvPicPr>
          <p:nvPr/>
        </p:nvPicPr>
        <p:blipFill>
          <a:blip r:embed="rId3" cstate="print"/>
          <a:srcRect/>
          <a:stretch>
            <a:fillRect/>
          </a:stretch>
        </p:blipFill>
        <p:spPr bwMode="auto">
          <a:xfrm>
            <a:off x="2768645" y="2763111"/>
            <a:ext cx="2756943" cy="218258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Neziskový soukromý sektor</a:t>
            </a:r>
          </a:p>
        </p:txBody>
      </p:sp>
      <p:sp>
        <p:nvSpPr>
          <p:cNvPr id="3" name="Zástupný symbol pro obsah 2"/>
          <p:cNvSpPr>
            <a:spLocks noGrp="1"/>
          </p:cNvSpPr>
          <p:nvPr>
            <p:ph idx="1"/>
          </p:nvPr>
        </p:nvSpPr>
        <p:spPr/>
        <p:txBody>
          <a:bodyPr/>
          <a:lstStyle/>
          <a:p>
            <a:r>
              <a:rPr lang="cs-CZ" dirty="0"/>
              <a:t>Nadace OKD</a:t>
            </a:r>
          </a:p>
          <a:p>
            <a:endParaRPr lang="cs-CZ" dirty="0"/>
          </a:p>
        </p:txBody>
      </p:sp>
      <p:pic>
        <p:nvPicPr>
          <p:cNvPr id="26626" name="Picture 2" descr="Výsledek obrázku pro nadace okd">
            <a:hlinkClick r:id="rId2"/>
          </p:cNvPr>
          <p:cNvPicPr>
            <a:picLocks noChangeAspect="1" noChangeArrowheads="1"/>
          </p:cNvPicPr>
          <p:nvPr/>
        </p:nvPicPr>
        <p:blipFill>
          <a:blip r:embed="rId3" cstate="print"/>
          <a:srcRect/>
          <a:stretch>
            <a:fillRect/>
          </a:stretch>
        </p:blipFill>
        <p:spPr bwMode="auto">
          <a:xfrm>
            <a:off x="2549525" y="2353808"/>
            <a:ext cx="4543425" cy="340995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Neziskový sektor domácností</a:t>
            </a:r>
          </a:p>
        </p:txBody>
      </p:sp>
      <p:sp>
        <p:nvSpPr>
          <p:cNvPr id="3" name="Zástupný symbol pro obsah 2"/>
          <p:cNvSpPr>
            <a:spLocks noGrp="1"/>
          </p:cNvSpPr>
          <p:nvPr>
            <p:ph idx="1"/>
          </p:nvPr>
        </p:nvSpPr>
        <p:spPr/>
        <p:txBody>
          <a:bodyPr/>
          <a:lstStyle/>
          <a:p>
            <a:r>
              <a:rPr lang="cs-CZ" dirty="0"/>
              <a:t>My všichni</a:t>
            </a:r>
          </a:p>
        </p:txBody>
      </p:sp>
      <p:pic>
        <p:nvPicPr>
          <p:cNvPr id="29698" name="Picture 2" descr="C:\Program Files (x86)\Microsoft Office\MEDIA\CAGCAT10\j0297551.wmf"/>
          <p:cNvPicPr>
            <a:picLocks noChangeAspect="1" noChangeArrowheads="1"/>
          </p:cNvPicPr>
          <p:nvPr/>
        </p:nvPicPr>
        <p:blipFill>
          <a:blip r:embed="rId2" cstate="print"/>
          <a:srcRect/>
          <a:stretch>
            <a:fillRect/>
          </a:stretch>
        </p:blipFill>
        <p:spPr bwMode="auto">
          <a:xfrm>
            <a:off x="6405335" y="1584100"/>
            <a:ext cx="2294528" cy="350121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Nadpis 4"/>
          <p:cNvSpPr>
            <a:spLocks noGrp="1"/>
          </p:cNvSpPr>
          <p:nvPr>
            <p:ph type="title"/>
          </p:nvPr>
        </p:nvSpPr>
        <p:spPr/>
        <p:txBody>
          <a:bodyPr/>
          <a:lstStyle/>
          <a:p>
            <a:r>
              <a:rPr lang="cs-CZ" dirty="0"/>
              <a:t>Základní dělení NNO</a:t>
            </a:r>
          </a:p>
        </p:txBody>
      </p:sp>
      <p:sp>
        <p:nvSpPr>
          <p:cNvPr id="7" name="Zástupný symbol pro obsah 6"/>
          <p:cNvSpPr>
            <a:spLocks noGrp="1"/>
          </p:cNvSpPr>
          <p:nvPr>
            <p:ph idx="1"/>
          </p:nvPr>
        </p:nvSpPr>
        <p:spPr/>
        <p:txBody>
          <a:bodyPr/>
          <a:lstStyle/>
          <a:p>
            <a:r>
              <a:rPr lang="cs-CZ" dirty="0"/>
              <a:t>Neziskové soukromoprávní veřejně prospěšné (s globálním posláním vzájemně prospěšné činnosti – komory, sdružení, …)</a:t>
            </a:r>
          </a:p>
          <a:p>
            <a:r>
              <a:rPr lang="cs-CZ" dirty="0"/>
              <a:t>Neziskové soukromoprávní vzájemně prospěšné (nadace, církve, politické strany, ústavy…)</a:t>
            </a:r>
          </a:p>
        </p:txBody>
      </p:sp>
    </p:spTree>
    <p:extLst>
      <p:ext uri="{BB962C8B-B14F-4D97-AF65-F5344CB8AC3E}">
        <p14:creationId xmlns:p14="http://schemas.microsoft.com/office/powerpoint/2010/main" val="4058052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právní formy NNO v ČR</a:t>
            </a:r>
          </a:p>
        </p:txBody>
      </p:sp>
      <p:sp>
        <p:nvSpPr>
          <p:cNvPr id="3" name="Zástupný symbol pro obsah 2"/>
          <p:cNvSpPr>
            <a:spLocks noGrp="1"/>
          </p:cNvSpPr>
          <p:nvPr>
            <p:ph idx="1"/>
          </p:nvPr>
        </p:nvSpPr>
        <p:spPr/>
        <p:txBody>
          <a:bodyPr/>
          <a:lstStyle/>
          <a:p>
            <a:r>
              <a:rPr lang="cs-CZ" dirty="0">
                <a:solidFill>
                  <a:srgbClr val="FF0000"/>
                </a:solidFill>
              </a:rPr>
              <a:t>Obecně prospěšná společnost – již se nezakládá</a:t>
            </a:r>
          </a:p>
          <a:p>
            <a:r>
              <a:rPr lang="cs-CZ" dirty="0"/>
              <a:t>Ústav</a:t>
            </a:r>
          </a:p>
          <a:p>
            <a:r>
              <a:rPr lang="cs-CZ" dirty="0"/>
              <a:t>Spolek</a:t>
            </a:r>
          </a:p>
          <a:p>
            <a:r>
              <a:rPr lang="cs-CZ" dirty="0"/>
              <a:t>Registrované církve a náboženské společnosti</a:t>
            </a:r>
          </a:p>
          <a:p>
            <a:r>
              <a:rPr lang="cs-CZ" dirty="0"/>
              <a:t>Nadace</a:t>
            </a:r>
          </a:p>
          <a:p>
            <a:r>
              <a:rPr lang="cs-CZ" dirty="0"/>
              <a:t>Nadační fondy</a:t>
            </a:r>
          </a:p>
        </p:txBody>
      </p:sp>
    </p:spTree>
    <p:extLst>
      <p:ext uri="{BB962C8B-B14F-4D97-AF65-F5344CB8AC3E}">
        <p14:creationId xmlns:p14="http://schemas.microsoft.com/office/powerpoint/2010/main" val="3808530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615955-E31D-4029-9BD0-3E143187A198}"/>
              </a:ext>
            </a:extLst>
          </p:cNvPr>
          <p:cNvSpPr>
            <a:spLocks noGrp="1"/>
          </p:cNvSpPr>
          <p:nvPr>
            <p:ph type="title"/>
          </p:nvPr>
        </p:nvSpPr>
        <p:spPr/>
        <p:txBody>
          <a:bodyPr/>
          <a:lstStyle/>
          <a:p>
            <a:r>
              <a:rPr lang="cs-CZ" dirty="0">
                <a:solidFill>
                  <a:srgbClr val="FF0000"/>
                </a:solidFill>
              </a:rPr>
              <a:t>Obecně prospěšná společnost</a:t>
            </a:r>
          </a:p>
        </p:txBody>
      </p:sp>
      <p:sp>
        <p:nvSpPr>
          <p:cNvPr id="3" name="Zástupný symbol pro text 2">
            <a:extLst>
              <a:ext uri="{FF2B5EF4-FFF2-40B4-BE49-F238E27FC236}">
                <a16:creationId xmlns:a16="http://schemas.microsoft.com/office/drawing/2014/main" id="{0CF06A54-F36D-46CF-B612-07B0C9DE8814}"/>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4275125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Obecně prospěšná společnost</a:t>
            </a:r>
          </a:p>
        </p:txBody>
      </p:sp>
      <p:sp>
        <p:nvSpPr>
          <p:cNvPr id="3" name="Zástupný symbol pro obsah 2"/>
          <p:cNvSpPr>
            <a:spLocks noGrp="1"/>
          </p:cNvSpPr>
          <p:nvPr>
            <p:ph idx="1"/>
          </p:nvPr>
        </p:nvSpPr>
        <p:spPr/>
        <p:txBody>
          <a:bodyPr/>
          <a:lstStyle/>
          <a:p>
            <a:r>
              <a:rPr lang="cs-CZ" dirty="0"/>
              <a:t>Obecně prospěšné společnosti byly zakládány podle </a:t>
            </a:r>
            <a:r>
              <a:rPr lang="cs-CZ" dirty="0">
                <a:solidFill>
                  <a:srgbClr val="FF0000"/>
                </a:solidFill>
              </a:rPr>
              <a:t>zákona </a:t>
            </a:r>
            <a:br>
              <a:rPr lang="cs-CZ" dirty="0">
                <a:solidFill>
                  <a:srgbClr val="FF0000"/>
                </a:solidFill>
              </a:rPr>
            </a:br>
            <a:r>
              <a:rPr lang="cs-CZ" dirty="0">
                <a:solidFill>
                  <a:srgbClr val="FF0000"/>
                </a:solidFill>
              </a:rPr>
              <a:t>č. 248/1995 Sb., o obecně prospěšných společnostech.</a:t>
            </a:r>
          </a:p>
          <a:p>
            <a:r>
              <a:rPr lang="cs-CZ" dirty="0"/>
              <a:t>Nové obecně prospěšné společnosti již zakládat nelze.</a:t>
            </a:r>
          </a:p>
          <a:p>
            <a:r>
              <a:rPr lang="cs-CZ" i="1" dirty="0">
                <a:solidFill>
                  <a:srgbClr val="FF0000"/>
                </a:solidFill>
              </a:rPr>
              <a:t>Může vlastním jménem podnikat v rámci tzv. doplňkové činnosti, případný zisk musí být použit na poskytování obecně prospěšných služeb, pro které byla obecně prospěšná společnost založena</a:t>
            </a:r>
            <a:r>
              <a:rPr lang="cs-CZ" dirty="0"/>
              <a:t>.</a:t>
            </a:r>
          </a:p>
        </p:txBody>
      </p:sp>
    </p:spTree>
    <p:extLst>
      <p:ext uri="{BB962C8B-B14F-4D97-AF65-F5344CB8AC3E}">
        <p14:creationId xmlns:p14="http://schemas.microsoft.com/office/powerpoint/2010/main" val="3382848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Orgány obecně prospěšné společnosti</a:t>
            </a:r>
          </a:p>
        </p:txBody>
      </p:sp>
      <p:sp>
        <p:nvSpPr>
          <p:cNvPr id="3" name="Zástupný symbol pro obsah 2"/>
          <p:cNvSpPr>
            <a:spLocks noGrp="1"/>
          </p:cNvSpPr>
          <p:nvPr>
            <p:ph idx="1"/>
          </p:nvPr>
        </p:nvSpPr>
        <p:spPr/>
        <p:txBody>
          <a:bodyPr>
            <a:normAutofit fontScale="92500" lnSpcReduction="10000"/>
          </a:bodyPr>
          <a:lstStyle/>
          <a:p>
            <a:r>
              <a:rPr lang="cs-CZ" dirty="0"/>
              <a:t>Ředitel</a:t>
            </a:r>
          </a:p>
          <a:p>
            <a:pPr lvl="1"/>
            <a:r>
              <a:rPr lang="cs-CZ" dirty="0"/>
              <a:t>Statutární orgán </a:t>
            </a:r>
          </a:p>
          <a:p>
            <a:pPr lvl="1"/>
            <a:r>
              <a:rPr lang="cs-CZ" dirty="0"/>
              <a:t>Správní rada</a:t>
            </a:r>
          </a:p>
          <a:p>
            <a:pPr lvl="1"/>
            <a:r>
              <a:rPr lang="cs-CZ" dirty="0"/>
              <a:t>Nejvyšší orgán </a:t>
            </a:r>
          </a:p>
          <a:p>
            <a:pPr lvl="1"/>
            <a:r>
              <a:rPr lang="cs-CZ" dirty="0"/>
              <a:t>Minimálně 3 členná</a:t>
            </a:r>
          </a:p>
          <a:p>
            <a:pPr lvl="1"/>
            <a:r>
              <a:rPr lang="cs-CZ" dirty="0"/>
              <a:t>Schvaluje: rozpočet, řádnou i mimořádnou účetní závěrku, výroční zprávu</a:t>
            </a:r>
          </a:p>
          <a:p>
            <a:r>
              <a:rPr lang="cs-CZ" dirty="0"/>
              <a:t>Dozorčí rada</a:t>
            </a:r>
          </a:p>
          <a:p>
            <a:pPr lvl="1"/>
            <a:r>
              <a:rPr lang="cs-CZ" dirty="0"/>
              <a:t>Kontrolní orgán</a:t>
            </a:r>
          </a:p>
          <a:p>
            <a:pPr lvl="1"/>
            <a:r>
              <a:rPr lang="cs-CZ" dirty="0"/>
              <a:t>Minimálně 3 členná</a:t>
            </a:r>
          </a:p>
        </p:txBody>
      </p:sp>
    </p:spTree>
    <p:extLst>
      <p:ext uri="{BB962C8B-B14F-4D97-AF65-F5344CB8AC3E}">
        <p14:creationId xmlns:p14="http://schemas.microsoft.com/office/powerpoint/2010/main" val="2808529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cap="small" dirty="0"/>
              <a:t>Veřejná prospěšnost</a:t>
            </a:r>
            <a:endParaRPr lang="cs-CZ" dirty="0"/>
          </a:p>
        </p:txBody>
      </p:sp>
      <p:sp>
        <p:nvSpPr>
          <p:cNvPr id="3" name="Zástupný symbol pro obsah 2"/>
          <p:cNvSpPr>
            <a:spLocks noGrp="1"/>
          </p:cNvSpPr>
          <p:nvPr>
            <p:ph idx="1"/>
          </p:nvPr>
        </p:nvSpPr>
        <p:spPr/>
        <p:txBody>
          <a:bodyPr/>
          <a:lstStyle/>
          <a:p>
            <a:pPr algn="just"/>
            <a:r>
              <a:rPr lang="cs-CZ" dirty="0"/>
              <a:t>Neziskovost a veřejná prospěšnost bývá v současné západní Evropě vztahována k institutu veřejných služeb, které jsou garantované vládou do výše dohodnutých standardů. Na jejich poskytování participuje široká paleta subjektů, označitelných právě jako občanský mix. I zde se pojem veřejné služby odvíjí od vládních politik (</a:t>
            </a:r>
            <a:r>
              <a:rPr lang="cs-CZ" dirty="0" err="1"/>
              <a:t>Hunčová</a:t>
            </a:r>
            <a:r>
              <a:rPr lang="cs-CZ" dirty="0"/>
              <a:t>, 2005).</a:t>
            </a:r>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FB34D3D-A97A-4CFE-8A77-EB44F6107051}"/>
              </a:ext>
            </a:extLst>
          </p:cNvPr>
          <p:cNvSpPr>
            <a:spLocks noGrp="1"/>
          </p:cNvSpPr>
          <p:nvPr>
            <p:ph type="title"/>
          </p:nvPr>
        </p:nvSpPr>
        <p:spPr/>
        <p:txBody>
          <a:bodyPr/>
          <a:lstStyle/>
          <a:p>
            <a:r>
              <a:rPr lang="cs-CZ" dirty="0"/>
              <a:t>Ústav</a:t>
            </a:r>
          </a:p>
        </p:txBody>
      </p:sp>
      <p:sp>
        <p:nvSpPr>
          <p:cNvPr id="5" name="Zástupný symbol pro text 4">
            <a:extLst>
              <a:ext uri="{FF2B5EF4-FFF2-40B4-BE49-F238E27FC236}">
                <a16:creationId xmlns:a16="http://schemas.microsoft.com/office/drawing/2014/main" id="{3A63EA67-14AE-44EF-B287-E1CC8EB65846}"/>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115461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Ústav</a:t>
            </a:r>
          </a:p>
        </p:txBody>
      </p:sp>
      <p:sp>
        <p:nvSpPr>
          <p:cNvPr id="3" name="Zástupný symbol pro obsah 2"/>
          <p:cNvSpPr>
            <a:spLocks noGrp="1"/>
          </p:cNvSpPr>
          <p:nvPr>
            <p:ph idx="1"/>
          </p:nvPr>
        </p:nvSpPr>
        <p:spPr/>
        <p:txBody>
          <a:bodyPr>
            <a:normAutofit fontScale="85000" lnSpcReduction="20000"/>
          </a:bodyPr>
          <a:lstStyle/>
          <a:p>
            <a:pPr algn="just"/>
            <a:r>
              <a:rPr lang="cs-CZ" dirty="0"/>
              <a:t>Ústav je právnická osoba založená za účelem provozování činnosti užitečné společensky nebo hospodářsky s využitím své osobní a majetkové složky, tudíž splňuje podmínku veřejné prospěšnosti. </a:t>
            </a:r>
          </a:p>
          <a:p>
            <a:pPr algn="just"/>
            <a:r>
              <a:rPr lang="cs-CZ" dirty="0"/>
              <a:t>Ústav provozuje činnost, jejíž výsledky jsou každému rovnocenně dostupné za podmínek, které si organizace předem stanoví. Ústav upravuje zákon č. 89/2012 Sb., </a:t>
            </a:r>
            <a:r>
              <a:rPr lang="cs-CZ" dirty="0">
                <a:solidFill>
                  <a:srgbClr val="FF0000"/>
                </a:solidFill>
              </a:rPr>
              <a:t>občanský zákoník </a:t>
            </a:r>
            <a:r>
              <a:rPr lang="cs-CZ" dirty="0"/>
              <a:t>(§ 402-418).</a:t>
            </a:r>
          </a:p>
          <a:p>
            <a:pPr algn="just"/>
            <a:r>
              <a:rPr lang="cs-CZ" dirty="0"/>
              <a:t>Ústavy jsou vhodné k poskytování různých druhů veřejně prospěšných služeb. Ústavu je v občanském zákoníku výslovně </a:t>
            </a:r>
            <a:r>
              <a:rPr lang="cs-CZ" dirty="0">
                <a:solidFill>
                  <a:srgbClr val="FF0000"/>
                </a:solidFill>
              </a:rPr>
              <a:t>povoleno provozovat obchodní závod nebo jinou vedlejší činnost, avšak pouze za podmínky, že to není na újmu jakosti, rozsahu a dostupnosti služeb poskytovaných v rámci hlavní činnosti ústavu</a:t>
            </a:r>
            <a:r>
              <a:rPr lang="cs-CZ" dirty="0"/>
              <a:t>. Zisk z těchto činností však může ústav použít jen k podpoře činnosti, pro niž byl založen, a k úhradě nákladů na vlastní správu</a:t>
            </a:r>
          </a:p>
        </p:txBody>
      </p:sp>
    </p:spTree>
    <p:extLst>
      <p:ext uri="{BB962C8B-B14F-4D97-AF65-F5344CB8AC3E}">
        <p14:creationId xmlns:p14="http://schemas.microsoft.com/office/powerpoint/2010/main" val="426657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Založení ústavu</a:t>
            </a:r>
          </a:p>
        </p:txBody>
      </p:sp>
      <p:sp>
        <p:nvSpPr>
          <p:cNvPr id="3" name="Zástupný symbol pro obsah 2"/>
          <p:cNvSpPr>
            <a:spLocks noGrp="1"/>
          </p:cNvSpPr>
          <p:nvPr>
            <p:ph idx="1"/>
          </p:nvPr>
        </p:nvSpPr>
        <p:spPr/>
        <p:txBody>
          <a:bodyPr>
            <a:normAutofit/>
          </a:bodyPr>
          <a:lstStyle/>
          <a:p>
            <a:r>
              <a:rPr lang="cs-CZ" dirty="0"/>
              <a:t>Ústav se zakládá </a:t>
            </a:r>
            <a:r>
              <a:rPr lang="cs-CZ" dirty="0">
                <a:solidFill>
                  <a:srgbClr val="FF0000"/>
                </a:solidFill>
              </a:rPr>
              <a:t>zakládací listinou </a:t>
            </a:r>
            <a:r>
              <a:rPr lang="cs-CZ" dirty="0"/>
              <a:t>nebo pořízením pro případ smrti.</a:t>
            </a:r>
          </a:p>
          <a:p>
            <a:r>
              <a:rPr lang="cs-CZ" dirty="0"/>
              <a:t>Zakladatelské právní</a:t>
            </a:r>
            <a:r>
              <a:rPr lang="cs-CZ" dirty="0">
                <a:solidFill>
                  <a:srgbClr val="FF0000"/>
                </a:solidFill>
              </a:rPr>
              <a:t> </a:t>
            </a:r>
            <a:r>
              <a:rPr lang="cs-CZ" dirty="0"/>
              <a:t>jednání musí obsahovat alespoň:</a:t>
            </a:r>
          </a:p>
          <a:p>
            <a:pPr lvl="1"/>
            <a:r>
              <a:rPr lang="cs-CZ" dirty="0"/>
              <a:t>název ústavu a jeho sídlo,</a:t>
            </a:r>
          </a:p>
          <a:p>
            <a:pPr lvl="1"/>
            <a:r>
              <a:rPr lang="cs-CZ" dirty="0"/>
              <a:t>účel ústavu, kdy je zakladatelem vymezen předmět jeho činnosti, popřípadě </a:t>
            </a:r>
            <a:br>
              <a:rPr lang="cs-CZ" dirty="0"/>
            </a:br>
            <a:r>
              <a:rPr lang="cs-CZ" dirty="0"/>
              <a:t>i předmět jeho podnikání,</a:t>
            </a:r>
          </a:p>
          <a:p>
            <a:pPr lvl="1"/>
            <a:r>
              <a:rPr lang="cs-CZ" dirty="0"/>
              <a:t>údaj o výši vkladu, popřípadě o jeho nepeněžitém předmětu,</a:t>
            </a:r>
          </a:p>
          <a:p>
            <a:pPr lvl="1"/>
            <a:r>
              <a:rPr lang="cs-CZ" dirty="0"/>
              <a:t>počet členů správní rady i jména a bydliště jejích prvních členů</a:t>
            </a:r>
            <a:endParaRPr lang="cs-CZ" dirty="0">
              <a:solidFill>
                <a:srgbClr val="FF0000"/>
              </a:solidFill>
            </a:endParaRPr>
          </a:p>
          <a:p>
            <a:pPr lvl="1"/>
            <a:r>
              <a:rPr lang="cs-CZ" dirty="0"/>
              <a:t>a podrobnosti o vnitřní organizaci ústavu, nevyhradí-li se její úprava statutu ústavu.</a:t>
            </a:r>
          </a:p>
          <a:p>
            <a:endParaRPr lang="cs-CZ" dirty="0"/>
          </a:p>
        </p:txBody>
      </p:sp>
    </p:spTree>
    <p:extLst>
      <p:ext uri="{BB962C8B-B14F-4D97-AF65-F5344CB8AC3E}">
        <p14:creationId xmlns:p14="http://schemas.microsoft.com/office/powerpoint/2010/main" val="565630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Orgány ústavu</a:t>
            </a:r>
          </a:p>
        </p:txBody>
      </p:sp>
      <p:sp>
        <p:nvSpPr>
          <p:cNvPr id="3" name="Zástupný symbol pro obsah 2"/>
          <p:cNvSpPr>
            <a:spLocks noGrp="1"/>
          </p:cNvSpPr>
          <p:nvPr>
            <p:ph sz="half" idx="1"/>
          </p:nvPr>
        </p:nvSpPr>
        <p:spPr/>
        <p:txBody>
          <a:bodyPr>
            <a:normAutofit fontScale="92500" lnSpcReduction="20000"/>
          </a:bodyPr>
          <a:lstStyle/>
          <a:p>
            <a:r>
              <a:rPr lang="cs-CZ" dirty="0"/>
              <a:t>Ředitel</a:t>
            </a:r>
          </a:p>
          <a:p>
            <a:pPr lvl="1"/>
            <a:r>
              <a:rPr lang="cs-CZ" dirty="0"/>
              <a:t>Statutární orgán ústavu</a:t>
            </a:r>
          </a:p>
          <a:p>
            <a:r>
              <a:rPr lang="cs-CZ" dirty="0"/>
              <a:t>Správní rada</a:t>
            </a:r>
          </a:p>
          <a:p>
            <a:pPr lvl="1"/>
            <a:r>
              <a:rPr lang="cs-CZ" dirty="0"/>
              <a:t>Nejvyšší orgán ústavu</a:t>
            </a:r>
          </a:p>
          <a:p>
            <a:pPr lvl="1"/>
            <a:r>
              <a:rPr lang="cs-CZ" dirty="0"/>
              <a:t>Minimálně 3 členná</a:t>
            </a:r>
          </a:p>
          <a:p>
            <a:pPr lvl="1"/>
            <a:r>
              <a:rPr lang="cs-CZ" dirty="0"/>
              <a:t>Schvaluje: rozpočet, řádnou i mimořádnou účetní závěrku, výroční zprávu</a:t>
            </a:r>
          </a:p>
          <a:p>
            <a:r>
              <a:rPr lang="cs-CZ" dirty="0"/>
              <a:t>Dozorčí rada/revizor</a:t>
            </a:r>
          </a:p>
          <a:p>
            <a:pPr lvl="1"/>
            <a:r>
              <a:rPr lang="cs-CZ" dirty="0"/>
              <a:t>Kontrolní orgán</a:t>
            </a:r>
          </a:p>
        </p:txBody>
      </p:sp>
      <p:sp>
        <p:nvSpPr>
          <p:cNvPr id="4" name="Zástupný symbol pro obsah 3">
            <a:extLst>
              <a:ext uri="{FF2B5EF4-FFF2-40B4-BE49-F238E27FC236}">
                <a16:creationId xmlns:a16="http://schemas.microsoft.com/office/drawing/2014/main" id="{A54C6162-6C5F-4DA4-B7B0-7168F93C6F79}"/>
              </a:ext>
            </a:extLst>
          </p:cNvPr>
          <p:cNvSpPr>
            <a:spLocks noGrp="1"/>
          </p:cNvSpPr>
          <p:nvPr>
            <p:ph sz="half" idx="2"/>
          </p:nvPr>
        </p:nvSpPr>
        <p:spPr/>
        <p:txBody>
          <a:bodyPr>
            <a:normAutofit fontScale="92500" lnSpcReduction="20000"/>
          </a:bodyPr>
          <a:lstStyle/>
          <a:p>
            <a:r>
              <a:rPr lang="cs-CZ" dirty="0"/>
              <a:t>Ústav nemá ze zákona povinnost vydat statut</a:t>
            </a:r>
          </a:p>
          <a:p>
            <a:r>
              <a:rPr lang="cs-CZ" dirty="0"/>
              <a:t>Upravuje vnitřní orgány ústavu a podrobnosti o činnosti ústavu</a:t>
            </a:r>
          </a:p>
          <a:p>
            <a:r>
              <a:rPr lang="cs-CZ" dirty="0"/>
              <a:t>Statut musí být uveřejněn ve sbírce listin </a:t>
            </a:r>
            <a:r>
              <a:rPr lang="cs-CZ" dirty="0">
                <a:solidFill>
                  <a:srgbClr val="FF0000"/>
                </a:solidFill>
              </a:rPr>
              <a:t>rejstříkového soudu</a:t>
            </a:r>
          </a:p>
          <a:p>
            <a:endParaRPr lang="cs-CZ" dirty="0"/>
          </a:p>
        </p:txBody>
      </p:sp>
      <p:sp>
        <p:nvSpPr>
          <p:cNvPr id="5" name="Nadpis 1">
            <a:extLst>
              <a:ext uri="{FF2B5EF4-FFF2-40B4-BE49-F238E27FC236}">
                <a16:creationId xmlns:a16="http://schemas.microsoft.com/office/drawing/2014/main" id="{D19BB038-6446-4468-832A-B9786FD2C2F6}"/>
              </a:ext>
            </a:extLst>
          </p:cNvPr>
          <p:cNvSpPr txBox="1">
            <a:spLocks/>
          </p:cNvSpPr>
          <p:nvPr/>
        </p:nvSpPr>
        <p:spPr>
          <a:xfrm>
            <a:off x="6468532" y="517525"/>
            <a:ext cx="503766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b="1" cap="small"/>
              <a:t>Statut ústavu</a:t>
            </a:r>
            <a:endParaRPr lang="cs-CZ" dirty="0"/>
          </a:p>
        </p:txBody>
      </p:sp>
    </p:spTree>
    <p:extLst>
      <p:ext uri="{BB962C8B-B14F-4D97-AF65-F5344CB8AC3E}">
        <p14:creationId xmlns:p14="http://schemas.microsoft.com/office/powerpoint/2010/main" val="2368257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A2CACB95-F1A4-4B32-B7B7-137F695181A7}"/>
              </a:ext>
            </a:extLst>
          </p:cNvPr>
          <p:cNvSpPr>
            <a:spLocks noGrp="1"/>
          </p:cNvSpPr>
          <p:nvPr>
            <p:ph type="title"/>
          </p:nvPr>
        </p:nvSpPr>
        <p:spPr/>
        <p:txBody>
          <a:bodyPr/>
          <a:lstStyle/>
          <a:p>
            <a:r>
              <a:rPr lang="cs-CZ" dirty="0"/>
              <a:t>Spolek</a:t>
            </a:r>
          </a:p>
        </p:txBody>
      </p:sp>
      <p:sp>
        <p:nvSpPr>
          <p:cNvPr id="6" name="Zástupný symbol pro text 5">
            <a:extLst>
              <a:ext uri="{FF2B5EF4-FFF2-40B4-BE49-F238E27FC236}">
                <a16:creationId xmlns:a16="http://schemas.microsoft.com/office/drawing/2014/main" id="{40C102A8-B266-4069-AE42-51BE06E6545C}"/>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836756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Spolek</a:t>
            </a:r>
          </a:p>
        </p:txBody>
      </p:sp>
      <p:sp>
        <p:nvSpPr>
          <p:cNvPr id="3" name="Zástupný symbol pro obsah 2"/>
          <p:cNvSpPr>
            <a:spLocks noGrp="1"/>
          </p:cNvSpPr>
          <p:nvPr>
            <p:ph idx="1"/>
          </p:nvPr>
        </p:nvSpPr>
        <p:spPr/>
        <p:txBody>
          <a:bodyPr>
            <a:normAutofit/>
          </a:bodyPr>
          <a:lstStyle/>
          <a:p>
            <a:r>
              <a:rPr lang="cs-CZ" dirty="0"/>
              <a:t>Spolek je sdružením nejméně tří osob, které bylo založeno k ochraně a uspokojování společného zájmu jeho členů.</a:t>
            </a:r>
          </a:p>
          <a:p>
            <a:r>
              <a:rPr lang="cs-CZ" dirty="0"/>
              <a:t>Členy spolku mohou být fyzické i právnické osoby, a to v jakémkoliv poměru.</a:t>
            </a:r>
          </a:p>
          <a:p>
            <a:r>
              <a:rPr lang="cs-CZ" dirty="0"/>
              <a:t>Tato právní forma je nástupcem občanských sdružení podle zrušeného zákona č. 83/1990 Sb., o sdružování občanů. </a:t>
            </a:r>
            <a:r>
              <a:rPr lang="cs-CZ" i="1" dirty="0"/>
              <a:t>Občanská sdružení</a:t>
            </a:r>
            <a:r>
              <a:rPr lang="cs-CZ" dirty="0"/>
              <a:t> dle zákona o sdružování občanů se považují za </a:t>
            </a:r>
            <a:r>
              <a:rPr lang="cs-CZ" i="1" dirty="0"/>
              <a:t>spolky</a:t>
            </a:r>
            <a:r>
              <a:rPr lang="cs-CZ" dirty="0"/>
              <a:t> dle nového občanského zákoníku (zákon č. 89/2012 Sb., občanský zákoník, § 214–302). </a:t>
            </a:r>
          </a:p>
          <a:p>
            <a:pPr algn="just"/>
            <a:r>
              <a:rPr lang="cs-CZ" dirty="0">
                <a:solidFill>
                  <a:srgbClr val="FF0000"/>
                </a:solidFill>
              </a:rPr>
              <a:t>Hlavní činností spolku nesmí být </a:t>
            </a:r>
            <a:r>
              <a:rPr lang="cs-CZ" b="1" i="1" dirty="0">
                <a:solidFill>
                  <a:srgbClr val="FF0000"/>
                </a:solidFill>
              </a:rPr>
              <a:t>podnikání</a:t>
            </a:r>
            <a:r>
              <a:rPr lang="cs-CZ" dirty="0">
                <a:solidFill>
                  <a:srgbClr val="FF0000"/>
                </a:solidFill>
              </a:rPr>
              <a:t> ani </a:t>
            </a:r>
            <a:r>
              <a:rPr lang="cs-CZ" b="1" i="1" dirty="0">
                <a:solidFill>
                  <a:srgbClr val="FF0000"/>
                </a:solidFill>
              </a:rPr>
              <a:t>jiná výdělečná činnost</a:t>
            </a:r>
            <a:r>
              <a:rPr lang="cs-CZ" dirty="0">
                <a:solidFill>
                  <a:srgbClr val="FF0000"/>
                </a:solidFill>
              </a:rPr>
              <a:t>.</a:t>
            </a:r>
          </a:p>
        </p:txBody>
      </p:sp>
    </p:spTree>
    <p:extLst>
      <p:ext uri="{BB962C8B-B14F-4D97-AF65-F5344CB8AC3E}">
        <p14:creationId xmlns:p14="http://schemas.microsoft.com/office/powerpoint/2010/main" val="3393607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Hospodářská činnost spolku</a:t>
            </a:r>
          </a:p>
        </p:txBody>
      </p:sp>
      <p:sp>
        <p:nvSpPr>
          <p:cNvPr id="3" name="Zástupný symbol pro obsah 2"/>
          <p:cNvSpPr>
            <a:spLocks noGrp="1"/>
          </p:cNvSpPr>
          <p:nvPr>
            <p:ph idx="1"/>
          </p:nvPr>
        </p:nvSpPr>
        <p:spPr/>
        <p:txBody>
          <a:bodyPr/>
          <a:lstStyle/>
          <a:p>
            <a:r>
              <a:rPr lang="cs-CZ" dirty="0"/>
              <a:t>Pokud chce spolek vykonávat vedlejší (hospodářskou) činnost, musí být tato činnost také vymezena ve stanovách spolku. </a:t>
            </a:r>
            <a:r>
              <a:rPr lang="cs-CZ" i="1" dirty="0">
                <a:solidFill>
                  <a:srgbClr val="FF0000"/>
                </a:solidFill>
              </a:rPr>
              <a:t>Zisk musí být použit na podporu dosažení vlastních cílů spolku.</a:t>
            </a:r>
          </a:p>
          <a:p>
            <a:r>
              <a:rPr lang="cs-CZ" dirty="0"/>
              <a:t>Název spolku pak musí obsahovat výrazy „spolek“, „zapsaný spolek“ nebo zkratku „z. s.“.</a:t>
            </a:r>
          </a:p>
          <a:p>
            <a:endParaRPr lang="cs-CZ" dirty="0"/>
          </a:p>
        </p:txBody>
      </p:sp>
    </p:spTree>
    <p:extLst>
      <p:ext uri="{BB962C8B-B14F-4D97-AF65-F5344CB8AC3E}">
        <p14:creationId xmlns:p14="http://schemas.microsoft.com/office/powerpoint/2010/main" val="2732204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Založení spolku</a:t>
            </a:r>
          </a:p>
        </p:txBody>
      </p:sp>
      <p:sp>
        <p:nvSpPr>
          <p:cNvPr id="3" name="Zástupný symbol pro obsah 2"/>
          <p:cNvSpPr>
            <a:spLocks noGrp="1"/>
          </p:cNvSpPr>
          <p:nvPr>
            <p:ph idx="1"/>
          </p:nvPr>
        </p:nvSpPr>
        <p:spPr/>
        <p:txBody>
          <a:bodyPr/>
          <a:lstStyle/>
          <a:p>
            <a:r>
              <a:rPr lang="cs-CZ" dirty="0"/>
              <a:t>Spolek se zakládá vytvořením stanov spolku, na jehož obsahu se musí dohodnout zakládající členové.</a:t>
            </a:r>
          </a:p>
          <a:p>
            <a:r>
              <a:rPr lang="cs-CZ" dirty="0"/>
              <a:t>Stanovy musí obsahovat alespoň:</a:t>
            </a:r>
          </a:p>
          <a:p>
            <a:pPr lvl="1"/>
            <a:r>
              <a:rPr lang="cs-CZ" dirty="0"/>
              <a:t>název a sídlo spolku,</a:t>
            </a:r>
          </a:p>
          <a:p>
            <a:pPr lvl="1"/>
            <a:r>
              <a:rPr lang="cs-CZ" dirty="0"/>
              <a:t>účel spolku,</a:t>
            </a:r>
          </a:p>
          <a:p>
            <a:pPr lvl="1"/>
            <a:r>
              <a:rPr lang="cs-CZ" dirty="0"/>
              <a:t>práva a povinnosti členů vůči spolku, popřípadě určení způsobu, jak jim budou práva a povinnosti vznikat,</a:t>
            </a:r>
          </a:p>
          <a:p>
            <a:pPr lvl="1"/>
            <a:r>
              <a:rPr lang="cs-CZ" dirty="0"/>
              <a:t>určení statutárního orgánu.</a:t>
            </a:r>
          </a:p>
          <a:p>
            <a:endParaRPr lang="cs-CZ" dirty="0"/>
          </a:p>
          <a:p>
            <a:pPr lvl="1"/>
            <a:endParaRPr lang="cs-CZ" dirty="0"/>
          </a:p>
        </p:txBody>
      </p:sp>
    </p:spTree>
    <p:extLst>
      <p:ext uri="{BB962C8B-B14F-4D97-AF65-F5344CB8AC3E}">
        <p14:creationId xmlns:p14="http://schemas.microsoft.com/office/powerpoint/2010/main" val="4108984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Orgány spolku</a:t>
            </a:r>
          </a:p>
        </p:txBody>
      </p:sp>
      <p:sp>
        <p:nvSpPr>
          <p:cNvPr id="3" name="Zástupný symbol pro obsah 2"/>
          <p:cNvSpPr>
            <a:spLocks noGrp="1"/>
          </p:cNvSpPr>
          <p:nvPr>
            <p:ph idx="1"/>
          </p:nvPr>
        </p:nvSpPr>
        <p:spPr/>
        <p:txBody>
          <a:bodyPr>
            <a:normAutofit fontScale="92500" lnSpcReduction="10000"/>
          </a:bodyPr>
          <a:lstStyle/>
          <a:p>
            <a:r>
              <a:rPr lang="cs-CZ" dirty="0"/>
              <a:t>Statutární orgán</a:t>
            </a:r>
          </a:p>
          <a:p>
            <a:pPr lvl="1"/>
            <a:r>
              <a:rPr lang="cs-CZ" dirty="0"/>
              <a:t>Předseda nebo kolektivní výbor za spolek jedná a většinou řídí i jeho činnost.</a:t>
            </a:r>
          </a:p>
          <a:p>
            <a:r>
              <a:rPr lang="cs-CZ" dirty="0"/>
              <a:t>Nejvyšší orgán</a:t>
            </a:r>
          </a:p>
          <a:p>
            <a:pPr lvl="1" algn="just"/>
            <a:r>
              <a:rPr lang="cs-CZ" dirty="0"/>
              <a:t>Členská schůze zpravidla určuje hlavní zaměření spolku, rozhoduje o změně stanov, schvaluje výsledek hospodaření spolku, hodnotí činnost dalších orgánů spolku i jejich členů, rozhoduje o zrušení spolku a jeho přeměně, rozhoduje o přijetí a vyloučení členů.</a:t>
            </a:r>
          </a:p>
          <a:p>
            <a:r>
              <a:rPr lang="cs-CZ" dirty="0"/>
              <a:t>Kontrolní orgán</a:t>
            </a:r>
          </a:p>
          <a:p>
            <a:pPr lvl="1"/>
            <a:r>
              <a:rPr lang="cs-CZ" dirty="0"/>
              <a:t>Spolky nemají povinnost zřizovat kontrolní orgán, pokud ho zřídí, může jím být např. kontrolní komise, revizní komise či revizor.</a:t>
            </a:r>
          </a:p>
          <a:p>
            <a:pPr lvl="1"/>
            <a:endParaRPr lang="cs-CZ" dirty="0"/>
          </a:p>
          <a:p>
            <a:endParaRPr lang="cs-CZ" dirty="0"/>
          </a:p>
        </p:txBody>
      </p:sp>
    </p:spTree>
    <p:extLst>
      <p:ext uri="{BB962C8B-B14F-4D97-AF65-F5344CB8AC3E}">
        <p14:creationId xmlns:p14="http://schemas.microsoft.com/office/powerpoint/2010/main" val="223762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CD965EE-4752-469F-B1DB-B86FE70BA791}"/>
              </a:ext>
            </a:extLst>
          </p:cNvPr>
          <p:cNvSpPr>
            <a:spLocks noGrp="1"/>
          </p:cNvSpPr>
          <p:nvPr>
            <p:ph type="title"/>
          </p:nvPr>
        </p:nvSpPr>
        <p:spPr/>
        <p:txBody>
          <a:bodyPr/>
          <a:lstStyle/>
          <a:p>
            <a:r>
              <a:rPr lang="cs-CZ" dirty="0"/>
              <a:t>Nadace</a:t>
            </a:r>
          </a:p>
        </p:txBody>
      </p:sp>
      <p:sp>
        <p:nvSpPr>
          <p:cNvPr id="5" name="Zástupný symbol pro text 4">
            <a:extLst>
              <a:ext uri="{FF2B5EF4-FFF2-40B4-BE49-F238E27FC236}">
                <a16:creationId xmlns:a16="http://schemas.microsoft.com/office/drawing/2014/main" id="{C539196B-6B5B-40CE-A866-1F6D076DD0FE}"/>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43338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Mýty o nestátních neziskových organizacích</a:t>
            </a:r>
          </a:p>
        </p:txBody>
      </p:sp>
      <p:sp>
        <p:nvSpPr>
          <p:cNvPr id="3" name="Zástupný symbol pro obsah 2"/>
          <p:cNvSpPr>
            <a:spLocks noGrp="1"/>
          </p:cNvSpPr>
          <p:nvPr>
            <p:ph idx="1"/>
          </p:nvPr>
        </p:nvSpPr>
        <p:spPr/>
        <p:txBody>
          <a:bodyPr/>
          <a:lstStyle/>
          <a:p>
            <a:r>
              <a:rPr lang="cs-CZ" dirty="0"/>
              <a:t>Zisk x ztráta</a:t>
            </a:r>
          </a:p>
          <a:p>
            <a:r>
              <a:rPr lang="cs-CZ" dirty="0"/>
              <a:t>Nestátní neziskové organizace jsou pouze charitativní organizace </a:t>
            </a:r>
            <a:br>
              <a:rPr lang="cs-CZ" dirty="0"/>
            </a:br>
            <a:r>
              <a:rPr lang="cs-CZ" dirty="0"/>
              <a:t>a starají se o slabé a nemohoucí jedince</a:t>
            </a:r>
          </a:p>
          <a:p>
            <a:r>
              <a:rPr lang="cs-CZ" dirty="0"/>
              <a:t>Kdo pracuje v nestátní neziskové organizaci nedostává žádnou mzdu</a:t>
            </a:r>
          </a:p>
          <a:p>
            <a:endParaRPr lang="cs-CZ" dirty="0"/>
          </a:p>
        </p:txBody>
      </p:sp>
    </p:spTree>
    <p:extLst>
      <p:ext uri="{BB962C8B-B14F-4D97-AF65-F5344CB8AC3E}">
        <p14:creationId xmlns:p14="http://schemas.microsoft.com/office/powerpoint/2010/main" val="2170406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Nadace</a:t>
            </a:r>
          </a:p>
        </p:txBody>
      </p:sp>
      <p:sp>
        <p:nvSpPr>
          <p:cNvPr id="3" name="Zástupný symbol pro obsah 2"/>
          <p:cNvSpPr>
            <a:spLocks noGrp="1"/>
          </p:cNvSpPr>
          <p:nvPr>
            <p:ph idx="1"/>
          </p:nvPr>
        </p:nvSpPr>
        <p:spPr/>
        <p:txBody>
          <a:bodyPr/>
          <a:lstStyle/>
          <a:p>
            <a:r>
              <a:rPr lang="cs-CZ" dirty="0"/>
              <a:t>Nadace je základním typem fundace, tedy právnické osoby, která byla vytvořená majetkem vyčleněným k určitému účelu.</a:t>
            </a:r>
          </a:p>
          <a:p>
            <a:r>
              <a:rPr lang="cs-CZ" dirty="0"/>
              <a:t>Nadace se zakládá k trvalé službě účelu užitečnému společensky nebo hospodářsky. </a:t>
            </a:r>
          </a:p>
          <a:p>
            <a:r>
              <a:rPr lang="cs-CZ" dirty="0">
                <a:solidFill>
                  <a:srgbClr val="FF0000"/>
                </a:solidFill>
              </a:rPr>
              <a:t>Nadace může vlastním jménem podnikat – musí však jít pouze o její vedlejší činnost a výtěžek z této činnosti musí být použit k podpoře účelu nadace.</a:t>
            </a:r>
          </a:p>
          <a:p>
            <a:endParaRPr lang="cs-CZ" dirty="0"/>
          </a:p>
        </p:txBody>
      </p:sp>
    </p:spTree>
    <p:extLst>
      <p:ext uri="{BB962C8B-B14F-4D97-AF65-F5344CB8AC3E}">
        <p14:creationId xmlns:p14="http://schemas.microsoft.com/office/powerpoint/2010/main" val="2947829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Založení nadace</a:t>
            </a:r>
          </a:p>
        </p:txBody>
      </p:sp>
      <p:sp>
        <p:nvSpPr>
          <p:cNvPr id="3" name="Zástupný symbol pro obsah 2"/>
          <p:cNvSpPr>
            <a:spLocks noGrp="1"/>
          </p:cNvSpPr>
          <p:nvPr>
            <p:ph idx="1"/>
          </p:nvPr>
        </p:nvSpPr>
        <p:spPr/>
        <p:txBody>
          <a:bodyPr/>
          <a:lstStyle/>
          <a:p>
            <a:r>
              <a:rPr lang="cs-CZ" dirty="0"/>
              <a:t>Nadace se zakládá nadační listinou, kterou může být:</a:t>
            </a:r>
          </a:p>
          <a:p>
            <a:pPr lvl="1"/>
            <a:r>
              <a:rPr lang="cs-CZ" dirty="0"/>
              <a:t>zakládací listina sepsaná jedním nebo více zakladateli,</a:t>
            </a:r>
          </a:p>
          <a:p>
            <a:pPr lvl="1"/>
            <a:r>
              <a:rPr lang="cs-CZ" dirty="0"/>
              <a:t>pořízení pro případ smrti (závěť).</a:t>
            </a:r>
          </a:p>
          <a:p>
            <a:r>
              <a:rPr lang="cs-CZ" dirty="0"/>
              <a:t>Nadační listinu je vždy nutné sepsat formou veřejné listiny (notářského zápisu).</a:t>
            </a:r>
          </a:p>
          <a:p>
            <a:r>
              <a:rPr lang="cs-CZ" dirty="0"/>
              <a:t>Vymezení, občanský zákoník, § 306–393 </a:t>
            </a:r>
          </a:p>
          <a:p>
            <a:endParaRPr lang="cs-CZ" dirty="0"/>
          </a:p>
        </p:txBody>
      </p:sp>
    </p:spTree>
    <p:extLst>
      <p:ext uri="{BB962C8B-B14F-4D97-AF65-F5344CB8AC3E}">
        <p14:creationId xmlns:p14="http://schemas.microsoft.com/office/powerpoint/2010/main" val="2678307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Zakládací listina musí obsahovat</a:t>
            </a:r>
          </a:p>
        </p:txBody>
      </p:sp>
      <p:sp>
        <p:nvSpPr>
          <p:cNvPr id="3" name="Zástupný symbol pro obsah 2"/>
          <p:cNvSpPr>
            <a:spLocks noGrp="1"/>
          </p:cNvSpPr>
          <p:nvPr>
            <p:ph idx="1"/>
          </p:nvPr>
        </p:nvSpPr>
        <p:spPr/>
        <p:txBody>
          <a:bodyPr>
            <a:normAutofit fontScale="55000" lnSpcReduction="20000"/>
          </a:bodyPr>
          <a:lstStyle/>
          <a:p>
            <a:pPr lvl="0"/>
            <a:r>
              <a:rPr lang="cs-CZ" dirty="0"/>
              <a:t>název a sídlo nadace,</a:t>
            </a:r>
          </a:p>
          <a:p>
            <a:pPr lvl="0"/>
            <a:r>
              <a:rPr lang="cs-CZ" dirty="0"/>
              <a:t>jméno zakladatele a jeho bydliště nebo sídlo,</a:t>
            </a:r>
          </a:p>
          <a:p>
            <a:pPr lvl="0"/>
            <a:r>
              <a:rPr lang="cs-CZ" dirty="0"/>
              <a:t>vymezení účelu, pro který se nadace zakládá,</a:t>
            </a:r>
          </a:p>
          <a:p>
            <a:pPr lvl="0"/>
            <a:r>
              <a:rPr lang="cs-CZ" dirty="0"/>
              <a:t>údaj o výši vkladu každého zakladatele,</a:t>
            </a:r>
          </a:p>
          <a:p>
            <a:pPr lvl="0"/>
            <a:r>
              <a:rPr lang="cs-CZ" dirty="0"/>
              <a:t>údaj o výši nadačního kapitálu,</a:t>
            </a:r>
          </a:p>
          <a:p>
            <a:pPr lvl="0"/>
            <a:r>
              <a:rPr lang="cs-CZ" dirty="0"/>
              <a:t>počet členů správní rady i jména a bydliště jejích prvních členů a údaj, jakým způsobem členové správní rady za nadaci jednají,</a:t>
            </a:r>
          </a:p>
          <a:p>
            <a:pPr lvl="0"/>
            <a:r>
              <a:rPr lang="cs-CZ" dirty="0"/>
              <a:t>počet členů dozorčí rady i jména a bydliště jejích prvních členů, případně, není-li dozorčí rada zřizována, jméno a bydliště prvního revizora,</a:t>
            </a:r>
          </a:p>
          <a:p>
            <a:pPr lvl="0"/>
            <a:r>
              <a:rPr lang="cs-CZ" dirty="0"/>
              <a:t>určení správce vkladů </a:t>
            </a:r>
          </a:p>
          <a:p>
            <a:pPr lvl="0"/>
            <a:r>
              <a:rPr lang="cs-CZ" dirty="0"/>
              <a:t>a podmínky pro poskytování nadačních příspěvků, případně okruh osob, jimž je lze poskytnout, nebo okruh činností, jež nadace může vzhledem ke svému účelu vykonávat, anebo určení, že tyto náležitosti stanoví statut nadace.</a:t>
            </a:r>
          </a:p>
          <a:p>
            <a:endParaRPr lang="cs-CZ" dirty="0"/>
          </a:p>
        </p:txBody>
      </p:sp>
    </p:spTree>
    <p:extLst>
      <p:ext uri="{BB962C8B-B14F-4D97-AF65-F5344CB8AC3E}">
        <p14:creationId xmlns:p14="http://schemas.microsoft.com/office/powerpoint/2010/main" val="23350116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Statut nadace</a:t>
            </a:r>
          </a:p>
        </p:txBody>
      </p:sp>
      <p:sp>
        <p:nvSpPr>
          <p:cNvPr id="3" name="Zástupný symbol pro obsah 2"/>
          <p:cNvSpPr>
            <a:spLocks noGrp="1"/>
          </p:cNvSpPr>
          <p:nvPr>
            <p:ph idx="1"/>
          </p:nvPr>
        </p:nvSpPr>
        <p:spPr/>
        <p:txBody>
          <a:bodyPr/>
          <a:lstStyle/>
          <a:p>
            <a:r>
              <a:rPr lang="cs-CZ" dirty="0"/>
              <a:t>Statut nadace je interním dokumentem, který konkretizuje, rozvádí či doplňuje ustanovení nadační listiny.</a:t>
            </a:r>
          </a:p>
          <a:p>
            <a:r>
              <a:rPr lang="cs-CZ" dirty="0"/>
              <a:t>Vydání statutu je pro nadaci na rozdíl od nadačního fondu nebo ústavu povinné ze zákona. Zákon uvádí, že statut musí upravit alespoň:</a:t>
            </a:r>
          </a:p>
          <a:p>
            <a:pPr lvl="1"/>
            <a:r>
              <a:rPr lang="cs-CZ" dirty="0"/>
              <a:t>způsob jednání orgánů nadace,</a:t>
            </a:r>
          </a:p>
          <a:p>
            <a:pPr lvl="1"/>
            <a:r>
              <a:rPr lang="cs-CZ" dirty="0"/>
              <a:t>podmínky pro poskytování nadačních příspěvků, případně okruh osob, kterým je lze poskytovat.</a:t>
            </a:r>
          </a:p>
          <a:p>
            <a:pPr lvl="1">
              <a:buNone/>
            </a:pPr>
            <a:endParaRPr lang="cs-CZ" dirty="0"/>
          </a:p>
        </p:txBody>
      </p:sp>
    </p:spTree>
    <p:extLst>
      <p:ext uri="{BB962C8B-B14F-4D97-AF65-F5344CB8AC3E}">
        <p14:creationId xmlns:p14="http://schemas.microsoft.com/office/powerpoint/2010/main" val="2542316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Orgány nadace</a:t>
            </a:r>
          </a:p>
        </p:txBody>
      </p:sp>
      <p:sp>
        <p:nvSpPr>
          <p:cNvPr id="3" name="Zástupný symbol pro obsah 2"/>
          <p:cNvSpPr>
            <a:spLocks noGrp="1"/>
          </p:cNvSpPr>
          <p:nvPr>
            <p:ph idx="1"/>
          </p:nvPr>
        </p:nvSpPr>
        <p:spPr/>
        <p:txBody>
          <a:bodyPr/>
          <a:lstStyle/>
          <a:p>
            <a:r>
              <a:rPr lang="cs-CZ" dirty="0"/>
              <a:t>Správní rada</a:t>
            </a:r>
          </a:p>
          <a:p>
            <a:pPr lvl="1"/>
            <a:r>
              <a:rPr lang="cs-CZ" dirty="0"/>
              <a:t>Statutární orgán nadace</a:t>
            </a:r>
          </a:p>
          <a:p>
            <a:pPr lvl="1"/>
            <a:r>
              <a:rPr lang="cs-CZ" dirty="0"/>
              <a:t>Správní rada nadace řídí její činnost, jedná jejím jménem navenek a vykonává veškeré pravomoci, které nenáleží dozorčí radě nebo revizorovi</a:t>
            </a:r>
          </a:p>
          <a:p>
            <a:pPr lvl="1"/>
            <a:r>
              <a:rPr lang="cs-CZ" dirty="0"/>
              <a:t>Minimálně 3 členná</a:t>
            </a:r>
          </a:p>
          <a:p>
            <a:r>
              <a:rPr lang="cs-CZ" dirty="0"/>
              <a:t>Kontrolní orgány nadace</a:t>
            </a:r>
          </a:p>
          <a:p>
            <a:pPr lvl="1"/>
            <a:r>
              <a:rPr lang="cs-CZ" dirty="0"/>
              <a:t>Kontrolním orgánem nadace je </a:t>
            </a:r>
            <a:r>
              <a:rPr lang="cs-CZ" b="1" i="1" dirty="0"/>
              <a:t>dozorčí rada</a:t>
            </a:r>
            <a:r>
              <a:rPr lang="cs-CZ" dirty="0"/>
              <a:t> nebo </a:t>
            </a:r>
            <a:r>
              <a:rPr lang="cs-CZ" b="1" i="1" dirty="0"/>
              <a:t>revizor</a:t>
            </a:r>
          </a:p>
          <a:p>
            <a:pPr lvl="1"/>
            <a:r>
              <a:rPr lang="cs-CZ" dirty="0"/>
              <a:t>Dozorčí rada musí být minimálně 3 členná</a:t>
            </a:r>
          </a:p>
          <a:p>
            <a:endParaRPr lang="cs-CZ" dirty="0"/>
          </a:p>
        </p:txBody>
      </p:sp>
    </p:spTree>
    <p:extLst>
      <p:ext uri="{BB962C8B-B14F-4D97-AF65-F5344CB8AC3E}">
        <p14:creationId xmlns:p14="http://schemas.microsoft.com/office/powerpoint/2010/main" val="1629473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Majetek nadace a jeho správa</a:t>
            </a:r>
          </a:p>
        </p:txBody>
      </p:sp>
      <p:sp>
        <p:nvSpPr>
          <p:cNvPr id="3" name="Zástupný symbol pro obsah 2"/>
          <p:cNvSpPr>
            <a:spLocks noGrp="1"/>
          </p:cNvSpPr>
          <p:nvPr>
            <p:ph idx="1"/>
          </p:nvPr>
        </p:nvSpPr>
        <p:spPr/>
        <p:txBody>
          <a:bodyPr>
            <a:normAutofit fontScale="77500" lnSpcReduction="20000"/>
          </a:bodyPr>
          <a:lstStyle/>
          <a:p>
            <a:r>
              <a:rPr lang="cs-CZ" dirty="0"/>
              <a:t>Majetek nadace je tvořen </a:t>
            </a:r>
            <a:r>
              <a:rPr lang="cs-CZ" b="1" i="1" dirty="0"/>
              <a:t>nadační jistinou</a:t>
            </a:r>
            <a:r>
              <a:rPr lang="cs-CZ" dirty="0"/>
              <a:t> a ostatním majetkem.</a:t>
            </a:r>
          </a:p>
          <a:p>
            <a:r>
              <a:rPr lang="cs-CZ" dirty="0"/>
              <a:t>Nadační jistina je tvořena souborem předmětů vkladů do nadace, popřípadě i nadačních darů, musí mít výši alespoň 500 000 Kč.</a:t>
            </a:r>
          </a:p>
          <a:p>
            <a:r>
              <a:rPr lang="cs-CZ" dirty="0"/>
              <a:t>Peněžní vyjádření nadační jistiny se nazývá </a:t>
            </a:r>
            <a:r>
              <a:rPr lang="cs-CZ" b="1" i="1" dirty="0"/>
              <a:t>nadační kapitál</a:t>
            </a:r>
            <a:r>
              <a:rPr lang="cs-CZ" dirty="0"/>
              <a:t>.</a:t>
            </a:r>
          </a:p>
          <a:p>
            <a:r>
              <a:rPr lang="cs-CZ" dirty="0"/>
              <a:t>Nadace používá svůj majetek v souladu s účelem uvedeným </a:t>
            </a:r>
            <a:br>
              <a:rPr lang="cs-CZ" dirty="0"/>
            </a:br>
            <a:r>
              <a:rPr lang="cs-CZ" dirty="0"/>
              <a:t>v nadační listině i ve statutu a za podmínek tam určených k poskytování nadačních příspěvků, a to k:</a:t>
            </a:r>
          </a:p>
          <a:p>
            <a:pPr lvl="1"/>
            <a:r>
              <a:rPr lang="cs-CZ" dirty="0"/>
              <a:t>zajištění vlastní činnosti k naplnění svého účelu:</a:t>
            </a:r>
          </a:p>
          <a:p>
            <a:pPr lvl="2"/>
            <a:r>
              <a:rPr lang="cs-CZ" dirty="0"/>
              <a:t>poskytování nadačních příspěvků;</a:t>
            </a:r>
          </a:p>
          <a:p>
            <a:pPr lvl="2"/>
            <a:r>
              <a:rPr lang="cs-CZ" dirty="0"/>
              <a:t>zajištění vlastní činnosti (např.: provoz školy);</a:t>
            </a:r>
          </a:p>
          <a:p>
            <a:pPr lvl="1"/>
            <a:r>
              <a:rPr lang="cs-CZ" dirty="0"/>
              <a:t>úhradě nákladů na zhodnocení nadační jistiny;</a:t>
            </a:r>
          </a:p>
          <a:p>
            <a:pPr lvl="1"/>
            <a:r>
              <a:rPr lang="cs-CZ" dirty="0"/>
              <a:t>nákladů na vlastní správu.</a:t>
            </a:r>
          </a:p>
          <a:p>
            <a:endParaRPr lang="cs-CZ" dirty="0"/>
          </a:p>
        </p:txBody>
      </p:sp>
    </p:spTree>
    <p:extLst>
      <p:ext uri="{BB962C8B-B14F-4D97-AF65-F5344CB8AC3E}">
        <p14:creationId xmlns:p14="http://schemas.microsoft.com/office/powerpoint/2010/main" val="2780654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Poskytování nadačních příspěvků</a:t>
            </a:r>
          </a:p>
        </p:txBody>
      </p:sp>
      <p:sp>
        <p:nvSpPr>
          <p:cNvPr id="3" name="Zástupný symbol pro obsah 2"/>
          <p:cNvSpPr>
            <a:spLocks noGrp="1"/>
          </p:cNvSpPr>
          <p:nvPr>
            <p:ph idx="1"/>
          </p:nvPr>
        </p:nvSpPr>
        <p:spPr/>
        <p:txBody>
          <a:bodyPr/>
          <a:lstStyle/>
          <a:p>
            <a:r>
              <a:rPr lang="cs-CZ" dirty="0"/>
              <a:t>Nadace poskytuje nadační příspěvky tak, aby byly v souladu s její nadační listinou nebo statutem.</a:t>
            </a:r>
          </a:p>
          <a:p>
            <a:r>
              <a:rPr lang="cs-CZ" dirty="0"/>
              <a:t>Zákon zakazuje nadaci poskytnout nadační příspěvek:</a:t>
            </a:r>
          </a:p>
          <a:p>
            <a:pPr lvl="1"/>
            <a:r>
              <a:rPr lang="cs-CZ" dirty="0"/>
              <a:t>osobě, která je členem orgánu nebo zaměstnancem nadace ani osobě jim blízké,</a:t>
            </a:r>
          </a:p>
          <a:p>
            <a:pPr lvl="1"/>
            <a:r>
              <a:rPr lang="cs-CZ" dirty="0"/>
              <a:t>zakladateli nebo osobě jemu blízké.</a:t>
            </a:r>
          </a:p>
          <a:p>
            <a:endParaRPr lang="cs-CZ" dirty="0"/>
          </a:p>
        </p:txBody>
      </p:sp>
    </p:spTree>
    <p:extLst>
      <p:ext uri="{BB962C8B-B14F-4D97-AF65-F5344CB8AC3E}">
        <p14:creationId xmlns:p14="http://schemas.microsoft.com/office/powerpoint/2010/main" val="16357670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556F33C2-686F-4098-924A-86979F39B989}"/>
              </a:ext>
            </a:extLst>
          </p:cNvPr>
          <p:cNvSpPr>
            <a:spLocks noGrp="1"/>
          </p:cNvSpPr>
          <p:nvPr>
            <p:ph type="title"/>
          </p:nvPr>
        </p:nvSpPr>
        <p:spPr/>
        <p:txBody>
          <a:bodyPr/>
          <a:lstStyle/>
          <a:p>
            <a:r>
              <a:rPr lang="cs-CZ" dirty="0"/>
              <a:t>Nadační fond</a:t>
            </a:r>
          </a:p>
        </p:txBody>
      </p:sp>
      <p:sp>
        <p:nvSpPr>
          <p:cNvPr id="6" name="Zástupný symbol pro text 5">
            <a:extLst>
              <a:ext uri="{FF2B5EF4-FFF2-40B4-BE49-F238E27FC236}">
                <a16:creationId xmlns:a16="http://schemas.microsoft.com/office/drawing/2014/main" id="{C92BB70D-CBB3-4E24-8D18-582EC8DB05FD}"/>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364458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Nadační fond</a:t>
            </a:r>
          </a:p>
        </p:txBody>
      </p:sp>
      <p:sp>
        <p:nvSpPr>
          <p:cNvPr id="3" name="Zástupný symbol pro obsah 2"/>
          <p:cNvSpPr>
            <a:spLocks noGrp="1"/>
          </p:cNvSpPr>
          <p:nvPr>
            <p:ph idx="1"/>
          </p:nvPr>
        </p:nvSpPr>
        <p:spPr/>
        <p:txBody>
          <a:bodyPr/>
          <a:lstStyle/>
          <a:p>
            <a:r>
              <a:rPr lang="cs-CZ" dirty="0"/>
              <a:t>Nadační fond je zakládán zakladatelem k účelu, který je užitečný společensky nebo hospodářsky.</a:t>
            </a:r>
          </a:p>
          <a:p>
            <a:r>
              <a:rPr lang="cs-CZ" dirty="0"/>
              <a:t>Nadační fond se zakládá zakládací listinou nebo pořízením pro případ smrti.</a:t>
            </a:r>
          </a:p>
          <a:p>
            <a:r>
              <a:rPr lang="cs-CZ" dirty="0"/>
              <a:t>Nadační fond není nutné zakládat ve formě veřejné listiny, ale podpisy zakladatelů musí být úředně ověřeny.</a:t>
            </a:r>
          </a:p>
          <a:p>
            <a:r>
              <a:rPr lang="cs-CZ" dirty="0"/>
              <a:t>Zákon neudává povinnost pro vydání statutu nadačního fondu, takže jeho vydání je dobrovolné.</a:t>
            </a:r>
          </a:p>
          <a:p>
            <a:endParaRPr lang="cs-CZ" dirty="0"/>
          </a:p>
        </p:txBody>
      </p:sp>
    </p:spTree>
    <p:extLst>
      <p:ext uri="{BB962C8B-B14F-4D97-AF65-F5344CB8AC3E}">
        <p14:creationId xmlns:p14="http://schemas.microsoft.com/office/powerpoint/2010/main" val="4026810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Zakladatelské právní jednání</a:t>
            </a:r>
          </a:p>
        </p:txBody>
      </p:sp>
      <p:sp>
        <p:nvSpPr>
          <p:cNvPr id="3" name="Zástupný symbol pro obsah 2"/>
          <p:cNvSpPr>
            <a:spLocks noGrp="1"/>
          </p:cNvSpPr>
          <p:nvPr>
            <p:ph idx="1"/>
          </p:nvPr>
        </p:nvSpPr>
        <p:spPr/>
        <p:txBody>
          <a:bodyPr>
            <a:normAutofit fontScale="85000" lnSpcReduction="20000"/>
          </a:bodyPr>
          <a:lstStyle/>
          <a:p>
            <a:r>
              <a:rPr lang="cs-CZ" dirty="0"/>
              <a:t>Musí obsahovat alespoň:</a:t>
            </a:r>
          </a:p>
          <a:p>
            <a:pPr lvl="1"/>
            <a:r>
              <a:rPr lang="cs-CZ" dirty="0"/>
              <a:t>název a sídlo nadačního fondu,</a:t>
            </a:r>
          </a:p>
          <a:p>
            <a:pPr lvl="1"/>
            <a:r>
              <a:rPr lang="cs-CZ" dirty="0"/>
              <a:t>jméno zakladatele a jeho bydliště nebo sídlo,</a:t>
            </a:r>
          </a:p>
          <a:p>
            <a:pPr lvl="1"/>
            <a:r>
              <a:rPr lang="cs-CZ" dirty="0"/>
              <a:t>vymezení účelu, pro který se nadační fond zakládá,</a:t>
            </a:r>
          </a:p>
          <a:p>
            <a:pPr lvl="1"/>
            <a:r>
              <a:rPr lang="cs-CZ" dirty="0"/>
              <a:t>údaj o výši vkladu, popřípadě o jeho nepeněžitém předmětu,</a:t>
            </a:r>
          </a:p>
          <a:p>
            <a:pPr lvl="1"/>
            <a:r>
              <a:rPr lang="cs-CZ" dirty="0"/>
              <a:t>počet členů správní rady i jména a bydliště jejích prvních členů a údaj, jakým způsobem členové správní rady za nadační fond jednají,</a:t>
            </a:r>
          </a:p>
          <a:p>
            <a:pPr lvl="1"/>
            <a:r>
              <a:rPr lang="cs-CZ" dirty="0"/>
              <a:t>počet členů dozorčí rady i jména a bydliště jejích prvních členů, nebo jméno </a:t>
            </a:r>
            <a:br>
              <a:rPr lang="cs-CZ" dirty="0"/>
            </a:br>
            <a:r>
              <a:rPr lang="cs-CZ" dirty="0"/>
              <a:t>a bydliště prvního revizora,</a:t>
            </a:r>
          </a:p>
          <a:p>
            <a:pPr lvl="1"/>
            <a:r>
              <a:rPr lang="cs-CZ" dirty="0"/>
              <a:t>určení správce vkladů,</a:t>
            </a:r>
          </a:p>
          <a:p>
            <a:pPr lvl="1"/>
            <a:r>
              <a:rPr lang="cs-CZ" dirty="0"/>
              <a:t>podmínky pro poskytování příspěvků z majetku nadačního fondu nebo vymezení okruhu činností, jež nadační fond může vzhledem k svému účelu vykonávat.</a:t>
            </a:r>
          </a:p>
          <a:p>
            <a:endParaRPr lang="cs-CZ" dirty="0"/>
          </a:p>
        </p:txBody>
      </p:sp>
    </p:spTree>
    <p:extLst>
      <p:ext uri="{BB962C8B-B14F-4D97-AF65-F5344CB8AC3E}">
        <p14:creationId xmlns:p14="http://schemas.microsoft.com/office/powerpoint/2010/main" val="109663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Mýty o zisku</a:t>
            </a:r>
          </a:p>
        </p:txBody>
      </p:sp>
      <p:sp>
        <p:nvSpPr>
          <p:cNvPr id="3" name="Zástupný symbol pro obsah 2"/>
          <p:cNvSpPr>
            <a:spLocks noGrp="1"/>
          </p:cNvSpPr>
          <p:nvPr>
            <p:ph idx="1"/>
          </p:nvPr>
        </p:nvSpPr>
        <p:spPr/>
        <p:txBody>
          <a:bodyPr/>
          <a:lstStyle/>
          <a:p>
            <a:r>
              <a:rPr lang="cs-CZ" dirty="0"/>
              <a:t>Nestátní neziskové organizace nevytváří zisk </a:t>
            </a:r>
          </a:p>
          <a:p>
            <a:pPr lvl="1"/>
            <a:r>
              <a:rPr lang="cs-CZ" dirty="0"/>
              <a:t>Kdo potom hradí jejich ztrátu?</a:t>
            </a:r>
          </a:p>
          <a:p>
            <a:pPr lvl="1"/>
            <a:r>
              <a:rPr lang="cs-CZ" dirty="0"/>
              <a:t>Co se stane, když je nějakým nedopatřením zisk opravdu generován?</a:t>
            </a:r>
          </a:p>
          <a:p>
            <a:pPr lvl="1"/>
            <a:r>
              <a:rPr lang="cs-CZ" dirty="0"/>
              <a:t>Je vyrovnaný rozpočet realitou nebo fikcí?</a:t>
            </a:r>
          </a:p>
        </p:txBody>
      </p:sp>
    </p:spTree>
    <p:extLst>
      <p:ext uri="{BB962C8B-B14F-4D97-AF65-F5344CB8AC3E}">
        <p14:creationId xmlns:p14="http://schemas.microsoft.com/office/powerpoint/2010/main" val="2034282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Majetek nadačního fondu a jeho správa</a:t>
            </a:r>
          </a:p>
        </p:txBody>
      </p:sp>
      <p:sp>
        <p:nvSpPr>
          <p:cNvPr id="3" name="Zástupný symbol pro obsah 2"/>
          <p:cNvSpPr>
            <a:spLocks noGrp="1"/>
          </p:cNvSpPr>
          <p:nvPr>
            <p:ph idx="1"/>
          </p:nvPr>
        </p:nvSpPr>
        <p:spPr/>
        <p:txBody>
          <a:bodyPr/>
          <a:lstStyle/>
          <a:p>
            <a:r>
              <a:rPr lang="cs-CZ" b="1" i="1" dirty="0"/>
              <a:t>Minimální výše vkladu zakladatele nadačního fondu</a:t>
            </a:r>
            <a:r>
              <a:rPr lang="cs-CZ" dirty="0"/>
              <a:t> není stanovena, tudíž stačí, pokud zakladatel složí vklad alespoň ve výši 1 Kč.</a:t>
            </a:r>
          </a:p>
          <a:p>
            <a:r>
              <a:rPr lang="cs-CZ" dirty="0"/>
              <a:t>Majetek nadačního fondu tvoří soubor vzniklý z vkladů a darů, jejichž předmět nemusí splňovat předpoklad trvalého výnosu.</a:t>
            </a:r>
          </a:p>
          <a:p>
            <a:r>
              <a:rPr lang="cs-CZ" dirty="0"/>
              <a:t>Nadační fond nevytváří nadační jistinu ani nadační kapitál.</a:t>
            </a:r>
          </a:p>
        </p:txBody>
      </p:sp>
    </p:spTree>
    <p:extLst>
      <p:ext uri="{BB962C8B-B14F-4D97-AF65-F5344CB8AC3E}">
        <p14:creationId xmlns:p14="http://schemas.microsoft.com/office/powerpoint/2010/main" val="1666215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Poskytování příspěvků nadačního fondu</a:t>
            </a:r>
          </a:p>
        </p:txBody>
      </p:sp>
      <p:sp>
        <p:nvSpPr>
          <p:cNvPr id="3" name="Zástupný symbol pro obsah 2"/>
          <p:cNvSpPr>
            <a:spLocks noGrp="1"/>
          </p:cNvSpPr>
          <p:nvPr>
            <p:ph idx="1"/>
          </p:nvPr>
        </p:nvSpPr>
        <p:spPr/>
        <p:txBody>
          <a:bodyPr/>
          <a:lstStyle/>
          <a:p>
            <a:r>
              <a:rPr lang="cs-CZ" dirty="0"/>
              <a:t>Zákon nestanovuje povinnost nadačnímu fondu, aby poskytoval ze svého majetku příspěvky.</a:t>
            </a:r>
          </a:p>
          <a:p>
            <a:r>
              <a:rPr lang="cs-CZ" dirty="0"/>
              <a:t>Pokud poskytuje příspěvky, pouze v souladu se svým zakladatelským právním jednáním (zakládací listina nadačního fondu), případně se svými dalšími vnitřními předpisy.</a:t>
            </a:r>
          </a:p>
        </p:txBody>
      </p:sp>
    </p:spTree>
    <p:extLst>
      <p:ext uri="{BB962C8B-B14F-4D97-AF65-F5344CB8AC3E}">
        <p14:creationId xmlns:p14="http://schemas.microsoft.com/office/powerpoint/2010/main" val="3713904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B6B8F5E-C8C0-47C4-8660-6D740EA4B2AA}"/>
              </a:ext>
            </a:extLst>
          </p:cNvPr>
          <p:cNvSpPr>
            <a:spLocks noGrp="1"/>
          </p:cNvSpPr>
          <p:nvPr>
            <p:ph type="title"/>
          </p:nvPr>
        </p:nvSpPr>
        <p:spPr/>
        <p:txBody>
          <a:bodyPr>
            <a:normAutofit/>
          </a:bodyPr>
          <a:lstStyle/>
          <a:p>
            <a:r>
              <a:rPr lang="cs-CZ" dirty="0"/>
              <a:t>Registrované církve a náboženské společnosti</a:t>
            </a:r>
          </a:p>
        </p:txBody>
      </p:sp>
      <p:sp>
        <p:nvSpPr>
          <p:cNvPr id="5" name="Zástupný symbol pro text 4">
            <a:extLst>
              <a:ext uri="{FF2B5EF4-FFF2-40B4-BE49-F238E27FC236}">
                <a16:creationId xmlns:a16="http://schemas.microsoft.com/office/drawing/2014/main" id="{886F7195-2131-48A4-9C5C-48C8C6D3669A}"/>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7237169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Registrované církve a náboženské společnosti</a:t>
            </a:r>
          </a:p>
        </p:txBody>
      </p:sp>
      <p:sp>
        <p:nvSpPr>
          <p:cNvPr id="3" name="Zástupný symbol pro obsah 2"/>
          <p:cNvSpPr>
            <a:spLocks noGrp="1"/>
          </p:cNvSpPr>
          <p:nvPr>
            <p:ph idx="1"/>
          </p:nvPr>
        </p:nvSpPr>
        <p:spPr/>
        <p:txBody>
          <a:bodyPr>
            <a:normAutofit fontScale="92500"/>
          </a:bodyPr>
          <a:lstStyle/>
          <a:p>
            <a:r>
              <a:rPr lang="cs-CZ" dirty="0"/>
              <a:t>Registrované církve a náboženské společnosti se řídí zákonem č. 3/2002 Sb., zákon o svobodě náboženského vyznání a postavení církví a náboženských společností a o změně některých zákonů (zákon o církvích a náboženských společnostech).</a:t>
            </a:r>
          </a:p>
          <a:p>
            <a:r>
              <a:rPr lang="cs-CZ" dirty="0"/>
              <a:t>Evidovaná právnická osoba podle zákona č. 3/2002 Sb., o církvích a náboženských společnostech (před novelizací zákonem č. 495/2005 Sb. církevní právnická osoba) může být orgán církve a náboženské společnosti, řeholní instituce nebo jiná církevní instituce osob hlásících se k církvi nebo náboženské společnosti založené za účelem vyznávání náboženské víry nebo </a:t>
            </a:r>
            <a:r>
              <a:rPr lang="cs-CZ" b="1" i="1" dirty="0"/>
              <a:t>účelové zařízení pro poskytování charitativních služeb</a:t>
            </a:r>
            <a:r>
              <a:rPr lang="cs-CZ" dirty="0"/>
              <a:t>. </a:t>
            </a:r>
          </a:p>
          <a:p>
            <a:endParaRPr lang="cs-CZ" dirty="0"/>
          </a:p>
        </p:txBody>
      </p:sp>
    </p:spTree>
    <p:extLst>
      <p:ext uri="{BB962C8B-B14F-4D97-AF65-F5344CB8AC3E}">
        <p14:creationId xmlns:p14="http://schemas.microsoft.com/office/powerpoint/2010/main" val="3095216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Založení evidované právnické osoby</a:t>
            </a:r>
          </a:p>
        </p:txBody>
      </p:sp>
      <p:sp>
        <p:nvSpPr>
          <p:cNvPr id="3" name="Zástupný symbol pro obsah 2"/>
          <p:cNvSpPr>
            <a:spLocks noGrp="1"/>
          </p:cNvSpPr>
          <p:nvPr>
            <p:ph idx="1"/>
          </p:nvPr>
        </p:nvSpPr>
        <p:spPr/>
        <p:txBody>
          <a:bodyPr>
            <a:normAutofit fontScale="92500" lnSpcReduction="20000"/>
          </a:bodyPr>
          <a:lstStyle/>
          <a:p>
            <a:r>
              <a:rPr lang="cs-CZ" dirty="0"/>
              <a:t>Návrh na evidenci takové právnické osoby podává do 10 dnů ode dne založení právnické osoby orgán, který je k tomu určený v základním dokumentu církve a náboženské společnosti, a to Ministerstvu kultury.</a:t>
            </a:r>
          </a:p>
          <a:p>
            <a:r>
              <a:rPr lang="cs-CZ" dirty="0"/>
              <a:t>Tento návrh musí obsahovat:</a:t>
            </a:r>
          </a:p>
          <a:p>
            <a:pPr lvl="1"/>
            <a:r>
              <a:rPr lang="cs-CZ" dirty="0"/>
              <a:t>doklad o oprávněnosti jejího založení, </a:t>
            </a:r>
          </a:p>
          <a:p>
            <a:pPr lvl="1"/>
            <a:r>
              <a:rPr lang="cs-CZ" dirty="0"/>
              <a:t>vymezení předmětu její činnosti a její stanovy, pokud existují, </a:t>
            </a:r>
          </a:p>
          <a:p>
            <a:pPr lvl="1"/>
            <a:r>
              <a:rPr lang="cs-CZ" dirty="0"/>
              <a:t>název, </a:t>
            </a:r>
          </a:p>
          <a:p>
            <a:pPr lvl="1"/>
            <a:r>
              <a:rPr lang="cs-CZ" dirty="0"/>
              <a:t>sídlo, </a:t>
            </a:r>
          </a:p>
          <a:p>
            <a:pPr lvl="1"/>
            <a:r>
              <a:rPr lang="cs-CZ" dirty="0"/>
              <a:t>označení statutárního</a:t>
            </a:r>
            <a:r>
              <a:rPr lang="cs-CZ" dirty="0">
                <a:solidFill>
                  <a:srgbClr val="FF0000"/>
                </a:solidFill>
              </a:rPr>
              <a:t> …….</a:t>
            </a:r>
          </a:p>
          <a:p>
            <a:pPr lvl="1"/>
            <a:r>
              <a:rPr lang="cs-CZ" dirty="0"/>
              <a:t>a osobní údaje členů statutárního orgánu. </a:t>
            </a:r>
          </a:p>
          <a:p>
            <a:endParaRPr lang="cs-CZ" dirty="0"/>
          </a:p>
          <a:p>
            <a:pPr lvl="1"/>
            <a:endParaRPr lang="cs-CZ" dirty="0"/>
          </a:p>
        </p:txBody>
      </p:sp>
    </p:spTree>
    <p:extLst>
      <p:ext uri="{BB962C8B-B14F-4D97-AF65-F5344CB8AC3E}">
        <p14:creationId xmlns:p14="http://schemas.microsoft.com/office/powerpoint/2010/main" val="36952283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Zrušení evidované právnické osoby</a:t>
            </a:r>
          </a:p>
        </p:txBody>
      </p:sp>
      <p:sp>
        <p:nvSpPr>
          <p:cNvPr id="3" name="Zástupný symbol pro obsah 2"/>
          <p:cNvSpPr>
            <a:spLocks noGrp="1"/>
          </p:cNvSpPr>
          <p:nvPr>
            <p:ph idx="1"/>
          </p:nvPr>
        </p:nvSpPr>
        <p:spPr/>
        <p:txBody>
          <a:bodyPr/>
          <a:lstStyle/>
          <a:p>
            <a:pPr algn="just">
              <a:buNone/>
            </a:pPr>
            <a:r>
              <a:rPr lang="cs-CZ" dirty="0"/>
              <a:t>Ministerstvo kultury zruší evidenci právnické osoby tohoto typu na návrh oprávněného orgánu církve nebo náboženské společnosti, nebo jedná-li evidovaná právnická osoba v rozporu s vymezením své působnosti nebo právními předpisy a zřizovatel nezjedná nápravu, nebo zanikla-li registrace zřizovatele, nebo v některých případech insolvence nebo nečinnosti, nebo po uplynutí doby určité, na kterou byla založena, nebo na základě oprávněného rozhodnutí o zrušení. </a:t>
            </a:r>
          </a:p>
        </p:txBody>
      </p:sp>
    </p:spTree>
    <p:extLst>
      <p:ext uri="{BB962C8B-B14F-4D97-AF65-F5344CB8AC3E}">
        <p14:creationId xmlns:p14="http://schemas.microsoft.com/office/powerpoint/2010/main" val="132409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2075" y="574131"/>
            <a:ext cx="10515600" cy="1325563"/>
          </a:xfrm>
        </p:spPr>
        <p:txBody>
          <a:bodyPr>
            <a:normAutofit fontScale="90000"/>
          </a:bodyPr>
          <a:lstStyle/>
          <a:p>
            <a:r>
              <a:rPr lang="cs-CZ" dirty="0"/>
              <a:t>Nestátní neziskové organizace jsou pouze charitativní organizace a starají se o slabé a nemohoucí jedince</a:t>
            </a:r>
            <a:br>
              <a:rPr lang="cs-CZ" dirty="0"/>
            </a:br>
            <a:endParaRPr lang="cs-CZ" dirty="0"/>
          </a:p>
        </p:txBody>
      </p:sp>
      <p:sp>
        <p:nvSpPr>
          <p:cNvPr id="3" name="Zástupný symbol pro obsah 2"/>
          <p:cNvSpPr>
            <a:spLocks noGrp="1"/>
          </p:cNvSpPr>
          <p:nvPr>
            <p:ph idx="1"/>
          </p:nvPr>
        </p:nvSpPr>
        <p:spPr>
          <a:xfrm>
            <a:off x="838200" y="2037805"/>
            <a:ext cx="10515600" cy="4139157"/>
          </a:xfrm>
        </p:spPr>
        <p:txBody>
          <a:bodyPr/>
          <a:lstStyle/>
          <a:p>
            <a:pPr algn="just"/>
            <a:r>
              <a:rPr lang="cs-CZ" dirty="0"/>
              <a:t>Široká škála oblasti podpory NNO – boj s korupcí, prosazování transparentní politiky, ochrana životního prostředí, integrace cizinců, vzdělávání, sport, komunitní rozvoj a mnohé další.</a:t>
            </a:r>
          </a:p>
          <a:p>
            <a:pPr algn="just"/>
            <a:r>
              <a:rPr lang="cs-CZ" dirty="0"/>
              <a:t>NNO se mohou věnovat nekonečnému množství činností, pokud nejsou v rozporu se zákonem, a jsou tak otevřené prakticky všem lidem nehledě na jejich vzdělání, věk či politické smýšlení.</a:t>
            </a:r>
          </a:p>
          <a:p>
            <a:endParaRPr lang="cs-CZ" dirty="0"/>
          </a:p>
        </p:txBody>
      </p:sp>
    </p:spTree>
    <p:extLst>
      <p:ext uri="{BB962C8B-B14F-4D97-AF65-F5344CB8AC3E}">
        <p14:creationId xmlns:p14="http://schemas.microsoft.com/office/powerpoint/2010/main" val="2367324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Kdo pracuje v nestátní neziskové organizaci nedostává žádnou mzdu</a:t>
            </a:r>
          </a:p>
        </p:txBody>
      </p:sp>
      <p:sp>
        <p:nvSpPr>
          <p:cNvPr id="3" name="Zástupný symbol pro obsah 2"/>
          <p:cNvSpPr>
            <a:spLocks noGrp="1"/>
          </p:cNvSpPr>
          <p:nvPr>
            <p:ph idx="1"/>
          </p:nvPr>
        </p:nvSpPr>
        <p:spPr/>
        <p:txBody>
          <a:bodyPr>
            <a:normAutofit/>
          </a:bodyPr>
          <a:lstStyle/>
          <a:p>
            <a:r>
              <a:rPr lang="cs-CZ" dirty="0"/>
              <a:t>Lidé žijí v domnění, že ten, kdo pracuje v NNO, nemůže pobírat žádnou mzdu.</a:t>
            </a:r>
          </a:p>
          <a:p>
            <a:r>
              <a:rPr lang="cs-CZ" dirty="0"/>
              <a:t>Opravdu existují NNO, které nemají žádné placené zaměstnance, </a:t>
            </a:r>
            <a:br>
              <a:rPr lang="cs-CZ" dirty="0"/>
            </a:br>
            <a:r>
              <a:rPr lang="cs-CZ" dirty="0"/>
              <a:t>a jejichž členové se scházejí ve svém volném čase a nic z toho nemají (pokud jde o peníze)</a:t>
            </a:r>
          </a:p>
          <a:p>
            <a:r>
              <a:rPr lang="cs-CZ" dirty="0"/>
              <a:t>Větší a zavedené NNO většinou mají zaměstnance, kteří za svou práci dostávají adekvátně zaplaceno, stejně jako každá jiná firma či podnik.</a:t>
            </a:r>
          </a:p>
        </p:txBody>
      </p:sp>
    </p:spTree>
    <p:extLst>
      <p:ext uri="{BB962C8B-B14F-4D97-AF65-F5344CB8AC3E}">
        <p14:creationId xmlns:p14="http://schemas.microsoft.com/office/powerpoint/2010/main" val="408581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Nadpis 4"/>
          <p:cNvSpPr>
            <a:spLocks noGrp="1"/>
          </p:cNvSpPr>
          <p:nvPr>
            <p:ph type="title"/>
          </p:nvPr>
        </p:nvSpPr>
        <p:spPr/>
        <p:txBody>
          <a:bodyPr/>
          <a:lstStyle/>
          <a:p>
            <a:r>
              <a:rPr lang="cs-CZ" dirty="0"/>
              <a:t>Nestátní neziskové organizace</a:t>
            </a:r>
          </a:p>
        </p:txBody>
      </p:sp>
      <p:sp>
        <p:nvSpPr>
          <p:cNvPr id="7" name="Zástupný symbol pro obsah 6"/>
          <p:cNvSpPr>
            <a:spLocks noGrp="1"/>
          </p:cNvSpPr>
          <p:nvPr>
            <p:ph idx="1"/>
          </p:nvPr>
        </p:nvSpPr>
        <p:spPr/>
        <p:txBody>
          <a:bodyPr>
            <a:normAutofit/>
          </a:bodyPr>
          <a:lstStyle/>
          <a:p>
            <a:pPr algn="ctr">
              <a:buNone/>
            </a:pPr>
            <a:endParaRPr lang="cs-CZ" sz="3200" dirty="0"/>
          </a:p>
          <a:p>
            <a:pPr algn="ctr">
              <a:buNone/>
            </a:pPr>
            <a:r>
              <a:rPr lang="cs-CZ" sz="3200" dirty="0"/>
              <a:t>jsou právnické osoby, jejichž primárním cílem není dosahování zisku</a:t>
            </a:r>
          </a:p>
        </p:txBody>
      </p:sp>
    </p:spTree>
    <p:extLst>
      <p:ext uri="{BB962C8B-B14F-4D97-AF65-F5344CB8AC3E}">
        <p14:creationId xmlns:p14="http://schemas.microsoft.com/office/powerpoint/2010/main" val="1222144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5 základních vlastností, podle nichž jsou nestátní neziskové organizace</a:t>
            </a:r>
          </a:p>
        </p:txBody>
      </p:sp>
      <p:sp>
        <p:nvSpPr>
          <p:cNvPr id="3" name="Zástupný symbol pro obsah 2"/>
          <p:cNvSpPr>
            <a:spLocks noGrp="1"/>
          </p:cNvSpPr>
          <p:nvPr>
            <p:ph idx="1"/>
          </p:nvPr>
        </p:nvSpPr>
        <p:spPr/>
        <p:txBody>
          <a:bodyPr/>
          <a:lstStyle/>
          <a:p>
            <a:pPr lvl="0"/>
            <a:r>
              <a:rPr lang="cs-CZ" dirty="0"/>
              <a:t>institucionalizované, </a:t>
            </a:r>
          </a:p>
          <a:p>
            <a:pPr lvl="0"/>
            <a:r>
              <a:rPr lang="cs-CZ" dirty="0"/>
              <a:t>soukromé, </a:t>
            </a:r>
          </a:p>
          <a:p>
            <a:pPr lvl="0"/>
            <a:r>
              <a:rPr lang="cs-CZ" dirty="0"/>
              <a:t>neziskové, </a:t>
            </a:r>
          </a:p>
          <a:p>
            <a:pPr lvl="0"/>
            <a:r>
              <a:rPr lang="cs-CZ" dirty="0"/>
              <a:t>samosprávné a nezávislé, </a:t>
            </a:r>
          </a:p>
          <a:p>
            <a:pPr lvl="0"/>
            <a:r>
              <a:rPr lang="cs-CZ" dirty="0"/>
              <a:t>dobrovolné.</a:t>
            </a:r>
          </a:p>
          <a:p>
            <a:pPr marL="0" indent="0">
              <a:buNone/>
            </a:pPr>
            <a:r>
              <a:rPr lang="cs-CZ" sz="2000" dirty="0"/>
              <a:t>Zdroj: </a:t>
            </a:r>
            <a:r>
              <a:rPr lang="cs-CZ" sz="2000" dirty="0" err="1"/>
              <a:t>Salamon</a:t>
            </a:r>
            <a:r>
              <a:rPr lang="cs-CZ" sz="2000" dirty="0"/>
              <a:t> a </a:t>
            </a:r>
            <a:r>
              <a:rPr lang="cs-CZ" sz="2000" dirty="0" err="1"/>
              <a:t>Anheier</a:t>
            </a:r>
            <a:r>
              <a:rPr lang="cs-CZ" sz="2000" dirty="0"/>
              <a:t> (1992)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Členění národního hospodářství dle </a:t>
            </a:r>
            <a:r>
              <a:rPr lang="cs-CZ" dirty="0" err="1"/>
              <a:t>Pestoffa</a:t>
            </a:r>
            <a:endParaRPr lang="cs-CZ" dirty="0"/>
          </a:p>
        </p:txBody>
      </p:sp>
      <p:pic>
        <p:nvPicPr>
          <p:cNvPr id="4" name="Obrázek 39" descr="Členění národního hospodářství dle Pestoffa.jpg"/>
          <p:cNvPicPr>
            <a:picLocks noGrp="1"/>
          </p:cNvPicPr>
          <p:nvPr>
            <p:ph idx="1"/>
          </p:nvPr>
        </p:nvPicPr>
        <p:blipFill>
          <a:blip r:embed="rId2" cstate="print"/>
          <a:stretch>
            <a:fillRect/>
          </a:stretch>
        </p:blipFill>
        <p:spPr>
          <a:xfrm>
            <a:off x="990600" y="1749955"/>
            <a:ext cx="5943600" cy="4376056"/>
          </a:xfrm>
          <a:prstGeom prst="rect">
            <a:avLst/>
          </a:prstGeom>
        </p:spPr>
      </p:pic>
      <p:sp>
        <p:nvSpPr>
          <p:cNvPr id="3" name="Obdélník 2">
            <a:extLst>
              <a:ext uri="{FF2B5EF4-FFF2-40B4-BE49-F238E27FC236}">
                <a16:creationId xmlns:a16="http://schemas.microsoft.com/office/drawing/2014/main" id="{57A82CAA-52AD-4F4C-841F-CA535D736A8B}"/>
              </a:ext>
            </a:extLst>
          </p:cNvPr>
          <p:cNvSpPr/>
          <p:nvPr/>
        </p:nvSpPr>
        <p:spPr>
          <a:xfrm>
            <a:off x="6934200" y="2647536"/>
            <a:ext cx="3361267" cy="1754326"/>
          </a:xfrm>
          <a:prstGeom prst="rect">
            <a:avLst/>
          </a:prstGeom>
        </p:spPr>
        <p:txBody>
          <a:bodyPr wrap="square">
            <a:spAutoFit/>
          </a:bodyPr>
          <a:lstStyle/>
          <a:p>
            <a:pPr marL="742950" lvl="1" indent="-285750">
              <a:buFont typeface="Arial" panose="020B0604020202020204" pitchFamily="34" charset="0"/>
              <a:buChar char="•"/>
            </a:pPr>
            <a:r>
              <a:rPr lang="cs-CZ" dirty="0"/>
              <a:t>ziskový soukromý sektor, </a:t>
            </a:r>
          </a:p>
          <a:p>
            <a:pPr marL="742950" lvl="1" indent="-285750">
              <a:buFont typeface="Arial" panose="020B0604020202020204" pitchFamily="34" charset="0"/>
              <a:buChar char="•"/>
            </a:pPr>
            <a:r>
              <a:rPr lang="cs-CZ" dirty="0"/>
              <a:t>neziskový veřejný sektor, </a:t>
            </a:r>
          </a:p>
          <a:p>
            <a:pPr marL="742950" lvl="1" indent="-285750">
              <a:buFont typeface="Arial" panose="020B0604020202020204" pitchFamily="34" charset="0"/>
              <a:buChar char="•"/>
            </a:pPr>
            <a:r>
              <a:rPr lang="cs-CZ" dirty="0"/>
              <a:t>neziskový soukromý sektor,</a:t>
            </a:r>
          </a:p>
          <a:p>
            <a:pPr marL="742950" lvl="1" indent="-285750">
              <a:buFont typeface="Arial" panose="020B0604020202020204" pitchFamily="34" charset="0"/>
              <a:buChar char="•"/>
            </a:pPr>
            <a:r>
              <a:rPr lang="cs-CZ" dirty="0"/>
              <a:t>a neziskový sektor domácností. </a:t>
            </a:r>
          </a:p>
        </p:txBody>
      </p:sp>
    </p:spTree>
  </p:cSld>
  <p:clrMapOvr>
    <a:masterClrMapping/>
  </p:clrMapOvr>
</p:sld>
</file>

<file path=ppt/theme/theme1.xml><?xml version="1.0" encoding="utf-8"?>
<a:theme xmlns:a="http://schemas.openxmlformats.org/drawingml/2006/main" name="Kapka">
  <a:themeElements>
    <a:clrScheme name="Kapk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Kapk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pk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TM04033925[[fn=Kapka]]</Template>
  <TotalTime>558</TotalTime>
  <Words>2229</Words>
  <Application>Microsoft Office PowerPoint</Application>
  <PresentationFormat>Širokoúhlá obrazovka</PresentationFormat>
  <Paragraphs>222</Paragraphs>
  <Slides>45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45</vt:i4>
      </vt:variant>
    </vt:vector>
  </HeadingPairs>
  <TitlesOfParts>
    <vt:vector size="50" baseType="lpstr">
      <vt:lpstr>Arial</vt:lpstr>
      <vt:lpstr>Calibri</vt:lpstr>
      <vt:lpstr>Times New Roman</vt:lpstr>
      <vt:lpstr>Tw Cen MT</vt:lpstr>
      <vt:lpstr>Kapka</vt:lpstr>
      <vt:lpstr>Prezentace aplikace PowerPoint</vt:lpstr>
      <vt:lpstr>Veřejná prospěšnost</vt:lpstr>
      <vt:lpstr>Mýty o nestátních neziskových organizacích</vt:lpstr>
      <vt:lpstr>Mýty o zisku</vt:lpstr>
      <vt:lpstr>Nestátní neziskové organizace jsou pouze charitativní organizace a starají se o slabé a nemohoucí jedince </vt:lpstr>
      <vt:lpstr>Kdo pracuje v nestátní neziskové organizaci nedostává žádnou mzdu</vt:lpstr>
      <vt:lpstr>Nestátní neziskové organizace</vt:lpstr>
      <vt:lpstr>5 základních vlastností, podle nichž jsou nestátní neziskové organizace</vt:lpstr>
      <vt:lpstr>Členění národního hospodářství dle Pestoffa</vt:lpstr>
      <vt:lpstr>Charakteristika organizací</vt:lpstr>
      <vt:lpstr>Ziskový soukromý sektor</vt:lpstr>
      <vt:lpstr>Neziskový veřejný sektor</vt:lpstr>
      <vt:lpstr>Neziskový soukromý sektor</vt:lpstr>
      <vt:lpstr>Neziskový sektor domácností</vt:lpstr>
      <vt:lpstr>Základní dělení NNO</vt:lpstr>
      <vt:lpstr>Základní právní formy NNO v ČR</vt:lpstr>
      <vt:lpstr>Obecně prospěšná společnost</vt:lpstr>
      <vt:lpstr>Obecně prospěšná společnost</vt:lpstr>
      <vt:lpstr>Orgány obecně prospěšné společnosti</vt:lpstr>
      <vt:lpstr>Ústav</vt:lpstr>
      <vt:lpstr>Ústav</vt:lpstr>
      <vt:lpstr>Založení ústavu</vt:lpstr>
      <vt:lpstr>Orgány ústavu</vt:lpstr>
      <vt:lpstr>Spolek</vt:lpstr>
      <vt:lpstr>Spolek</vt:lpstr>
      <vt:lpstr>Hospodářská činnost spolku</vt:lpstr>
      <vt:lpstr>Založení spolku</vt:lpstr>
      <vt:lpstr>Orgány spolku</vt:lpstr>
      <vt:lpstr>Nadace</vt:lpstr>
      <vt:lpstr>Nadace</vt:lpstr>
      <vt:lpstr>Založení nadace</vt:lpstr>
      <vt:lpstr>Zakládací listina musí obsahovat</vt:lpstr>
      <vt:lpstr>Statut nadace</vt:lpstr>
      <vt:lpstr>Orgány nadace</vt:lpstr>
      <vt:lpstr>Majetek nadace a jeho správa</vt:lpstr>
      <vt:lpstr>Poskytování nadačních příspěvků</vt:lpstr>
      <vt:lpstr>Nadační fond</vt:lpstr>
      <vt:lpstr>Nadační fond</vt:lpstr>
      <vt:lpstr>Zakladatelské právní jednání</vt:lpstr>
      <vt:lpstr>Majetek nadačního fondu a jeho správa</vt:lpstr>
      <vt:lpstr>Poskytování příspěvků nadačního fondu</vt:lpstr>
      <vt:lpstr>Registrované církve a náboženské společnosti</vt:lpstr>
      <vt:lpstr>Registrované církve a náboženské společnosti</vt:lpstr>
      <vt:lpstr>Založení evidované právnické osoby</vt:lpstr>
      <vt:lpstr>Zrušení evidované právnické osoby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s2</cp:lastModifiedBy>
  <cp:revision>101</cp:revision>
  <dcterms:created xsi:type="dcterms:W3CDTF">2016-11-25T20:36:16Z</dcterms:created>
  <dcterms:modified xsi:type="dcterms:W3CDTF">2024-02-20T07:41:59Z</dcterms:modified>
</cp:coreProperties>
</file>