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63" r:id="rId3"/>
    <p:sldId id="286" r:id="rId4"/>
    <p:sldId id="314" r:id="rId5"/>
    <p:sldId id="288" r:id="rId6"/>
    <p:sldId id="292" r:id="rId7"/>
    <p:sldId id="331" r:id="rId8"/>
    <p:sldId id="332" r:id="rId9"/>
    <p:sldId id="333" r:id="rId10"/>
    <p:sldId id="334" r:id="rId11"/>
    <p:sldId id="335" r:id="rId12"/>
    <p:sldId id="336" r:id="rId13"/>
    <p:sldId id="337" r:id="rId14"/>
    <p:sldId id="338" r:id="rId15"/>
    <p:sldId id="339" r:id="rId16"/>
    <p:sldId id="287" r:id="rId17"/>
    <p:sldId id="340" r:id="rId18"/>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a:srgbClr val="008080"/>
    <a:srgbClr val="33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8FB837D-C827-4EFA-A057-4D05807E0F7C}" styleName="Styl s motivem 1 – zvýraznění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4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1844DC5-2A83-4B3F-965D-FB4330459702}" type="doc">
      <dgm:prSet loTypeId="urn:microsoft.com/office/officeart/2005/8/layout/funnel1" loCatId="relationship" qsTypeId="urn:microsoft.com/office/officeart/2005/8/quickstyle/simple1" qsCatId="simple" csTypeId="urn:microsoft.com/office/officeart/2005/8/colors/accent0_1" csCatId="mainScheme" phldr="1"/>
      <dgm:spPr/>
      <dgm:t>
        <a:bodyPr/>
        <a:lstStyle/>
        <a:p>
          <a:endParaRPr lang="cs-CZ"/>
        </a:p>
      </dgm:t>
    </dgm:pt>
    <dgm:pt modelId="{A5497D25-7778-47B7-891B-7292C9EA7884}">
      <dgm:prSet phldrT="[Text]"/>
      <dgm:spPr/>
      <dgm:t>
        <a:bodyPr/>
        <a:lstStyle/>
        <a:p>
          <a:pPr algn="ctr"/>
          <a:r>
            <a:rPr lang="cs-CZ"/>
            <a:t>Projekt 2</a:t>
          </a:r>
        </a:p>
      </dgm:t>
    </dgm:pt>
    <dgm:pt modelId="{1999C743-7104-49F8-879B-47CC846F038D}" type="parTrans" cxnId="{76604EC4-F9E7-4410-A51D-2B46FFD2758F}">
      <dgm:prSet/>
      <dgm:spPr/>
      <dgm:t>
        <a:bodyPr/>
        <a:lstStyle/>
        <a:p>
          <a:pPr algn="ctr"/>
          <a:endParaRPr lang="cs-CZ"/>
        </a:p>
      </dgm:t>
    </dgm:pt>
    <dgm:pt modelId="{E1C4BCFF-1C92-4EF4-8E0F-10E549B1E326}" type="sibTrans" cxnId="{76604EC4-F9E7-4410-A51D-2B46FFD2758F}">
      <dgm:prSet/>
      <dgm:spPr/>
      <dgm:t>
        <a:bodyPr/>
        <a:lstStyle/>
        <a:p>
          <a:pPr algn="ctr"/>
          <a:endParaRPr lang="cs-CZ"/>
        </a:p>
      </dgm:t>
    </dgm:pt>
    <dgm:pt modelId="{0729FE73-267A-4FFE-98E9-EACB5D6BC0E1}">
      <dgm:prSet phldrT="[Text]"/>
      <dgm:spPr/>
      <dgm:t>
        <a:bodyPr/>
        <a:lstStyle/>
        <a:p>
          <a:pPr algn="ctr"/>
          <a:r>
            <a:rPr lang="cs-CZ"/>
            <a:t>Projekt 1</a:t>
          </a:r>
        </a:p>
      </dgm:t>
    </dgm:pt>
    <dgm:pt modelId="{BB1DB89C-B784-4C9F-A143-E7E7DEF3DC25}" type="parTrans" cxnId="{C034996F-9AB8-4210-A500-2AAD078723FC}">
      <dgm:prSet/>
      <dgm:spPr/>
      <dgm:t>
        <a:bodyPr/>
        <a:lstStyle/>
        <a:p>
          <a:pPr algn="ctr"/>
          <a:endParaRPr lang="cs-CZ"/>
        </a:p>
      </dgm:t>
    </dgm:pt>
    <dgm:pt modelId="{2712136E-153F-421D-A026-375E824D3F5A}" type="sibTrans" cxnId="{C034996F-9AB8-4210-A500-2AAD078723FC}">
      <dgm:prSet/>
      <dgm:spPr/>
      <dgm:t>
        <a:bodyPr/>
        <a:lstStyle/>
        <a:p>
          <a:pPr algn="ctr"/>
          <a:endParaRPr lang="cs-CZ"/>
        </a:p>
      </dgm:t>
    </dgm:pt>
    <dgm:pt modelId="{E244969C-63B3-4F93-80F9-658B44597791}">
      <dgm:prSet phldrT="[Text]"/>
      <dgm:spPr/>
      <dgm:t>
        <a:bodyPr/>
        <a:lstStyle/>
        <a:p>
          <a:pPr algn="ctr"/>
          <a:r>
            <a:rPr lang="cs-CZ"/>
            <a:t>Projekt 3</a:t>
          </a:r>
        </a:p>
      </dgm:t>
    </dgm:pt>
    <dgm:pt modelId="{08D7EFEB-88EB-4829-941D-4160394203E7}" type="parTrans" cxnId="{273C51F2-5356-45B5-83BA-918056421E13}">
      <dgm:prSet/>
      <dgm:spPr/>
      <dgm:t>
        <a:bodyPr/>
        <a:lstStyle/>
        <a:p>
          <a:pPr algn="ctr"/>
          <a:endParaRPr lang="cs-CZ"/>
        </a:p>
      </dgm:t>
    </dgm:pt>
    <dgm:pt modelId="{E2705AF8-8511-4E94-B3C9-75125CB5C471}" type="sibTrans" cxnId="{273C51F2-5356-45B5-83BA-918056421E13}">
      <dgm:prSet/>
      <dgm:spPr/>
      <dgm:t>
        <a:bodyPr/>
        <a:lstStyle/>
        <a:p>
          <a:pPr algn="ctr"/>
          <a:endParaRPr lang="cs-CZ"/>
        </a:p>
      </dgm:t>
    </dgm:pt>
    <dgm:pt modelId="{0B139A69-BA7A-4401-855E-8C2C222611A4}">
      <dgm:prSet phldrT="[Text]"/>
      <dgm:spPr/>
      <dgm:t>
        <a:bodyPr/>
        <a:lstStyle/>
        <a:p>
          <a:pPr algn="ctr"/>
          <a:r>
            <a:rPr lang="cs-CZ"/>
            <a:t>Naplňování poslání NNO</a:t>
          </a:r>
        </a:p>
      </dgm:t>
    </dgm:pt>
    <dgm:pt modelId="{D183C1B9-31E2-4535-BA83-6A471D3682A1}" type="parTrans" cxnId="{BD3473A8-F26C-4ACD-A16C-3E3147047238}">
      <dgm:prSet/>
      <dgm:spPr/>
      <dgm:t>
        <a:bodyPr/>
        <a:lstStyle/>
        <a:p>
          <a:pPr algn="ctr"/>
          <a:endParaRPr lang="cs-CZ"/>
        </a:p>
      </dgm:t>
    </dgm:pt>
    <dgm:pt modelId="{315C5C58-80DA-4000-AE0A-D349C88DB2FD}" type="sibTrans" cxnId="{BD3473A8-F26C-4ACD-A16C-3E3147047238}">
      <dgm:prSet/>
      <dgm:spPr/>
      <dgm:t>
        <a:bodyPr/>
        <a:lstStyle/>
        <a:p>
          <a:pPr algn="ctr"/>
          <a:endParaRPr lang="cs-CZ"/>
        </a:p>
      </dgm:t>
    </dgm:pt>
    <dgm:pt modelId="{BF86C6F2-7BC2-4696-93F9-85E99DAC4D93}" type="pres">
      <dgm:prSet presAssocID="{11844DC5-2A83-4B3F-965D-FB4330459702}" presName="Name0" presStyleCnt="0">
        <dgm:presLayoutVars>
          <dgm:chMax val="4"/>
          <dgm:resizeHandles val="exact"/>
        </dgm:presLayoutVars>
      </dgm:prSet>
      <dgm:spPr/>
    </dgm:pt>
    <dgm:pt modelId="{A6BC9764-FA33-466C-8C57-77C2DE4A5D50}" type="pres">
      <dgm:prSet presAssocID="{11844DC5-2A83-4B3F-965D-FB4330459702}" presName="ellipse" presStyleLbl="trBgShp" presStyleIdx="0" presStyleCnt="1"/>
      <dgm:spPr/>
    </dgm:pt>
    <dgm:pt modelId="{A9BD6F79-FE20-4A6C-B692-527A414821FD}" type="pres">
      <dgm:prSet presAssocID="{11844DC5-2A83-4B3F-965D-FB4330459702}" presName="arrow1" presStyleLbl="fgShp" presStyleIdx="0" presStyleCnt="1"/>
      <dgm:spPr/>
    </dgm:pt>
    <dgm:pt modelId="{E3DEE731-8251-43DE-BD19-BA65461420BA}" type="pres">
      <dgm:prSet presAssocID="{11844DC5-2A83-4B3F-965D-FB4330459702}" presName="rectangle" presStyleLbl="revTx" presStyleIdx="0" presStyleCnt="1">
        <dgm:presLayoutVars>
          <dgm:bulletEnabled val="1"/>
        </dgm:presLayoutVars>
      </dgm:prSet>
      <dgm:spPr/>
    </dgm:pt>
    <dgm:pt modelId="{E6FC9EE5-1331-4F2D-891F-05FF1EB235F5}" type="pres">
      <dgm:prSet presAssocID="{0729FE73-267A-4FFE-98E9-EACB5D6BC0E1}" presName="item1" presStyleLbl="node1" presStyleIdx="0" presStyleCnt="3">
        <dgm:presLayoutVars>
          <dgm:bulletEnabled val="1"/>
        </dgm:presLayoutVars>
      </dgm:prSet>
      <dgm:spPr/>
    </dgm:pt>
    <dgm:pt modelId="{7A4DA3C5-59D5-41A4-A5D4-371D8B50700E}" type="pres">
      <dgm:prSet presAssocID="{E244969C-63B3-4F93-80F9-658B44597791}" presName="item2" presStyleLbl="node1" presStyleIdx="1" presStyleCnt="3">
        <dgm:presLayoutVars>
          <dgm:bulletEnabled val="1"/>
        </dgm:presLayoutVars>
      </dgm:prSet>
      <dgm:spPr/>
    </dgm:pt>
    <dgm:pt modelId="{978D4758-C71F-4CF7-AC20-60BFF9BE626C}" type="pres">
      <dgm:prSet presAssocID="{0B139A69-BA7A-4401-855E-8C2C222611A4}" presName="item3" presStyleLbl="node1" presStyleIdx="2" presStyleCnt="3">
        <dgm:presLayoutVars>
          <dgm:bulletEnabled val="1"/>
        </dgm:presLayoutVars>
      </dgm:prSet>
      <dgm:spPr/>
    </dgm:pt>
    <dgm:pt modelId="{0CBD8ECE-0CC5-46F8-958A-BAA57DDDBAD7}" type="pres">
      <dgm:prSet presAssocID="{11844DC5-2A83-4B3F-965D-FB4330459702}" presName="funnel" presStyleLbl="trAlignAcc1" presStyleIdx="0" presStyleCnt="1"/>
      <dgm:spPr/>
    </dgm:pt>
  </dgm:ptLst>
  <dgm:cxnLst>
    <dgm:cxn modelId="{A985302A-CFED-4DF5-9CBB-B14050574FE8}" type="presOf" srcId="{E244969C-63B3-4F93-80F9-658B44597791}" destId="{E6FC9EE5-1331-4F2D-891F-05FF1EB235F5}" srcOrd="0" destOrd="0" presId="urn:microsoft.com/office/officeart/2005/8/layout/funnel1"/>
    <dgm:cxn modelId="{7271F23C-3B55-4049-856C-8D2FDA51DF75}" type="presOf" srcId="{11844DC5-2A83-4B3F-965D-FB4330459702}" destId="{BF86C6F2-7BC2-4696-93F9-85E99DAC4D93}" srcOrd="0" destOrd="0" presId="urn:microsoft.com/office/officeart/2005/8/layout/funnel1"/>
    <dgm:cxn modelId="{E5BB875D-EB5A-4E52-B1AF-01624ECFF0A7}" type="presOf" srcId="{A5497D25-7778-47B7-891B-7292C9EA7884}" destId="{978D4758-C71F-4CF7-AC20-60BFF9BE626C}" srcOrd="0" destOrd="0" presId="urn:microsoft.com/office/officeart/2005/8/layout/funnel1"/>
    <dgm:cxn modelId="{C034996F-9AB8-4210-A500-2AAD078723FC}" srcId="{11844DC5-2A83-4B3F-965D-FB4330459702}" destId="{0729FE73-267A-4FFE-98E9-EACB5D6BC0E1}" srcOrd="1" destOrd="0" parTransId="{BB1DB89C-B784-4C9F-A143-E7E7DEF3DC25}" sibTransId="{2712136E-153F-421D-A026-375E824D3F5A}"/>
    <dgm:cxn modelId="{BD3473A8-F26C-4ACD-A16C-3E3147047238}" srcId="{11844DC5-2A83-4B3F-965D-FB4330459702}" destId="{0B139A69-BA7A-4401-855E-8C2C222611A4}" srcOrd="3" destOrd="0" parTransId="{D183C1B9-31E2-4535-BA83-6A471D3682A1}" sibTransId="{315C5C58-80DA-4000-AE0A-D349C88DB2FD}"/>
    <dgm:cxn modelId="{4F49CBC0-EA57-4A7D-9088-33339BB000D3}" type="presOf" srcId="{0B139A69-BA7A-4401-855E-8C2C222611A4}" destId="{E3DEE731-8251-43DE-BD19-BA65461420BA}" srcOrd="0" destOrd="0" presId="urn:microsoft.com/office/officeart/2005/8/layout/funnel1"/>
    <dgm:cxn modelId="{76604EC4-F9E7-4410-A51D-2B46FFD2758F}" srcId="{11844DC5-2A83-4B3F-965D-FB4330459702}" destId="{A5497D25-7778-47B7-891B-7292C9EA7884}" srcOrd="0" destOrd="0" parTransId="{1999C743-7104-49F8-879B-47CC846F038D}" sibTransId="{E1C4BCFF-1C92-4EF4-8E0F-10E549B1E326}"/>
    <dgm:cxn modelId="{EDADE2EA-CBA3-4EF1-B575-F66049B0A112}" type="presOf" srcId="{0729FE73-267A-4FFE-98E9-EACB5D6BC0E1}" destId="{7A4DA3C5-59D5-41A4-A5D4-371D8B50700E}" srcOrd="0" destOrd="0" presId="urn:microsoft.com/office/officeart/2005/8/layout/funnel1"/>
    <dgm:cxn modelId="{273C51F2-5356-45B5-83BA-918056421E13}" srcId="{11844DC5-2A83-4B3F-965D-FB4330459702}" destId="{E244969C-63B3-4F93-80F9-658B44597791}" srcOrd="2" destOrd="0" parTransId="{08D7EFEB-88EB-4829-941D-4160394203E7}" sibTransId="{E2705AF8-8511-4E94-B3C9-75125CB5C471}"/>
    <dgm:cxn modelId="{C8943798-312B-432B-9635-EC1A84ECE1E5}" type="presParOf" srcId="{BF86C6F2-7BC2-4696-93F9-85E99DAC4D93}" destId="{A6BC9764-FA33-466C-8C57-77C2DE4A5D50}" srcOrd="0" destOrd="0" presId="urn:microsoft.com/office/officeart/2005/8/layout/funnel1"/>
    <dgm:cxn modelId="{A6941487-DF04-4093-BED9-2DC0D4DF70D5}" type="presParOf" srcId="{BF86C6F2-7BC2-4696-93F9-85E99DAC4D93}" destId="{A9BD6F79-FE20-4A6C-B692-527A414821FD}" srcOrd="1" destOrd="0" presId="urn:microsoft.com/office/officeart/2005/8/layout/funnel1"/>
    <dgm:cxn modelId="{343031E3-14E1-404A-9EFC-112A37C74C80}" type="presParOf" srcId="{BF86C6F2-7BC2-4696-93F9-85E99DAC4D93}" destId="{E3DEE731-8251-43DE-BD19-BA65461420BA}" srcOrd="2" destOrd="0" presId="urn:microsoft.com/office/officeart/2005/8/layout/funnel1"/>
    <dgm:cxn modelId="{94053332-2B5B-4DD4-BC11-241DBCDDC485}" type="presParOf" srcId="{BF86C6F2-7BC2-4696-93F9-85E99DAC4D93}" destId="{E6FC9EE5-1331-4F2D-891F-05FF1EB235F5}" srcOrd="3" destOrd="0" presId="urn:microsoft.com/office/officeart/2005/8/layout/funnel1"/>
    <dgm:cxn modelId="{374BE8AD-1AB9-4D7F-9780-0DE001CD09AC}" type="presParOf" srcId="{BF86C6F2-7BC2-4696-93F9-85E99DAC4D93}" destId="{7A4DA3C5-59D5-41A4-A5D4-371D8B50700E}" srcOrd="4" destOrd="0" presId="urn:microsoft.com/office/officeart/2005/8/layout/funnel1"/>
    <dgm:cxn modelId="{14333ACB-94AF-4075-BBD1-623B9CEE9F95}" type="presParOf" srcId="{BF86C6F2-7BC2-4696-93F9-85E99DAC4D93}" destId="{978D4758-C71F-4CF7-AC20-60BFF9BE626C}" srcOrd="5" destOrd="0" presId="urn:microsoft.com/office/officeart/2005/8/layout/funnel1"/>
    <dgm:cxn modelId="{B15C17D6-2947-45ED-908D-7608BAD7A1F1}" type="presParOf" srcId="{BF86C6F2-7BC2-4696-93F9-85E99DAC4D93}" destId="{0CBD8ECE-0CC5-46F8-958A-BAA57DDDBAD7}" srcOrd="6" destOrd="0" presId="urn:microsoft.com/office/officeart/2005/8/layout/funnel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9E306AF-4087-4A78-A725-00D74EE6F170}" type="doc">
      <dgm:prSet loTypeId="urn:microsoft.com/office/officeart/2005/8/layout/chevron1" loCatId="process" qsTypeId="urn:microsoft.com/office/officeart/2005/8/quickstyle/3d3" qsCatId="3D" csTypeId="urn:microsoft.com/office/officeart/2005/8/colors/colorful4" csCatId="colorful" phldr="1"/>
      <dgm:spPr/>
    </dgm:pt>
    <dgm:pt modelId="{0BFD1671-9FD7-4731-B64E-F842EB30ED12}">
      <dgm:prSet phldrT="[Text]"/>
      <dgm:spPr/>
      <dgm:t>
        <a:bodyPr/>
        <a:lstStyle/>
        <a:p>
          <a:r>
            <a:rPr lang="cs-CZ" dirty="0">
              <a:solidFill>
                <a:schemeClr val="tx1">
                  <a:lumMod val="95000"/>
                  <a:lumOff val="5000"/>
                </a:schemeClr>
              </a:solidFill>
            </a:rPr>
            <a:t>Zahájení projektu</a:t>
          </a:r>
        </a:p>
      </dgm:t>
    </dgm:pt>
    <dgm:pt modelId="{967187EE-7EEB-49ED-BC57-1D378AA637BF}" type="parTrans" cxnId="{D1A3511D-472C-4132-9636-2A8D70BDE8EC}">
      <dgm:prSet/>
      <dgm:spPr/>
      <dgm:t>
        <a:bodyPr/>
        <a:lstStyle/>
        <a:p>
          <a:endParaRPr lang="cs-CZ">
            <a:solidFill>
              <a:schemeClr val="tx1">
                <a:lumMod val="95000"/>
                <a:lumOff val="5000"/>
              </a:schemeClr>
            </a:solidFill>
          </a:endParaRPr>
        </a:p>
      </dgm:t>
    </dgm:pt>
    <dgm:pt modelId="{EFBCA5B6-907D-4C5D-AAC5-B835198012EE}" type="sibTrans" cxnId="{D1A3511D-472C-4132-9636-2A8D70BDE8EC}">
      <dgm:prSet/>
      <dgm:spPr/>
      <dgm:t>
        <a:bodyPr/>
        <a:lstStyle/>
        <a:p>
          <a:endParaRPr lang="cs-CZ">
            <a:solidFill>
              <a:schemeClr val="tx1">
                <a:lumMod val="95000"/>
                <a:lumOff val="5000"/>
              </a:schemeClr>
            </a:solidFill>
          </a:endParaRPr>
        </a:p>
      </dgm:t>
    </dgm:pt>
    <dgm:pt modelId="{7D8B7D45-1118-4A3A-81B0-DCB6344DF34B}">
      <dgm:prSet phldrT="[Text]"/>
      <dgm:spPr/>
      <dgm:t>
        <a:bodyPr/>
        <a:lstStyle/>
        <a:p>
          <a:r>
            <a:rPr lang="cs-CZ">
              <a:solidFill>
                <a:schemeClr val="tx1">
                  <a:lumMod val="95000"/>
                  <a:lumOff val="5000"/>
                </a:schemeClr>
              </a:solidFill>
            </a:rPr>
            <a:t>Příprava </a:t>
          </a:r>
          <a:br>
            <a:rPr lang="cs-CZ">
              <a:solidFill>
                <a:schemeClr val="tx1">
                  <a:lumMod val="95000"/>
                  <a:lumOff val="5000"/>
                </a:schemeClr>
              </a:solidFill>
            </a:rPr>
          </a:br>
          <a:r>
            <a:rPr lang="cs-CZ">
              <a:solidFill>
                <a:schemeClr val="tx1">
                  <a:lumMod val="95000"/>
                  <a:lumOff val="5000"/>
                </a:schemeClr>
              </a:solidFill>
            </a:rPr>
            <a:t>a plánování projektu</a:t>
          </a:r>
        </a:p>
      </dgm:t>
    </dgm:pt>
    <dgm:pt modelId="{D4CF81AB-1AD9-407D-BAC1-B2CA07D2A3EF}" type="parTrans" cxnId="{03B88D8B-BBC9-47B7-BEE6-7B625AD1C20A}">
      <dgm:prSet/>
      <dgm:spPr/>
      <dgm:t>
        <a:bodyPr/>
        <a:lstStyle/>
        <a:p>
          <a:endParaRPr lang="cs-CZ">
            <a:solidFill>
              <a:schemeClr val="tx1">
                <a:lumMod val="95000"/>
                <a:lumOff val="5000"/>
              </a:schemeClr>
            </a:solidFill>
          </a:endParaRPr>
        </a:p>
      </dgm:t>
    </dgm:pt>
    <dgm:pt modelId="{AD5D260D-9A52-40CF-92B7-9E8DC2C2FB66}" type="sibTrans" cxnId="{03B88D8B-BBC9-47B7-BEE6-7B625AD1C20A}">
      <dgm:prSet/>
      <dgm:spPr/>
      <dgm:t>
        <a:bodyPr/>
        <a:lstStyle/>
        <a:p>
          <a:endParaRPr lang="cs-CZ">
            <a:solidFill>
              <a:schemeClr val="tx1">
                <a:lumMod val="95000"/>
                <a:lumOff val="5000"/>
              </a:schemeClr>
            </a:solidFill>
          </a:endParaRPr>
        </a:p>
      </dgm:t>
    </dgm:pt>
    <dgm:pt modelId="{72E7171A-1BCD-4D81-A97B-BE525C63086F}">
      <dgm:prSet phldrT="[Text]"/>
      <dgm:spPr/>
      <dgm:t>
        <a:bodyPr/>
        <a:lstStyle/>
        <a:p>
          <a:r>
            <a:rPr lang="cs-CZ">
              <a:solidFill>
                <a:schemeClr val="tx1">
                  <a:lumMod val="95000"/>
                  <a:lumOff val="5000"/>
                </a:schemeClr>
              </a:solidFill>
            </a:rPr>
            <a:t>Realizace projektu</a:t>
          </a:r>
        </a:p>
      </dgm:t>
    </dgm:pt>
    <dgm:pt modelId="{82671B86-90FA-48E3-90B3-7A73141F56D3}" type="parTrans" cxnId="{17B97ED0-E5C8-4616-AD41-F88BD3ACECAF}">
      <dgm:prSet/>
      <dgm:spPr/>
      <dgm:t>
        <a:bodyPr/>
        <a:lstStyle/>
        <a:p>
          <a:endParaRPr lang="cs-CZ">
            <a:solidFill>
              <a:schemeClr val="tx1">
                <a:lumMod val="95000"/>
                <a:lumOff val="5000"/>
              </a:schemeClr>
            </a:solidFill>
          </a:endParaRPr>
        </a:p>
      </dgm:t>
    </dgm:pt>
    <dgm:pt modelId="{59616515-93EA-4F39-BC67-E6169C048626}" type="sibTrans" cxnId="{17B97ED0-E5C8-4616-AD41-F88BD3ACECAF}">
      <dgm:prSet/>
      <dgm:spPr/>
      <dgm:t>
        <a:bodyPr/>
        <a:lstStyle/>
        <a:p>
          <a:endParaRPr lang="cs-CZ">
            <a:solidFill>
              <a:schemeClr val="tx1">
                <a:lumMod val="95000"/>
                <a:lumOff val="5000"/>
              </a:schemeClr>
            </a:solidFill>
          </a:endParaRPr>
        </a:p>
      </dgm:t>
    </dgm:pt>
    <dgm:pt modelId="{34C7DDA1-1803-4535-826C-ACCFABC84F16}">
      <dgm:prSet/>
      <dgm:spPr/>
      <dgm:t>
        <a:bodyPr/>
        <a:lstStyle/>
        <a:p>
          <a:r>
            <a:rPr lang="cs-CZ">
              <a:solidFill>
                <a:schemeClr val="tx1">
                  <a:lumMod val="95000"/>
                  <a:lumOff val="5000"/>
                </a:schemeClr>
              </a:solidFill>
            </a:rPr>
            <a:t>Ukončení projektu</a:t>
          </a:r>
        </a:p>
      </dgm:t>
    </dgm:pt>
    <dgm:pt modelId="{E8DB9F8D-B84E-4E28-98B8-506420B863E9}" type="parTrans" cxnId="{8205E067-ACBF-40FE-85F2-4B3E4E067DD2}">
      <dgm:prSet/>
      <dgm:spPr/>
      <dgm:t>
        <a:bodyPr/>
        <a:lstStyle/>
        <a:p>
          <a:endParaRPr lang="cs-CZ">
            <a:solidFill>
              <a:schemeClr val="tx1">
                <a:lumMod val="95000"/>
                <a:lumOff val="5000"/>
              </a:schemeClr>
            </a:solidFill>
          </a:endParaRPr>
        </a:p>
      </dgm:t>
    </dgm:pt>
    <dgm:pt modelId="{C59FAACA-B8DF-45BE-AE6B-14BCB7125F4A}" type="sibTrans" cxnId="{8205E067-ACBF-40FE-85F2-4B3E4E067DD2}">
      <dgm:prSet/>
      <dgm:spPr/>
      <dgm:t>
        <a:bodyPr/>
        <a:lstStyle/>
        <a:p>
          <a:endParaRPr lang="cs-CZ">
            <a:solidFill>
              <a:schemeClr val="tx1">
                <a:lumMod val="95000"/>
                <a:lumOff val="5000"/>
              </a:schemeClr>
            </a:solidFill>
          </a:endParaRPr>
        </a:p>
      </dgm:t>
    </dgm:pt>
    <dgm:pt modelId="{EBD54683-D509-4A86-B2D3-EEF51730CF11}">
      <dgm:prSet/>
      <dgm:spPr/>
      <dgm:t>
        <a:bodyPr/>
        <a:lstStyle/>
        <a:p>
          <a:r>
            <a:rPr lang="cs-CZ">
              <a:solidFill>
                <a:schemeClr val="tx1">
                  <a:lumMod val="95000"/>
                  <a:lumOff val="5000"/>
                </a:schemeClr>
              </a:solidFill>
            </a:rPr>
            <a:t>Evaluace</a:t>
          </a:r>
        </a:p>
      </dgm:t>
    </dgm:pt>
    <dgm:pt modelId="{4CA856B5-2548-4789-9A1B-6D740D73B181}" type="parTrans" cxnId="{A291AB76-D102-4DE2-A6AF-F33045774429}">
      <dgm:prSet/>
      <dgm:spPr/>
      <dgm:t>
        <a:bodyPr/>
        <a:lstStyle/>
        <a:p>
          <a:endParaRPr lang="cs-CZ">
            <a:solidFill>
              <a:schemeClr val="tx1">
                <a:lumMod val="95000"/>
                <a:lumOff val="5000"/>
              </a:schemeClr>
            </a:solidFill>
          </a:endParaRPr>
        </a:p>
      </dgm:t>
    </dgm:pt>
    <dgm:pt modelId="{17F8BC71-24D3-4239-8D5D-4D33C87613E1}" type="sibTrans" cxnId="{A291AB76-D102-4DE2-A6AF-F33045774429}">
      <dgm:prSet/>
      <dgm:spPr/>
      <dgm:t>
        <a:bodyPr/>
        <a:lstStyle/>
        <a:p>
          <a:endParaRPr lang="cs-CZ">
            <a:solidFill>
              <a:schemeClr val="tx1">
                <a:lumMod val="95000"/>
                <a:lumOff val="5000"/>
              </a:schemeClr>
            </a:solidFill>
          </a:endParaRPr>
        </a:p>
      </dgm:t>
    </dgm:pt>
    <dgm:pt modelId="{60328B64-32E3-4D43-81FD-15FF8FA9A42E}" type="pres">
      <dgm:prSet presAssocID="{89E306AF-4087-4A78-A725-00D74EE6F170}" presName="Name0" presStyleCnt="0">
        <dgm:presLayoutVars>
          <dgm:dir/>
          <dgm:animLvl val="lvl"/>
          <dgm:resizeHandles val="exact"/>
        </dgm:presLayoutVars>
      </dgm:prSet>
      <dgm:spPr/>
    </dgm:pt>
    <dgm:pt modelId="{A49E746E-F12B-4DFF-A64A-DAF887D8DA17}" type="pres">
      <dgm:prSet presAssocID="{0BFD1671-9FD7-4731-B64E-F842EB30ED12}" presName="parTxOnly" presStyleLbl="node1" presStyleIdx="0" presStyleCnt="5">
        <dgm:presLayoutVars>
          <dgm:chMax val="0"/>
          <dgm:chPref val="0"/>
          <dgm:bulletEnabled val="1"/>
        </dgm:presLayoutVars>
      </dgm:prSet>
      <dgm:spPr/>
    </dgm:pt>
    <dgm:pt modelId="{17285A5B-B055-49D6-B8C7-665861F29A7F}" type="pres">
      <dgm:prSet presAssocID="{EFBCA5B6-907D-4C5D-AAC5-B835198012EE}" presName="parTxOnlySpace" presStyleCnt="0"/>
      <dgm:spPr/>
    </dgm:pt>
    <dgm:pt modelId="{080AC709-040E-4B4A-BE8B-1401D72E004C}" type="pres">
      <dgm:prSet presAssocID="{7D8B7D45-1118-4A3A-81B0-DCB6344DF34B}" presName="parTxOnly" presStyleLbl="node1" presStyleIdx="1" presStyleCnt="5">
        <dgm:presLayoutVars>
          <dgm:chMax val="0"/>
          <dgm:chPref val="0"/>
          <dgm:bulletEnabled val="1"/>
        </dgm:presLayoutVars>
      </dgm:prSet>
      <dgm:spPr/>
    </dgm:pt>
    <dgm:pt modelId="{CFE6A19A-0147-457D-B34F-D3367BFDB3BE}" type="pres">
      <dgm:prSet presAssocID="{AD5D260D-9A52-40CF-92B7-9E8DC2C2FB66}" presName="parTxOnlySpace" presStyleCnt="0"/>
      <dgm:spPr/>
    </dgm:pt>
    <dgm:pt modelId="{AC43791E-215D-4DCB-BF25-819F2C8D96BE}" type="pres">
      <dgm:prSet presAssocID="{72E7171A-1BCD-4D81-A97B-BE525C63086F}" presName="parTxOnly" presStyleLbl="node1" presStyleIdx="2" presStyleCnt="5">
        <dgm:presLayoutVars>
          <dgm:chMax val="0"/>
          <dgm:chPref val="0"/>
          <dgm:bulletEnabled val="1"/>
        </dgm:presLayoutVars>
      </dgm:prSet>
      <dgm:spPr/>
    </dgm:pt>
    <dgm:pt modelId="{29396CBD-BEF5-4C9C-8809-E8AC5A883ED9}" type="pres">
      <dgm:prSet presAssocID="{59616515-93EA-4F39-BC67-E6169C048626}" presName="parTxOnlySpace" presStyleCnt="0"/>
      <dgm:spPr/>
    </dgm:pt>
    <dgm:pt modelId="{A54B5FE2-32F3-4D82-8574-089CAE8E48DC}" type="pres">
      <dgm:prSet presAssocID="{34C7DDA1-1803-4535-826C-ACCFABC84F16}" presName="parTxOnly" presStyleLbl="node1" presStyleIdx="3" presStyleCnt="5">
        <dgm:presLayoutVars>
          <dgm:chMax val="0"/>
          <dgm:chPref val="0"/>
          <dgm:bulletEnabled val="1"/>
        </dgm:presLayoutVars>
      </dgm:prSet>
      <dgm:spPr/>
    </dgm:pt>
    <dgm:pt modelId="{BFE73B36-82AF-43DB-BEB4-1E21CA199ABF}" type="pres">
      <dgm:prSet presAssocID="{C59FAACA-B8DF-45BE-AE6B-14BCB7125F4A}" presName="parTxOnlySpace" presStyleCnt="0"/>
      <dgm:spPr/>
    </dgm:pt>
    <dgm:pt modelId="{4F26100B-516E-4DAE-93F4-18917F60B0AC}" type="pres">
      <dgm:prSet presAssocID="{EBD54683-D509-4A86-B2D3-EEF51730CF11}" presName="parTxOnly" presStyleLbl="node1" presStyleIdx="4" presStyleCnt="5">
        <dgm:presLayoutVars>
          <dgm:chMax val="0"/>
          <dgm:chPref val="0"/>
          <dgm:bulletEnabled val="1"/>
        </dgm:presLayoutVars>
      </dgm:prSet>
      <dgm:spPr/>
    </dgm:pt>
  </dgm:ptLst>
  <dgm:cxnLst>
    <dgm:cxn modelId="{C1970602-0583-4703-9ABD-60C314006AB8}" type="presOf" srcId="{89E306AF-4087-4A78-A725-00D74EE6F170}" destId="{60328B64-32E3-4D43-81FD-15FF8FA9A42E}" srcOrd="0" destOrd="0" presId="urn:microsoft.com/office/officeart/2005/8/layout/chevron1"/>
    <dgm:cxn modelId="{B191B905-F905-406B-8CCB-7D4EF7AF4D19}" type="presOf" srcId="{EBD54683-D509-4A86-B2D3-EEF51730CF11}" destId="{4F26100B-516E-4DAE-93F4-18917F60B0AC}" srcOrd="0" destOrd="0" presId="urn:microsoft.com/office/officeart/2005/8/layout/chevron1"/>
    <dgm:cxn modelId="{E2D79F18-E270-4E95-87A4-88C2A1083E43}" type="presOf" srcId="{34C7DDA1-1803-4535-826C-ACCFABC84F16}" destId="{A54B5FE2-32F3-4D82-8574-089CAE8E48DC}" srcOrd="0" destOrd="0" presId="urn:microsoft.com/office/officeart/2005/8/layout/chevron1"/>
    <dgm:cxn modelId="{D1A3511D-472C-4132-9636-2A8D70BDE8EC}" srcId="{89E306AF-4087-4A78-A725-00D74EE6F170}" destId="{0BFD1671-9FD7-4731-B64E-F842EB30ED12}" srcOrd="0" destOrd="0" parTransId="{967187EE-7EEB-49ED-BC57-1D378AA637BF}" sibTransId="{EFBCA5B6-907D-4C5D-AAC5-B835198012EE}"/>
    <dgm:cxn modelId="{A62FE221-4075-498C-8744-26FE09B47865}" type="presOf" srcId="{7D8B7D45-1118-4A3A-81B0-DCB6344DF34B}" destId="{080AC709-040E-4B4A-BE8B-1401D72E004C}" srcOrd="0" destOrd="0" presId="urn:microsoft.com/office/officeart/2005/8/layout/chevron1"/>
    <dgm:cxn modelId="{18FC233C-F04A-4B54-8C4D-444352CA6649}" type="presOf" srcId="{0BFD1671-9FD7-4731-B64E-F842EB30ED12}" destId="{A49E746E-F12B-4DFF-A64A-DAF887D8DA17}" srcOrd="0" destOrd="0" presId="urn:microsoft.com/office/officeart/2005/8/layout/chevron1"/>
    <dgm:cxn modelId="{8205E067-ACBF-40FE-85F2-4B3E4E067DD2}" srcId="{89E306AF-4087-4A78-A725-00D74EE6F170}" destId="{34C7DDA1-1803-4535-826C-ACCFABC84F16}" srcOrd="3" destOrd="0" parTransId="{E8DB9F8D-B84E-4E28-98B8-506420B863E9}" sibTransId="{C59FAACA-B8DF-45BE-AE6B-14BCB7125F4A}"/>
    <dgm:cxn modelId="{A291AB76-D102-4DE2-A6AF-F33045774429}" srcId="{89E306AF-4087-4A78-A725-00D74EE6F170}" destId="{EBD54683-D509-4A86-B2D3-EEF51730CF11}" srcOrd="4" destOrd="0" parTransId="{4CA856B5-2548-4789-9A1B-6D740D73B181}" sibTransId="{17F8BC71-24D3-4239-8D5D-4D33C87613E1}"/>
    <dgm:cxn modelId="{03B88D8B-BBC9-47B7-BEE6-7B625AD1C20A}" srcId="{89E306AF-4087-4A78-A725-00D74EE6F170}" destId="{7D8B7D45-1118-4A3A-81B0-DCB6344DF34B}" srcOrd="1" destOrd="0" parTransId="{D4CF81AB-1AD9-407D-BAC1-B2CA07D2A3EF}" sibTransId="{AD5D260D-9A52-40CF-92B7-9E8DC2C2FB66}"/>
    <dgm:cxn modelId="{D4F9E0C8-7682-4343-9646-64D886299899}" type="presOf" srcId="{72E7171A-1BCD-4D81-A97B-BE525C63086F}" destId="{AC43791E-215D-4DCB-BF25-819F2C8D96BE}" srcOrd="0" destOrd="0" presId="urn:microsoft.com/office/officeart/2005/8/layout/chevron1"/>
    <dgm:cxn modelId="{17B97ED0-E5C8-4616-AD41-F88BD3ACECAF}" srcId="{89E306AF-4087-4A78-A725-00D74EE6F170}" destId="{72E7171A-1BCD-4D81-A97B-BE525C63086F}" srcOrd="2" destOrd="0" parTransId="{82671B86-90FA-48E3-90B3-7A73141F56D3}" sibTransId="{59616515-93EA-4F39-BC67-E6169C048626}"/>
    <dgm:cxn modelId="{6700E8DB-DE72-4D52-A70A-F4DCBDBE82EA}" type="presParOf" srcId="{60328B64-32E3-4D43-81FD-15FF8FA9A42E}" destId="{A49E746E-F12B-4DFF-A64A-DAF887D8DA17}" srcOrd="0" destOrd="0" presId="urn:microsoft.com/office/officeart/2005/8/layout/chevron1"/>
    <dgm:cxn modelId="{963798F2-D402-406B-AF08-049B99076469}" type="presParOf" srcId="{60328B64-32E3-4D43-81FD-15FF8FA9A42E}" destId="{17285A5B-B055-49D6-B8C7-665861F29A7F}" srcOrd="1" destOrd="0" presId="urn:microsoft.com/office/officeart/2005/8/layout/chevron1"/>
    <dgm:cxn modelId="{AE97D7B6-8891-4C7C-A570-1B1CF5ECB856}" type="presParOf" srcId="{60328B64-32E3-4D43-81FD-15FF8FA9A42E}" destId="{080AC709-040E-4B4A-BE8B-1401D72E004C}" srcOrd="2" destOrd="0" presId="urn:microsoft.com/office/officeart/2005/8/layout/chevron1"/>
    <dgm:cxn modelId="{34B822EB-0F6A-4DA2-928F-DA320538D220}" type="presParOf" srcId="{60328B64-32E3-4D43-81FD-15FF8FA9A42E}" destId="{CFE6A19A-0147-457D-B34F-D3367BFDB3BE}" srcOrd="3" destOrd="0" presId="urn:microsoft.com/office/officeart/2005/8/layout/chevron1"/>
    <dgm:cxn modelId="{0C25F0C6-1B98-4304-BE91-50C6F4392BDF}" type="presParOf" srcId="{60328B64-32E3-4D43-81FD-15FF8FA9A42E}" destId="{AC43791E-215D-4DCB-BF25-819F2C8D96BE}" srcOrd="4" destOrd="0" presId="urn:microsoft.com/office/officeart/2005/8/layout/chevron1"/>
    <dgm:cxn modelId="{778ABF46-2E6F-4D57-96EB-47F6ACB69F79}" type="presParOf" srcId="{60328B64-32E3-4D43-81FD-15FF8FA9A42E}" destId="{29396CBD-BEF5-4C9C-8809-E8AC5A883ED9}" srcOrd="5" destOrd="0" presId="urn:microsoft.com/office/officeart/2005/8/layout/chevron1"/>
    <dgm:cxn modelId="{C355583D-A735-4EFF-810C-3A6F3CA2A9F9}" type="presParOf" srcId="{60328B64-32E3-4D43-81FD-15FF8FA9A42E}" destId="{A54B5FE2-32F3-4D82-8574-089CAE8E48DC}" srcOrd="6" destOrd="0" presId="urn:microsoft.com/office/officeart/2005/8/layout/chevron1"/>
    <dgm:cxn modelId="{217AA794-168D-475A-BD8B-BC8F3C6A7A4C}" type="presParOf" srcId="{60328B64-32E3-4D43-81FD-15FF8FA9A42E}" destId="{BFE73B36-82AF-43DB-BEB4-1E21CA199ABF}" srcOrd="7" destOrd="0" presId="urn:microsoft.com/office/officeart/2005/8/layout/chevron1"/>
    <dgm:cxn modelId="{81E93B7A-6012-455C-ACFB-F4A8CFF9EF5D}" type="presParOf" srcId="{60328B64-32E3-4D43-81FD-15FF8FA9A42E}" destId="{4F26100B-516E-4DAE-93F4-18917F60B0AC}" srcOrd="8"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BC9764-FA33-466C-8C57-77C2DE4A5D50}">
      <dsp:nvSpPr>
        <dsp:cNvPr id="0" name=""/>
        <dsp:cNvSpPr/>
      </dsp:nvSpPr>
      <dsp:spPr>
        <a:xfrm>
          <a:off x="1977547" y="109635"/>
          <a:ext cx="2175847" cy="755643"/>
        </a:xfrm>
        <a:prstGeom prst="ellipse">
          <a:avLst/>
        </a:prstGeom>
        <a:solidFill>
          <a:schemeClr val="dk1">
            <a:tint val="50000"/>
            <a:alpha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9BD6F79-FE20-4A6C-B692-527A414821FD}">
      <dsp:nvSpPr>
        <dsp:cNvPr id="0" name=""/>
        <dsp:cNvSpPr/>
      </dsp:nvSpPr>
      <dsp:spPr>
        <a:xfrm>
          <a:off x="2858007" y="1959949"/>
          <a:ext cx="421675" cy="269872"/>
        </a:xfrm>
        <a:prstGeom prst="downArrow">
          <a:avLst/>
        </a:prstGeom>
        <a:solidFill>
          <a:schemeClr val="dk1">
            <a:tint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3DEE731-8251-43DE-BD19-BA65461420BA}">
      <dsp:nvSpPr>
        <dsp:cNvPr id="0" name=""/>
        <dsp:cNvSpPr/>
      </dsp:nvSpPr>
      <dsp:spPr>
        <a:xfrm>
          <a:off x="2056822" y="2175847"/>
          <a:ext cx="2024044" cy="5060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cs-CZ" sz="1400" kern="1200"/>
            <a:t>Naplňování poslání NNO</a:t>
          </a:r>
        </a:p>
      </dsp:txBody>
      <dsp:txXfrm>
        <a:off x="2056822" y="2175847"/>
        <a:ext cx="2024044" cy="506011"/>
      </dsp:txXfrm>
    </dsp:sp>
    <dsp:sp modelId="{E6FC9EE5-1331-4F2D-891F-05FF1EB235F5}">
      <dsp:nvSpPr>
        <dsp:cNvPr id="0" name=""/>
        <dsp:cNvSpPr/>
      </dsp:nvSpPr>
      <dsp:spPr>
        <a:xfrm>
          <a:off x="2768611" y="923638"/>
          <a:ext cx="759016" cy="759016"/>
        </a:xfrm>
        <a:prstGeom prst="ellipse">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cs-CZ" sz="1300" kern="1200"/>
            <a:t>Projekt 3</a:t>
          </a:r>
        </a:p>
      </dsp:txBody>
      <dsp:txXfrm>
        <a:off x="2879766" y="1034793"/>
        <a:ext cx="536706" cy="536706"/>
      </dsp:txXfrm>
    </dsp:sp>
    <dsp:sp modelId="{7A4DA3C5-59D5-41A4-A5D4-371D8B50700E}">
      <dsp:nvSpPr>
        <dsp:cNvPr id="0" name=""/>
        <dsp:cNvSpPr/>
      </dsp:nvSpPr>
      <dsp:spPr>
        <a:xfrm>
          <a:off x="2225493" y="354207"/>
          <a:ext cx="759016" cy="759016"/>
        </a:xfrm>
        <a:prstGeom prst="ellipse">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cs-CZ" sz="1300" kern="1200"/>
            <a:t>Projekt 1</a:t>
          </a:r>
        </a:p>
      </dsp:txBody>
      <dsp:txXfrm>
        <a:off x="2336648" y="465362"/>
        <a:ext cx="536706" cy="536706"/>
      </dsp:txXfrm>
    </dsp:sp>
    <dsp:sp modelId="{978D4758-C71F-4CF7-AC20-60BFF9BE626C}">
      <dsp:nvSpPr>
        <dsp:cNvPr id="0" name=""/>
        <dsp:cNvSpPr/>
      </dsp:nvSpPr>
      <dsp:spPr>
        <a:xfrm>
          <a:off x="3001376" y="170694"/>
          <a:ext cx="759016" cy="759016"/>
        </a:xfrm>
        <a:prstGeom prst="ellipse">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cs-CZ" sz="1300" kern="1200"/>
            <a:t>Projekt 2</a:t>
          </a:r>
        </a:p>
      </dsp:txBody>
      <dsp:txXfrm>
        <a:off x="3112531" y="281849"/>
        <a:ext cx="536706" cy="536706"/>
      </dsp:txXfrm>
    </dsp:sp>
    <dsp:sp modelId="{0CBD8ECE-0CC5-46F8-958A-BAA57DDDBAD7}">
      <dsp:nvSpPr>
        <dsp:cNvPr id="0" name=""/>
        <dsp:cNvSpPr/>
      </dsp:nvSpPr>
      <dsp:spPr>
        <a:xfrm>
          <a:off x="1888152" y="16867"/>
          <a:ext cx="2361385" cy="1889108"/>
        </a:xfrm>
        <a:prstGeom prst="funnel">
          <a:avLst/>
        </a:prstGeom>
        <a:solidFill>
          <a:schemeClr val="dk1">
            <a:alpha val="40000"/>
            <a:tint val="40000"/>
            <a:hueOff val="0"/>
            <a:satOff val="0"/>
            <a:lumOff val="0"/>
            <a:alphaOff val="0"/>
          </a:schemeClr>
        </a:solidFill>
        <a:ln w="6350" cap="flat" cmpd="sng" algn="ctr">
          <a:solidFill>
            <a:schemeClr val="dk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9E746E-F12B-4DFF-A64A-DAF887D8DA17}">
      <dsp:nvSpPr>
        <dsp:cNvPr id="0" name=""/>
        <dsp:cNvSpPr/>
      </dsp:nvSpPr>
      <dsp:spPr>
        <a:xfrm>
          <a:off x="2060" y="892364"/>
          <a:ext cx="1834020" cy="733608"/>
        </a:xfrm>
        <a:prstGeom prst="chevron">
          <a:avLst/>
        </a:prstGeom>
        <a:solidFill>
          <a:schemeClr val="accent4">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r>
            <a:rPr lang="cs-CZ" sz="1600" kern="1200" dirty="0">
              <a:solidFill>
                <a:schemeClr val="tx1">
                  <a:lumMod val="95000"/>
                  <a:lumOff val="5000"/>
                </a:schemeClr>
              </a:solidFill>
            </a:rPr>
            <a:t>Zahájení projektu</a:t>
          </a:r>
        </a:p>
      </dsp:txBody>
      <dsp:txXfrm>
        <a:off x="368864" y="892364"/>
        <a:ext cx="1100412" cy="733608"/>
      </dsp:txXfrm>
    </dsp:sp>
    <dsp:sp modelId="{080AC709-040E-4B4A-BE8B-1401D72E004C}">
      <dsp:nvSpPr>
        <dsp:cNvPr id="0" name=""/>
        <dsp:cNvSpPr/>
      </dsp:nvSpPr>
      <dsp:spPr>
        <a:xfrm>
          <a:off x="1652679" y="892364"/>
          <a:ext cx="1834020" cy="733608"/>
        </a:xfrm>
        <a:prstGeom prst="chevron">
          <a:avLst/>
        </a:prstGeom>
        <a:solidFill>
          <a:schemeClr val="accent4">
            <a:hueOff val="2598923"/>
            <a:satOff val="-11992"/>
            <a:lumOff val="441"/>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r>
            <a:rPr lang="cs-CZ" sz="1600" kern="1200">
              <a:solidFill>
                <a:schemeClr val="tx1">
                  <a:lumMod val="95000"/>
                  <a:lumOff val="5000"/>
                </a:schemeClr>
              </a:solidFill>
            </a:rPr>
            <a:t>Příprava </a:t>
          </a:r>
          <a:br>
            <a:rPr lang="cs-CZ" sz="1600" kern="1200">
              <a:solidFill>
                <a:schemeClr val="tx1">
                  <a:lumMod val="95000"/>
                  <a:lumOff val="5000"/>
                </a:schemeClr>
              </a:solidFill>
            </a:rPr>
          </a:br>
          <a:r>
            <a:rPr lang="cs-CZ" sz="1600" kern="1200">
              <a:solidFill>
                <a:schemeClr val="tx1">
                  <a:lumMod val="95000"/>
                  <a:lumOff val="5000"/>
                </a:schemeClr>
              </a:solidFill>
            </a:rPr>
            <a:t>a plánování projektu</a:t>
          </a:r>
        </a:p>
      </dsp:txBody>
      <dsp:txXfrm>
        <a:off x="2019483" y="892364"/>
        <a:ext cx="1100412" cy="733608"/>
      </dsp:txXfrm>
    </dsp:sp>
    <dsp:sp modelId="{AC43791E-215D-4DCB-BF25-819F2C8D96BE}">
      <dsp:nvSpPr>
        <dsp:cNvPr id="0" name=""/>
        <dsp:cNvSpPr/>
      </dsp:nvSpPr>
      <dsp:spPr>
        <a:xfrm>
          <a:off x="3303297" y="892364"/>
          <a:ext cx="1834020" cy="733608"/>
        </a:xfrm>
        <a:prstGeom prst="chevron">
          <a:avLst/>
        </a:prstGeom>
        <a:solidFill>
          <a:schemeClr val="accent4">
            <a:hueOff val="5197846"/>
            <a:satOff val="-23984"/>
            <a:lumOff val="883"/>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r>
            <a:rPr lang="cs-CZ" sz="1600" kern="1200">
              <a:solidFill>
                <a:schemeClr val="tx1">
                  <a:lumMod val="95000"/>
                  <a:lumOff val="5000"/>
                </a:schemeClr>
              </a:solidFill>
            </a:rPr>
            <a:t>Realizace projektu</a:t>
          </a:r>
        </a:p>
      </dsp:txBody>
      <dsp:txXfrm>
        <a:off x="3670101" y="892364"/>
        <a:ext cx="1100412" cy="733608"/>
      </dsp:txXfrm>
    </dsp:sp>
    <dsp:sp modelId="{A54B5FE2-32F3-4D82-8574-089CAE8E48DC}">
      <dsp:nvSpPr>
        <dsp:cNvPr id="0" name=""/>
        <dsp:cNvSpPr/>
      </dsp:nvSpPr>
      <dsp:spPr>
        <a:xfrm>
          <a:off x="4953915" y="892364"/>
          <a:ext cx="1834020" cy="733608"/>
        </a:xfrm>
        <a:prstGeom prst="chevron">
          <a:avLst/>
        </a:prstGeom>
        <a:solidFill>
          <a:schemeClr val="accent4">
            <a:hueOff val="7796769"/>
            <a:satOff val="-35976"/>
            <a:lumOff val="1324"/>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r>
            <a:rPr lang="cs-CZ" sz="1600" kern="1200">
              <a:solidFill>
                <a:schemeClr val="tx1">
                  <a:lumMod val="95000"/>
                  <a:lumOff val="5000"/>
                </a:schemeClr>
              </a:solidFill>
            </a:rPr>
            <a:t>Ukončení projektu</a:t>
          </a:r>
        </a:p>
      </dsp:txBody>
      <dsp:txXfrm>
        <a:off x="5320719" y="892364"/>
        <a:ext cx="1100412" cy="733608"/>
      </dsp:txXfrm>
    </dsp:sp>
    <dsp:sp modelId="{4F26100B-516E-4DAE-93F4-18917F60B0AC}">
      <dsp:nvSpPr>
        <dsp:cNvPr id="0" name=""/>
        <dsp:cNvSpPr/>
      </dsp:nvSpPr>
      <dsp:spPr>
        <a:xfrm>
          <a:off x="6604533" y="892364"/>
          <a:ext cx="1834020" cy="733608"/>
        </a:xfrm>
        <a:prstGeom prst="chevron">
          <a:avLst/>
        </a:prstGeom>
        <a:solidFill>
          <a:schemeClr val="accent4">
            <a:hueOff val="10395692"/>
            <a:satOff val="-47968"/>
            <a:lumOff val="1765"/>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r>
            <a:rPr lang="cs-CZ" sz="1600" kern="1200">
              <a:solidFill>
                <a:schemeClr val="tx1">
                  <a:lumMod val="95000"/>
                  <a:lumOff val="5000"/>
                </a:schemeClr>
              </a:solidFill>
            </a:rPr>
            <a:t>Evaluace</a:t>
          </a:r>
        </a:p>
      </dsp:txBody>
      <dsp:txXfrm>
        <a:off x="6971337" y="892364"/>
        <a:ext cx="1100412" cy="733608"/>
      </dsp:txXfrm>
    </dsp:sp>
  </dsp:spTree>
</dsp:drawing>
</file>

<file path=ppt/diagrams/layout1.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layout2.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3E9BAEC6-A37A-4403-B919-4854A6448652}" type="datetimeFigureOut">
              <a:rPr lang="cs-CZ" smtClean="0"/>
              <a:pPr/>
              <a:t>11.04.2024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pPr/>
              <a:t>‹#›</a:t>
            </a:fld>
            <a:endParaRPr lang="cs-CZ"/>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pPr/>
              <a:t>11.04.2024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pPr/>
              <a:t>‹#›</a:t>
            </a:fld>
            <a:endParaRPr lang="cs-CZ"/>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pPr/>
              <a:t>11.04.2024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pPr/>
              <a:t>‹#›</a:t>
            </a:fld>
            <a:endParaRPr lang="cs-CZ"/>
          </a:p>
        </p:txBody>
      </p:sp>
    </p:spTree>
    <p:extLst>
      <p:ext uri="{BB962C8B-B14F-4D97-AF65-F5344CB8AC3E}">
        <p14:creationId xmlns:p14="http://schemas.microsoft.com/office/powerpoint/2010/main" val="16399736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pPr/>
              <a:t>11.04.2024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pPr/>
              <a:t>‹#›</a:t>
            </a:fld>
            <a:endParaRPr lang="cs-CZ"/>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3E9BAEC6-A37A-4403-B919-4854A6448652}" type="datetimeFigureOut">
              <a:rPr lang="cs-CZ" smtClean="0"/>
              <a:pPr/>
              <a:t>11.04.2024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pPr/>
              <a:t>‹#›</a:t>
            </a:fld>
            <a:endParaRPr lang="cs-CZ"/>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3E9BAEC6-A37A-4403-B919-4854A6448652}" type="datetimeFigureOut">
              <a:rPr lang="cs-CZ" smtClean="0"/>
              <a:pPr/>
              <a:t>11.04.2024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pPr/>
              <a:t>‹#›</a:t>
            </a:fld>
            <a:endParaRPr lang="cs-CZ"/>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3E9BAEC6-A37A-4403-B919-4854A6448652}" type="datetimeFigureOut">
              <a:rPr lang="cs-CZ" smtClean="0"/>
              <a:pPr/>
              <a:t>11.04.2024</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pPr/>
              <a:t>‹#›</a:t>
            </a:fld>
            <a:endParaRPr lang="cs-CZ"/>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3E9BAEC6-A37A-4403-B919-4854A6448652}" type="datetimeFigureOut">
              <a:rPr lang="cs-CZ" smtClean="0"/>
              <a:pPr/>
              <a:t>11.04.2024</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pPr/>
              <a:t>‹#›</a:t>
            </a:fld>
            <a:endParaRPr lang="cs-CZ"/>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9BAEC6-A37A-4403-B919-4854A6448652}" type="datetimeFigureOut">
              <a:rPr lang="cs-CZ" smtClean="0"/>
              <a:pPr/>
              <a:t>11.04.2024</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pPr/>
              <a:t>‹#›</a:t>
            </a:fld>
            <a:endParaRPr lang="cs-CZ"/>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pPr/>
              <a:t>11.04.2024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pPr/>
              <a:t>‹#›</a:t>
            </a:fld>
            <a:endParaRPr lang="cs-CZ"/>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pPr/>
              <a:t>11.04.2024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pPr/>
              <a:t>‹#›</a:t>
            </a:fld>
            <a:endParaRPr lang="cs-CZ"/>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BAEC6-A37A-4403-B919-4854A6448652}" type="datetimeFigureOut">
              <a:rPr lang="cs-CZ" smtClean="0"/>
              <a:pPr/>
              <a:t>11.04.2024</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pPr/>
              <a:t>‹#›</a:t>
            </a:fld>
            <a:endParaRPr lang="cs-CZ"/>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449092" y="417096"/>
            <a:ext cx="4784758" cy="6063916"/>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
        <p:nvSpPr>
          <p:cNvPr id="9" name="Nadpis 1"/>
          <p:cNvSpPr txBox="1">
            <a:spLocks/>
          </p:cNvSpPr>
          <p:nvPr/>
        </p:nvSpPr>
        <p:spPr>
          <a:xfrm>
            <a:off x="666806" y="720605"/>
            <a:ext cx="4297080" cy="3394195"/>
          </a:xfrm>
          <a:prstGeom prst="rect">
            <a:avLst/>
          </a:prstGeom>
        </p:spPr>
        <p:txBody>
          <a:bodyPr vert="horz" lIns="91440" tIns="45720" rIns="91440" bIns="45720" rtlCol="0" anchor="t">
            <a:normAutofit fontScale="7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4000" b="1" dirty="0"/>
          </a:p>
          <a:p>
            <a:pPr algn="l"/>
            <a:endParaRPr lang="cs-CZ" sz="4000" b="1" dirty="0"/>
          </a:p>
          <a:p>
            <a:pPr lvl="0"/>
            <a:endParaRPr lang="cs-CZ" sz="4000" b="1" cap="all" dirty="0"/>
          </a:p>
          <a:p>
            <a:pPr lvl="0"/>
            <a:endParaRPr lang="cs-CZ" sz="4000" b="1" cap="all" dirty="0"/>
          </a:p>
          <a:p>
            <a:pPr lvl="0"/>
            <a:r>
              <a:rPr lang="cs-CZ" sz="4000" b="1" cap="all" dirty="0"/>
              <a:t>Projektové řízení </a:t>
            </a:r>
            <a:br>
              <a:rPr lang="cs-CZ" sz="4000" b="1" cap="all" dirty="0"/>
            </a:br>
            <a:r>
              <a:rPr lang="cs-CZ" sz="4000" b="1" cap="all" dirty="0"/>
              <a:t>v nestátních neziskových organizacích – projektové řízení</a:t>
            </a:r>
          </a:p>
        </p:txBody>
      </p:sp>
      <p:sp>
        <p:nvSpPr>
          <p:cNvPr id="10" name="Zástupný symbol pro obsah 2"/>
          <p:cNvSpPr txBox="1">
            <a:spLocks/>
          </p:cNvSpPr>
          <p:nvPr/>
        </p:nvSpPr>
        <p:spPr>
          <a:xfrm>
            <a:off x="396842" y="2976893"/>
            <a:ext cx="4837008" cy="2884351"/>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2400" b="1" i="1" dirty="0">
              <a:solidFill>
                <a:srgbClr val="002060"/>
              </a:solidFill>
            </a:endParaRPr>
          </a:p>
          <a:p>
            <a:pPr marL="0" indent="0">
              <a:buNone/>
            </a:pPr>
            <a:r>
              <a:rPr lang="en-GB" sz="12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5701402" y="2603719"/>
            <a:ext cx="4806091" cy="1941387"/>
          </a:xfrm>
          <a:prstGeom prst="rect">
            <a:avLst/>
          </a:prstGeom>
          <a:solidFill>
            <a:schemeClr val="accent6">
              <a:lumMod val="40000"/>
              <a:lumOff val="60000"/>
            </a:schemeClr>
          </a:solidFill>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2400" b="1" i="1" dirty="0">
                <a:solidFill>
                  <a:srgbClr val="002060"/>
                </a:solidFill>
              </a:rPr>
              <a:t>Cílem přednášky je seznámit studenty s projektovým řízením </a:t>
            </a:r>
            <a:br>
              <a:rPr lang="cs-CZ" sz="2400" b="1" i="1" dirty="0">
                <a:solidFill>
                  <a:srgbClr val="002060"/>
                </a:solidFill>
              </a:rPr>
            </a:br>
            <a:r>
              <a:rPr lang="cs-CZ" sz="2400" b="1" i="1" dirty="0">
                <a:solidFill>
                  <a:srgbClr val="002060"/>
                </a:solidFill>
              </a:rPr>
              <a:t>v nestátních neziskových organizacích.</a:t>
            </a:r>
          </a:p>
          <a:p>
            <a:pPr marL="0" indent="0" algn="ctr">
              <a:buNone/>
            </a:pPr>
            <a:r>
              <a:rPr lang="cs-CZ" sz="2400" b="1" i="1" dirty="0">
                <a:solidFill>
                  <a:srgbClr val="002060"/>
                </a:solidFill>
              </a:rPr>
              <a:t> </a:t>
            </a:r>
            <a:endParaRPr lang="en-GB" sz="2400" dirty="0">
              <a:solidFill>
                <a:schemeClr val="bg1"/>
              </a:solidFill>
              <a:cs typeface="Times New Roman" panose="02020603050405020304" pitchFamily="18" charset="0"/>
            </a:endParaRPr>
          </a:p>
        </p:txBody>
      </p:sp>
      <p:sp>
        <p:nvSpPr>
          <p:cNvPr id="8" name="Podnadpis 2"/>
          <p:cNvSpPr txBox="1">
            <a:spLocks/>
          </p:cNvSpPr>
          <p:nvPr/>
        </p:nvSpPr>
        <p:spPr>
          <a:xfrm>
            <a:off x="9274729" y="4965171"/>
            <a:ext cx="2688299"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endParaRPr lang="cs-CZ" altLang="cs-CZ" sz="1200" dirty="0">
              <a:solidFill>
                <a:srgbClr val="307871"/>
              </a:solidFill>
              <a:latin typeface="Times New Roman" panose="02020603050405020304" pitchFamily="18" charset="0"/>
              <a:cs typeface="Times New Roman" panose="02020603050405020304" pitchFamily="18" charset="0"/>
            </a:endParaRPr>
          </a:p>
          <a:p>
            <a:pPr algn="r"/>
            <a:r>
              <a:rPr lang="cs-CZ" altLang="cs-CZ" sz="2000" dirty="0">
                <a:solidFill>
                  <a:srgbClr val="307871"/>
                </a:solidFill>
                <a:latin typeface="Times New Roman" panose="02020603050405020304" pitchFamily="18" charset="0"/>
                <a:cs typeface="Times New Roman" panose="02020603050405020304" pitchFamily="18" charset="0"/>
              </a:rPr>
              <a:t>Zuzana Palová</a:t>
            </a:r>
          </a:p>
          <a:p>
            <a:pPr algn="r"/>
            <a:endParaRPr lang="en-GB" altLang="cs-CZ" sz="20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85848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70BB476-63CB-4CA1-ACD9-7D9C761135F5}"/>
              </a:ext>
            </a:extLst>
          </p:cNvPr>
          <p:cNvSpPr>
            <a:spLocks noGrp="1"/>
          </p:cNvSpPr>
          <p:nvPr>
            <p:ph type="title"/>
          </p:nvPr>
        </p:nvSpPr>
        <p:spPr/>
        <p:txBody>
          <a:bodyPr/>
          <a:lstStyle/>
          <a:p>
            <a:r>
              <a:rPr lang="cs-CZ" dirty="0"/>
              <a:t>Příprava a plánování projektu</a:t>
            </a:r>
          </a:p>
        </p:txBody>
      </p:sp>
      <p:sp>
        <p:nvSpPr>
          <p:cNvPr id="3" name="Zástupný obsah 2">
            <a:extLst>
              <a:ext uri="{FF2B5EF4-FFF2-40B4-BE49-F238E27FC236}">
                <a16:creationId xmlns:a16="http://schemas.microsoft.com/office/drawing/2014/main" id="{FB6FF710-A100-4CD9-AC27-DF8BAEF6FE13}"/>
              </a:ext>
            </a:extLst>
          </p:cNvPr>
          <p:cNvSpPr>
            <a:spLocks noGrp="1"/>
          </p:cNvSpPr>
          <p:nvPr>
            <p:ph idx="1"/>
          </p:nvPr>
        </p:nvSpPr>
        <p:spPr/>
        <p:txBody>
          <a:bodyPr>
            <a:normAutofit/>
          </a:bodyPr>
          <a:lstStyle/>
          <a:p>
            <a:pPr algn="just"/>
            <a:r>
              <a:rPr lang="cs-CZ" dirty="0"/>
              <a:t>V rámci plánování je plánován:</a:t>
            </a:r>
          </a:p>
          <a:p>
            <a:pPr lvl="1" algn="just"/>
            <a:r>
              <a:rPr lang="cs-CZ" dirty="0"/>
              <a:t>rozsah projektu – co bude v projektu realizováno,</a:t>
            </a:r>
          </a:p>
          <a:p>
            <a:pPr lvl="1" algn="just"/>
            <a:r>
              <a:rPr lang="cs-CZ" dirty="0"/>
              <a:t>realizace projektu – jak bude daný projekt realizován, jaké činnosti proběhnou </a:t>
            </a:r>
            <a:br>
              <a:rPr lang="cs-CZ" dirty="0"/>
            </a:br>
            <a:r>
              <a:rPr lang="cs-CZ" dirty="0"/>
              <a:t>a jaké finanční zdroje na to budou potřeba, jaký bude časový harmonogram.</a:t>
            </a:r>
          </a:p>
          <a:p>
            <a:pPr algn="just"/>
            <a:r>
              <a:rPr lang="cs-CZ" dirty="0"/>
              <a:t>Po ukončení fáze přípravy projektu se neziskové organizace začnou obracet na potenciální donátory, kterým je daný projekt představen (jeho rozsah, personální zajištění, finanční náklady, časový harmonogram atd.). Tím začíná neustálý boj neziskových organizací</a:t>
            </a:r>
            <a:br>
              <a:rPr lang="cs-CZ" dirty="0"/>
            </a:br>
            <a:r>
              <a:rPr lang="cs-CZ" dirty="0"/>
              <a:t>o získání finančních prostředků na realizaci projektu.</a:t>
            </a:r>
          </a:p>
        </p:txBody>
      </p:sp>
    </p:spTree>
    <p:extLst>
      <p:ext uri="{BB962C8B-B14F-4D97-AF65-F5344CB8AC3E}">
        <p14:creationId xmlns:p14="http://schemas.microsoft.com/office/powerpoint/2010/main" val="12146612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89A2155-157F-425E-8841-BF9566E24810}"/>
              </a:ext>
            </a:extLst>
          </p:cNvPr>
          <p:cNvSpPr>
            <a:spLocks noGrp="1"/>
          </p:cNvSpPr>
          <p:nvPr>
            <p:ph type="title"/>
          </p:nvPr>
        </p:nvSpPr>
        <p:spPr/>
        <p:txBody>
          <a:bodyPr/>
          <a:lstStyle/>
          <a:p>
            <a:r>
              <a:rPr lang="cs-CZ" dirty="0"/>
              <a:t>Realizace projektu</a:t>
            </a:r>
          </a:p>
        </p:txBody>
      </p:sp>
      <p:sp>
        <p:nvSpPr>
          <p:cNvPr id="3" name="Zástupný obsah 2">
            <a:extLst>
              <a:ext uri="{FF2B5EF4-FFF2-40B4-BE49-F238E27FC236}">
                <a16:creationId xmlns:a16="http://schemas.microsoft.com/office/drawing/2014/main" id="{0A86D63D-E9CF-4A2F-9DC2-1B7AEEDBB7AF}"/>
              </a:ext>
            </a:extLst>
          </p:cNvPr>
          <p:cNvSpPr>
            <a:spLocks noGrp="1"/>
          </p:cNvSpPr>
          <p:nvPr>
            <p:ph idx="1"/>
          </p:nvPr>
        </p:nvSpPr>
        <p:spPr/>
        <p:txBody>
          <a:bodyPr/>
          <a:lstStyle/>
          <a:p>
            <a:pPr algn="just"/>
            <a:r>
              <a:rPr lang="cs-CZ" dirty="0"/>
              <a:t>V případě, že byla nezisková organizace úspěšná v plánování projektu a podařilo se jí získat finanční podporu, tak začíná samotná fáze realizace projektu. </a:t>
            </a:r>
          </a:p>
          <a:p>
            <a:pPr algn="just"/>
            <a:r>
              <a:rPr lang="cs-CZ" dirty="0"/>
              <a:t>Je nezbytné dodržet slíbený časový harmonogram, realizovat aktivity tak, jak byly naplánovány v projektové žádosti a dodržovat rozpočet. </a:t>
            </a:r>
          </a:p>
          <a:p>
            <a:pPr algn="just"/>
            <a:r>
              <a:rPr lang="cs-CZ" dirty="0"/>
              <a:t>Pokud bude potřeba v projektu něco změnit, vždy je lepší dopředu kontaktovat donátora a domluvit se s ním na případných změnách, v některých případech donátor tyto změny schvaluje písemně.</a:t>
            </a:r>
          </a:p>
          <a:p>
            <a:pPr lvl="1"/>
            <a:endParaRPr lang="cs-CZ" dirty="0"/>
          </a:p>
          <a:p>
            <a:endParaRPr lang="cs-CZ" dirty="0"/>
          </a:p>
        </p:txBody>
      </p:sp>
    </p:spTree>
    <p:extLst>
      <p:ext uri="{BB962C8B-B14F-4D97-AF65-F5344CB8AC3E}">
        <p14:creationId xmlns:p14="http://schemas.microsoft.com/office/powerpoint/2010/main" val="4244360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7285E76-CD0D-41D3-A955-994FC4DF1857}"/>
              </a:ext>
            </a:extLst>
          </p:cNvPr>
          <p:cNvSpPr>
            <a:spLocks noGrp="1"/>
          </p:cNvSpPr>
          <p:nvPr>
            <p:ph type="title"/>
          </p:nvPr>
        </p:nvSpPr>
        <p:spPr/>
        <p:txBody>
          <a:bodyPr/>
          <a:lstStyle/>
          <a:p>
            <a:r>
              <a:rPr lang="cs-CZ" dirty="0"/>
              <a:t>Realizace projektu</a:t>
            </a:r>
          </a:p>
        </p:txBody>
      </p:sp>
      <p:sp>
        <p:nvSpPr>
          <p:cNvPr id="3" name="Zástupný obsah 2">
            <a:extLst>
              <a:ext uri="{FF2B5EF4-FFF2-40B4-BE49-F238E27FC236}">
                <a16:creationId xmlns:a16="http://schemas.microsoft.com/office/drawing/2014/main" id="{21E19902-8899-4D94-836E-06661E90CA7F}"/>
              </a:ext>
            </a:extLst>
          </p:cNvPr>
          <p:cNvSpPr>
            <a:spLocks noGrp="1"/>
          </p:cNvSpPr>
          <p:nvPr>
            <p:ph idx="1"/>
          </p:nvPr>
        </p:nvSpPr>
        <p:spPr/>
        <p:txBody>
          <a:bodyPr/>
          <a:lstStyle/>
          <a:p>
            <a:pPr algn="just"/>
            <a:r>
              <a:rPr lang="cs-CZ" dirty="0"/>
              <a:t>Průběh realizace projektu je dobré dokumentovat, pořizovat fotodokumentaci, případně videa a archivovat dokumenty. </a:t>
            </a:r>
          </a:p>
          <a:p>
            <a:pPr algn="just"/>
            <a:r>
              <a:rPr lang="cs-CZ" dirty="0"/>
              <a:t>Tyto materiály mohou být prospěšné jednak pro vnitřní vyhodnocení projektu, ale především pro správné zpracování průběžných </a:t>
            </a:r>
            <a:br>
              <a:rPr lang="cs-CZ" dirty="0"/>
            </a:br>
            <a:r>
              <a:rPr lang="cs-CZ" dirty="0"/>
              <a:t>a závěrečných zpráv jednotlivých projektů.</a:t>
            </a:r>
          </a:p>
          <a:p>
            <a:pPr lvl="1"/>
            <a:endParaRPr lang="cs-CZ" dirty="0"/>
          </a:p>
          <a:p>
            <a:pPr lvl="1"/>
            <a:endParaRPr lang="cs-CZ" dirty="0"/>
          </a:p>
        </p:txBody>
      </p:sp>
    </p:spTree>
    <p:extLst>
      <p:ext uri="{BB962C8B-B14F-4D97-AF65-F5344CB8AC3E}">
        <p14:creationId xmlns:p14="http://schemas.microsoft.com/office/powerpoint/2010/main" val="13098391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F613E4-1D9D-4320-A833-13F7115CEABE}"/>
              </a:ext>
            </a:extLst>
          </p:cNvPr>
          <p:cNvSpPr>
            <a:spLocks noGrp="1"/>
          </p:cNvSpPr>
          <p:nvPr>
            <p:ph type="title"/>
          </p:nvPr>
        </p:nvSpPr>
        <p:spPr/>
        <p:txBody>
          <a:bodyPr/>
          <a:lstStyle/>
          <a:p>
            <a:r>
              <a:rPr lang="cs-CZ" dirty="0"/>
              <a:t>Realizace projektu</a:t>
            </a:r>
          </a:p>
        </p:txBody>
      </p:sp>
      <p:sp>
        <p:nvSpPr>
          <p:cNvPr id="3" name="Zástupný obsah 2">
            <a:extLst>
              <a:ext uri="{FF2B5EF4-FFF2-40B4-BE49-F238E27FC236}">
                <a16:creationId xmlns:a16="http://schemas.microsoft.com/office/drawing/2014/main" id="{A48A11B2-ABEB-4EED-AF5D-97ADD58581CC}"/>
              </a:ext>
            </a:extLst>
          </p:cNvPr>
          <p:cNvSpPr>
            <a:spLocks noGrp="1"/>
          </p:cNvSpPr>
          <p:nvPr>
            <p:ph idx="1"/>
          </p:nvPr>
        </p:nvSpPr>
        <p:spPr/>
        <p:txBody>
          <a:bodyPr/>
          <a:lstStyle/>
          <a:p>
            <a:r>
              <a:rPr lang="cs-CZ" dirty="0"/>
              <a:t>V rámci fáze realizace projektu je třeba se umět vyrovnat s následujícími situacemi:</a:t>
            </a:r>
          </a:p>
          <a:p>
            <a:pPr lvl="1"/>
            <a:r>
              <a:rPr lang="cs-CZ" dirty="0"/>
              <a:t>zahájení realizace projektu,</a:t>
            </a:r>
          </a:p>
          <a:p>
            <a:pPr lvl="1"/>
            <a:r>
              <a:rPr lang="cs-CZ" dirty="0"/>
              <a:t>nastavení účinného systému pro sledování aktuálního vývoje projektu,</a:t>
            </a:r>
          </a:p>
          <a:p>
            <a:pPr lvl="1"/>
            <a:r>
              <a:rPr lang="cs-CZ" dirty="0"/>
              <a:t>řízení změn a krizí v projektu,</a:t>
            </a:r>
          </a:p>
          <a:p>
            <a:pPr lvl="1"/>
            <a:r>
              <a:rPr lang="cs-CZ" dirty="0"/>
              <a:t>efektivní vyjednávání.</a:t>
            </a:r>
          </a:p>
          <a:p>
            <a:pPr lvl="1"/>
            <a:endParaRPr lang="cs-CZ" dirty="0"/>
          </a:p>
        </p:txBody>
      </p:sp>
    </p:spTree>
    <p:extLst>
      <p:ext uri="{BB962C8B-B14F-4D97-AF65-F5344CB8AC3E}">
        <p14:creationId xmlns:p14="http://schemas.microsoft.com/office/powerpoint/2010/main" val="2247773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AABBE7D-3662-45E7-920F-617B634F6724}"/>
              </a:ext>
            </a:extLst>
          </p:cNvPr>
          <p:cNvSpPr>
            <a:spLocks noGrp="1"/>
          </p:cNvSpPr>
          <p:nvPr>
            <p:ph type="title"/>
          </p:nvPr>
        </p:nvSpPr>
        <p:spPr>
          <a:xfrm>
            <a:off x="838200" y="500062"/>
            <a:ext cx="10515600" cy="1325563"/>
          </a:xfrm>
        </p:spPr>
        <p:txBody>
          <a:bodyPr/>
          <a:lstStyle/>
          <a:p>
            <a:r>
              <a:rPr lang="cs-CZ" dirty="0"/>
              <a:t>Ukončení projektu</a:t>
            </a:r>
          </a:p>
        </p:txBody>
      </p:sp>
      <p:sp>
        <p:nvSpPr>
          <p:cNvPr id="3" name="Zástupný obsah 2">
            <a:extLst>
              <a:ext uri="{FF2B5EF4-FFF2-40B4-BE49-F238E27FC236}">
                <a16:creationId xmlns:a16="http://schemas.microsoft.com/office/drawing/2014/main" id="{F093AAF0-B58D-4886-BEF9-2847C063014A}"/>
              </a:ext>
            </a:extLst>
          </p:cNvPr>
          <p:cNvSpPr>
            <a:spLocks noGrp="1"/>
          </p:cNvSpPr>
          <p:nvPr>
            <p:ph idx="1"/>
          </p:nvPr>
        </p:nvSpPr>
        <p:spPr/>
        <p:txBody>
          <a:bodyPr/>
          <a:lstStyle/>
          <a:p>
            <a:pPr algn="just"/>
            <a:r>
              <a:rPr lang="cs-CZ" dirty="0"/>
              <a:t>Ve fázi ukončení projektu dochází k uzavření projektu, a to jak po administrativní, tak i finanční stránce. </a:t>
            </a:r>
          </a:p>
          <a:p>
            <a:pPr algn="just"/>
            <a:r>
              <a:rPr lang="cs-CZ" dirty="0"/>
              <a:t>Téměř vždy je součástí smlouvy o poskytnutí daru od nadací nebo nadačních fondů nebo dotace z veřejných zdrojů povinnost realizátora projektu dodat v konkrétním termínu závěrečnou, případně také průběžnou zprávu o realizaci projektu.</a:t>
            </a:r>
          </a:p>
        </p:txBody>
      </p:sp>
    </p:spTree>
    <p:extLst>
      <p:ext uri="{BB962C8B-B14F-4D97-AF65-F5344CB8AC3E}">
        <p14:creationId xmlns:p14="http://schemas.microsoft.com/office/powerpoint/2010/main" val="33491779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35D4EA5-355B-43E3-A9A4-BDAD6701B9BB}"/>
              </a:ext>
            </a:extLst>
          </p:cNvPr>
          <p:cNvSpPr>
            <a:spLocks noGrp="1"/>
          </p:cNvSpPr>
          <p:nvPr>
            <p:ph type="title"/>
          </p:nvPr>
        </p:nvSpPr>
        <p:spPr/>
        <p:txBody>
          <a:bodyPr/>
          <a:lstStyle/>
          <a:p>
            <a:r>
              <a:rPr lang="cs-CZ" dirty="0"/>
              <a:t>Evaluace</a:t>
            </a:r>
          </a:p>
        </p:txBody>
      </p:sp>
      <p:sp>
        <p:nvSpPr>
          <p:cNvPr id="3" name="Zástupný obsah 2">
            <a:extLst>
              <a:ext uri="{FF2B5EF4-FFF2-40B4-BE49-F238E27FC236}">
                <a16:creationId xmlns:a16="http://schemas.microsoft.com/office/drawing/2014/main" id="{E23411B5-7A59-4FA3-827E-2AB48D3891E7}"/>
              </a:ext>
            </a:extLst>
          </p:cNvPr>
          <p:cNvSpPr>
            <a:spLocks noGrp="1"/>
          </p:cNvSpPr>
          <p:nvPr>
            <p:ph idx="1"/>
          </p:nvPr>
        </p:nvSpPr>
        <p:spPr/>
        <p:txBody>
          <a:bodyPr>
            <a:normAutofit/>
          </a:bodyPr>
          <a:lstStyle/>
          <a:p>
            <a:pPr algn="just"/>
            <a:r>
              <a:rPr lang="cs-CZ" dirty="0"/>
              <a:t>Evaluace neboli hodnocení či vyhodnocení projektu, je velmi důležité právě u neziskových projektů. Zde je prostor pro uvedení všech přínosů i záporů projektu a zhodnocení, jak realizace daného projektu pomohla cílové skupině, veřejnosti, organizaci atd. </a:t>
            </a:r>
          </a:p>
          <a:p>
            <a:pPr lvl="1"/>
            <a:endParaRPr lang="cs-CZ" dirty="0"/>
          </a:p>
        </p:txBody>
      </p:sp>
    </p:spTree>
    <p:extLst>
      <p:ext uri="{BB962C8B-B14F-4D97-AF65-F5344CB8AC3E}">
        <p14:creationId xmlns:p14="http://schemas.microsoft.com/office/powerpoint/2010/main" val="38081890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3827234" y="576523"/>
            <a:ext cx="3071675" cy="523220"/>
          </a:xfrm>
          <a:prstGeom prst="rect">
            <a:avLst/>
          </a:prstGeom>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cs-CZ" sz="2800" b="1" kern="0" dirty="0">
                <a:solidFill>
                  <a:srgbClr val="307871"/>
                </a:solidFill>
                <a:latin typeface="Times New Roman"/>
                <a:ea typeface="+mj-ea"/>
                <a:cs typeface="+mj-cs"/>
              </a:rPr>
              <a:t>Shrnutí přednášky</a:t>
            </a:r>
            <a:endParaRPr kumimoji="0" lang="en-GB" sz="2800" b="1" i="0" u="none" strike="noStrike" kern="0" cap="none" spc="0" normalizeH="0" baseline="0" dirty="0">
              <a:ln>
                <a:noFill/>
              </a:ln>
              <a:solidFill>
                <a:sysClr val="windowText" lastClr="000000"/>
              </a:solidFill>
              <a:effectLst/>
              <a:uLnTx/>
              <a:uFillTx/>
            </a:endParaRPr>
          </a:p>
        </p:txBody>
      </p:sp>
      <p:sp>
        <p:nvSpPr>
          <p:cNvPr id="2" name="TextovéPole 1"/>
          <p:cNvSpPr txBox="1"/>
          <p:nvPr/>
        </p:nvSpPr>
        <p:spPr>
          <a:xfrm>
            <a:off x="117049" y="1548711"/>
            <a:ext cx="10156504" cy="1569660"/>
          </a:xfrm>
          <a:prstGeom prst="rect">
            <a:avLst/>
          </a:prstGeom>
          <a:solidFill>
            <a:schemeClr val="accent6">
              <a:lumMod val="40000"/>
              <a:lumOff val="60000"/>
            </a:schemeClr>
          </a:solidFill>
        </p:spPr>
        <p:txBody>
          <a:bodyPr wrap="square" rtlCol="0">
            <a:spAutoFit/>
          </a:bodyPr>
          <a:lstStyle/>
          <a:p>
            <a:pPr algn="just"/>
            <a:r>
              <a:rPr lang="cs-CZ" sz="2400" b="1" dirty="0">
                <a:solidFill>
                  <a:srgbClr val="002060"/>
                </a:solidFill>
                <a:cs typeface="Arial" panose="020B0604020202020204" pitchFamily="34" charset="0"/>
              </a:rPr>
              <a:t>V této přednášce jste se seznámili s řízením projektů v nestátních neziskových organizací</a:t>
            </a:r>
            <a:r>
              <a:rPr lang="cs-CZ" sz="2400" b="1" dirty="0">
                <a:cs typeface="Arial" panose="020B0604020202020204" pitchFamily="34" charset="0"/>
              </a:rPr>
              <a:t>ch</a:t>
            </a:r>
            <a:r>
              <a:rPr lang="cs-CZ" sz="2400" b="1" dirty="0">
                <a:solidFill>
                  <a:srgbClr val="002060"/>
                </a:solidFill>
                <a:cs typeface="Arial" panose="020B0604020202020204" pitchFamily="34" charset="0"/>
              </a:rPr>
              <a:t>. Víte, že projektové řízení má pět základních fází, a to zahájení projektu, příprava a plánování projektu, realizace, ukončení a evaluace. Znáte obsah jednotlivých fází projektu.</a:t>
            </a:r>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Tree>
    <p:extLst>
      <p:ext uri="{BB962C8B-B14F-4D97-AF65-F5344CB8AC3E}">
        <p14:creationId xmlns:p14="http://schemas.microsoft.com/office/powerpoint/2010/main" val="30444407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A431433-F8ED-434B-80C8-A6913EB48970}"/>
              </a:ext>
            </a:extLst>
          </p:cNvPr>
          <p:cNvSpPr>
            <a:spLocks noGrp="1"/>
          </p:cNvSpPr>
          <p:nvPr>
            <p:ph type="title"/>
          </p:nvPr>
        </p:nvSpPr>
        <p:spPr/>
        <p:txBody>
          <a:bodyPr/>
          <a:lstStyle/>
          <a:p>
            <a:r>
              <a:rPr lang="cs-CZ" dirty="0"/>
              <a:t>Výchozí situace</a:t>
            </a:r>
          </a:p>
        </p:txBody>
      </p:sp>
      <p:sp>
        <p:nvSpPr>
          <p:cNvPr id="3" name="Zástupný symbol pro obsah 2">
            <a:extLst>
              <a:ext uri="{FF2B5EF4-FFF2-40B4-BE49-F238E27FC236}">
                <a16:creationId xmlns:a16="http://schemas.microsoft.com/office/drawing/2014/main" id="{C1E63F92-0AF8-452D-ADC4-63C0EB8FFDF4}"/>
              </a:ext>
            </a:extLst>
          </p:cNvPr>
          <p:cNvSpPr>
            <a:spLocks noGrp="1"/>
          </p:cNvSpPr>
          <p:nvPr>
            <p:ph idx="1"/>
          </p:nvPr>
        </p:nvSpPr>
        <p:spPr/>
        <p:txBody>
          <a:bodyPr>
            <a:normAutofit fontScale="77500" lnSpcReduction="20000"/>
          </a:bodyPr>
          <a:lstStyle/>
          <a:p>
            <a:pPr algn="just"/>
            <a:r>
              <a:rPr lang="cs-CZ" dirty="0"/>
              <a:t>Jsme neformální skupina mladých umělců – výtvarníků. Jmenujeme se Umělci z města N a působíme takto již 2 roky. Je nás 10 stálých členů a 10 dalších členů, kteří pracují pravidelně. Pro nikoho z nás není výtvarné umění jeho profesí, tvoříme ve volném čase zejména grafiky, malby a kresby moderního umění, děláme také street art a grafity. Někteří z nás studovali výtvarné umění na střední i vysoké škole a chtěli by se jím živit. Naším největším problémem </a:t>
            </a:r>
            <a:r>
              <a:rPr lang="cs-CZ" dirty="0" err="1"/>
              <a:t>je,že</a:t>
            </a:r>
            <a:r>
              <a:rPr lang="cs-CZ" dirty="0"/>
              <a:t> i když nás naše činnost baví, nemáme prostor pro tvorbu ani výstavní prezentaci našich děl. Možná proto jsme ještě nevystavovali. Setkáváme se pouze v kavárnách. V našem městě však sídlí Centrum volného času, které má ve svých prostorách nevyužívaný taneční sál se samostatným vchodem. Je </a:t>
            </a:r>
            <a:br>
              <a:rPr lang="cs-CZ" dirty="0"/>
            </a:br>
            <a:r>
              <a:rPr lang="cs-CZ" dirty="0"/>
              <a:t>v zanedbaném stavu a vyžaduje rekonstrukci. Prostory patří městu a s vedením města </a:t>
            </a:r>
            <a:br>
              <a:rPr lang="cs-CZ" dirty="0"/>
            </a:br>
            <a:r>
              <a:rPr lang="cs-CZ" dirty="0"/>
              <a:t>(s městským zastupitelstvem) máme dohodnutý bezplatný pronájem na 5 let. Podmínkou je však prostor revitalizovat, rekonstruovat a vybavit na klubové a výstavní prostory, jakož </a:t>
            </a:r>
            <a:br>
              <a:rPr lang="cs-CZ" dirty="0"/>
            </a:br>
            <a:r>
              <a:rPr lang="cs-CZ" dirty="0"/>
              <a:t>i připravit minimálně 2 výstavy ročně pro veřejnost. Máme připravený stavební rozpočet </a:t>
            </a:r>
            <a:br>
              <a:rPr lang="cs-CZ" dirty="0"/>
            </a:br>
            <a:r>
              <a:rPr lang="cs-CZ" dirty="0"/>
              <a:t>i rozpočet celého projektu, potřebujeme získat 500 000 Kč. Z toho bude třeba kromě stavebních prací zaplatit vybavení (stoly, židle, křesla, skříňky, stojany, výstavní systém, zajistit propagaci a vydat katalog). Na získání finančních zdrojů máme 3 měsíce, prostory musíme pro veřejnost otevřít první výstavou do 8 měsíců. Tři naši členové již mají zkušenosti s přípravou projektů a jeden je ekonom.</a:t>
            </a:r>
          </a:p>
          <a:p>
            <a:endParaRPr lang="cs-CZ" dirty="0"/>
          </a:p>
        </p:txBody>
      </p:sp>
    </p:spTree>
    <p:extLst>
      <p:ext uri="{BB962C8B-B14F-4D97-AF65-F5344CB8AC3E}">
        <p14:creationId xmlns:p14="http://schemas.microsoft.com/office/powerpoint/2010/main" val="16740267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525178" y="514222"/>
            <a:ext cx="4784758" cy="6063916"/>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
        <p:nvSpPr>
          <p:cNvPr id="9" name="Nadpis 1"/>
          <p:cNvSpPr txBox="1">
            <a:spLocks/>
          </p:cNvSpPr>
          <p:nvPr/>
        </p:nvSpPr>
        <p:spPr>
          <a:xfrm>
            <a:off x="666806" y="1165203"/>
            <a:ext cx="4297080" cy="2283851"/>
          </a:xfrm>
          <a:prstGeom prst="rect">
            <a:avLst/>
          </a:prstGeom>
        </p:spPr>
        <p:txBody>
          <a:bodyPr vert="horz" lIns="91440" tIns="45720" rIns="91440" bIns="45720" rtlCol="0" anchor="t">
            <a:normAutofit fontScale="7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4000" b="1" dirty="0"/>
          </a:p>
          <a:p>
            <a:pPr algn="l"/>
            <a:endParaRPr lang="cs-CZ" sz="4000" b="1" dirty="0"/>
          </a:p>
          <a:p>
            <a:r>
              <a:rPr lang="cs-CZ" sz="4000" b="1" dirty="0"/>
              <a:t>Projektové řízení </a:t>
            </a:r>
            <a:br>
              <a:rPr lang="cs-CZ" sz="4000" b="1" dirty="0"/>
            </a:br>
            <a:r>
              <a:rPr lang="cs-CZ" sz="4000" b="1" dirty="0"/>
              <a:t>v nestátních</a:t>
            </a:r>
            <a:r>
              <a:rPr lang="cs-CZ" sz="4000" b="1" dirty="0">
                <a:solidFill>
                  <a:srgbClr val="FF0000"/>
                </a:solidFill>
              </a:rPr>
              <a:t> </a:t>
            </a:r>
            <a:r>
              <a:rPr lang="cs-CZ" sz="4000" b="1" dirty="0"/>
              <a:t>neziskových organizacích – řízení projektů</a:t>
            </a:r>
            <a:endParaRPr lang="en-GB" sz="4000" b="1" dirty="0">
              <a:solidFill>
                <a:schemeClr val="bg1"/>
              </a:solidFill>
              <a:latin typeface="Times New Roman" panose="02020603050405020304" pitchFamily="18" charset="0"/>
              <a:cs typeface="Times New Roman" panose="02020603050405020304" pitchFamily="18" charset="0"/>
            </a:endParaRPr>
          </a:p>
        </p:txBody>
      </p:sp>
      <p:sp>
        <p:nvSpPr>
          <p:cNvPr id="10" name="Zástupný symbol pro obsah 2"/>
          <p:cNvSpPr txBox="1">
            <a:spLocks/>
          </p:cNvSpPr>
          <p:nvPr/>
        </p:nvSpPr>
        <p:spPr>
          <a:xfrm>
            <a:off x="396842" y="2976893"/>
            <a:ext cx="4837008" cy="2884351"/>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2400" b="1" i="1" dirty="0">
              <a:solidFill>
                <a:srgbClr val="002060"/>
              </a:solidFill>
            </a:endParaRPr>
          </a:p>
          <a:p>
            <a:pPr marL="0" indent="0">
              <a:buNone/>
            </a:pPr>
            <a:r>
              <a:rPr lang="en-GB" sz="12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6207839" y="1994806"/>
            <a:ext cx="4806091" cy="3407188"/>
          </a:xfrm>
          <a:prstGeom prst="rect">
            <a:avLst/>
          </a:prstGeom>
          <a:solidFill>
            <a:schemeClr val="accent6">
              <a:lumMod val="40000"/>
              <a:lumOff val="60000"/>
            </a:schemeClr>
          </a:solidFill>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2400" b="1" dirty="0">
                <a:solidFill>
                  <a:srgbClr val="002060"/>
                </a:solidFill>
                <a:cs typeface="Arial" panose="020B0604020202020204" pitchFamily="34" charset="0"/>
              </a:rPr>
              <a:t>Řízení projektů v nestátních neziskových organizacích</a:t>
            </a:r>
          </a:p>
          <a:p>
            <a:pPr marL="0" indent="0">
              <a:buNone/>
            </a:pPr>
            <a:r>
              <a:rPr lang="cs-CZ" sz="2400" b="1" dirty="0">
                <a:solidFill>
                  <a:srgbClr val="002060"/>
                </a:solidFill>
                <a:cs typeface="Arial" panose="020B0604020202020204" pitchFamily="34" charset="0"/>
              </a:rPr>
              <a:t>Fáze projektového řízení</a:t>
            </a:r>
          </a:p>
          <a:p>
            <a:pPr marL="0" indent="0">
              <a:buNone/>
            </a:pPr>
            <a:endParaRPr lang="cs-CZ" sz="2400" b="1" dirty="0">
              <a:solidFill>
                <a:srgbClr val="002060"/>
              </a:solidFill>
              <a:cs typeface="Arial" panose="020B0604020202020204" pitchFamily="34" charset="0"/>
            </a:endParaRPr>
          </a:p>
          <a:p>
            <a:pPr marL="0" indent="0">
              <a:buNone/>
            </a:pPr>
            <a:endParaRPr lang="cs-CZ" sz="2400" b="1" dirty="0">
              <a:solidFill>
                <a:srgbClr val="002060"/>
              </a:solidFill>
              <a:cs typeface="Arial" panose="020B0604020202020204" pitchFamily="34" charset="0"/>
            </a:endParaRPr>
          </a:p>
          <a:p>
            <a:pPr marL="0" indent="0">
              <a:buNone/>
            </a:pPr>
            <a:endParaRPr lang="cs-CZ" sz="2400" b="1" dirty="0">
              <a:solidFill>
                <a:srgbClr val="002060"/>
              </a:solidFill>
              <a:cs typeface="Arial" panose="020B0604020202020204" pitchFamily="34" charset="0"/>
            </a:endParaRPr>
          </a:p>
          <a:p>
            <a:pPr marL="0" indent="0">
              <a:buNone/>
            </a:pPr>
            <a:r>
              <a:rPr lang="cs-CZ" sz="2400" b="1" dirty="0">
                <a:solidFill>
                  <a:srgbClr val="002060"/>
                </a:solidFill>
                <a:cs typeface="Arial" panose="020B0604020202020204" pitchFamily="34" charset="0"/>
              </a:rPr>
              <a:t> </a:t>
            </a:r>
          </a:p>
        </p:txBody>
      </p:sp>
      <p:sp>
        <p:nvSpPr>
          <p:cNvPr id="3" name="TextovéPole 2"/>
          <p:cNvSpPr txBox="1"/>
          <p:nvPr/>
        </p:nvSpPr>
        <p:spPr>
          <a:xfrm>
            <a:off x="1055684" y="3872753"/>
            <a:ext cx="3603812" cy="584775"/>
          </a:xfrm>
          <a:prstGeom prst="rect">
            <a:avLst/>
          </a:prstGeom>
          <a:noFill/>
        </p:spPr>
        <p:txBody>
          <a:bodyPr wrap="square" rtlCol="0">
            <a:spAutoFit/>
          </a:bodyPr>
          <a:lstStyle/>
          <a:p>
            <a:r>
              <a:rPr lang="cs-CZ" sz="3200" dirty="0">
                <a:solidFill>
                  <a:schemeClr val="bg1"/>
                </a:solidFill>
              </a:rPr>
              <a:t>Struktura přednášky</a:t>
            </a:r>
          </a:p>
        </p:txBody>
      </p:sp>
    </p:spTree>
    <p:extLst>
      <p:ext uri="{BB962C8B-B14F-4D97-AF65-F5344CB8AC3E}">
        <p14:creationId xmlns:p14="http://schemas.microsoft.com/office/powerpoint/2010/main" val="16285217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
        <p:nvSpPr>
          <p:cNvPr id="5" name="Nadpis 4"/>
          <p:cNvSpPr>
            <a:spLocks noGrp="1"/>
          </p:cNvSpPr>
          <p:nvPr>
            <p:ph type="title"/>
          </p:nvPr>
        </p:nvSpPr>
        <p:spPr/>
        <p:txBody>
          <a:bodyPr/>
          <a:lstStyle/>
          <a:p>
            <a:r>
              <a:rPr lang="cs-CZ" dirty="0"/>
              <a:t>Projektové řízení</a:t>
            </a:r>
          </a:p>
        </p:txBody>
      </p:sp>
      <p:sp>
        <p:nvSpPr>
          <p:cNvPr id="7" name="Zástupný symbol pro obsah 6"/>
          <p:cNvSpPr>
            <a:spLocks noGrp="1"/>
          </p:cNvSpPr>
          <p:nvPr>
            <p:ph idx="1"/>
          </p:nvPr>
        </p:nvSpPr>
        <p:spPr/>
        <p:txBody>
          <a:bodyPr>
            <a:normAutofit/>
          </a:bodyPr>
          <a:lstStyle/>
          <a:p>
            <a:r>
              <a:rPr lang="cs-CZ" dirty="0"/>
              <a:t>Většina nestátních neziskových organizací naplňuje své poslání realizací různých činností/projektů.</a:t>
            </a:r>
          </a:p>
          <a:p>
            <a:pPr marL="0" indent="0">
              <a:buNone/>
            </a:pPr>
            <a:r>
              <a:rPr lang="cs-CZ" dirty="0"/>
              <a:t> </a:t>
            </a:r>
          </a:p>
        </p:txBody>
      </p:sp>
      <p:graphicFrame>
        <p:nvGraphicFramePr>
          <p:cNvPr id="8" name="Diagram 7">
            <a:extLst>
              <a:ext uri="{FF2B5EF4-FFF2-40B4-BE49-F238E27FC236}">
                <a16:creationId xmlns:a16="http://schemas.microsoft.com/office/drawing/2014/main" id="{473811D8-FF39-4542-9579-34AE08E67C4D}"/>
              </a:ext>
            </a:extLst>
          </p:cNvPr>
          <p:cNvGraphicFramePr/>
          <p:nvPr>
            <p:extLst>
              <p:ext uri="{D42A27DB-BD31-4B8C-83A1-F6EECF244321}">
                <p14:modId xmlns:p14="http://schemas.microsoft.com/office/powerpoint/2010/main" val="2096534457"/>
              </p:ext>
            </p:extLst>
          </p:nvPr>
        </p:nvGraphicFramePr>
        <p:xfrm>
          <a:off x="1589650" y="2998689"/>
          <a:ext cx="6137690" cy="26987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221441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Projektové řízení</a:t>
            </a:r>
          </a:p>
        </p:txBody>
      </p:sp>
      <p:sp>
        <p:nvSpPr>
          <p:cNvPr id="3" name="Zástupný symbol pro obsah 2"/>
          <p:cNvSpPr>
            <a:spLocks noGrp="1"/>
          </p:cNvSpPr>
          <p:nvPr>
            <p:ph idx="1"/>
          </p:nvPr>
        </p:nvSpPr>
        <p:spPr/>
        <p:txBody>
          <a:bodyPr>
            <a:normAutofit/>
          </a:bodyPr>
          <a:lstStyle/>
          <a:p>
            <a:r>
              <a:rPr lang="cs-CZ" dirty="0"/>
              <a:t>Projektové řízení je proces.</a:t>
            </a:r>
          </a:p>
          <a:p>
            <a:r>
              <a:rPr lang="cs-CZ" dirty="0"/>
              <a:t>Projektové řízení se využívá v různé míře v celé řadě organizací, neziskových nevyjímaje. </a:t>
            </a:r>
          </a:p>
          <a:p>
            <a:r>
              <a:rPr lang="cs-CZ" dirty="0"/>
              <a:t>Pro nestátní neziskové organizace je charakteristické, že jsou většinou řízeny formou procesů (projektů) s omezenou dobou trvání a s dočasně přiděl, a to jak lidských, materiálních či finančních.</a:t>
            </a:r>
          </a:p>
          <a:p>
            <a:pPr algn="just"/>
            <a:r>
              <a:rPr lang="cs-CZ" dirty="0"/>
              <a:t>Úkolem většiny vedoucích nestátních neziskových organizací je kromě řízení organizace jako celku, řídit také jednotlivé projekty. </a:t>
            </a:r>
            <a:endParaRPr lang="cs-CZ"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Projektové řízení v NNO</a:t>
            </a:r>
          </a:p>
        </p:txBody>
      </p:sp>
      <p:sp>
        <p:nvSpPr>
          <p:cNvPr id="3" name="Zástupný symbol pro obsah 2"/>
          <p:cNvSpPr>
            <a:spLocks noGrp="1"/>
          </p:cNvSpPr>
          <p:nvPr>
            <p:ph idx="1"/>
          </p:nvPr>
        </p:nvSpPr>
        <p:spPr/>
        <p:txBody>
          <a:bodyPr>
            <a:normAutofit/>
          </a:bodyPr>
          <a:lstStyle/>
          <a:p>
            <a:pPr algn="just"/>
            <a:r>
              <a:rPr lang="cs-CZ" dirty="0"/>
              <a:t>Projektové řízení nestátních neziskových organizací spočívá v navržení projektu, získání potřebných finančních nebo materiálových prostředků, zajištění lidských zdrojů na jeho realizaci, jeho samotná realizace, ukončení a v neposlední řadě také evaluace.</a:t>
            </a:r>
          </a:p>
          <a:p>
            <a:pPr marL="0" indent="0">
              <a:buNone/>
            </a:pPr>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55320" y="534942"/>
            <a:ext cx="10515600" cy="1325563"/>
          </a:xfrm>
        </p:spPr>
        <p:txBody>
          <a:bodyPr/>
          <a:lstStyle/>
          <a:p>
            <a:r>
              <a:rPr lang="cs-CZ" dirty="0"/>
              <a:t>Před realizací projektu</a:t>
            </a:r>
          </a:p>
        </p:txBody>
      </p:sp>
      <p:sp>
        <p:nvSpPr>
          <p:cNvPr id="3" name="Zástupný symbol pro obsah 2"/>
          <p:cNvSpPr>
            <a:spLocks noGrp="1"/>
          </p:cNvSpPr>
          <p:nvPr>
            <p:ph idx="1"/>
          </p:nvPr>
        </p:nvSpPr>
        <p:spPr/>
        <p:txBody>
          <a:bodyPr>
            <a:normAutofit fontScale="92500" lnSpcReduction="10000"/>
          </a:bodyPr>
          <a:lstStyle/>
          <a:p>
            <a:r>
              <a:rPr lang="cs-CZ" dirty="0"/>
              <a:t>Nezisková organizace, její vedoucí i ostatní pracovníci si před každou realizací projektu musí projít několik základních otázek:</a:t>
            </a:r>
          </a:p>
          <a:p>
            <a:pPr lvl="0"/>
            <a:r>
              <a:rPr lang="cs-CZ" dirty="0"/>
              <a:t>Má smysl projekt realizovat?</a:t>
            </a:r>
          </a:p>
          <a:p>
            <a:pPr lvl="1"/>
            <a:r>
              <a:rPr lang="cs-CZ" dirty="0"/>
              <a:t>Je projekt přínosný pro organizaci? Je projekt přínosný pro cílovou skupinu? Je projekt přínosný vůbec pro někoho?</a:t>
            </a:r>
          </a:p>
          <a:p>
            <a:pPr lvl="0"/>
            <a:r>
              <a:rPr lang="cs-CZ" dirty="0"/>
              <a:t>Pokud ano, jak ho bude nezisková organizace realizovat?</a:t>
            </a:r>
          </a:p>
          <a:p>
            <a:pPr lvl="1"/>
            <a:r>
              <a:rPr lang="cs-CZ" dirty="0"/>
              <a:t>V projektové fázi si pracovníci neziskové organizace musí zodpovědět následující otázky:</a:t>
            </a:r>
          </a:p>
          <a:p>
            <a:pPr lvl="2"/>
            <a:r>
              <a:rPr lang="cs-CZ" dirty="0"/>
              <a:t>Je postupováno podle plánu?</a:t>
            </a:r>
          </a:p>
          <a:p>
            <a:pPr lvl="2"/>
            <a:r>
              <a:rPr lang="cs-CZ" dirty="0"/>
              <a:t>Pokud tomu tak není, jak bude tento problém řešen, pokud to tedy je problém?</a:t>
            </a:r>
          </a:p>
          <a:p>
            <a:pPr lvl="1"/>
            <a:r>
              <a:rPr lang="cs-CZ" dirty="0"/>
              <a:t>V po projektové fázi pracovníci neziskové organizace hodnotí následující skutečnosti:</a:t>
            </a:r>
          </a:p>
          <a:p>
            <a:pPr lvl="2"/>
            <a:r>
              <a:rPr lang="cs-CZ" dirty="0"/>
              <a:t>Povedlo se zrealizovat vše, co bylo naplánováno?</a:t>
            </a:r>
          </a:p>
          <a:p>
            <a:pPr lvl="2"/>
            <a:r>
              <a:rPr lang="cs-CZ" dirty="0"/>
              <a:t>Co bude na projekt navazovat a jak?</a:t>
            </a:r>
          </a:p>
          <a:p>
            <a:pPr lvl="0"/>
            <a:endParaRPr lang="cs-C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FB624C8-92EC-45ED-8D22-1105587EF942}"/>
              </a:ext>
            </a:extLst>
          </p:cNvPr>
          <p:cNvSpPr>
            <a:spLocks noGrp="1"/>
          </p:cNvSpPr>
          <p:nvPr>
            <p:ph type="title"/>
          </p:nvPr>
        </p:nvSpPr>
        <p:spPr/>
        <p:txBody>
          <a:bodyPr/>
          <a:lstStyle/>
          <a:p>
            <a:r>
              <a:rPr lang="cs-CZ" dirty="0"/>
              <a:t>Řízení projektů v NNO</a:t>
            </a:r>
          </a:p>
        </p:txBody>
      </p:sp>
      <p:sp>
        <p:nvSpPr>
          <p:cNvPr id="3" name="Zástupný obsah 2">
            <a:extLst>
              <a:ext uri="{FF2B5EF4-FFF2-40B4-BE49-F238E27FC236}">
                <a16:creationId xmlns:a16="http://schemas.microsoft.com/office/drawing/2014/main" id="{81803A24-E6C7-4700-AB35-A6684FD6A516}"/>
              </a:ext>
            </a:extLst>
          </p:cNvPr>
          <p:cNvSpPr>
            <a:spLocks noGrp="1"/>
          </p:cNvSpPr>
          <p:nvPr>
            <p:ph idx="1"/>
          </p:nvPr>
        </p:nvSpPr>
        <p:spPr/>
        <p:txBody>
          <a:bodyPr>
            <a:normAutofit/>
          </a:bodyPr>
          <a:lstStyle/>
          <a:p>
            <a:pPr lvl="0"/>
            <a:r>
              <a:rPr lang="cs-CZ" dirty="0"/>
              <a:t>Řízení projektů v nestátních neziskových organizacích je možné rozdělit do pěti fází, a to zahájení projektu, příprava a plánování projektu, realizace, ukončení a evaluace.</a:t>
            </a:r>
          </a:p>
        </p:txBody>
      </p:sp>
      <p:graphicFrame>
        <p:nvGraphicFramePr>
          <p:cNvPr id="4" name="Diagram 3">
            <a:extLst>
              <a:ext uri="{FF2B5EF4-FFF2-40B4-BE49-F238E27FC236}">
                <a16:creationId xmlns:a16="http://schemas.microsoft.com/office/drawing/2014/main" id="{8F5D2589-2958-4D10-850F-3B04535B30F2}"/>
              </a:ext>
            </a:extLst>
          </p:cNvPr>
          <p:cNvGraphicFramePr/>
          <p:nvPr>
            <p:extLst>
              <p:ext uri="{D42A27DB-BD31-4B8C-83A1-F6EECF244321}">
                <p14:modId xmlns:p14="http://schemas.microsoft.com/office/powerpoint/2010/main" val="472027874"/>
              </p:ext>
            </p:extLst>
          </p:nvPr>
        </p:nvGraphicFramePr>
        <p:xfrm>
          <a:off x="2110154" y="3038401"/>
          <a:ext cx="8440615" cy="25183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822631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55E32C6-D1A3-418E-80A3-66518ECB488D}"/>
              </a:ext>
            </a:extLst>
          </p:cNvPr>
          <p:cNvSpPr>
            <a:spLocks noGrp="1"/>
          </p:cNvSpPr>
          <p:nvPr>
            <p:ph type="title"/>
          </p:nvPr>
        </p:nvSpPr>
        <p:spPr/>
        <p:txBody>
          <a:bodyPr/>
          <a:lstStyle/>
          <a:p>
            <a:r>
              <a:rPr lang="cs-CZ" dirty="0"/>
              <a:t>Zahájení projektu</a:t>
            </a:r>
          </a:p>
        </p:txBody>
      </p:sp>
      <p:sp>
        <p:nvSpPr>
          <p:cNvPr id="3" name="Zástupný obsah 2">
            <a:extLst>
              <a:ext uri="{FF2B5EF4-FFF2-40B4-BE49-F238E27FC236}">
                <a16:creationId xmlns:a16="http://schemas.microsoft.com/office/drawing/2014/main" id="{F7FD5AC8-D50B-4B34-B3F5-E68D6992758C}"/>
              </a:ext>
            </a:extLst>
          </p:cNvPr>
          <p:cNvSpPr>
            <a:spLocks noGrp="1"/>
          </p:cNvSpPr>
          <p:nvPr>
            <p:ph idx="1"/>
          </p:nvPr>
        </p:nvSpPr>
        <p:spPr/>
        <p:txBody>
          <a:bodyPr>
            <a:normAutofit/>
          </a:bodyPr>
          <a:lstStyle/>
          <a:p>
            <a:r>
              <a:rPr lang="cs-CZ" dirty="0"/>
              <a:t>Zahájením projektu není myšleno jeho okamžité spuštění, ale vytvoření samotné myšlenky, kterou je nutné dále projednat a schválit zadání projektu. Zadání projektu dává odpovědi na otázky:</a:t>
            </a:r>
          </a:p>
          <a:p>
            <a:pPr lvl="1"/>
            <a:r>
              <a:rPr lang="cs-CZ" dirty="0"/>
              <a:t>co je cílem projektu,</a:t>
            </a:r>
          </a:p>
          <a:p>
            <a:pPr lvl="1"/>
            <a:r>
              <a:rPr lang="cs-CZ" dirty="0"/>
              <a:t>proč je důležité projekt realizovat (komu tím prospěje),</a:t>
            </a:r>
          </a:p>
          <a:p>
            <a:pPr lvl="1"/>
            <a:r>
              <a:rPr lang="cs-CZ" dirty="0"/>
              <a:t>co bude v rámci projektu realizováno,</a:t>
            </a:r>
          </a:p>
          <a:p>
            <a:pPr lvl="1"/>
            <a:r>
              <a:rPr lang="cs-CZ" dirty="0"/>
              <a:t>jaké jsou časové a finanční potřeby projektu.</a:t>
            </a:r>
          </a:p>
          <a:p>
            <a:pPr marL="0" indent="0">
              <a:buNone/>
            </a:pPr>
            <a:endParaRPr lang="cs-CZ" dirty="0"/>
          </a:p>
        </p:txBody>
      </p:sp>
    </p:spTree>
    <p:extLst>
      <p:ext uri="{BB962C8B-B14F-4D97-AF65-F5344CB8AC3E}">
        <p14:creationId xmlns:p14="http://schemas.microsoft.com/office/powerpoint/2010/main" val="16765155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7FD5AEE-D9B8-48C4-9DAA-FF4CCAF56E45}"/>
              </a:ext>
            </a:extLst>
          </p:cNvPr>
          <p:cNvSpPr>
            <a:spLocks noGrp="1"/>
          </p:cNvSpPr>
          <p:nvPr>
            <p:ph type="title"/>
          </p:nvPr>
        </p:nvSpPr>
        <p:spPr/>
        <p:txBody>
          <a:bodyPr/>
          <a:lstStyle/>
          <a:p>
            <a:r>
              <a:rPr lang="cs-CZ" dirty="0"/>
              <a:t>Příprava a plánování projektu</a:t>
            </a:r>
          </a:p>
        </p:txBody>
      </p:sp>
      <p:sp>
        <p:nvSpPr>
          <p:cNvPr id="3" name="Zástupný obsah 2">
            <a:extLst>
              <a:ext uri="{FF2B5EF4-FFF2-40B4-BE49-F238E27FC236}">
                <a16:creationId xmlns:a16="http://schemas.microsoft.com/office/drawing/2014/main" id="{8AC4AA56-6A4B-4DC3-A59A-638AD2327ED7}"/>
              </a:ext>
            </a:extLst>
          </p:cNvPr>
          <p:cNvSpPr>
            <a:spLocks noGrp="1"/>
          </p:cNvSpPr>
          <p:nvPr>
            <p:ph idx="1"/>
          </p:nvPr>
        </p:nvSpPr>
        <p:spPr/>
        <p:txBody>
          <a:bodyPr>
            <a:normAutofit/>
          </a:bodyPr>
          <a:lstStyle/>
          <a:p>
            <a:pPr algn="just"/>
            <a:r>
              <a:rPr lang="cs-CZ" dirty="0"/>
              <a:t>V rámci fáze plánování projektu dochází k detailnímu popisu toho, co bude v projektu realizováno, kdy a jaké lidské, finanční a další zdroje budou potřeba k dosažení cíle, a kde je organizace získá. </a:t>
            </a:r>
          </a:p>
          <a:p>
            <a:pPr algn="just"/>
            <a:r>
              <a:rPr lang="cs-CZ" dirty="0"/>
              <a:t>Do této části by se mělo zapojit co nejvíce pracovníků, kteří se budou podílet na samotné realizaci projektu. </a:t>
            </a:r>
          </a:p>
          <a:p>
            <a:pPr marL="0" indent="0">
              <a:buNone/>
            </a:pPr>
            <a:endParaRPr lang="cs-CZ" dirty="0"/>
          </a:p>
        </p:txBody>
      </p:sp>
    </p:spTree>
    <p:extLst>
      <p:ext uri="{BB962C8B-B14F-4D97-AF65-F5344CB8AC3E}">
        <p14:creationId xmlns:p14="http://schemas.microsoft.com/office/powerpoint/2010/main" val="1807064780"/>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876</TotalTime>
  <Words>1182</Words>
  <Application>Microsoft Office PowerPoint</Application>
  <PresentationFormat>Širokoúhlá obrazovka</PresentationFormat>
  <Paragraphs>91</Paragraphs>
  <Slides>17</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17</vt:i4>
      </vt:variant>
    </vt:vector>
  </HeadingPairs>
  <TitlesOfParts>
    <vt:vector size="22" baseType="lpstr">
      <vt:lpstr>Arial</vt:lpstr>
      <vt:lpstr>Calibri</vt:lpstr>
      <vt:lpstr>Calibri Light</vt:lpstr>
      <vt:lpstr>Times New Roman</vt:lpstr>
      <vt:lpstr>Motiv Office</vt:lpstr>
      <vt:lpstr>Prezentace aplikace PowerPoint</vt:lpstr>
      <vt:lpstr>Prezentace aplikace PowerPoint</vt:lpstr>
      <vt:lpstr>Projektové řízení</vt:lpstr>
      <vt:lpstr>Projektové řízení</vt:lpstr>
      <vt:lpstr>Projektové řízení v NNO</vt:lpstr>
      <vt:lpstr>Před realizací projektu</vt:lpstr>
      <vt:lpstr>Řízení projektů v NNO</vt:lpstr>
      <vt:lpstr>Zahájení projektu</vt:lpstr>
      <vt:lpstr>Příprava a plánování projektu</vt:lpstr>
      <vt:lpstr>Příprava a plánování projektu</vt:lpstr>
      <vt:lpstr>Realizace projektu</vt:lpstr>
      <vt:lpstr>Realizace projektu</vt:lpstr>
      <vt:lpstr>Realizace projektu</vt:lpstr>
      <vt:lpstr>Ukončení projektu</vt:lpstr>
      <vt:lpstr>Evaluace</vt:lpstr>
      <vt:lpstr>Prezentace aplikace PowerPoint</vt:lpstr>
      <vt:lpstr>Výchozí situace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Zuzana Palová</cp:lastModifiedBy>
  <cp:revision>137</cp:revision>
  <dcterms:created xsi:type="dcterms:W3CDTF">2016-11-25T20:36:16Z</dcterms:created>
  <dcterms:modified xsi:type="dcterms:W3CDTF">2024-04-11T05:40:05Z</dcterms:modified>
</cp:coreProperties>
</file>