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5" r:id="rId2"/>
    <p:sldId id="346" r:id="rId3"/>
    <p:sldId id="347" r:id="rId4"/>
    <p:sldId id="269" r:id="rId5"/>
    <p:sldId id="358" r:id="rId6"/>
    <p:sldId id="350" r:id="rId7"/>
    <p:sldId id="351" r:id="rId8"/>
    <p:sldId id="352" r:id="rId9"/>
    <p:sldId id="353" r:id="rId10"/>
    <p:sldId id="354" r:id="rId11"/>
    <p:sldId id="355" r:id="rId12"/>
    <p:sldId id="356" r:id="rId13"/>
    <p:sldId id="357" r:id="rId14"/>
    <p:sldId id="359" r:id="rId15"/>
    <p:sldId id="349" r:id="rId16"/>
    <p:sldId id="266" r:id="rId17"/>
    <p:sldId id="267" r:id="rId1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7" autoAdjust="0"/>
    <p:restoredTop sz="94660"/>
  </p:normalViewPr>
  <p:slideViewPr>
    <p:cSldViewPr>
      <p:cViewPr varScale="1">
        <p:scale>
          <a:sx n="151" d="100"/>
          <a:sy n="151" d="100"/>
        </p:scale>
        <p:origin x="396" y="13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07.05.2020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566959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320397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371229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378749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4198358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42072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457788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101660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815989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80898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381985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62087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140922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719513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hithit.com/cs/home" TargetMode="External"/><Relationship Id="rId3" Type="http://schemas.openxmlformats.org/officeDocument/2006/relationships/hyperlink" Target="https://www.crowdfunding.com/" TargetMode="External"/><Relationship Id="rId7" Type="http://schemas.openxmlformats.org/officeDocument/2006/relationships/hyperlink" Target="http://www.katalyzator.cz/"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startovac.cz/" TargetMode="External"/><Relationship Id="rId5" Type="http://schemas.openxmlformats.org/officeDocument/2006/relationships/hyperlink" Target="https://www.indiegogo.com/" TargetMode="External"/><Relationship Id="rId4" Type="http://schemas.openxmlformats.org/officeDocument/2006/relationships/hyperlink" Target="http://www.kickstarter.com/" TargetMode="External"/><Relationship Id="rId9" Type="http://schemas.openxmlformats.org/officeDocument/2006/relationships/hyperlink" Target="http://startupisti.cz/10-nejuspesnejsich-projektu-financovanych-pres-kickstarter/"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eenlight.vsb.cz/"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firmaroku.cz/" TargetMode="External"/><Relationship Id="rId5" Type="http://schemas.openxmlformats.org/officeDocument/2006/relationships/hyperlink" Target="http://rozjezdy.cz/" TargetMode="External"/><Relationship Id="rId4" Type="http://schemas.openxmlformats.org/officeDocument/2006/relationships/hyperlink" Target="http://www.napadroku.cz/soutez/"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zechstartups.org/infrastruktury/?set_order=&amp;set_orderby=&amp;spg_infrastructure-type=inkubator&amp;spg_infrastructure-regio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czechinvest.org/cz/Sluzby-pro-male-a-stredni-podnikatele/Chcete-dotace/OPPI/Vyuziti-novych-financnich-nastroju/Inkubatory"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vca.cz/c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r>
              <a:rPr lang="cs-CZ" sz="4000" b="1" dirty="0">
                <a:solidFill>
                  <a:schemeClr val="bg1"/>
                </a:solidFill>
                <a:latin typeface="Times New Roman" panose="02020603050405020304" pitchFamily="18" charset="0"/>
                <a:cs typeface="Times New Roman" panose="02020603050405020304" pitchFamily="18" charset="0"/>
              </a:rPr>
              <a:t>Alternativy financování podnikání</a:t>
            </a:r>
          </a:p>
        </p:txBody>
      </p:sp>
      <p:sp>
        <p:nvSpPr>
          <p:cNvPr id="3" name="Podnadpis 2"/>
          <p:cNvSpPr>
            <a:spLocks noGrp="1"/>
          </p:cNvSpPr>
          <p:nvPr>
            <p:ph type="subTitle" idx="4294967295"/>
          </p:nvPr>
        </p:nvSpPr>
        <p:spPr>
          <a:xfrm>
            <a:off x="395536" y="2499742"/>
            <a:ext cx="5256584" cy="2088232"/>
          </a:xfrm>
          <a:prstGeom prst="rect">
            <a:avLst/>
          </a:prstGeom>
        </p:spPr>
        <p:txBody>
          <a:bodyPr>
            <a:normAutofit fontScale="62500" lnSpcReduction="20000"/>
          </a:bodyPr>
          <a:lstStyle/>
          <a:p>
            <a:pPr marL="0" indent="0" algn="r">
              <a:buNone/>
            </a:pPr>
            <a:r>
              <a:rPr lang="cs-CZ" sz="2300" b="1" dirty="0">
                <a:solidFill>
                  <a:schemeClr val="bg1"/>
                </a:solidFill>
                <a:latin typeface="Times New Roman" panose="02020603050405020304" pitchFamily="18" charset="0"/>
                <a:cs typeface="Times New Roman" panose="02020603050405020304" pitchFamily="18" charset="0"/>
              </a:rPr>
              <a:t>Možnosti financování startupu</a:t>
            </a:r>
          </a:p>
          <a:p>
            <a:pPr marL="0" indent="0" algn="r">
              <a:buNone/>
            </a:pPr>
            <a:endParaRPr lang="cs-CZ" sz="2300" b="1"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2300" b="1" dirty="0">
                <a:solidFill>
                  <a:schemeClr val="bg1"/>
                </a:solidFill>
                <a:latin typeface="Times New Roman" panose="02020603050405020304" pitchFamily="18" charset="0"/>
                <a:cs typeface="Times New Roman" panose="02020603050405020304" pitchFamily="18" charset="0"/>
              </a:rPr>
              <a:t>Charakteristika dluhového financování, investorský přístup, Business </a:t>
            </a:r>
            <a:r>
              <a:rPr lang="cs-CZ" sz="2300" b="1" dirty="0" err="1">
                <a:solidFill>
                  <a:schemeClr val="bg1"/>
                </a:solidFill>
                <a:latin typeface="Times New Roman" panose="02020603050405020304" pitchFamily="18" charset="0"/>
                <a:cs typeface="Times New Roman" panose="02020603050405020304" pitchFamily="18" charset="0"/>
              </a:rPr>
              <a:t>Angles</a:t>
            </a:r>
            <a:r>
              <a:rPr lang="cs-CZ" sz="2300" b="1" dirty="0">
                <a:solidFill>
                  <a:schemeClr val="bg1"/>
                </a:solidFill>
                <a:latin typeface="Times New Roman" panose="02020603050405020304" pitchFamily="18" charset="0"/>
                <a:cs typeface="Times New Roman" panose="02020603050405020304" pitchFamily="18" charset="0"/>
              </a:rPr>
              <a:t>, Venture </a:t>
            </a:r>
            <a:r>
              <a:rPr lang="cs-CZ" sz="2300" b="1" dirty="0" err="1">
                <a:solidFill>
                  <a:schemeClr val="bg1"/>
                </a:solidFill>
                <a:latin typeface="Times New Roman" panose="02020603050405020304" pitchFamily="18" charset="0"/>
                <a:cs typeface="Times New Roman" panose="02020603050405020304" pitchFamily="18" charset="0"/>
              </a:rPr>
              <a:t>Capital</a:t>
            </a:r>
            <a:r>
              <a:rPr lang="cs-CZ" sz="2300" b="1" dirty="0">
                <a:solidFill>
                  <a:schemeClr val="bg1"/>
                </a:solidFill>
                <a:latin typeface="Times New Roman" panose="02020603050405020304" pitchFamily="18" charset="0"/>
                <a:cs typeface="Times New Roman" panose="02020603050405020304" pitchFamily="18" charset="0"/>
              </a:rPr>
              <a:t>, Inkubátory, …</a:t>
            </a:r>
          </a:p>
          <a:p>
            <a:pPr marL="0" indent="0" algn="r">
              <a:buNone/>
            </a:pPr>
            <a:endParaRPr lang="cs-CZ" sz="2300" b="1"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2300" b="1" dirty="0">
                <a:solidFill>
                  <a:schemeClr val="bg1"/>
                </a:solidFill>
                <a:latin typeface="Times New Roman" panose="02020603050405020304" pitchFamily="18" charset="0"/>
                <a:cs typeface="Times New Roman" panose="02020603050405020304" pitchFamily="18" charset="0"/>
              </a:rPr>
              <a:t>Moderní trendy s využitím nových technologií P2P, Crowdfunding</a:t>
            </a:r>
          </a:p>
          <a:p>
            <a:pPr marL="0" indent="0" algn="r">
              <a:buNone/>
            </a:pPr>
            <a:br>
              <a:rPr lang="cs-CZ" sz="2300" dirty="0">
                <a:solidFill>
                  <a:schemeClr val="bg1"/>
                </a:solidFill>
                <a:latin typeface="Times New Roman" panose="02020603050405020304" pitchFamily="18" charset="0"/>
                <a:cs typeface="Times New Roman" panose="02020603050405020304" pitchFamily="18" charset="0"/>
              </a:rPr>
            </a:br>
            <a:endParaRPr lang="cs-CZ" sz="23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20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84168" y="3723878"/>
            <a:ext cx="2888103"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pl-PL" altLang="cs-CZ" sz="900" b="1" i="1">
                <a:solidFill>
                  <a:srgbClr val="307871"/>
                </a:solidFill>
                <a:latin typeface="Times New Roman" panose="02020603050405020304" pitchFamily="18" charset="0"/>
                <a:cs typeface="Times New Roman" panose="02020603050405020304" pitchFamily="18" charset="0"/>
              </a:rPr>
              <a:t>adamek@opf.slu.cz</a:t>
            </a:r>
          </a:p>
          <a:p>
            <a:pPr algn="r"/>
            <a:r>
              <a:rPr lang="pl-PL" altLang="cs-CZ" sz="900" b="1">
                <a:solidFill>
                  <a:srgbClr val="307871"/>
                </a:solidFill>
                <a:latin typeface="Times New Roman" panose="02020603050405020304" pitchFamily="18" charset="0"/>
                <a:cs typeface="Times New Roman" panose="02020603050405020304" pitchFamily="18" charset="0"/>
              </a:rPr>
              <a:t>Katedra podnikové ekonomiky a managementu</a:t>
            </a:r>
          </a:p>
          <a:p>
            <a:pPr algn="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511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344816" cy="38164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Příklady Crowdfundingu online:</a:t>
            </a:r>
          </a:p>
          <a:p>
            <a:r>
              <a:rPr lang="cs-CZ" altLang="cs-CZ" sz="1400" dirty="0">
                <a:solidFill>
                  <a:srgbClr val="002060"/>
                </a:solidFill>
                <a:latin typeface="Times New Roman" panose="02020603050405020304" pitchFamily="18" charset="0"/>
                <a:cs typeface="Times New Roman" panose="02020603050405020304" pitchFamily="18" charset="0"/>
                <a:hlinkClick r:id="rId3"/>
              </a:rPr>
              <a:t>https://www.crowdfunding.com/</a:t>
            </a:r>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 </a:t>
            </a:r>
            <a:r>
              <a:rPr lang="cs-CZ" altLang="cs-CZ" sz="1400" dirty="0">
                <a:solidFill>
                  <a:srgbClr val="002060"/>
                </a:solidFill>
                <a:latin typeface="Times New Roman" panose="02020603050405020304" pitchFamily="18" charset="0"/>
                <a:cs typeface="Times New Roman" panose="02020603050405020304" pitchFamily="18" charset="0"/>
                <a:hlinkClick r:id="rId4"/>
              </a:rPr>
              <a:t>www.kickstarter.com</a:t>
            </a:r>
            <a:r>
              <a:rPr lang="cs-CZ" altLang="cs-CZ" sz="1400" dirty="0">
                <a:solidFill>
                  <a:srgbClr val="002060"/>
                </a:solidFill>
                <a:latin typeface="Times New Roman" panose="02020603050405020304" pitchFamily="18" charset="0"/>
                <a:cs typeface="Times New Roman" panose="02020603050405020304" pitchFamily="18" charset="0"/>
              </a:rPr>
              <a:t> (příklad: české herní studio </a:t>
            </a:r>
            <a:r>
              <a:rPr lang="cs-CZ" altLang="cs-CZ" sz="1400" dirty="0" err="1">
                <a:solidFill>
                  <a:srgbClr val="002060"/>
                </a:solidFill>
                <a:latin typeface="Times New Roman" panose="02020603050405020304" pitchFamily="18" charset="0"/>
                <a:cs typeface="Times New Roman" panose="02020603050405020304" pitchFamily="18" charset="0"/>
              </a:rPr>
              <a:t>Warhorse</a:t>
            </a:r>
            <a:r>
              <a:rPr lang="cs-CZ" altLang="cs-CZ" sz="1400" dirty="0">
                <a:solidFill>
                  <a:srgbClr val="002060"/>
                </a:solidFill>
                <a:latin typeface="Times New Roman" panose="02020603050405020304" pitchFamily="18" charset="0"/>
                <a:cs typeface="Times New Roman" panose="02020603050405020304" pitchFamily="18" charset="0"/>
              </a:rPr>
              <a:t> hledalo před časem finanční zdroje pro část vývoje své výpravné historické hry </a:t>
            </a:r>
            <a:r>
              <a:rPr lang="cs-CZ" altLang="cs-CZ" sz="1400" dirty="0" err="1">
                <a:solidFill>
                  <a:srgbClr val="002060"/>
                </a:solidFill>
                <a:latin typeface="Times New Roman" panose="02020603050405020304" pitchFamily="18" charset="0"/>
                <a:cs typeface="Times New Roman" panose="02020603050405020304" pitchFamily="18" charset="0"/>
              </a:rPr>
              <a:t>Kingdom</a:t>
            </a:r>
            <a:r>
              <a:rPr lang="cs-CZ" altLang="cs-CZ" sz="1400" dirty="0">
                <a:solidFill>
                  <a:srgbClr val="002060"/>
                </a:solidFill>
                <a:latin typeface="Times New Roman" panose="02020603050405020304" pitchFamily="18" charset="0"/>
                <a:cs typeface="Times New Roman" panose="02020603050405020304" pitchFamily="18" charset="0"/>
              </a:rPr>
              <a:t> </a:t>
            </a:r>
            <a:r>
              <a:rPr lang="cs-CZ" altLang="cs-CZ" sz="1400" dirty="0" err="1">
                <a:solidFill>
                  <a:srgbClr val="002060"/>
                </a:solidFill>
                <a:latin typeface="Times New Roman" panose="02020603050405020304" pitchFamily="18" charset="0"/>
                <a:cs typeface="Times New Roman" panose="02020603050405020304" pitchFamily="18" charset="0"/>
              </a:rPr>
              <a:t>Come</a:t>
            </a:r>
            <a:r>
              <a:rPr lang="cs-CZ" altLang="cs-CZ" sz="1400" dirty="0">
                <a:solidFill>
                  <a:srgbClr val="002060"/>
                </a:solidFill>
                <a:latin typeface="Times New Roman" panose="02020603050405020304" pitchFamily="18" charset="0"/>
                <a:cs typeface="Times New Roman" panose="02020603050405020304" pitchFamily="18" charset="0"/>
              </a:rPr>
              <a:t>, u klasických investorů nepochodilo, díky globálnímu serveru </a:t>
            </a:r>
            <a:r>
              <a:rPr lang="cs-CZ" altLang="cs-CZ" sz="1400" dirty="0" err="1">
                <a:solidFill>
                  <a:srgbClr val="002060"/>
                </a:solidFill>
                <a:latin typeface="Times New Roman" panose="02020603050405020304" pitchFamily="18" charset="0"/>
                <a:cs typeface="Times New Roman" panose="02020603050405020304" pitchFamily="18" charset="0"/>
              </a:rPr>
              <a:t>Kickstarter</a:t>
            </a:r>
            <a:r>
              <a:rPr lang="cs-CZ" altLang="cs-CZ" sz="1400" dirty="0">
                <a:solidFill>
                  <a:srgbClr val="002060"/>
                </a:solidFill>
                <a:latin typeface="Times New Roman" panose="02020603050405020304" pitchFamily="18" charset="0"/>
                <a:cs typeface="Times New Roman" panose="02020603050405020304" pitchFamily="18" charset="0"/>
              </a:rPr>
              <a:t> získalo na vývoj hry přes 37 milionů korun).</a:t>
            </a:r>
          </a:p>
          <a:p>
            <a:pPr lvl="1"/>
            <a:r>
              <a:rPr lang="cs-CZ" altLang="cs-CZ" sz="1000" dirty="0">
                <a:solidFill>
                  <a:srgbClr val="002060"/>
                </a:solidFill>
                <a:latin typeface="Times New Roman" panose="02020603050405020304" pitchFamily="18" charset="0"/>
                <a:cs typeface="Times New Roman" panose="02020603050405020304" pitchFamily="18" charset="0"/>
                <a:hlinkClick r:id="rId5"/>
              </a:rPr>
              <a:t>https://www.indiegogo.com</a:t>
            </a:r>
            <a:endParaRPr lang="cs-CZ" altLang="cs-CZ" sz="1000" dirty="0">
              <a:solidFill>
                <a:srgbClr val="002060"/>
              </a:solidFill>
              <a:latin typeface="Times New Roman" panose="02020603050405020304" pitchFamily="18" charset="0"/>
              <a:cs typeface="Times New Roman" panose="02020603050405020304" pitchFamily="18" charset="0"/>
            </a:endParaRPr>
          </a:p>
          <a:p>
            <a:pPr lvl="1"/>
            <a:r>
              <a:rPr lang="cs-CZ" altLang="cs-CZ" sz="1000" dirty="0">
                <a:solidFill>
                  <a:srgbClr val="002060"/>
                </a:solidFill>
                <a:latin typeface="Times New Roman" panose="02020603050405020304" pitchFamily="18" charset="0"/>
                <a:cs typeface="Times New Roman" panose="02020603050405020304" pitchFamily="18" charset="0"/>
                <a:hlinkClick r:id="rId6"/>
              </a:rPr>
              <a:t>https://www.startovac.cz/</a:t>
            </a:r>
            <a:endParaRPr lang="cs-CZ" altLang="cs-CZ" sz="1000" dirty="0">
              <a:solidFill>
                <a:srgbClr val="002060"/>
              </a:solidFill>
              <a:latin typeface="Times New Roman" panose="02020603050405020304" pitchFamily="18" charset="0"/>
              <a:cs typeface="Times New Roman" panose="02020603050405020304" pitchFamily="18" charset="0"/>
            </a:endParaRPr>
          </a:p>
          <a:p>
            <a:pPr lvl="1"/>
            <a:r>
              <a:rPr lang="cs-CZ" altLang="cs-CZ" sz="1000" dirty="0">
                <a:solidFill>
                  <a:srgbClr val="002060"/>
                </a:solidFill>
                <a:latin typeface="Times New Roman" panose="02020603050405020304" pitchFamily="18" charset="0"/>
                <a:cs typeface="Times New Roman" panose="02020603050405020304" pitchFamily="18" charset="0"/>
                <a:hlinkClick r:id="rId7"/>
              </a:rPr>
              <a:t>http://www.katalyzator.cz/</a:t>
            </a:r>
            <a:endParaRPr lang="cs-CZ" altLang="cs-CZ" sz="1000" dirty="0">
              <a:solidFill>
                <a:srgbClr val="002060"/>
              </a:solidFill>
              <a:latin typeface="Times New Roman" panose="02020603050405020304" pitchFamily="18" charset="0"/>
              <a:cs typeface="Times New Roman" panose="02020603050405020304" pitchFamily="18" charset="0"/>
            </a:endParaRPr>
          </a:p>
          <a:p>
            <a:pPr lvl="1"/>
            <a:r>
              <a:rPr lang="cs-CZ" altLang="cs-CZ" sz="1000" dirty="0">
                <a:solidFill>
                  <a:srgbClr val="002060"/>
                </a:solidFill>
                <a:latin typeface="Times New Roman" panose="02020603050405020304" pitchFamily="18" charset="0"/>
                <a:cs typeface="Times New Roman" panose="02020603050405020304" pitchFamily="18" charset="0"/>
                <a:hlinkClick r:id="rId8"/>
              </a:rPr>
              <a:t>https://www.hithit.com/cs/home</a:t>
            </a:r>
            <a:endParaRPr lang="cs-CZ" altLang="cs-CZ" sz="1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Nejúspěšnější projekty financované na </a:t>
            </a:r>
            <a:r>
              <a:rPr lang="cs-CZ" altLang="cs-CZ" sz="1400" dirty="0" err="1">
                <a:solidFill>
                  <a:srgbClr val="002060"/>
                </a:solidFill>
                <a:latin typeface="Times New Roman" panose="02020603050405020304" pitchFamily="18" charset="0"/>
                <a:cs typeface="Times New Roman" panose="02020603050405020304" pitchFamily="18" charset="0"/>
              </a:rPr>
              <a:t>Kickstarteru</a:t>
            </a:r>
            <a:r>
              <a:rPr lang="cs-CZ" altLang="cs-CZ" sz="1400" dirty="0">
                <a:solidFill>
                  <a:srgbClr val="002060"/>
                </a:solidFill>
                <a:latin typeface="Times New Roman" panose="02020603050405020304" pitchFamily="18" charset="0"/>
                <a:cs typeface="Times New Roman" panose="02020603050405020304" pitchFamily="18" charset="0"/>
              </a:rPr>
              <a:t> </a:t>
            </a:r>
            <a:r>
              <a:rPr lang="cs-CZ" altLang="cs-CZ" sz="1400" dirty="0">
                <a:solidFill>
                  <a:srgbClr val="002060"/>
                </a:solidFill>
                <a:latin typeface="Times New Roman" panose="02020603050405020304" pitchFamily="18" charset="0"/>
                <a:cs typeface="Times New Roman" panose="02020603050405020304" pitchFamily="18" charset="0"/>
                <a:hlinkClick r:id="rId9"/>
              </a:rPr>
              <a:t>http://startupisti.cz/10-nejuspesnejsich-projektu-financovanych-pres-kickstarter/</a:t>
            </a:r>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dirty="0"/>
              <a:t>Alternativy financování podnikání - Crowdfunding</a:t>
            </a:r>
          </a:p>
        </p:txBody>
      </p:sp>
      <p:sp>
        <p:nvSpPr>
          <p:cNvPr id="7" name="Zástupný symbol pro obsah 2">
            <a:extLst>
              <a:ext uri="{FF2B5EF4-FFF2-40B4-BE49-F238E27FC236}">
                <a16:creationId xmlns:a16="http://schemas.microsoft.com/office/drawing/2014/main" id="{44116C35-5D4D-4D9C-9C00-0F8EBA363162}"/>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23816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3" end="3"/>
                                            </p:txEl>
                                          </p:spTgt>
                                        </p:tgtEl>
                                        <p:attrNameLst>
                                          <p:attrName>style.visibility</p:attrName>
                                        </p:attrNameLst>
                                      </p:cBhvr>
                                      <p:to>
                                        <p:strVal val="visible"/>
                                      </p:to>
                                    </p:set>
                                    <p:animEffect transition="in" filter="fade">
                                      <p:cBhvr>
                                        <p:cTn id="7" dur="500"/>
                                        <p:tgtEl>
                                          <p:spTgt spid="16">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4" end="4"/>
                                            </p:txEl>
                                          </p:spTgt>
                                        </p:tgtEl>
                                        <p:attrNameLst>
                                          <p:attrName>style.visibility</p:attrName>
                                        </p:attrNameLst>
                                      </p:cBhvr>
                                      <p:to>
                                        <p:strVal val="visible"/>
                                      </p:to>
                                    </p:set>
                                    <p:animEffect transition="in" filter="fade">
                                      <p:cBhvr>
                                        <p:cTn id="10" dur="500"/>
                                        <p:tgtEl>
                                          <p:spTgt spid="16">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5" end="5"/>
                                            </p:txEl>
                                          </p:spTgt>
                                        </p:tgtEl>
                                        <p:attrNameLst>
                                          <p:attrName>style.visibility</p:attrName>
                                        </p:attrNameLst>
                                      </p:cBhvr>
                                      <p:to>
                                        <p:strVal val="visible"/>
                                      </p:to>
                                    </p:set>
                                    <p:animEffect transition="in" filter="fade">
                                      <p:cBhvr>
                                        <p:cTn id="13" dur="500"/>
                                        <p:tgtEl>
                                          <p:spTgt spid="16">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6" end="6"/>
                                            </p:txEl>
                                          </p:spTgt>
                                        </p:tgtEl>
                                        <p:attrNameLst>
                                          <p:attrName>style.visibility</p:attrName>
                                        </p:attrNameLst>
                                      </p:cBhvr>
                                      <p:to>
                                        <p:strVal val="visible"/>
                                      </p:to>
                                    </p:set>
                                    <p:animEffect transition="in" filter="fade">
                                      <p:cBhvr>
                                        <p:cTn id="16" dur="500"/>
                                        <p:tgtEl>
                                          <p:spTgt spid="16">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xEl>
                                              <p:pRg st="7" end="7"/>
                                            </p:txEl>
                                          </p:spTgt>
                                        </p:tgtEl>
                                        <p:attrNameLst>
                                          <p:attrName>style.visibility</p:attrName>
                                        </p:attrNameLst>
                                      </p:cBhvr>
                                      <p:to>
                                        <p:strVal val="visible"/>
                                      </p:to>
                                    </p:set>
                                    <p:animEffect transition="in" filter="fade">
                                      <p:cBhvr>
                                        <p:cTn id="19" dur="500"/>
                                        <p:tgtEl>
                                          <p:spTgt spid="16">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6">
                                            <p:txEl>
                                              <p:pRg st="9" end="9"/>
                                            </p:txEl>
                                          </p:spTgt>
                                        </p:tgtEl>
                                        <p:attrNameLst>
                                          <p:attrName>style.visibility</p:attrName>
                                        </p:attrNameLst>
                                      </p:cBhvr>
                                      <p:to>
                                        <p:strVal val="visible"/>
                                      </p:to>
                                    </p:set>
                                    <p:animEffect transition="in" filter="fade">
                                      <p:cBhvr>
                                        <p:cTn id="24" dur="500"/>
                                        <p:tgtEl>
                                          <p:spTgt spid="1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344816" cy="38164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b="1" dirty="0">
                <a:solidFill>
                  <a:srgbClr val="002060"/>
                </a:solidFill>
                <a:latin typeface="Times New Roman" panose="02020603050405020304" pitchFamily="18" charset="0"/>
                <a:cs typeface="Times New Roman" panose="02020603050405020304" pitchFamily="18" charset="0"/>
              </a:rPr>
              <a:t>Leasing</a:t>
            </a:r>
            <a:r>
              <a:rPr lang="cs-CZ" altLang="cs-CZ" sz="1400" dirty="0">
                <a:solidFill>
                  <a:srgbClr val="002060"/>
                </a:solidFill>
                <a:latin typeface="Times New Roman" panose="02020603050405020304" pitchFamily="18" charset="0"/>
                <a:cs typeface="Times New Roman" panose="02020603050405020304" pitchFamily="18" charset="0"/>
              </a:rPr>
              <a:t> - především na financování investic do firemních automobilů. Podnikatelé ho v tomto ohledu také nejčastěji využívají. Větší firmy si pak na leasing rovněž často pořizují stroje a další zařízení.</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Faktoring</a:t>
            </a:r>
            <a:r>
              <a:rPr lang="cs-CZ" altLang="cs-CZ" sz="1400" dirty="0">
                <a:solidFill>
                  <a:srgbClr val="002060"/>
                </a:solidFill>
                <a:latin typeface="Times New Roman" panose="02020603050405020304" pitchFamily="18" charset="0"/>
                <a:cs typeface="Times New Roman" panose="02020603050405020304" pitchFamily="18" charset="0"/>
              </a:rPr>
              <a:t> - podnikatel prodá pohledávku, která mu vznikla při obchodním styku (prodejem zboží nebo služeb – splatnost 90 až 120 dnů) specializované společnosti, tzv. faktorovi.</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Forfaiting</a:t>
            </a:r>
            <a:r>
              <a:rPr lang="cs-CZ" altLang="cs-CZ" sz="1400" dirty="0">
                <a:solidFill>
                  <a:srgbClr val="002060"/>
                </a:solidFill>
                <a:latin typeface="Times New Roman" panose="02020603050405020304" pitchFamily="18" charset="0"/>
                <a:cs typeface="Times New Roman" panose="02020603050405020304" pitchFamily="18" charset="0"/>
              </a:rPr>
              <a:t> - odkup středně a dlouhodobých pohledávek forfaitingovou organizací (</a:t>
            </a:r>
            <a:r>
              <a:rPr lang="cs-CZ" altLang="cs-CZ" sz="1400" dirty="0" err="1">
                <a:solidFill>
                  <a:srgbClr val="002060"/>
                </a:solidFill>
                <a:latin typeface="Times New Roman" panose="02020603050405020304" pitchFamily="18" charset="0"/>
                <a:cs typeface="Times New Roman" panose="02020603050405020304" pitchFamily="18" charset="0"/>
              </a:rPr>
              <a:t>forfaiterem</a:t>
            </a:r>
            <a:r>
              <a:rPr lang="cs-CZ" altLang="cs-CZ" sz="1400" dirty="0">
                <a:solidFill>
                  <a:srgbClr val="002060"/>
                </a:solidFill>
                <a:latin typeface="Times New Roman" panose="02020603050405020304" pitchFamily="18" charset="0"/>
                <a:cs typeface="Times New Roman" panose="02020603050405020304" pitchFamily="18" charset="0"/>
              </a:rPr>
              <a:t>).</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Neúčelová hypotéka </a:t>
            </a:r>
            <a:r>
              <a:rPr lang="cs-CZ" altLang="cs-CZ" sz="1400" dirty="0">
                <a:solidFill>
                  <a:srgbClr val="002060"/>
                </a:solidFill>
                <a:latin typeface="Times New Roman" panose="02020603050405020304" pitchFamily="18" charset="0"/>
                <a:cs typeface="Times New Roman" panose="02020603050405020304" pitchFamily="18" charset="0"/>
              </a:rPr>
              <a:t>- podnikatel dává do zástavy nemovitost, banka mu poskytne hypotéku, kterou je následně možné použít na jakýkoli účel. Protože splatnost hypotéky je obvykle rozložena do velmi dlouhého období (20 let i více), je výše měsíčních splátek přijatelná, nezatěžuje výrazně cash-</a:t>
            </a:r>
            <a:r>
              <a:rPr lang="cs-CZ" altLang="cs-CZ" sz="1400" dirty="0" err="1">
                <a:solidFill>
                  <a:srgbClr val="002060"/>
                </a:solidFill>
                <a:latin typeface="Times New Roman" panose="02020603050405020304" pitchFamily="18" charset="0"/>
                <a:cs typeface="Times New Roman" panose="02020603050405020304" pitchFamily="18" charset="0"/>
              </a:rPr>
              <a:t>flow</a:t>
            </a:r>
            <a:r>
              <a:rPr lang="cs-CZ" altLang="cs-CZ" sz="1400" dirty="0">
                <a:solidFill>
                  <a:srgbClr val="002060"/>
                </a:solidFill>
                <a:latin typeface="Times New Roman" panose="02020603050405020304" pitchFamily="18" charset="0"/>
                <a:cs typeface="Times New Roman" panose="02020603050405020304" pitchFamily="18" charset="0"/>
              </a:rPr>
              <a:t> podnikatele. </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76664" cy="507703"/>
          </a:xfrm>
        </p:spPr>
        <p:txBody>
          <a:bodyPr/>
          <a:lstStyle/>
          <a:p>
            <a:r>
              <a:rPr lang="cs-CZ" dirty="0"/>
              <a:t>Alternativy financování podnikání</a:t>
            </a:r>
          </a:p>
        </p:txBody>
      </p:sp>
      <p:sp>
        <p:nvSpPr>
          <p:cNvPr id="7" name="Zástupný symbol pro obsah 2">
            <a:extLst>
              <a:ext uri="{FF2B5EF4-FFF2-40B4-BE49-F238E27FC236}">
                <a16:creationId xmlns:a16="http://schemas.microsoft.com/office/drawing/2014/main" id="{BA39F244-987E-4EB9-9D8A-DD3D28D2D407}"/>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72691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2" end="2"/>
                                            </p:txEl>
                                          </p:spTgt>
                                        </p:tgtEl>
                                        <p:attrNameLst>
                                          <p:attrName>style.visibility</p:attrName>
                                        </p:attrNameLst>
                                      </p:cBhvr>
                                      <p:to>
                                        <p:strVal val="visible"/>
                                      </p:to>
                                    </p:set>
                                    <p:animEffect transition="in" filter="fade">
                                      <p:cBhvr>
                                        <p:cTn id="12" dur="500"/>
                                        <p:tgtEl>
                                          <p:spTgt spid="1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animEffect transition="in" filter="fade">
                                      <p:cBhvr>
                                        <p:cTn id="17" dur="500"/>
                                        <p:tgtEl>
                                          <p:spTgt spid="1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6" end="6"/>
                                            </p:txEl>
                                          </p:spTgt>
                                        </p:tgtEl>
                                        <p:attrNameLst>
                                          <p:attrName>style.visibility</p:attrName>
                                        </p:attrNameLst>
                                      </p:cBhvr>
                                      <p:to>
                                        <p:strVal val="visible"/>
                                      </p:to>
                                    </p:set>
                                    <p:animEffect transition="in" filter="fade">
                                      <p:cBhvr>
                                        <p:cTn id="22" dur="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344816" cy="381642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Účast v soutěžích </a:t>
            </a:r>
            <a:r>
              <a:rPr lang="cs-CZ" altLang="cs-CZ" sz="1400" dirty="0">
                <a:solidFill>
                  <a:srgbClr val="002060"/>
                </a:solidFill>
                <a:latin typeface="Times New Roman" panose="02020603050405020304" pitchFamily="18" charset="0"/>
                <a:cs typeface="Times New Roman" panose="02020603050405020304" pitchFamily="18" charset="0"/>
              </a:rPr>
              <a:t>zaměřených na získání prvotního/</a:t>
            </a:r>
            <a:r>
              <a:rPr lang="cs-CZ" altLang="cs-CZ" sz="1400" dirty="0" err="1">
                <a:solidFill>
                  <a:srgbClr val="002060"/>
                </a:solidFill>
                <a:latin typeface="Times New Roman" panose="02020603050405020304" pitchFamily="18" charset="0"/>
                <a:cs typeface="Times New Roman" panose="02020603050405020304" pitchFamily="18" charset="0"/>
              </a:rPr>
              <a:t>seed</a:t>
            </a:r>
            <a:r>
              <a:rPr lang="cs-CZ" altLang="cs-CZ" sz="1400" dirty="0">
                <a:solidFill>
                  <a:srgbClr val="002060"/>
                </a:solidFill>
                <a:latin typeface="Times New Roman" panose="02020603050405020304" pitchFamily="18" charset="0"/>
                <a:cs typeface="Times New Roman" panose="02020603050405020304" pitchFamily="18" charset="0"/>
              </a:rPr>
              <a:t> kapitálu (vybrané příklady)</a:t>
            </a:r>
          </a:p>
          <a:p>
            <a:pPr lvl="1"/>
            <a:r>
              <a:rPr lang="pl-PL" altLang="cs-CZ" sz="1000" dirty="0">
                <a:solidFill>
                  <a:srgbClr val="002060"/>
                </a:solidFill>
                <a:latin typeface="Times New Roman" panose="02020603050405020304" pitchFamily="18" charset="0"/>
                <a:cs typeface="Times New Roman" panose="02020603050405020304" pitchFamily="18" charset="0"/>
                <a:hlinkClick r:id="rId3"/>
              </a:rPr>
              <a:t>http://greenlight.vsb.cz/</a:t>
            </a:r>
            <a:endParaRPr lang="pl-PL" altLang="cs-CZ" sz="1000" dirty="0">
              <a:solidFill>
                <a:srgbClr val="002060"/>
              </a:solidFill>
              <a:latin typeface="Times New Roman" panose="02020603050405020304" pitchFamily="18" charset="0"/>
              <a:cs typeface="Times New Roman" panose="02020603050405020304" pitchFamily="18" charset="0"/>
            </a:endParaRPr>
          </a:p>
          <a:p>
            <a:pPr lvl="1"/>
            <a:r>
              <a:rPr lang="pl-PL" altLang="cs-CZ" sz="1000" dirty="0">
                <a:solidFill>
                  <a:srgbClr val="002060"/>
                </a:solidFill>
                <a:latin typeface="Times New Roman" panose="02020603050405020304" pitchFamily="18" charset="0"/>
                <a:cs typeface="Times New Roman" panose="02020603050405020304" pitchFamily="18" charset="0"/>
                <a:hlinkClick r:id="rId4"/>
              </a:rPr>
              <a:t>http://www.napadroku.cz/soutez/</a:t>
            </a:r>
            <a:endParaRPr lang="pl-PL" altLang="cs-CZ" sz="1000" dirty="0">
              <a:solidFill>
                <a:srgbClr val="002060"/>
              </a:solidFill>
              <a:latin typeface="Times New Roman" panose="02020603050405020304" pitchFamily="18" charset="0"/>
              <a:cs typeface="Times New Roman" panose="02020603050405020304" pitchFamily="18" charset="0"/>
            </a:endParaRPr>
          </a:p>
          <a:p>
            <a:pPr lvl="1"/>
            <a:r>
              <a:rPr lang="pl-PL" altLang="cs-CZ" sz="1000" dirty="0">
                <a:solidFill>
                  <a:srgbClr val="002060"/>
                </a:solidFill>
                <a:latin typeface="Times New Roman" panose="02020603050405020304" pitchFamily="18" charset="0"/>
                <a:cs typeface="Times New Roman" panose="02020603050405020304" pitchFamily="18" charset="0"/>
                <a:hlinkClick r:id="rId5"/>
              </a:rPr>
              <a:t>http://rozjezdy.cz/</a:t>
            </a:r>
            <a:endParaRPr lang="pl-PL" altLang="cs-CZ" sz="1000" dirty="0">
              <a:solidFill>
                <a:srgbClr val="002060"/>
              </a:solidFill>
              <a:latin typeface="Times New Roman" panose="02020603050405020304" pitchFamily="18" charset="0"/>
              <a:cs typeface="Times New Roman" panose="02020603050405020304" pitchFamily="18" charset="0"/>
            </a:endParaRPr>
          </a:p>
          <a:p>
            <a:pPr lvl="1"/>
            <a:r>
              <a:rPr lang="pl-PL" altLang="cs-CZ" sz="1000" dirty="0">
                <a:solidFill>
                  <a:srgbClr val="002060"/>
                </a:solidFill>
                <a:latin typeface="Times New Roman" panose="02020603050405020304" pitchFamily="18" charset="0"/>
                <a:cs typeface="Times New Roman" panose="02020603050405020304" pitchFamily="18" charset="0"/>
                <a:hlinkClick r:id="rId6"/>
              </a:rPr>
              <a:t>http://www.firmaroku.cz/</a:t>
            </a:r>
            <a:endParaRPr lang="pl-PL" altLang="cs-CZ" sz="1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Business Angel</a:t>
            </a:r>
          </a:p>
          <a:p>
            <a:r>
              <a:rPr lang="cs-CZ" altLang="cs-CZ" sz="1400" dirty="0">
                <a:solidFill>
                  <a:srgbClr val="002060"/>
                </a:solidFill>
                <a:latin typeface="Times New Roman" panose="02020603050405020304" pitchFamily="18" charset="0"/>
                <a:cs typeface="Times New Roman" panose="02020603050405020304" pitchFamily="18" charset="0"/>
              </a:rPr>
              <a:t>Business Angel, nebo-</a:t>
            </a:r>
            <a:r>
              <a:rPr lang="cs-CZ" altLang="cs-CZ" sz="1400" dirty="0" err="1">
                <a:solidFill>
                  <a:srgbClr val="002060"/>
                </a:solidFill>
                <a:latin typeface="Times New Roman" panose="02020603050405020304" pitchFamily="18" charset="0"/>
                <a:cs typeface="Times New Roman" panose="02020603050405020304" pitchFamily="18" charset="0"/>
              </a:rPr>
              <a:t>li</a:t>
            </a:r>
            <a:r>
              <a:rPr lang="cs-CZ" altLang="cs-CZ" sz="1400" dirty="0">
                <a:solidFill>
                  <a:srgbClr val="002060"/>
                </a:solidFill>
                <a:latin typeface="Times New Roman" panose="02020603050405020304" pitchFamily="18" charset="0"/>
                <a:cs typeface="Times New Roman" panose="02020603050405020304" pitchFamily="18" charset="0"/>
              </a:rPr>
              <a:t> privátní investor, přináší kapitál potřebný na rozvoj rychle rostoucích společností nebo nově založených firem. Investice je obvykle aktivní, přičemž investor chce být zainteresován v podniku, do kterého investoval a to buď přímo nebo jako mentor.</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Investice je realizována spíše formou základního jmění společnosti (přímé investice) než půjčky, která by musela být zaplacena spolu s úrokovou sazbou. Business </a:t>
            </a:r>
            <a:r>
              <a:rPr lang="cs-CZ" altLang="cs-CZ" sz="1400" dirty="0" err="1">
                <a:solidFill>
                  <a:srgbClr val="002060"/>
                </a:solidFill>
                <a:latin typeface="Times New Roman" panose="02020603050405020304" pitchFamily="18" charset="0"/>
                <a:cs typeface="Times New Roman" panose="02020603050405020304" pitchFamily="18" charset="0"/>
              </a:rPr>
              <a:t>angel</a:t>
            </a:r>
            <a:r>
              <a:rPr lang="cs-CZ" altLang="cs-CZ" sz="1400" dirty="0">
                <a:solidFill>
                  <a:srgbClr val="002060"/>
                </a:solidFill>
                <a:latin typeface="Times New Roman" panose="02020603050405020304" pitchFamily="18" charset="0"/>
                <a:cs typeface="Times New Roman" panose="02020603050405020304" pitchFamily="18" charset="0"/>
              </a:rPr>
              <a:t> je individuální investor využívající vlastní kapitál na financování perspektivních malých a středních podniků s výrazným růstovým potenciálem (zpravidla firmy ve fázi </a:t>
            </a:r>
            <a:r>
              <a:rPr lang="cs-CZ" altLang="cs-CZ" sz="1400" dirty="0" err="1">
                <a:solidFill>
                  <a:srgbClr val="002060"/>
                </a:solidFill>
                <a:latin typeface="Times New Roman" panose="02020603050405020304" pitchFamily="18" charset="0"/>
                <a:cs typeface="Times New Roman" panose="02020603050405020304" pitchFamily="18" charset="0"/>
              </a:rPr>
              <a:t>seed</a:t>
            </a:r>
            <a:r>
              <a:rPr lang="cs-CZ" altLang="cs-CZ" sz="1400" dirty="0">
                <a:solidFill>
                  <a:srgbClr val="002060"/>
                </a:solidFill>
                <a:latin typeface="Times New Roman" panose="02020603050405020304" pitchFamily="18" charset="0"/>
                <a:cs typeface="Times New Roman" panose="02020603050405020304" pitchFamily="18" charset="0"/>
              </a:rPr>
              <a:t>, start-up, nebo expanzní fázi životního cyklu) s cílem zhodnocení vložených prostředků.</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Standardně je primárním </a:t>
            </a:r>
            <a:r>
              <a:rPr lang="cs-CZ" altLang="cs-CZ" sz="1400" b="1" dirty="0">
                <a:solidFill>
                  <a:srgbClr val="002060"/>
                </a:solidFill>
                <a:latin typeface="Times New Roman" panose="02020603050405020304" pitchFamily="18" charset="0"/>
                <a:cs typeface="Times New Roman" panose="02020603050405020304" pitchFamily="18" charset="0"/>
              </a:rPr>
              <a:t>cílem privátních investorů finanční zhodnocení vložených investic</a:t>
            </a:r>
            <a:r>
              <a:rPr lang="cs-CZ" altLang="cs-CZ" sz="1400" dirty="0">
                <a:solidFill>
                  <a:srgbClr val="002060"/>
                </a:solidFill>
                <a:latin typeface="Times New Roman" panose="02020603050405020304" pitchFamily="18" charset="0"/>
                <a:cs typeface="Times New Roman" panose="02020603050405020304" pitchFamily="18" charset="0"/>
              </a:rPr>
              <a:t> v definovaném časovém horizontu. Nicméně v tomto případě se nejedná o pouhé finanční důvody, ale také o nefinanční motivaci.</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Na rozdíl od venture kapitálových fondů přináší BA do firmy i určité </a:t>
            </a:r>
            <a:r>
              <a:rPr lang="cs-CZ" altLang="cs-CZ" sz="1400" b="1" dirty="0" err="1">
                <a:solidFill>
                  <a:srgbClr val="002060"/>
                </a:solidFill>
                <a:latin typeface="Times New Roman" panose="02020603050405020304" pitchFamily="18" charset="0"/>
                <a:cs typeface="Times New Roman" panose="02020603050405020304" pitchFamily="18" charset="0"/>
              </a:rPr>
              <a:t>know</a:t>
            </a:r>
            <a:r>
              <a:rPr lang="cs-CZ" altLang="cs-CZ" sz="1400" b="1" dirty="0">
                <a:solidFill>
                  <a:srgbClr val="002060"/>
                </a:solidFill>
                <a:latin typeface="Times New Roman" panose="02020603050405020304" pitchFamily="18" charset="0"/>
                <a:cs typeface="Times New Roman" panose="02020603050405020304" pitchFamily="18" charset="0"/>
              </a:rPr>
              <a:t> </a:t>
            </a:r>
            <a:r>
              <a:rPr lang="cs-CZ" altLang="cs-CZ" sz="1400" b="1" dirty="0" err="1">
                <a:solidFill>
                  <a:srgbClr val="002060"/>
                </a:solidFill>
                <a:latin typeface="Times New Roman" panose="02020603050405020304" pitchFamily="18" charset="0"/>
                <a:cs typeface="Times New Roman" panose="02020603050405020304" pitchFamily="18" charset="0"/>
              </a:rPr>
              <a:t>how</a:t>
            </a:r>
            <a:r>
              <a:rPr lang="cs-CZ" altLang="cs-CZ" sz="1400" b="1" dirty="0">
                <a:solidFill>
                  <a:srgbClr val="002060"/>
                </a:solidFill>
                <a:latin typeface="Times New Roman" panose="02020603050405020304" pitchFamily="18" charset="0"/>
                <a:cs typeface="Times New Roman" panose="02020603050405020304" pitchFamily="18" charset="0"/>
              </a:rPr>
              <a:t> v podobě odborných znalostí, orientaci v daném oboru</a:t>
            </a:r>
            <a:r>
              <a:rPr lang="cs-CZ" altLang="cs-CZ" sz="1400" dirty="0">
                <a:solidFill>
                  <a:srgbClr val="002060"/>
                </a:solidFill>
                <a:latin typeface="Times New Roman" panose="02020603050405020304" pitchFamily="18" charset="0"/>
                <a:cs typeface="Times New Roman" panose="02020603050405020304" pitchFamily="18" charset="0"/>
              </a:rPr>
              <a:t> popř. kontaktů na strategické partnery. Investiční vstup je stejně jako v případě venture kapitálu omezen na předem stanovené období, na jehož konci investor realizuje odprodej svého podílu. Business </a:t>
            </a:r>
            <a:r>
              <a:rPr lang="cs-CZ" altLang="cs-CZ" sz="1400" dirty="0" err="1">
                <a:solidFill>
                  <a:srgbClr val="002060"/>
                </a:solidFill>
                <a:latin typeface="Times New Roman" panose="02020603050405020304" pitchFamily="18" charset="0"/>
                <a:cs typeface="Times New Roman" panose="02020603050405020304" pitchFamily="18" charset="0"/>
              </a:rPr>
              <a:t>angels</a:t>
            </a:r>
            <a:r>
              <a:rPr lang="cs-CZ" altLang="cs-CZ" sz="1400" dirty="0">
                <a:solidFill>
                  <a:srgbClr val="002060"/>
                </a:solidFill>
                <a:latin typeface="Times New Roman" panose="02020603050405020304" pitchFamily="18" charset="0"/>
                <a:cs typeface="Times New Roman" panose="02020603050405020304" pitchFamily="18" charset="0"/>
              </a:rPr>
              <a:t> tedy nehledají pouze nejvyšší výnos s určitou výší rizika, hledají především oblast, ve které se mohou </a:t>
            </a:r>
            <a:r>
              <a:rPr lang="cs-CZ" altLang="cs-CZ" sz="1400" b="1" dirty="0">
                <a:solidFill>
                  <a:srgbClr val="002060"/>
                </a:solidFill>
                <a:latin typeface="Times New Roman" panose="02020603050405020304" pitchFamily="18" charset="0"/>
                <a:cs typeface="Times New Roman" panose="02020603050405020304" pitchFamily="18" charset="0"/>
              </a:rPr>
              <a:t>aktivně angažovat a využívat své zkušenosti </a:t>
            </a:r>
            <a:r>
              <a:rPr lang="cs-CZ" altLang="cs-CZ" sz="1400" dirty="0">
                <a:solidFill>
                  <a:srgbClr val="002060"/>
                </a:solidFill>
                <a:latin typeface="Times New Roman" panose="02020603050405020304" pitchFamily="18" charset="0"/>
                <a:cs typeface="Times New Roman" panose="02020603050405020304" pitchFamily="18" charset="0"/>
              </a:rPr>
              <a:t>a kontakty pro podporu růstu firmy, do níž investují.</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Jelikož se v případě business </a:t>
            </a:r>
            <a:r>
              <a:rPr lang="cs-CZ" altLang="cs-CZ" sz="1400" dirty="0" err="1">
                <a:solidFill>
                  <a:srgbClr val="002060"/>
                </a:solidFill>
                <a:latin typeface="Times New Roman" panose="02020603050405020304" pitchFamily="18" charset="0"/>
                <a:cs typeface="Times New Roman" panose="02020603050405020304" pitchFamily="18" charset="0"/>
              </a:rPr>
              <a:t>angels</a:t>
            </a:r>
            <a:r>
              <a:rPr lang="cs-CZ" altLang="cs-CZ" sz="1400" dirty="0">
                <a:solidFill>
                  <a:srgbClr val="002060"/>
                </a:solidFill>
                <a:latin typeface="Times New Roman" panose="02020603050405020304" pitchFamily="18" charset="0"/>
                <a:cs typeface="Times New Roman" panose="02020603050405020304" pitchFamily="18" charset="0"/>
              </a:rPr>
              <a:t> jedná o individuální investory sdružují se často do tzv. business </a:t>
            </a:r>
            <a:r>
              <a:rPr lang="cs-CZ" altLang="cs-CZ" sz="1400" dirty="0" err="1">
                <a:solidFill>
                  <a:srgbClr val="002060"/>
                </a:solidFill>
                <a:latin typeface="Times New Roman" panose="02020603050405020304" pitchFamily="18" charset="0"/>
                <a:cs typeface="Times New Roman" panose="02020603050405020304" pitchFamily="18" charset="0"/>
              </a:rPr>
              <a:t>angels</a:t>
            </a:r>
            <a:r>
              <a:rPr lang="cs-CZ" altLang="cs-CZ" sz="1400" dirty="0">
                <a:solidFill>
                  <a:srgbClr val="002060"/>
                </a:solidFill>
                <a:latin typeface="Times New Roman" panose="02020603050405020304" pitchFamily="18" charset="0"/>
                <a:cs typeface="Times New Roman" panose="02020603050405020304" pitchFamily="18" charset="0"/>
              </a:rPr>
              <a:t> sítí s cílem efektivnějšího přístupu k informacím a racionálnějšího investování kapitálu.</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76664" cy="507703"/>
          </a:xfrm>
        </p:spPr>
        <p:txBody>
          <a:bodyPr/>
          <a:lstStyle/>
          <a:p>
            <a:r>
              <a:rPr lang="cs-CZ" dirty="0"/>
              <a:t>Alternativy financování podnikání</a:t>
            </a:r>
          </a:p>
        </p:txBody>
      </p:sp>
      <p:sp>
        <p:nvSpPr>
          <p:cNvPr id="7" name="Zástupný symbol pro obsah 2">
            <a:extLst>
              <a:ext uri="{FF2B5EF4-FFF2-40B4-BE49-F238E27FC236}">
                <a16:creationId xmlns:a16="http://schemas.microsoft.com/office/drawing/2014/main" id="{5E728FDE-D349-4B5D-BB36-BE58F38255D8}"/>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5112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3" end="3"/>
                                            </p:txEl>
                                          </p:spTgt>
                                        </p:tgtEl>
                                        <p:attrNameLst>
                                          <p:attrName>style.visibility</p:attrName>
                                        </p:attrNameLst>
                                      </p:cBhvr>
                                      <p:to>
                                        <p:strVal val="visible"/>
                                      </p:to>
                                    </p:set>
                                    <p:animEffect transition="in" filter="fade">
                                      <p:cBhvr>
                                        <p:cTn id="16" dur="500"/>
                                        <p:tgtEl>
                                          <p:spTgt spid="16">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animEffect transition="in" filter="fade">
                                      <p:cBhvr>
                                        <p:cTn id="19" dur="500"/>
                                        <p:tgtEl>
                                          <p:spTgt spid="16">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6">
                                            <p:txEl>
                                              <p:pRg st="6" end="6"/>
                                            </p:txEl>
                                          </p:spTgt>
                                        </p:tgtEl>
                                        <p:attrNameLst>
                                          <p:attrName>style.visibility</p:attrName>
                                        </p:attrNameLst>
                                      </p:cBhvr>
                                      <p:to>
                                        <p:strVal val="visible"/>
                                      </p:to>
                                    </p:set>
                                    <p:animEffect transition="in" filter="fade">
                                      <p:cBhvr>
                                        <p:cTn id="24" dur="500"/>
                                        <p:tgtEl>
                                          <p:spTgt spid="16">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animEffect transition="in" filter="fade">
                                      <p:cBhvr>
                                        <p:cTn id="29" dur="500"/>
                                        <p:tgtEl>
                                          <p:spTgt spid="16">
                                            <p:txEl>
                                              <p:pRg st="9" end="9"/>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6">
                                            <p:txEl>
                                              <p:pRg st="11" end="11"/>
                                            </p:txEl>
                                          </p:spTgt>
                                        </p:tgtEl>
                                        <p:attrNameLst>
                                          <p:attrName>style.visibility</p:attrName>
                                        </p:attrNameLst>
                                      </p:cBhvr>
                                      <p:to>
                                        <p:strVal val="visible"/>
                                      </p:to>
                                    </p:set>
                                    <p:animEffect transition="in" filter="fade">
                                      <p:cBhvr>
                                        <p:cTn id="34" dur="500"/>
                                        <p:tgtEl>
                                          <p:spTgt spid="16">
                                            <p:txEl>
                                              <p:pRg st="11" end="1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6">
                                            <p:txEl>
                                              <p:pRg st="13" end="13"/>
                                            </p:txEl>
                                          </p:spTgt>
                                        </p:tgtEl>
                                        <p:attrNameLst>
                                          <p:attrName>style.visibility</p:attrName>
                                        </p:attrNameLst>
                                      </p:cBhvr>
                                      <p:to>
                                        <p:strVal val="visible"/>
                                      </p:to>
                                    </p:set>
                                    <p:animEffect transition="in" filter="fade">
                                      <p:cBhvr>
                                        <p:cTn id="39" dur="500"/>
                                        <p:tgtEl>
                                          <p:spTgt spid="16">
                                            <p:txEl>
                                              <p:pRg st="13" end="1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6">
                                            <p:txEl>
                                              <p:pRg st="15" end="15"/>
                                            </p:txEl>
                                          </p:spTgt>
                                        </p:tgtEl>
                                        <p:attrNameLst>
                                          <p:attrName>style.visibility</p:attrName>
                                        </p:attrNameLst>
                                      </p:cBhvr>
                                      <p:to>
                                        <p:strVal val="visible"/>
                                      </p:to>
                                    </p:set>
                                    <p:animEffect transition="in" filter="fade">
                                      <p:cBhvr>
                                        <p:cTn id="44" dur="500"/>
                                        <p:tgtEl>
                                          <p:spTgt spid="1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344816" cy="381642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Tichý společník</a:t>
            </a: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Tichá společnost je druh závazkového vztahu, který vzniká na základě </a:t>
            </a:r>
            <a:r>
              <a:rPr lang="cs-CZ" altLang="cs-CZ" sz="1400" b="1" dirty="0">
                <a:solidFill>
                  <a:srgbClr val="002060"/>
                </a:solidFill>
                <a:latin typeface="Times New Roman" panose="02020603050405020304" pitchFamily="18" charset="0"/>
                <a:cs typeface="Times New Roman" panose="02020603050405020304" pitchFamily="18" charset="0"/>
              </a:rPr>
              <a:t>smlouvy mezi tichým společn</a:t>
            </a:r>
            <a:r>
              <a:rPr lang="cs-CZ" altLang="cs-CZ" sz="1400" dirty="0">
                <a:solidFill>
                  <a:srgbClr val="002060"/>
                </a:solidFill>
                <a:latin typeface="Times New Roman" panose="02020603050405020304" pitchFamily="18" charset="0"/>
                <a:cs typeface="Times New Roman" panose="02020603050405020304" pitchFamily="18" charset="0"/>
              </a:rPr>
              <a:t>íkem (fyzickou či právnickou osobou) a podnikatelem. Tento smluvní typ byl obsažen již v obchodním zákoníku č. 513/1991 Sb., ale s novou soukromoprávní úpravou zákona č. 89/2012 Sb., občanský zákoník, vstoupila do účinnosti dne 1. 1. 2014.</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Tichý společník je osoba, která poskytuje podnikateli v rámci smlouvy o tichém společenství urči</a:t>
            </a:r>
            <a:r>
              <a:rPr lang="cs-CZ" altLang="cs-CZ" sz="1400" b="1" dirty="0">
                <a:solidFill>
                  <a:srgbClr val="002060"/>
                </a:solidFill>
                <a:latin typeface="Times New Roman" panose="02020603050405020304" pitchFamily="18" charset="0"/>
                <a:cs typeface="Times New Roman" panose="02020603050405020304" pitchFamily="18" charset="0"/>
              </a:rPr>
              <a:t>tý vklad a podílí se jím na jeho podnikání</a:t>
            </a:r>
            <a:r>
              <a:rPr lang="cs-CZ" altLang="cs-CZ" sz="1400" dirty="0">
                <a:solidFill>
                  <a:srgbClr val="002060"/>
                </a:solidFill>
                <a:latin typeface="Times New Roman" panose="02020603050405020304" pitchFamily="18" charset="0"/>
                <a:cs typeface="Times New Roman" panose="02020603050405020304" pitchFamily="18" charset="0"/>
              </a:rPr>
              <a:t>, podnikatel se </a:t>
            </a:r>
            <a:r>
              <a:rPr lang="cs-CZ" altLang="cs-CZ" sz="1400" b="1" dirty="0">
                <a:solidFill>
                  <a:srgbClr val="002060"/>
                </a:solidFill>
                <a:latin typeface="Times New Roman" panose="02020603050405020304" pitchFamily="18" charset="0"/>
                <a:cs typeface="Times New Roman" panose="02020603050405020304" pitchFamily="18" charset="0"/>
              </a:rPr>
              <a:t>zavazuje k placení části čistého zisku</a:t>
            </a:r>
            <a:r>
              <a:rPr lang="cs-CZ" altLang="cs-CZ" sz="1400" dirty="0">
                <a:solidFill>
                  <a:srgbClr val="002060"/>
                </a:solidFill>
                <a:latin typeface="Times New Roman" panose="02020603050405020304" pitchFamily="18" charset="0"/>
                <a:cs typeface="Times New Roman" panose="02020603050405020304" pitchFamily="18" charset="0"/>
              </a:rPr>
              <a:t> vyplývající z podílu tichého společníka na výsledku podnikání. </a:t>
            </a:r>
          </a:p>
          <a:p>
            <a:pPr lvl="1"/>
            <a:r>
              <a:rPr lang="cs-CZ" altLang="cs-CZ" sz="1000" dirty="0">
                <a:solidFill>
                  <a:srgbClr val="002060"/>
                </a:solidFill>
                <a:latin typeface="Times New Roman" panose="02020603050405020304" pitchFamily="18" charset="0"/>
                <a:cs typeface="Times New Roman" panose="02020603050405020304" pitchFamily="18" charset="0"/>
              </a:rPr>
              <a:t>Ve smlouvě o tichém společenství musí být dohodnutý rozsah účasti tichého společníka na zisku a ztrátě stejný. Lze tedy konstatovat, že institut tichého společníka je ideální pro takové podnikatele, kteří potřebují výpomoc ve svém podnikání, formou finanční podpory. Pro tichého společníka jde v zásadě o finanční investici.</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Osoba, která ve firmě představuje tichého společníka, vloží určitý vklad (investici) a jako protihodnotu obdrží </a:t>
            </a:r>
            <a:r>
              <a:rPr lang="cs-CZ" altLang="cs-CZ" sz="1400" b="1" dirty="0">
                <a:solidFill>
                  <a:srgbClr val="002060"/>
                </a:solidFill>
                <a:latin typeface="Times New Roman" panose="02020603050405020304" pitchFamily="18" charset="0"/>
                <a:cs typeface="Times New Roman" panose="02020603050405020304" pitchFamily="18" charset="0"/>
              </a:rPr>
              <a:t>podíl na zisku </a:t>
            </a:r>
            <a:r>
              <a:rPr lang="cs-CZ" altLang="cs-CZ" sz="1400" dirty="0">
                <a:solidFill>
                  <a:srgbClr val="002060"/>
                </a:solidFill>
                <a:latin typeface="Times New Roman" panose="02020603050405020304" pitchFamily="18" charset="0"/>
                <a:cs typeface="Times New Roman" panose="02020603050405020304" pitchFamily="18" charset="0"/>
              </a:rPr>
              <a:t>podnikatele. Nutné je však počítat s tím, že ne vždy je podnikání perfektní a bezproblémové. Tichý společník tedy musí počítat i se ztrátou, ovšem pouze do maximální výše svého vkladu. Podíl na ztrátě ale nejde vyloučit smluvně, jednalo by se o nicotné jednání (od začátku neplatné). Pokud podíl na ztrátě dosáhne výši celého vkladu, závazek ze smlouvy o tiché společnosti zaniká. Tichý společník však může celý podíl ohradit, pokud chce.</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Práva a povinnosti vyplývající z podnikání vůči třetím osobám vznikají jen podnikateli</a:t>
            </a:r>
            <a:r>
              <a:rPr lang="cs-CZ" altLang="cs-CZ" sz="1400" dirty="0">
                <a:solidFill>
                  <a:srgbClr val="002060"/>
                </a:solidFill>
                <a:latin typeface="Times New Roman" panose="02020603050405020304" pitchFamily="18" charset="0"/>
                <a:cs typeface="Times New Roman" panose="02020603050405020304" pitchFamily="18" charset="0"/>
              </a:rPr>
              <a:t>, nevznikají tichému společníkovi. Ve vztazích vůči třetím osobám tedy tichý společník nevystupuje a veškeré právní úkony související s podnikáním činí jen podnikatel, a to vlastním jménem.</a:t>
            </a:r>
          </a:p>
        </p:txBody>
      </p:sp>
      <p:sp>
        <p:nvSpPr>
          <p:cNvPr id="6" name="Nadpis 5"/>
          <p:cNvSpPr>
            <a:spLocks noGrp="1"/>
          </p:cNvSpPr>
          <p:nvPr>
            <p:ph type="title"/>
          </p:nvPr>
        </p:nvSpPr>
        <p:spPr>
          <a:xfrm>
            <a:off x="179512" y="195486"/>
            <a:ext cx="5976664" cy="507703"/>
          </a:xfrm>
        </p:spPr>
        <p:txBody>
          <a:bodyPr/>
          <a:lstStyle/>
          <a:p>
            <a:r>
              <a:rPr lang="cs-CZ" dirty="0"/>
              <a:t>Alternativy financování podnikání</a:t>
            </a:r>
          </a:p>
        </p:txBody>
      </p:sp>
      <p:sp>
        <p:nvSpPr>
          <p:cNvPr id="7" name="Zástupný symbol pro obsah 2">
            <a:extLst>
              <a:ext uri="{FF2B5EF4-FFF2-40B4-BE49-F238E27FC236}">
                <a16:creationId xmlns:a16="http://schemas.microsoft.com/office/drawing/2014/main" id="{F61D30C8-A5FE-4748-802C-201CEDD235AD}"/>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9763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animEffect transition="in" filter="fade">
                                      <p:cBhvr>
                                        <p:cTn id="7" dur="500"/>
                                        <p:tgtEl>
                                          <p:spTgt spid="1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4" end="4"/>
                                            </p:txEl>
                                          </p:spTgt>
                                        </p:tgtEl>
                                        <p:attrNameLst>
                                          <p:attrName>style.visibility</p:attrName>
                                        </p:attrNameLst>
                                      </p:cBhvr>
                                      <p:to>
                                        <p:strVal val="visible"/>
                                      </p:to>
                                    </p:set>
                                    <p:animEffect transition="in" filter="fade">
                                      <p:cBhvr>
                                        <p:cTn id="12" dur="500"/>
                                        <p:tgtEl>
                                          <p:spTgt spid="16">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6">
                                            <p:txEl>
                                              <p:pRg st="5" end="5"/>
                                            </p:txEl>
                                          </p:spTgt>
                                        </p:tgtEl>
                                        <p:attrNameLst>
                                          <p:attrName>style.visibility</p:attrName>
                                        </p:attrNameLst>
                                      </p:cBhvr>
                                      <p:to>
                                        <p:strVal val="visible"/>
                                      </p:to>
                                    </p:set>
                                    <p:animEffect transition="in" filter="fade">
                                      <p:cBhvr>
                                        <p:cTn id="15" dur="500"/>
                                        <p:tgtEl>
                                          <p:spTgt spid="16">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6">
                                            <p:txEl>
                                              <p:pRg st="7" end="7"/>
                                            </p:txEl>
                                          </p:spTgt>
                                        </p:tgtEl>
                                        <p:attrNameLst>
                                          <p:attrName>style.visibility</p:attrName>
                                        </p:attrNameLst>
                                      </p:cBhvr>
                                      <p:to>
                                        <p:strVal val="visible"/>
                                      </p:to>
                                    </p:set>
                                    <p:animEffect transition="in" filter="fade">
                                      <p:cBhvr>
                                        <p:cTn id="20" dur="500"/>
                                        <p:tgtEl>
                                          <p:spTgt spid="16">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animEffect transition="in" filter="fade">
                                      <p:cBhvr>
                                        <p:cTn id="25" dur="500"/>
                                        <p:tgtEl>
                                          <p:spTgt spid="1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344816" cy="396044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Inkubátory</a:t>
            </a:r>
          </a:p>
          <a:p>
            <a:r>
              <a:rPr lang="cs-CZ" altLang="cs-CZ" sz="1400" dirty="0">
                <a:solidFill>
                  <a:srgbClr val="002060"/>
                </a:solidFill>
                <a:latin typeface="Times New Roman" panose="02020603050405020304" pitchFamily="18" charset="0"/>
                <a:cs typeface="Times New Roman" panose="02020603050405020304" pitchFamily="18" charset="0"/>
              </a:rPr>
              <a:t>Inkubace firem je další možností podpory vzniku a rozvoje inovačního podnikání především malých a středních podniků a je důležitým faktorem pro vznik podnikatelsko – inovační sítě mezi vysokými školami, výzkumnými institucemi a samotnými podniky.</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Aby nová firma mohla vstoupit a především se udržet na trhu, nepotřebuje jen dobrý nápad s tržním potenciálem. Potřebuje také získat kvalitní prostory a zázemí pro své podnikání, dále podporu v oblasti poradenství, marketingu, účetnictví, daní aj., či finanční prostředky podporující dobrý nápad. To vše dané firmě může poskytnout podnikatelský inkubátor, který se zaměřuje na podporu začínajících inovačních firem, jejichž hlavním cílem podnikání je vývoj nových výrobků, technologií a služeb a poté jejich uvedení na trh.</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Podpora je novým firmám poskytována většinou ve formě zvýhodněného nájmu kancelářských, laboratorních, výrobních či jiných prostor a cenově zvýhodněných konzultantských služeb, školení, rekvalifikací a dalších služeb. Další výhodou inkubátoru je možnost společně sdílet prostory, laboratoře a celkové zázemí, což zefektivňuje vzájemnou spolupráci a komunikaci s ostatními firmami uvnitř inkubátoru. Nájemní smlouva se uzavírá obvykle na dobu tří let, které jsou pro nově vznikající firmu nejkritičtější. Potom firma odchází do vlastních prostor nebo do vědeckotechnického parku.</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Příklady inkubátorů </a:t>
            </a:r>
          </a:p>
          <a:p>
            <a:pPr lvl="1"/>
            <a:r>
              <a:rPr lang="cs-CZ" altLang="cs-CZ" sz="1100" dirty="0">
                <a:solidFill>
                  <a:srgbClr val="002060"/>
                </a:solidFill>
                <a:latin typeface="Times New Roman" panose="02020603050405020304" pitchFamily="18" charset="0"/>
                <a:cs typeface="Times New Roman" panose="02020603050405020304" pitchFamily="18" charset="0"/>
                <a:hlinkClick r:id="rId3"/>
              </a:rPr>
              <a:t>http://www.czechstartups.org/infrastruktury/?set_order=&amp;set_orderby=&amp;spg_infrastructure-type=inkubator&amp;spg_infrastructure-region=</a:t>
            </a:r>
            <a:endParaRPr lang="cs-CZ" altLang="cs-CZ" sz="1100" dirty="0">
              <a:solidFill>
                <a:srgbClr val="002060"/>
              </a:solidFill>
              <a:latin typeface="Times New Roman" panose="02020603050405020304" pitchFamily="18" charset="0"/>
              <a:cs typeface="Times New Roman" panose="02020603050405020304" pitchFamily="18" charset="0"/>
            </a:endParaRPr>
          </a:p>
          <a:p>
            <a:pPr lvl="1"/>
            <a:r>
              <a:rPr lang="cs-CZ" altLang="cs-CZ" sz="1100" dirty="0">
                <a:solidFill>
                  <a:srgbClr val="002060"/>
                </a:solidFill>
                <a:latin typeface="Times New Roman" panose="02020603050405020304" pitchFamily="18" charset="0"/>
                <a:cs typeface="Times New Roman" panose="02020603050405020304" pitchFamily="18" charset="0"/>
                <a:hlinkClick r:id="rId4"/>
              </a:rPr>
              <a:t>https://www.czechinvest.org/cz/Sluzby-pro-male-a-stredni-podnikatele/Chcete-dotace/OPPI/Vyuziti-novych-financnich-nastroju/Inkubatory</a:t>
            </a:r>
            <a:endParaRPr lang="cs-CZ" altLang="cs-CZ" sz="11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76664" cy="507703"/>
          </a:xfrm>
        </p:spPr>
        <p:txBody>
          <a:bodyPr/>
          <a:lstStyle/>
          <a:p>
            <a:r>
              <a:rPr lang="cs-CZ" dirty="0"/>
              <a:t>Alternativy financování podnikání</a:t>
            </a:r>
          </a:p>
        </p:txBody>
      </p:sp>
      <p:sp>
        <p:nvSpPr>
          <p:cNvPr id="7" name="Zástupný symbol pro obsah 2">
            <a:extLst>
              <a:ext uri="{FF2B5EF4-FFF2-40B4-BE49-F238E27FC236}">
                <a16:creationId xmlns:a16="http://schemas.microsoft.com/office/drawing/2014/main" id="{EADF5711-3B27-4211-BA2D-0E67E1AFCC21}"/>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7335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fade">
                                      <p:cBhvr>
                                        <p:cTn id="7" dur="500"/>
                                        <p:tgtEl>
                                          <p:spTgt spid="1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3" end="3"/>
                                            </p:txEl>
                                          </p:spTgt>
                                        </p:tgtEl>
                                        <p:attrNameLst>
                                          <p:attrName>style.visibility</p:attrName>
                                        </p:attrNameLst>
                                      </p:cBhvr>
                                      <p:to>
                                        <p:strVal val="visible"/>
                                      </p:to>
                                    </p:set>
                                    <p:animEffect transition="in" filter="fade">
                                      <p:cBhvr>
                                        <p:cTn id="12" dur="500"/>
                                        <p:tgtEl>
                                          <p:spTgt spid="1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animEffect transition="in" filter="fade">
                                      <p:cBhvr>
                                        <p:cTn id="17" dur="500"/>
                                        <p:tgtEl>
                                          <p:spTgt spid="1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7" end="7"/>
                                            </p:txEl>
                                          </p:spTgt>
                                        </p:tgtEl>
                                        <p:attrNameLst>
                                          <p:attrName>style.visibility</p:attrName>
                                        </p:attrNameLst>
                                      </p:cBhvr>
                                      <p:to>
                                        <p:strVal val="visible"/>
                                      </p:to>
                                    </p:set>
                                    <p:animEffect transition="in" filter="fade">
                                      <p:cBhvr>
                                        <p:cTn id="22" dur="500"/>
                                        <p:tgtEl>
                                          <p:spTgt spid="16">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animEffect transition="in" filter="fade">
                                      <p:cBhvr>
                                        <p:cTn id="25" dur="500"/>
                                        <p:tgtEl>
                                          <p:spTgt spid="16">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6">
                                            <p:txEl>
                                              <p:pRg st="9" end="9"/>
                                            </p:txEl>
                                          </p:spTgt>
                                        </p:tgtEl>
                                        <p:attrNameLst>
                                          <p:attrName>style.visibility</p:attrName>
                                        </p:attrNameLst>
                                      </p:cBhvr>
                                      <p:to>
                                        <p:strVal val="visible"/>
                                      </p:to>
                                    </p:set>
                                    <p:animEffect transition="in" filter="fade">
                                      <p:cBhvr>
                                        <p:cTn id="28" dur="500"/>
                                        <p:tgtEl>
                                          <p:spTgt spid="1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344816" cy="381642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V souladu s vaším podnikatelskou příležitostí kombinujte vhodné alternativy a zdroje financování. Nutné si uvědomit – zda poskytnu část své firmy za protihodnotu, či raději využiji pasivní dluhový kapitálový zdroj.</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Orientujte se v možnostech využití kapitálu dle různých fázích vývoje firmy.</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Zvažte moderní přístupy a možnosti získávání levnějších finančních prostředků.</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Musíte přesvědčit </a:t>
            </a:r>
            <a:r>
              <a:rPr lang="cs-CZ" altLang="cs-CZ" sz="1400" b="1" dirty="0" err="1">
                <a:solidFill>
                  <a:srgbClr val="002060"/>
                </a:solidFill>
                <a:latin typeface="Times New Roman" panose="02020603050405020304" pitchFamily="18" charset="0"/>
                <a:cs typeface="Times New Roman" panose="02020603050405020304" pitchFamily="18" charset="0"/>
              </a:rPr>
              <a:t>poteniconální</a:t>
            </a:r>
            <a:r>
              <a:rPr lang="cs-CZ" altLang="cs-CZ" sz="1400" b="1" dirty="0">
                <a:solidFill>
                  <a:srgbClr val="002060"/>
                </a:solidFill>
                <a:latin typeface="Times New Roman" panose="02020603050405020304" pitchFamily="18" charset="0"/>
                <a:cs typeface="Times New Roman" panose="02020603050405020304" pitchFamily="18" charset="0"/>
              </a:rPr>
              <a:t> investory (BA, VC, tichý společník) o rychlé návratnosti vložených prostředků a také potencionálů progresivního růstu firmy (jinak pravděpodobně nezaujmete).</a:t>
            </a:r>
          </a:p>
          <a:p>
            <a:pPr marL="0" indent="0">
              <a:buNone/>
            </a:pPr>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Nebojte se klíčovým lidem nabídnout místo mzdy např. podíl ve firmě.</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Myslete na to, jak udělat z Vašeho projektu levný start-up. Náklady na firmu se dají minimalizovat a jsou dramaticky nižší než před několika lety! </a:t>
            </a:r>
          </a:p>
          <a:p>
            <a:endParaRPr lang="cs-CZ" altLang="cs-CZ" sz="1400" b="1" dirty="0">
              <a:solidFill>
                <a:srgbClr val="002060"/>
              </a:solidFill>
              <a:highlight>
                <a:srgbClr val="FFFF00"/>
              </a:highlight>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b="1" i="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400" b="1" i="1" dirty="0">
              <a:solidFill>
                <a:srgbClr val="002060"/>
              </a:solidFill>
              <a:latin typeface="Times New Roman" panose="02020603050405020304" pitchFamily="18" charset="0"/>
              <a:cs typeface="Times New Roman" panose="02020603050405020304" pitchFamily="18" charset="0"/>
            </a:endParaRPr>
          </a:p>
          <a:p>
            <a:endParaRPr lang="cs-CZ" altLang="cs-CZ" sz="1400" b="1" i="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Shrnutí</a:t>
            </a:r>
          </a:p>
        </p:txBody>
      </p:sp>
      <p:sp>
        <p:nvSpPr>
          <p:cNvPr id="7" name="Zástupný symbol pro obsah 2">
            <a:extLst>
              <a:ext uri="{FF2B5EF4-FFF2-40B4-BE49-F238E27FC236}">
                <a16:creationId xmlns:a16="http://schemas.microsoft.com/office/drawing/2014/main" id="{8980C368-3E81-492B-A3EF-01E1E8826867}"/>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08557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fade">
                                      <p:cBhvr>
                                        <p:cTn id="7" dur="500"/>
                                        <p:tgtEl>
                                          <p:spTgt spid="1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3" end="3"/>
                                            </p:txEl>
                                          </p:spTgt>
                                        </p:tgtEl>
                                        <p:attrNameLst>
                                          <p:attrName>style.visibility</p:attrName>
                                        </p:attrNameLst>
                                      </p:cBhvr>
                                      <p:to>
                                        <p:strVal val="visible"/>
                                      </p:to>
                                    </p:set>
                                    <p:animEffect transition="in" filter="fade">
                                      <p:cBhvr>
                                        <p:cTn id="12" dur="500"/>
                                        <p:tgtEl>
                                          <p:spTgt spid="1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animEffect transition="in" filter="fade">
                                      <p:cBhvr>
                                        <p:cTn id="17" dur="500"/>
                                        <p:tgtEl>
                                          <p:spTgt spid="1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7" end="7"/>
                                            </p:txEl>
                                          </p:spTgt>
                                        </p:tgtEl>
                                        <p:attrNameLst>
                                          <p:attrName>style.visibility</p:attrName>
                                        </p:attrNameLst>
                                      </p:cBhvr>
                                      <p:to>
                                        <p:strVal val="visible"/>
                                      </p:to>
                                    </p:set>
                                    <p:animEffect transition="in" filter="fade">
                                      <p:cBhvr>
                                        <p:cTn id="22" dur="500"/>
                                        <p:tgtEl>
                                          <p:spTgt spid="16">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animEffect transition="in" filter="fade">
                                      <p:cBhvr>
                                        <p:cTn id="27" dur="500"/>
                                        <p:tgtEl>
                                          <p:spTgt spid="16">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xEl>
                                              <p:pRg st="11" end="11"/>
                                            </p:txEl>
                                          </p:spTgt>
                                        </p:tgtEl>
                                        <p:attrNameLst>
                                          <p:attrName>style.visibility</p:attrName>
                                        </p:attrNameLst>
                                      </p:cBhvr>
                                      <p:to>
                                        <p:strVal val="visible"/>
                                      </p:to>
                                    </p:set>
                                    <p:animEffect transition="in" filter="fade">
                                      <p:cBhvr>
                                        <p:cTn id="32" dur="500"/>
                                        <p:tgtEl>
                                          <p:spTgt spid="1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8562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579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344816"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Představení alternativ a možností financování podnikatelských aktivit</a:t>
            </a: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Charakteristika vybraných kapitálových možností </a:t>
            </a: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Nové trendy v získávání kapitálu (P2P, Crowdfunding)</a:t>
            </a: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Rozhodování o vhodných alternativách (ekvity, dluhové financování, mikro financování, inkubované firmy)</a:t>
            </a: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Struktura přednášky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09460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344816" cy="28083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b="1" dirty="0">
                <a:solidFill>
                  <a:srgbClr val="002060"/>
                </a:solidFill>
                <a:latin typeface="Times New Roman" panose="02020603050405020304" pitchFamily="18" charset="0"/>
                <a:cs typeface="Times New Roman" panose="02020603050405020304" pitchFamily="18" charset="0"/>
              </a:rPr>
              <a:t>Poskytnout základní přehled o možnostech financování podnikatelských činností s ohledem na fázi vývoje firmy.</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Získat znalosti o dostupných alternativách získání finančních prostředků a provést jejich zhodnocení v souladu s potřebami konkrétního podnikatelského záměru či fáze firmy.</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Rozšířit povědomí i o moderních trendech v poskytování </a:t>
            </a:r>
            <a:r>
              <a:rPr lang="cs-CZ" altLang="cs-CZ" sz="1400" b="1" dirty="0" err="1">
                <a:solidFill>
                  <a:srgbClr val="002060"/>
                </a:solidFill>
                <a:latin typeface="Times New Roman" panose="02020603050405020304" pitchFamily="18" charset="0"/>
                <a:cs typeface="Times New Roman" panose="02020603050405020304" pitchFamily="18" charset="0"/>
              </a:rPr>
              <a:t>equity</a:t>
            </a:r>
            <a:r>
              <a:rPr lang="cs-CZ" altLang="cs-CZ" sz="1400" b="1" dirty="0">
                <a:solidFill>
                  <a:srgbClr val="002060"/>
                </a:solidFill>
                <a:latin typeface="Times New Roman" panose="02020603050405020304" pitchFamily="18" charset="0"/>
                <a:cs typeface="Times New Roman" panose="02020603050405020304" pitchFamily="18" charset="0"/>
              </a:rPr>
              <a:t>, venture kapitálu a také využití moderních technologií spojených s iniciací počátečního kapitálu.</a:t>
            </a:r>
          </a:p>
          <a:p>
            <a:endParaRPr lang="cs-CZ" altLang="cs-CZ" sz="1400" b="1" dirty="0">
              <a:solidFill>
                <a:srgbClr val="002060"/>
              </a:solidFill>
              <a:latin typeface="Times New Roman" panose="02020603050405020304" pitchFamily="18" charset="0"/>
              <a:cs typeface="Times New Roman" panose="02020603050405020304" pitchFamily="18" charset="0"/>
            </a:endParaRPr>
          </a:p>
          <a:p>
            <a:endParaRPr lang="cs-CZ" altLang="cs-CZ" sz="1400" b="1" dirty="0">
              <a:solidFill>
                <a:srgbClr val="002060"/>
              </a:solidFill>
              <a:latin typeface="Times New Roman" panose="02020603050405020304" pitchFamily="18" charset="0"/>
              <a:cs typeface="Times New Roman" panose="02020603050405020304" pitchFamily="18" charset="0"/>
            </a:endParaRPr>
          </a:p>
          <a:p>
            <a:endParaRPr lang="cs-CZ" altLang="cs-CZ" sz="1400" b="1"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Cílem přednášky je…</a:t>
            </a:r>
          </a:p>
        </p:txBody>
      </p:sp>
      <p:sp>
        <p:nvSpPr>
          <p:cNvPr id="7" name="Zástupný symbol pro obsah 2">
            <a:extLst>
              <a:ext uri="{FF2B5EF4-FFF2-40B4-BE49-F238E27FC236}">
                <a16:creationId xmlns:a16="http://schemas.microsoft.com/office/drawing/2014/main" id="{BCC63546-7C15-4B8E-9B05-E3B551DC6115}"/>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02451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344816" cy="38164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b="1" dirty="0">
                <a:solidFill>
                  <a:srgbClr val="002060"/>
                </a:solidFill>
                <a:latin typeface="Times New Roman" panose="02020603050405020304" pitchFamily="18" charset="0"/>
                <a:cs typeface="Times New Roman" panose="02020603050405020304" pitchFamily="18" charset="0"/>
              </a:rPr>
              <a:t>Bankovní úvěry</a:t>
            </a:r>
            <a:r>
              <a:rPr lang="cs-CZ" altLang="cs-CZ" sz="1400" dirty="0">
                <a:solidFill>
                  <a:srgbClr val="002060"/>
                </a:solidFill>
                <a:latin typeface="Times New Roman" panose="02020603050405020304" pitchFamily="18" charset="0"/>
                <a:cs typeface="Times New Roman" panose="02020603050405020304" pitchFamily="18" charset="0"/>
              </a:rPr>
              <a:t> (investiční úvěry) označované jako dluhové financování - ve většině bank po vás, jako po podnikateli, budou chtít prokázat jednoletou až tříletou historií se zajištěním. Nákladem úvěru je úrok stanovený individuálně v závislosti na bonitě podnikatele a kvalitě zajištění. Banku bude především zajímat, zda má váš podnik schopnost splácet úvěr i s úroky. </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Dotace</a:t>
            </a:r>
            <a:r>
              <a:rPr lang="cs-CZ" altLang="cs-CZ" sz="1400" dirty="0">
                <a:solidFill>
                  <a:srgbClr val="002060"/>
                </a:solidFill>
                <a:latin typeface="Times New Roman" panose="02020603050405020304" pitchFamily="18" charset="0"/>
                <a:cs typeface="Times New Roman" panose="02020603050405020304" pitchFamily="18" charset="0"/>
              </a:rPr>
              <a:t> - dotace pro začínající podnikatele se mohou týkat materiálně-technického vybavení, budování podnikatelských objektů, nákupu strojů a vybavení či snížení energetické náročnosti zlepšením technických obvodových konstrukcí budov. Podnikatelé mohou využít také zvýhodněné úvěry nebo dotace na zaměstnance z úřadu práce a stážových programů.</a:t>
            </a:r>
          </a:p>
          <a:p>
            <a:pPr lvl="1"/>
            <a:r>
              <a:rPr lang="cs-CZ" altLang="cs-CZ" sz="1000" dirty="0">
                <a:solidFill>
                  <a:srgbClr val="002060"/>
                </a:solidFill>
                <a:latin typeface="Times New Roman" panose="02020603050405020304" pitchFamily="18" charset="0"/>
                <a:cs typeface="Times New Roman" panose="02020603050405020304" pitchFamily="18" charset="0"/>
              </a:rPr>
              <a:t>http://www.businessinfo.cz/cs/clanky/programy-pro-obdobi-2014-2020-63478.html</a:t>
            </a:r>
          </a:p>
          <a:p>
            <a:pPr lvl="1"/>
            <a:r>
              <a:rPr lang="cs-CZ" altLang="cs-CZ" sz="1000" dirty="0">
                <a:solidFill>
                  <a:srgbClr val="002060"/>
                </a:solidFill>
                <a:latin typeface="Times New Roman" panose="02020603050405020304" pitchFamily="18" charset="0"/>
                <a:cs typeface="Times New Roman" panose="02020603050405020304" pitchFamily="18" charset="0"/>
              </a:rPr>
              <a:t>http://www.oppik.cz/dotacni-programy</a:t>
            </a:r>
          </a:p>
          <a:p>
            <a:pPr lvl="1"/>
            <a:r>
              <a:rPr lang="cs-CZ" altLang="cs-CZ" sz="1000" dirty="0">
                <a:solidFill>
                  <a:srgbClr val="002060"/>
                </a:solidFill>
                <a:latin typeface="Times New Roman" panose="02020603050405020304" pitchFamily="18" charset="0"/>
                <a:cs typeface="Times New Roman" panose="02020603050405020304" pitchFamily="18" charset="0"/>
              </a:rPr>
              <a:t>http://www.businessinfo.cz/cs/dotace-a-financovani/cmzrb.html</a:t>
            </a:r>
          </a:p>
          <a:p>
            <a:pPr lvl="1"/>
            <a:r>
              <a:rPr lang="cs-CZ" altLang="cs-CZ" sz="1000" dirty="0">
                <a:solidFill>
                  <a:srgbClr val="002060"/>
                </a:solidFill>
                <a:latin typeface="Times New Roman" panose="02020603050405020304" pitchFamily="18" charset="0"/>
                <a:cs typeface="Times New Roman" panose="02020603050405020304" pitchFamily="18" charset="0"/>
              </a:rPr>
              <a:t>http://www.czechinvest.org/podnikani-a-inovace</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Investoři</a:t>
            </a:r>
            <a:r>
              <a:rPr lang="cs-CZ" altLang="cs-CZ" sz="1400" dirty="0">
                <a:solidFill>
                  <a:srgbClr val="002060"/>
                </a:solidFill>
                <a:latin typeface="Times New Roman" panose="02020603050405020304" pitchFamily="18" charset="0"/>
                <a:cs typeface="Times New Roman" panose="02020603050405020304" pitchFamily="18" charset="0"/>
              </a:rPr>
              <a:t> - disponují kapitálem, ze kterého jsou po velmi přísném zhodnocení podnikatelského záměru ochotní odkápnout malou kapičku i do začínající firmy. Většina venture investorů se orientuje na rozběhnutý byznys a na manažerské odkupy.</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76664" cy="507703"/>
          </a:xfrm>
        </p:spPr>
        <p:txBody>
          <a:bodyPr/>
          <a:lstStyle/>
          <a:p>
            <a:r>
              <a:rPr lang="cs-CZ" dirty="0"/>
              <a:t>Alternativy financování podnikání</a:t>
            </a:r>
          </a:p>
        </p:txBody>
      </p:sp>
      <p:sp>
        <p:nvSpPr>
          <p:cNvPr id="7" name="Zástupný symbol pro obsah 2">
            <a:extLst>
              <a:ext uri="{FF2B5EF4-FFF2-40B4-BE49-F238E27FC236}">
                <a16:creationId xmlns:a16="http://schemas.microsoft.com/office/drawing/2014/main" id="{CCD3AA4E-D2ED-4073-93A7-D8280AE6135A}"/>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165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2" end="2"/>
                                            </p:txEl>
                                          </p:spTgt>
                                        </p:tgtEl>
                                        <p:attrNameLst>
                                          <p:attrName>style.visibility</p:attrName>
                                        </p:attrNameLst>
                                      </p:cBhvr>
                                      <p:to>
                                        <p:strVal val="visible"/>
                                      </p:to>
                                    </p:set>
                                    <p:animEffect transition="in" filter="fade">
                                      <p:cBhvr>
                                        <p:cTn id="12" dur="500"/>
                                        <p:tgtEl>
                                          <p:spTgt spid="16">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animEffect transition="in" filter="fade">
                                      <p:cBhvr>
                                        <p:cTn id="15" dur="500"/>
                                        <p:tgtEl>
                                          <p:spTgt spid="16">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4" end="4"/>
                                            </p:txEl>
                                          </p:spTgt>
                                        </p:tgtEl>
                                        <p:attrNameLst>
                                          <p:attrName>style.visibility</p:attrName>
                                        </p:attrNameLst>
                                      </p:cBhvr>
                                      <p:to>
                                        <p:strVal val="visible"/>
                                      </p:to>
                                    </p:set>
                                    <p:animEffect transition="in" filter="fade">
                                      <p:cBhvr>
                                        <p:cTn id="18" dur="500"/>
                                        <p:tgtEl>
                                          <p:spTgt spid="16">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animEffect transition="in" filter="fade">
                                      <p:cBhvr>
                                        <p:cTn id="21" dur="500"/>
                                        <p:tgtEl>
                                          <p:spTgt spid="16">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xEl>
                                              <p:pRg st="6" end="6"/>
                                            </p:txEl>
                                          </p:spTgt>
                                        </p:tgtEl>
                                        <p:attrNameLst>
                                          <p:attrName>style.visibility</p:attrName>
                                        </p:attrNameLst>
                                      </p:cBhvr>
                                      <p:to>
                                        <p:strVal val="visible"/>
                                      </p:to>
                                    </p:set>
                                    <p:animEffect transition="in" filter="fade">
                                      <p:cBhvr>
                                        <p:cTn id="24" dur="500"/>
                                        <p:tgtEl>
                                          <p:spTgt spid="16">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animEffect transition="in" filter="fade">
                                      <p:cBhvr>
                                        <p:cTn id="29" dur="500"/>
                                        <p:tgtEl>
                                          <p:spTgt spid="1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344816" cy="38164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Mikro financování</a:t>
            </a:r>
          </a:p>
          <a:p>
            <a:r>
              <a:rPr lang="cs-CZ" altLang="cs-CZ" sz="1400" dirty="0">
                <a:solidFill>
                  <a:srgbClr val="002060"/>
                </a:solidFill>
                <a:latin typeface="Times New Roman" panose="02020603050405020304" pitchFamily="18" charset="0"/>
                <a:cs typeface="Times New Roman" panose="02020603050405020304" pitchFamily="18" charset="0"/>
              </a:rPr>
              <a:t>Pokud jste drobný nebo začínající podnikatel, resp. podnikatel s krátkou historií, můžete využít zvýhodněných malých půjček od specializovaných institucí.</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Hlavním zdrojem </a:t>
            </a:r>
            <a:r>
              <a:rPr lang="cs-CZ" altLang="cs-CZ" sz="1400" dirty="0" err="1">
                <a:solidFill>
                  <a:srgbClr val="002060"/>
                </a:solidFill>
                <a:latin typeface="Times New Roman" panose="02020603050405020304" pitchFamily="18" charset="0"/>
                <a:cs typeface="Times New Roman" panose="02020603050405020304" pitchFamily="18" charset="0"/>
              </a:rPr>
              <a:t>mikrofinancování</a:t>
            </a:r>
            <a:r>
              <a:rPr lang="cs-CZ" altLang="cs-CZ" sz="1400" dirty="0">
                <a:solidFill>
                  <a:srgbClr val="002060"/>
                </a:solidFill>
                <a:latin typeface="Times New Roman" panose="02020603050405020304" pitchFamily="18" charset="0"/>
                <a:cs typeface="Times New Roman" panose="02020603050405020304" pitchFamily="18" charset="0"/>
              </a:rPr>
              <a:t> je </a:t>
            </a:r>
            <a:r>
              <a:rPr lang="cs-CZ" altLang="cs-CZ" sz="1400" i="1" dirty="0">
                <a:solidFill>
                  <a:srgbClr val="002060"/>
                </a:solidFill>
                <a:latin typeface="Times New Roman" panose="02020603050405020304" pitchFamily="18" charset="0"/>
                <a:cs typeface="Times New Roman" panose="02020603050405020304" pitchFamily="18" charset="0"/>
              </a:rPr>
              <a:t>Českomoravská záruční a rozvojová banka, a.s. </a:t>
            </a:r>
            <a:r>
              <a:rPr lang="cs-CZ" altLang="cs-CZ" sz="1400" dirty="0">
                <a:solidFill>
                  <a:srgbClr val="002060"/>
                </a:solidFill>
                <a:latin typeface="Times New Roman" panose="02020603050405020304" pitchFamily="18" charset="0"/>
                <a:cs typeface="Times New Roman" panose="02020603050405020304" pitchFamily="18" charset="0"/>
              </a:rPr>
              <a:t>(ČMZRB). </a:t>
            </a:r>
          </a:p>
          <a:p>
            <a:pPr lvl="1"/>
            <a:r>
              <a:rPr lang="cs-CZ" altLang="cs-CZ" sz="1000" dirty="0">
                <a:solidFill>
                  <a:srgbClr val="002060"/>
                </a:solidFill>
                <a:latin typeface="Times New Roman" panose="02020603050405020304" pitchFamily="18" charset="0"/>
                <a:cs typeface="Times New Roman" panose="02020603050405020304" pitchFamily="18" charset="0"/>
              </a:rPr>
              <a:t>Podnikatelé mohou od ČMZRB získat úvěry za výhodných podmínek – za nízkou pevnou úrokovou sazbu (popř. bezúročně), s dlouhou dobou splatnosti a příznivým režimem ohledně zajištění úvěru. Dalším produktem ČMZRB je bankovní záruka, která podnikateli zpřístupní získání úvěrů od komerčních bank.</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Výhodné podmínky financování lze získat díky podpoře, která je poskytována z prostředků státního rozpočtu a od roku 2004 též ze strukturálních fondů Evropské Unie. ČMZRB v rámci podpory ze strukturálních fondů realizuje programy s názvem ZÁRUKA, PROGRES, </a:t>
            </a:r>
            <a:r>
              <a:rPr lang="cs-CZ" altLang="cs-CZ" sz="1400" dirty="0" err="1">
                <a:solidFill>
                  <a:srgbClr val="002060"/>
                </a:solidFill>
                <a:latin typeface="Times New Roman" panose="02020603050405020304" pitchFamily="18" charset="0"/>
                <a:cs typeface="Times New Roman" panose="02020603050405020304" pitchFamily="18" charset="0"/>
              </a:rPr>
              <a:t>STARTa</a:t>
            </a:r>
            <a:r>
              <a:rPr lang="cs-CZ" altLang="cs-CZ" sz="1400" dirty="0">
                <a:solidFill>
                  <a:srgbClr val="002060"/>
                </a:solidFill>
                <a:latin typeface="Times New Roman" panose="02020603050405020304" pitchFamily="18" charset="0"/>
                <a:cs typeface="Times New Roman" panose="02020603050405020304" pitchFamily="18" charset="0"/>
              </a:rPr>
              <a:t> TRH.       </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76664" cy="507703"/>
          </a:xfrm>
        </p:spPr>
        <p:txBody>
          <a:bodyPr/>
          <a:lstStyle/>
          <a:p>
            <a:r>
              <a:rPr lang="cs-CZ" dirty="0"/>
              <a:t>Alternativy financování podnikání</a:t>
            </a:r>
          </a:p>
        </p:txBody>
      </p:sp>
      <p:sp>
        <p:nvSpPr>
          <p:cNvPr id="7" name="Zástupný symbol pro obsah 2">
            <a:extLst>
              <a:ext uri="{FF2B5EF4-FFF2-40B4-BE49-F238E27FC236}">
                <a16:creationId xmlns:a16="http://schemas.microsoft.com/office/drawing/2014/main" id="{B574F9EB-CC75-4135-9164-F87EC2576BAA}"/>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4825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fade">
                                      <p:cBhvr>
                                        <p:cTn id="7" dur="500"/>
                                        <p:tgtEl>
                                          <p:spTgt spid="1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3" end="3"/>
                                            </p:txEl>
                                          </p:spTgt>
                                        </p:tgtEl>
                                        <p:attrNameLst>
                                          <p:attrName>style.visibility</p:attrName>
                                        </p:attrNameLst>
                                      </p:cBhvr>
                                      <p:to>
                                        <p:strVal val="visible"/>
                                      </p:to>
                                    </p:set>
                                    <p:animEffect transition="in" filter="fade">
                                      <p:cBhvr>
                                        <p:cTn id="12" dur="500"/>
                                        <p:tgtEl>
                                          <p:spTgt spid="16">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animEffect transition="in" filter="fade">
                                      <p:cBhvr>
                                        <p:cTn id="15" dur="500"/>
                                        <p:tgtEl>
                                          <p:spTgt spid="16">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6">
                                            <p:txEl>
                                              <p:pRg st="6" end="6"/>
                                            </p:txEl>
                                          </p:spTgt>
                                        </p:tgtEl>
                                        <p:attrNameLst>
                                          <p:attrName>style.visibility</p:attrName>
                                        </p:attrNameLst>
                                      </p:cBhvr>
                                      <p:to>
                                        <p:strVal val="visible"/>
                                      </p:to>
                                    </p:set>
                                    <p:animEffect transition="in" filter="fade">
                                      <p:cBhvr>
                                        <p:cTn id="20" dur="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61876" y="843558"/>
            <a:ext cx="6984776" cy="3744416"/>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b="1" dirty="0" err="1">
                <a:solidFill>
                  <a:srgbClr val="002060"/>
                </a:solidFill>
                <a:latin typeface="Times New Roman" panose="02020603050405020304" pitchFamily="18" charset="0"/>
                <a:cs typeface="Times New Roman" panose="02020603050405020304" pitchFamily="18" charset="0"/>
              </a:rPr>
              <a:t>Private</a:t>
            </a:r>
            <a:r>
              <a:rPr lang="cs-CZ" altLang="cs-CZ" sz="1400" b="1" dirty="0">
                <a:solidFill>
                  <a:srgbClr val="002060"/>
                </a:solidFill>
                <a:latin typeface="Times New Roman" panose="02020603050405020304" pitchFamily="18" charset="0"/>
                <a:cs typeface="Times New Roman" panose="02020603050405020304" pitchFamily="18" charset="0"/>
              </a:rPr>
              <a:t> </a:t>
            </a:r>
            <a:r>
              <a:rPr lang="cs-CZ" altLang="cs-CZ" sz="1400" b="1">
                <a:solidFill>
                  <a:srgbClr val="002060"/>
                </a:solidFill>
                <a:latin typeface="Times New Roman" panose="02020603050405020304" pitchFamily="18" charset="0"/>
                <a:cs typeface="Times New Roman" panose="02020603050405020304" pitchFamily="18" charset="0"/>
              </a:rPr>
              <a:t>equity</a:t>
            </a:r>
            <a:r>
              <a:rPr lang="cs-CZ" altLang="cs-CZ" sz="1400" b="1" dirty="0">
                <a:solidFill>
                  <a:srgbClr val="002060"/>
                </a:solidFill>
                <a:latin typeface="Times New Roman" panose="02020603050405020304" pitchFamily="18" charset="0"/>
                <a:cs typeface="Times New Roman" panose="02020603050405020304" pitchFamily="18" charset="0"/>
              </a:rPr>
              <a:t> a venture </a:t>
            </a:r>
            <a:r>
              <a:rPr lang="cs-CZ" altLang="cs-CZ" sz="1400" b="1" dirty="0" err="1">
                <a:solidFill>
                  <a:srgbClr val="002060"/>
                </a:solidFill>
                <a:latin typeface="Times New Roman" panose="02020603050405020304" pitchFamily="18" charset="0"/>
                <a:cs typeface="Times New Roman" panose="02020603050405020304" pitchFamily="18" charset="0"/>
              </a:rPr>
              <a:t>capital</a:t>
            </a:r>
            <a:r>
              <a:rPr lang="cs-CZ" altLang="cs-CZ" sz="1400" b="1" dirty="0">
                <a:solidFill>
                  <a:srgbClr val="002060"/>
                </a:solidFill>
                <a:latin typeface="Times New Roman" panose="02020603050405020304" pitchFamily="18" charset="0"/>
                <a:cs typeface="Times New Roman" panose="02020603050405020304" pitchFamily="18" charset="0"/>
              </a:rPr>
              <a:t> </a:t>
            </a:r>
            <a:r>
              <a:rPr lang="cs-CZ" altLang="cs-CZ" sz="1400" dirty="0">
                <a:solidFill>
                  <a:srgbClr val="002060"/>
                </a:solidFill>
                <a:latin typeface="Times New Roman" panose="02020603050405020304" pitchFamily="18" charset="0"/>
                <a:cs typeface="Times New Roman" panose="02020603050405020304" pitchFamily="18" charset="0"/>
              </a:rPr>
              <a:t>(PE/VC) jsou alternativním zdrojem financování inovativních projektů a podniků s potenciálem rychlého růstu. Anglický pojem </a:t>
            </a:r>
            <a:r>
              <a:rPr lang="cs-CZ" altLang="cs-CZ" sz="1400" dirty="0" err="1">
                <a:solidFill>
                  <a:srgbClr val="002060"/>
                </a:solidFill>
                <a:latin typeface="Times New Roman" panose="02020603050405020304" pitchFamily="18" charset="0"/>
                <a:cs typeface="Times New Roman" panose="02020603050405020304" pitchFamily="18" charset="0"/>
              </a:rPr>
              <a:t>private</a:t>
            </a:r>
            <a:r>
              <a:rPr lang="cs-CZ" altLang="cs-CZ" sz="1400" dirty="0">
                <a:solidFill>
                  <a:srgbClr val="002060"/>
                </a:solidFill>
                <a:latin typeface="Times New Roman" panose="02020603050405020304" pitchFamily="18" charset="0"/>
                <a:cs typeface="Times New Roman" panose="02020603050405020304" pitchFamily="18" charset="0"/>
              </a:rPr>
              <a:t> </a:t>
            </a:r>
            <a:r>
              <a:rPr lang="cs-CZ" altLang="cs-CZ" sz="1400" dirty="0" err="1">
                <a:solidFill>
                  <a:srgbClr val="002060"/>
                </a:solidFill>
                <a:latin typeface="Times New Roman" panose="02020603050405020304" pitchFamily="18" charset="0"/>
                <a:cs typeface="Times New Roman" panose="02020603050405020304" pitchFamily="18" charset="0"/>
              </a:rPr>
              <a:t>equity</a:t>
            </a:r>
            <a:r>
              <a:rPr lang="cs-CZ" altLang="cs-CZ" sz="1400" dirty="0">
                <a:solidFill>
                  <a:srgbClr val="002060"/>
                </a:solidFill>
                <a:latin typeface="Times New Roman" panose="02020603050405020304" pitchFamily="18" charset="0"/>
                <a:cs typeface="Times New Roman" panose="02020603050405020304" pitchFamily="18" charset="0"/>
              </a:rPr>
              <a:t> (někdy také překládáno jako soukromý kapitál) znamená </a:t>
            </a:r>
            <a:r>
              <a:rPr lang="cs-CZ" altLang="cs-CZ" sz="1400" b="1" dirty="0">
                <a:solidFill>
                  <a:srgbClr val="002060"/>
                </a:solidFill>
                <a:latin typeface="Times New Roman" panose="02020603050405020304" pitchFamily="18" charset="0"/>
                <a:cs typeface="Times New Roman" panose="02020603050405020304" pitchFamily="18" charset="0"/>
              </a:rPr>
              <a:t>střednědobé až dlouhodobé financování poskytované za získání podílu na základním kapitálu </a:t>
            </a:r>
            <a:r>
              <a:rPr lang="cs-CZ" altLang="cs-CZ" sz="1400" dirty="0">
                <a:solidFill>
                  <a:srgbClr val="002060"/>
                </a:solidFill>
                <a:latin typeface="Times New Roman" panose="02020603050405020304" pitchFamily="18" charset="0"/>
                <a:cs typeface="Times New Roman" panose="02020603050405020304" pitchFamily="18" charset="0"/>
              </a:rPr>
              <a:t>podniků, jejichž akcie nejsou obchodovány na burze. </a:t>
            </a:r>
          </a:p>
          <a:p>
            <a:pPr lvl="1"/>
            <a:r>
              <a:rPr lang="cs-CZ" altLang="cs-CZ" sz="1000" dirty="0">
                <a:solidFill>
                  <a:srgbClr val="002060"/>
                </a:solidFill>
                <a:latin typeface="Times New Roman" panose="02020603050405020304" pitchFamily="18" charset="0"/>
                <a:cs typeface="Times New Roman" panose="02020603050405020304" pitchFamily="18" charset="0"/>
              </a:rPr>
              <a:t>Investuje se do podniků, které mají potenciál pro tvorbu hodnoty a růst tržního podílu a jejichž podnikatelský plán má za cíl vyrábět a nabízet vysoce inovativní produkt, proces či technologii.</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PE/VC v obou případech jde o </a:t>
            </a:r>
            <a:r>
              <a:rPr lang="cs-CZ" altLang="cs-CZ" sz="1400" b="1" dirty="0">
                <a:solidFill>
                  <a:srgbClr val="002060"/>
                </a:solidFill>
                <a:latin typeface="Times New Roman" panose="02020603050405020304" pitchFamily="18" charset="0"/>
                <a:cs typeface="Times New Roman" panose="02020603050405020304" pitchFamily="18" charset="0"/>
              </a:rPr>
              <a:t>investici do veřejně neobchodované společnosti</a:t>
            </a:r>
            <a:r>
              <a:rPr lang="cs-CZ" altLang="cs-CZ" sz="1400" dirty="0">
                <a:solidFill>
                  <a:srgbClr val="002060"/>
                </a:solidFill>
                <a:latin typeface="Times New Roman" panose="02020603050405020304" pitchFamily="18" charset="0"/>
                <a:cs typeface="Times New Roman" panose="02020603050405020304" pitchFamily="18" charset="0"/>
              </a:rPr>
              <a:t>, za kterou investor získá podíl na základním kapitálu. Pojem </a:t>
            </a:r>
            <a:r>
              <a:rPr lang="cs-CZ" altLang="cs-CZ" sz="1400" dirty="0" err="1">
                <a:solidFill>
                  <a:srgbClr val="002060"/>
                </a:solidFill>
                <a:latin typeface="Times New Roman" panose="02020603050405020304" pitchFamily="18" charset="0"/>
                <a:cs typeface="Times New Roman" panose="02020603050405020304" pitchFamily="18" charset="0"/>
              </a:rPr>
              <a:t>private</a:t>
            </a:r>
            <a:r>
              <a:rPr lang="cs-CZ" altLang="cs-CZ" sz="1400" dirty="0">
                <a:solidFill>
                  <a:srgbClr val="002060"/>
                </a:solidFill>
                <a:latin typeface="Times New Roman" panose="02020603050405020304" pitchFamily="18" charset="0"/>
                <a:cs typeface="Times New Roman" panose="02020603050405020304" pitchFamily="18" charset="0"/>
              </a:rPr>
              <a:t> </a:t>
            </a:r>
            <a:r>
              <a:rPr lang="cs-CZ" altLang="cs-CZ" sz="1400" dirty="0" err="1">
                <a:solidFill>
                  <a:srgbClr val="002060"/>
                </a:solidFill>
                <a:latin typeface="Times New Roman" panose="02020603050405020304" pitchFamily="18" charset="0"/>
                <a:cs typeface="Times New Roman" panose="02020603050405020304" pitchFamily="18" charset="0"/>
              </a:rPr>
              <a:t>equity</a:t>
            </a:r>
            <a:r>
              <a:rPr lang="cs-CZ" altLang="cs-CZ" sz="1400" dirty="0">
                <a:solidFill>
                  <a:srgbClr val="002060"/>
                </a:solidFill>
                <a:latin typeface="Times New Roman" panose="02020603050405020304" pitchFamily="18" charset="0"/>
                <a:cs typeface="Times New Roman" panose="02020603050405020304" pitchFamily="18" charset="0"/>
              </a:rPr>
              <a:t> je názvem celé skupiny těchto investic. </a:t>
            </a:r>
            <a:r>
              <a:rPr lang="cs-CZ" altLang="cs-CZ" sz="1400" dirty="0" err="1">
                <a:solidFill>
                  <a:srgbClr val="002060"/>
                </a:solidFill>
                <a:latin typeface="Times New Roman" panose="02020603050405020304" pitchFamily="18" charset="0"/>
                <a:cs typeface="Times New Roman" panose="02020603050405020304" pitchFamily="18" charset="0"/>
              </a:rPr>
              <a:t>Private</a:t>
            </a:r>
            <a:r>
              <a:rPr lang="cs-CZ" altLang="cs-CZ" sz="1400" dirty="0">
                <a:solidFill>
                  <a:srgbClr val="002060"/>
                </a:solidFill>
                <a:latin typeface="Times New Roman" panose="02020603050405020304" pitchFamily="18" charset="0"/>
                <a:cs typeface="Times New Roman" panose="02020603050405020304" pitchFamily="18" charset="0"/>
              </a:rPr>
              <a:t> </a:t>
            </a:r>
            <a:r>
              <a:rPr lang="cs-CZ" altLang="cs-CZ" sz="1400" dirty="0" err="1">
                <a:solidFill>
                  <a:srgbClr val="002060"/>
                </a:solidFill>
                <a:latin typeface="Times New Roman" panose="02020603050405020304" pitchFamily="18" charset="0"/>
                <a:cs typeface="Times New Roman" panose="02020603050405020304" pitchFamily="18" charset="0"/>
              </a:rPr>
              <a:t>equity</a:t>
            </a:r>
            <a:r>
              <a:rPr lang="cs-CZ" altLang="cs-CZ" sz="1400" dirty="0">
                <a:solidFill>
                  <a:srgbClr val="002060"/>
                </a:solidFill>
                <a:latin typeface="Times New Roman" panose="02020603050405020304" pitchFamily="18" charset="0"/>
                <a:cs typeface="Times New Roman" panose="02020603050405020304" pitchFamily="18" charset="0"/>
              </a:rPr>
              <a:t> v sobě zahrnuje odkupy firem firemním (</a:t>
            </a:r>
            <a:r>
              <a:rPr lang="cs-CZ" altLang="cs-CZ" sz="1400" b="1" dirty="0" err="1">
                <a:solidFill>
                  <a:srgbClr val="002060"/>
                </a:solidFill>
                <a:latin typeface="Times New Roman" panose="02020603050405020304" pitchFamily="18" charset="0"/>
                <a:cs typeface="Times New Roman" panose="02020603050405020304" pitchFamily="18" charset="0"/>
              </a:rPr>
              <a:t>buy-ou</a:t>
            </a:r>
            <a:r>
              <a:rPr lang="cs-CZ" altLang="cs-CZ" sz="1400" dirty="0" err="1">
                <a:solidFill>
                  <a:srgbClr val="002060"/>
                </a:solidFill>
                <a:latin typeface="Times New Roman" panose="02020603050405020304" pitchFamily="18" charset="0"/>
                <a:cs typeface="Times New Roman" panose="02020603050405020304" pitchFamily="18" charset="0"/>
              </a:rPr>
              <a:t>t</a:t>
            </a:r>
            <a:r>
              <a:rPr lang="cs-CZ" altLang="cs-CZ" sz="1400" dirty="0">
                <a:solidFill>
                  <a:srgbClr val="002060"/>
                </a:solidFill>
                <a:latin typeface="Times New Roman" panose="02020603050405020304" pitchFamily="18" charset="0"/>
                <a:cs typeface="Times New Roman" panose="02020603050405020304" pitchFamily="18" charset="0"/>
              </a:rPr>
              <a:t>) nebo externím managementem (</a:t>
            </a:r>
            <a:r>
              <a:rPr lang="cs-CZ" altLang="cs-CZ" sz="1400" b="1" dirty="0" err="1">
                <a:solidFill>
                  <a:srgbClr val="002060"/>
                </a:solidFill>
                <a:latin typeface="Times New Roman" panose="02020603050405020304" pitchFamily="18" charset="0"/>
                <a:cs typeface="Times New Roman" panose="02020603050405020304" pitchFamily="18" charset="0"/>
              </a:rPr>
              <a:t>buy</a:t>
            </a:r>
            <a:r>
              <a:rPr lang="cs-CZ" altLang="cs-CZ" sz="1400" b="1" dirty="0">
                <a:solidFill>
                  <a:srgbClr val="002060"/>
                </a:solidFill>
                <a:latin typeface="Times New Roman" panose="02020603050405020304" pitchFamily="18" charset="0"/>
                <a:cs typeface="Times New Roman" panose="02020603050405020304" pitchFamily="18" charset="0"/>
              </a:rPr>
              <a:t>-in</a:t>
            </a:r>
            <a:r>
              <a:rPr lang="cs-CZ" altLang="cs-CZ" sz="1400" dirty="0">
                <a:solidFill>
                  <a:srgbClr val="002060"/>
                </a:solidFill>
                <a:latin typeface="Times New Roman" panose="02020603050405020304" pitchFamily="18" charset="0"/>
                <a:cs typeface="Times New Roman" panose="02020603050405020304" pitchFamily="18" charset="0"/>
              </a:rPr>
              <a:t>), ale i venture kapitál, což je kapitál investovaný do založení (</a:t>
            </a:r>
            <a:r>
              <a:rPr lang="cs-CZ" altLang="cs-CZ" sz="1400" b="1" dirty="0" err="1">
                <a:solidFill>
                  <a:srgbClr val="002060"/>
                </a:solidFill>
                <a:latin typeface="Times New Roman" panose="02020603050405020304" pitchFamily="18" charset="0"/>
                <a:cs typeface="Times New Roman" panose="02020603050405020304" pitchFamily="18" charset="0"/>
              </a:rPr>
              <a:t>seed</a:t>
            </a:r>
            <a:r>
              <a:rPr lang="cs-CZ" altLang="cs-CZ" sz="1400" dirty="0">
                <a:solidFill>
                  <a:srgbClr val="002060"/>
                </a:solidFill>
                <a:latin typeface="Times New Roman" panose="02020603050405020304" pitchFamily="18" charset="0"/>
                <a:cs typeface="Times New Roman" panose="02020603050405020304" pitchFamily="18" charset="0"/>
              </a:rPr>
              <a:t>), rozběhu (</a:t>
            </a:r>
            <a:r>
              <a:rPr lang="cs-CZ" altLang="cs-CZ" sz="1400" b="1" dirty="0">
                <a:solidFill>
                  <a:srgbClr val="002060"/>
                </a:solidFill>
                <a:latin typeface="Times New Roman" panose="02020603050405020304" pitchFamily="18" charset="0"/>
                <a:cs typeface="Times New Roman" panose="02020603050405020304" pitchFamily="18" charset="0"/>
              </a:rPr>
              <a:t>start-up</a:t>
            </a:r>
            <a:r>
              <a:rPr lang="cs-CZ" altLang="cs-CZ" sz="1400" dirty="0">
                <a:solidFill>
                  <a:srgbClr val="002060"/>
                </a:solidFill>
                <a:latin typeface="Times New Roman" panose="02020603050405020304" pitchFamily="18" charset="0"/>
                <a:cs typeface="Times New Roman" panose="02020603050405020304" pitchFamily="18" charset="0"/>
              </a:rPr>
              <a:t>) a dalšího rozvoje podniku.</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Venture </a:t>
            </a:r>
            <a:r>
              <a:rPr lang="cs-CZ" altLang="cs-CZ" sz="1400" dirty="0" err="1">
                <a:solidFill>
                  <a:srgbClr val="002060"/>
                </a:solidFill>
                <a:latin typeface="Times New Roman" panose="02020603050405020304" pitchFamily="18" charset="0"/>
                <a:cs typeface="Times New Roman" panose="02020603050405020304" pitchFamily="18" charset="0"/>
              </a:rPr>
              <a:t>capital</a:t>
            </a:r>
            <a:r>
              <a:rPr lang="cs-CZ" altLang="cs-CZ" sz="1400" dirty="0">
                <a:solidFill>
                  <a:srgbClr val="002060"/>
                </a:solidFill>
                <a:latin typeface="Times New Roman" panose="02020603050405020304" pitchFamily="18" charset="0"/>
                <a:cs typeface="Times New Roman" panose="02020603050405020304" pitchFamily="18" charset="0"/>
              </a:rPr>
              <a:t> je v našem prostředí chápán jako středně až dlouhodobý kapitál investovaný formou kapitálového vstupu do společnosti. </a:t>
            </a:r>
          </a:p>
          <a:p>
            <a:pPr lvl="1"/>
            <a:r>
              <a:rPr lang="cs-CZ" altLang="cs-CZ" sz="1000" dirty="0">
                <a:solidFill>
                  <a:srgbClr val="002060"/>
                </a:solidFill>
                <a:latin typeface="Times New Roman" panose="02020603050405020304" pitchFamily="18" charset="0"/>
                <a:cs typeface="Times New Roman" panose="02020603050405020304" pitchFamily="18" charset="0"/>
              </a:rPr>
              <a:t>Za investici získává fond venture </a:t>
            </a:r>
            <a:r>
              <a:rPr lang="cs-CZ" altLang="cs-CZ" sz="1000" dirty="0" err="1">
                <a:solidFill>
                  <a:srgbClr val="002060"/>
                </a:solidFill>
                <a:latin typeface="Times New Roman" panose="02020603050405020304" pitchFamily="18" charset="0"/>
                <a:cs typeface="Times New Roman" panose="02020603050405020304" pitchFamily="18" charset="0"/>
              </a:rPr>
              <a:t>capital</a:t>
            </a:r>
            <a:r>
              <a:rPr lang="cs-CZ" altLang="cs-CZ" sz="1000" dirty="0">
                <a:solidFill>
                  <a:srgbClr val="002060"/>
                </a:solidFill>
                <a:latin typeface="Times New Roman" panose="02020603050405020304" pitchFamily="18" charset="0"/>
                <a:cs typeface="Times New Roman" panose="02020603050405020304" pitchFamily="18" charset="0"/>
              </a:rPr>
              <a:t> podíl na základním kapitálu podniku a společně s finančními prostředky předává firmě také </a:t>
            </a:r>
            <a:r>
              <a:rPr lang="cs-CZ" altLang="cs-CZ" sz="1000" b="1" dirty="0">
                <a:solidFill>
                  <a:srgbClr val="002060"/>
                </a:solidFill>
                <a:latin typeface="Times New Roman" panose="02020603050405020304" pitchFamily="18" charset="0"/>
                <a:cs typeface="Times New Roman" panose="02020603050405020304" pitchFamily="18" charset="0"/>
              </a:rPr>
              <a:t>odbornou pomoc </a:t>
            </a:r>
            <a:r>
              <a:rPr lang="cs-CZ" altLang="cs-CZ" sz="1000" dirty="0">
                <a:solidFill>
                  <a:srgbClr val="002060"/>
                </a:solidFill>
                <a:latin typeface="Times New Roman" panose="02020603050405020304" pitchFamily="18" charset="0"/>
                <a:cs typeface="Times New Roman" panose="02020603050405020304" pitchFamily="18" charset="0"/>
              </a:rPr>
              <a:t>(princip “chytrých peněz”). </a:t>
            </a:r>
          </a:p>
          <a:p>
            <a:pPr lvl="1"/>
            <a:r>
              <a:rPr lang="cs-CZ" altLang="cs-CZ" sz="1000" dirty="0">
                <a:solidFill>
                  <a:srgbClr val="002060"/>
                </a:solidFill>
                <a:latin typeface="Times New Roman" panose="02020603050405020304" pitchFamily="18" charset="0"/>
                <a:cs typeface="Times New Roman" panose="02020603050405020304" pitchFamily="18" charset="0"/>
              </a:rPr>
              <a:t>Nejčastěji se jedná o finanční a strategickou pomoc při rozvoji firmy. Forma odborné pomoci se u jednotlivých investic liší a záleží na investorovi a podniku, na jaké formě se společně dohodnou. </a:t>
            </a:r>
          </a:p>
          <a:p>
            <a:pPr lvl="1"/>
            <a:r>
              <a:rPr lang="cs-CZ" altLang="cs-CZ" sz="1000" dirty="0">
                <a:solidFill>
                  <a:srgbClr val="002060"/>
                </a:solidFill>
                <a:latin typeface="Times New Roman" panose="02020603050405020304" pitchFamily="18" charset="0"/>
                <a:cs typeface="Times New Roman" panose="02020603050405020304" pitchFamily="18" charset="0"/>
              </a:rPr>
              <a:t>Může jít o aktivní posílení týmu ve vrcholových manažerských pozicích nebo pasivní roli poradce ve finanční oblasti. </a:t>
            </a:r>
          </a:p>
          <a:p>
            <a:pPr lvl="1"/>
            <a:r>
              <a:rPr lang="cs-CZ" altLang="cs-CZ" sz="1000" dirty="0">
                <a:solidFill>
                  <a:srgbClr val="002060"/>
                </a:solidFill>
                <a:latin typeface="Times New Roman" panose="02020603050405020304" pitchFamily="18" charset="0"/>
                <a:cs typeface="Times New Roman" panose="02020603050405020304" pitchFamily="18" charset="0"/>
              </a:rPr>
              <a:t>Investor většinou firmu obohatí o kontakty, které mohou být přínosné v různých oblastech podnikání a při získávání nových zákazníků (Czech </a:t>
            </a:r>
            <a:r>
              <a:rPr lang="cs-CZ" altLang="cs-CZ" sz="1000" dirty="0" err="1">
                <a:solidFill>
                  <a:srgbClr val="002060"/>
                </a:solidFill>
                <a:latin typeface="Times New Roman" panose="02020603050405020304" pitchFamily="18" charset="0"/>
                <a:cs typeface="Times New Roman" panose="02020603050405020304" pitchFamily="18" charset="0"/>
              </a:rPr>
              <a:t>Private</a:t>
            </a:r>
            <a:r>
              <a:rPr lang="cs-CZ" altLang="cs-CZ" sz="1000" dirty="0">
                <a:solidFill>
                  <a:srgbClr val="002060"/>
                </a:solidFill>
                <a:latin typeface="Times New Roman" panose="02020603050405020304" pitchFamily="18" charset="0"/>
                <a:cs typeface="Times New Roman" panose="02020603050405020304" pitchFamily="18" charset="0"/>
              </a:rPr>
              <a:t> </a:t>
            </a:r>
            <a:r>
              <a:rPr lang="cs-CZ" altLang="cs-CZ" sz="1000" dirty="0" err="1">
                <a:solidFill>
                  <a:srgbClr val="002060"/>
                </a:solidFill>
                <a:latin typeface="Times New Roman" panose="02020603050405020304" pitchFamily="18" charset="0"/>
                <a:cs typeface="Times New Roman" panose="02020603050405020304" pitchFamily="18" charset="0"/>
              </a:rPr>
              <a:t>Equity</a:t>
            </a:r>
            <a:r>
              <a:rPr lang="cs-CZ" altLang="cs-CZ" sz="1000" dirty="0">
                <a:solidFill>
                  <a:srgbClr val="002060"/>
                </a:solidFill>
                <a:latin typeface="Times New Roman" panose="02020603050405020304" pitchFamily="18" charset="0"/>
                <a:cs typeface="Times New Roman" panose="02020603050405020304" pitchFamily="18" charset="0"/>
              </a:rPr>
              <a:t> and Venture </a:t>
            </a:r>
            <a:r>
              <a:rPr lang="cs-CZ" altLang="cs-CZ" sz="1000" dirty="0" err="1">
                <a:solidFill>
                  <a:srgbClr val="002060"/>
                </a:solidFill>
                <a:latin typeface="Times New Roman" panose="02020603050405020304" pitchFamily="18" charset="0"/>
                <a:cs typeface="Times New Roman" panose="02020603050405020304" pitchFamily="18" charset="0"/>
              </a:rPr>
              <a:t>Capital</a:t>
            </a:r>
            <a:r>
              <a:rPr lang="cs-CZ" altLang="cs-CZ" sz="1000" dirty="0">
                <a:solidFill>
                  <a:srgbClr val="002060"/>
                </a:solidFill>
                <a:latin typeface="Times New Roman" panose="02020603050405020304" pitchFamily="18" charset="0"/>
                <a:cs typeface="Times New Roman" panose="02020603050405020304" pitchFamily="18" charset="0"/>
              </a:rPr>
              <a:t> </a:t>
            </a:r>
            <a:r>
              <a:rPr lang="cs-CZ" altLang="cs-CZ" sz="1000" dirty="0" err="1">
                <a:solidFill>
                  <a:srgbClr val="002060"/>
                </a:solidFill>
                <a:latin typeface="Times New Roman" panose="02020603050405020304" pitchFamily="18" charset="0"/>
                <a:cs typeface="Times New Roman" panose="02020603050405020304" pitchFamily="18" charset="0"/>
              </a:rPr>
              <a:t>Association</a:t>
            </a:r>
            <a:r>
              <a:rPr lang="cs-CZ" altLang="cs-CZ" sz="1000" dirty="0">
                <a:solidFill>
                  <a:srgbClr val="002060"/>
                </a:solidFill>
                <a:latin typeface="Times New Roman" panose="02020603050405020304" pitchFamily="18" charset="0"/>
                <a:cs typeface="Times New Roman" panose="02020603050405020304" pitchFamily="18" charset="0"/>
              </a:rPr>
              <a:t> </a:t>
            </a:r>
            <a:r>
              <a:rPr lang="cs-CZ" altLang="cs-CZ" sz="1000" dirty="0">
                <a:solidFill>
                  <a:srgbClr val="002060"/>
                </a:solidFill>
                <a:latin typeface="Times New Roman" panose="02020603050405020304" pitchFamily="18" charset="0"/>
                <a:cs typeface="Times New Roman" panose="02020603050405020304" pitchFamily="18" charset="0"/>
                <a:hlinkClick r:id="rId3"/>
              </a:rPr>
              <a:t>http://www.cvca.cz/cs/</a:t>
            </a:r>
            <a:r>
              <a:rPr lang="cs-CZ" altLang="cs-CZ" sz="1000" dirty="0">
                <a:solidFill>
                  <a:srgbClr val="002060"/>
                </a:solidFill>
                <a:latin typeface="Times New Roman" panose="02020603050405020304" pitchFamily="18" charset="0"/>
                <a:cs typeface="Times New Roman" panose="02020603050405020304" pitchFamily="18" charset="0"/>
              </a:rPr>
              <a:t>)</a:t>
            </a: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dirty="0"/>
              <a:t>Alternativy financování podnikání – Rizikový kapitál</a:t>
            </a:r>
          </a:p>
        </p:txBody>
      </p:sp>
      <p:sp>
        <p:nvSpPr>
          <p:cNvPr id="7" name="Zástupný symbol pro obsah 2">
            <a:extLst>
              <a:ext uri="{FF2B5EF4-FFF2-40B4-BE49-F238E27FC236}">
                <a16:creationId xmlns:a16="http://schemas.microsoft.com/office/drawing/2014/main" id="{1A656861-FF49-46D2-8EBA-EFDFC5048180}"/>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4109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3" end="3"/>
                                            </p:txEl>
                                          </p:spTgt>
                                        </p:tgtEl>
                                        <p:attrNameLst>
                                          <p:attrName>style.visibility</p:attrName>
                                        </p:attrNameLst>
                                      </p:cBhvr>
                                      <p:to>
                                        <p:strVal val="visible"/>
                                      </p:to>
                                    </p:set>
                                    <p:animEffect transition="in" filter="fade">
                                      <p:cBhvr>
                                        <p:cTn id="7" dur="500"/>
                                        <p:tgtEl>
                                          <p:spTgt spid="1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5" end="5"/>
                                            </p:txEl>
                                          </p:spTgt>
                                        </p:tgtEl>
                                        <p:attrNameLst>
                                          <p:attrName>style.visibility</p:attrName>
                                        </p:attrNameLst>
                                      </p:cBhvr>
                                      <p:to>
                                        <p:strVal val="visible"/>
                                      </p:to>
                                    </p:set>
                                    <p:animEffect transition="in" filter="fade">
                                      <p:cBhvr>
                                        <p:cTn id="12" dur="500"/>
                                        <p:tgtEl>
                                          <p:spTgt spid="1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6" end="6"/>
                                            </p:txEl>
                                          </p:spTgt>
                                        </p:tgtEl>
                                        <p:attrNameLst>
                                          <p:attrName>style.visibility</p:attrName>
                                        </p:attrNameLst>
                                      </p:cBhvr>
                                      <p:to>
                                        <p:strVal val="visible"/>
                                      </p:to>
                                    </p:set>
                                    <p:animEffect transition="in" filter="fade">
                                      <p:cBhvr>
                                        <p:cTn id="17" dur="500"/>
                                        <p:tgtEl>
                                          <p:spTgt spid="16">
                                            <p:txEl>
                                              <p:pRg st="6" end="6"/>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6">
                                            <p:txEl>
                                              <p:pRg st="7" end="7"/>
                                            </p:txEl>
                                          </p:spTgt>
                                        </p:tgtEl>
                                        <p:attrNameLst>
                                          <p:attrName>style.visibility</p:attrName>
                                        </p:attrNameLst>
                                      </p:cBhvr>
                                      <p:to>
                                        <p:strVal val="visible"/>
                                      </p:to>
                                    </p:set>
                                    <p:animEffect transition="in" filter="fade">
                                      <p:cBhvr>
                                        <p:cTn id="20" dur="500"/>
                                        <p:tgtEl>
                                          <p:spTgt spid="16">
                                            <p:txEl>
                                              <p:pRg st="7" end="7"/>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animEffect transition="in" filter="fade">
                                      <p:cBhvr>
                                        <p:cTn id="23" dur="500"/>
                                        <p:tgtEl>
                                          <p:spTgt spid="16">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9" end="9"/>
                                            </p:txEl>
                                          </p:spTgt>
                                        </p:tgtEl>
                                        <p:attrNameLst>
                                          <p:attrName>style.visibility</p:attrName>
                                        </p:attrNameLst>
                                      </p:cBhvr>
                                      <p:to>
                                        <p:strVal val="visible"/>
                                      </p:to>
                                    </p:set>
                                    <p:animEffect transition="in" filter="fade">
                                      <p:cBhvr>
                                        <p:cTn id="26" dur="500"/>
                                        <p:tgtEl>
                                          <p:spTgt spid="1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5957"/>
            <a:ext cx="6984776" cy="246670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Postup při přípravě a realizaci investice - VC</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768752" cy="507703"/>
          </a:xfrm>
        </p:spPr>
        <p:txBody>
          <a:bodyPr/>
          <a:lstStyle/>
          <a:p>
            <a:r>
              <a:rPr lang="cs-CZ" dirty="0"/>
              <a:t>Alternativy financování podnikání – Rizikový kapitál</a:t>
            </a:r>
          </a:p>
        </p:txBody>
      </p:sp>
      <p:pic>
        <p:nvPicPr>
          <p:cNvPr id="7" name="Picture 2" descr="Schéma pr&amp;uring;b&amp;ecaron;hu investi&amp;ccaron;ního procesu">
            <a:extLst>
              <a:ext uri="{FF2B5EF4-FFF2-40B4-BE49-F238E27FC236}">
                <a16:creationId xmlns:a16="http://schemas.microsoft.com/office/drawing/2014/main" id="{504C5047-53F9-480A-ADDD-C8F225AFB7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043650"/>
            <a:ext cx="4680445" cy="352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ástupný symbol pro obsah 2">
            <a:extLst>
              <a:ext uri="{FF2B5EF4-FFF2-40B4-BE49-F238E27FC236}">
                <a16:creationId xmlns:a16="http://schemas.microsoft.com/office/drawing/2014/main" id="{755E0EDA-6816-4AEE-8637-906DBDB13DC0}"/>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
        <p:nvSpPr>
          <p:cNvPr id="3" name="Obdélník 2">
            <a:extLst>
              <a:ext uri="{FF2B5EF4-FFF2-40B4-BE49-F238E27FC236}">
                <a16:creationId xmlns:a16="http://schemas.microsoft.com/office/drawing/2014/main" id="{612DE3AF-B1ED-4265-AD6C-088B21094663}"/>
              </a:ext>
            </a:extLst>
          </p:cNvPr>
          <p:cNvSpPr/>
          <p:nvPr/>
        </p:nvSpPr>
        <p:spPr>
          <a:xfrm>
            <a:off x="971600" y="4572547"/>
            <a:ext cx="4572000" cy="184666"/>
          </a:xfrm>
          <a:prstGeom prst="rect">
            <a:avLst/>
          </a:prstGeom>
        </p:spPr>
        <p:txBody>
          <a:bodyPr>
            <a:spAutoFit/>
          </a:bodyPr>
          <a:lstStyle/>
          <a:p>
            <a:r>
              <a:rPr lang="cs-CZ" sz="600" i="1" dirty="0"/>
              <a:t>Zdroj: </a:t>
            </a:r>
            <a:r>
              <a:rPr lang="en-GB" sz="600" i="1" dirty="0"/>
              <a:t>Czech Private Equity and Venture Capital Association</a:t>
            </a:r>
            <a:r>
              <a:rPr lang="cs-CZ" sz="600" i="1" dirty="0"/>
              <a:t>,</a:t>
            </a:r>
            <a:r>
              <a:rPr lang="en-GB" sz="600" i="1" dirty="0"/>
              <a:t> http://www.cvca.cz/cs/</a:t>
            </a:r>
          </a:p>
        </p:txBody>
      </p:sp>
    </p:spTree>
    <p:extLst>
      <p:ext uri="{BB962C8B-B14F-4D97-AF65-F5344CB8AC3E}">
        <p14:creationId xmlns:p14="http://schemas.microsoft.com/office/powerpoint/2010/main" val="359998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344816" cy="381642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400" b="1" dirty="0">
                <a:solidFill>
                  <a:srgbClr val="002060"/>
                </a:solidFill>
                <a:latin typeface="Times New Roman" panose="02020603050405020304" pitchFamily="18" charset="0"/>
                <a:cs typeface="Times New Roman" panose="02020603050405020304" pitchFamily="18" charset="0"/>
              </a:rPr>
              <a:t>Kontokorentní úvěr </a:t>
            </a:r>
            <a:r>
              <a:rPr lang="cs-CZ" altLang="cs-CZ" sz="1400" dirty="0">
                <a:solidFill>
                  <a:srgbClr val="002060"/>
                </a:solidFill>
                <a:latin typeface="Times New Roman" panose="02020603050405020304" pitchFamily="18" charset="0"/>
                <a:cs typeface="Times New Roman" panose="02020603050405020304" pitchFamily="18" charset="0"/>
              </a:rPr>
              <a:t>a povolený debet na běžném účtu - základní úvěrové prostředky firemního financování. Tento typ úvěrů slouží především k překlenutí přechodného nedostatku finančních prostředků.</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Firemní úvěrové platební karty </a:t>
            </a:r>
            <a:r>
              <a:rPr lang="cs-CZ" altLang="cs-CZ" sz="1400" dirty="0">
                <a:solidFill>
                  <a:srgbClr val="002060"/>
                </a:solidFill>
                <a:latin typeface="Times New Roman" panose="02020603050405020304" pitchFamily="18" charset="0"/>
                <a:cs typeface="Times New Roman" panose="02020603050405020304" pitchFamily="18" charset="0"/>
              </a:rPr>
              <a:t>(firemní kreditní karty) ačkoliv má dostatek vlastních prostředků na účtu, může tyto prostředky využít na jiné účely v podnikání. Běžný provoz pak hradí právě úvěrem na kartě. </a:t>
            </a:r>
            <a:r>
              <a:rPr lang="cs-CZ" altLang="cs-CZ" sz="1400" dirty="0" err="1">
                <a:solidFill>
                  <a:srgbClr val="002060"/>
                </a:solidFill>
                <a:latin typeface="Times New Roman" panose="02020603050405020304" pitchFamily="18" charset="0"/>
                <a:cs typeface="Times New Roman" panose="02020603050405020304" pitchFamily="18" charset="0"/>
              </a:rPr>
              <a:t>Charge</a:t>
            </a:r>
            <a:r>
              <a:rPr lang="cs-CZ" altLang="cs-CZ" sz="1400" dirty="0">
                <a:solidFill>
                  <a:srgbClr val="002060"/>
                </a:solidFill>
                <a:latin typeface="Times New Roman" panose="02020603050405020304" pitchFamily="18" charset="0"/>
                <a:cs typeface="Times New Roman" panose="02020603050405020304" pitchFamily="18" charset="0"/>
              </a:rPr>
              <a:t> karty - na konci měsíce vám banka pošle výpis útrat kartou a vy musíte celou částku uhradit do stanoveného data, obvykle do poloviny či konce následujícího měsíce.</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Kapitálové financování </a:t>
            </a:r>
            <a:r>
              <a:rPr lang="cs-CZ" altLang="cs-CZ" sz="1400" dirty="0">
                <a:solidFill>
                  <a:srgbClr val="002060"/>
                </a:solidFill>
                <a:latin typeface="Times New Roman" panose="02020603050405020304" pitchFamily="18" charset="0"/>
                <a:cs typeface="Times New Roman" panose="02020603050405020304" pitchFamily="18" charset="0"/>
              </a:rPr>
              <a:t>-  variantou (ale spíš pro střední firmy než malé podnikatele) je pak získání kapitálu místo úvěru – takovou možností může být např. úpis akcií, oslovení potenciálních investorů prostřednictvím speciálního fondu nebo stále populárnější emise firemních dluhopisů.</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b="1" dirty="0">
                <a:solidFill>
                  <a:srgbClr val="002060"/>
                </a:solidFill>
                <a:latin typeface="Times New Roman" panose="02020603050405020304" pitchFamily="18" charset="0"/>
                <a:cs typeface="Times New Roman" panose="02020603050405020304" pitchFamily="18" charset="0"/>
              </a:rPr>
              <a:t>peer-to-peer (P2P) </a:t>
            </a:r>
            <a:r>
              <a:rPr lang="cs-CZ" altLang="cs-CZ" sz="1400" dirty="0">
                <a:solidFill>
                  <a:srgbClr val="002060"/>
                </a:solidFill>
                <a:latin typeface="Times New Roman" panose="02020603050405020304" pitchFamily="18" charset="0"/>
                <a:cs typeface="Times New Roman" panose="02020603050405020304" pitchFamily="18" charset="0"/>
              </a:rPr>
              <a:t>půjčování peněz mezi firmami – technologie umožňují obejít zbytečné prostředníky, například banky.‎ Výsledkem je </a:t>
            </a:r>
            <a:r>
              <a:rPr lang="cs-CZ" altLang="cs-CZ" sz="1400" b="1" dirty="0">
                <a:solidFill>
                  <a:srgbClr val="002060"/>
                </a:solidFill>
                <a:latin typeface="Times New Roman" panose="02020603050405020304" pitchFamily="18" charset="0"/>
                <a:cs typeface="Times New Roman" panose="02020603050405020304" pitchFamily="18" charset="0"/>
              </a:rPr>
              <a:t>dostupnější úvěr</a:t>
            </a:r>
            <a:r>
              <a:rPr lang="cs-CZ" altLang="cs-CZ" sz="1400" dirty="0">
                <a:solidFill>
                  <a:srgbClr val="002060"/>
                </a:solidFill>
                <a:latin typeface="Times New Roman" panose="02020603050405020304" pitchFamily="18" charset="0"/>
                <a:cs typeface="Times New Roman" panose="02020603050405020304" pitchFamily="18" charset="0"/>
              </a:rPr>
              <a:t> pro podnikatele a vyšší výnos pro investora. Firma jednoduše vyplní žádost o úvěr. Po schválení žádosti dostane formou aukce nabídky od investorů. Jakmile je aukce dokončena, je žadatel vyzván k podpisu úvěrové smlouvy a finanční prostředky převedeny na jeho účet. Splácí následně podle splátkového kalendáře. (např. https://pujcmefirme.cz/) </a:t>
            </a:r>
          </a:p>
          <a:p>
            <a:pPr lvl="1"/>
            <a:r>
              <a:rPr lang="cs-CZ" altLang="cs-CZ" sz="1000" dirty="0">
                <a:solidFill>
                  <a:srgbClr val="002060"/>
                </a:solidFill>
                <a:latin typeface="Times New Roman" panose="02020603050405020304" pitchFamily="18" charset="0"/>
                <a:cs typeface="Times New Roman" panose="02020603050405020304" pitchFamily="18" charset="0"/>
              </a:rPr>
              <a:t>Ve Velké Británii představuje P2P půjčování 90 % objemu veškerého alternativního, tedy nebankovního financování. Podle zahraničních analýz se alternativní způsoby financování stanou podstatnou součástí úvěrů pro malé a střední firmy a přesun finančních prostředků z tradičních institucí do P2P platforem zesílí.</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76664" cy="507703"/>
          </a:xfrm>
        </p:spPr>
        <p:txBody>
          <a:bodyPr/>
          <a:lstStyle/>
          <a:p>
            <a:r>
              <a:rPr lang="cs-CZ" dirty="0"/>
              <a:t>Alternativy financování podnikání</a:t>
            </a:r>
          </a:p>
        </p:txBody>
      </p:sp>
      <p:sp>
        <p:nvSpPr>
          <p:cNvPr id="7" name="Zástupný symbol pro obsah 2">
            <a:extLst>
              <a:ext uri="{FF2B5EF4-FFF2-40B4-BE49-F238E27FC236}">
                <a16:creationId xmlns:a16="http://schemas.microsoft.com/office/drawing/2014/main" id="{E3681E44-13B2-4258-8972-79B0FA694EAC}"/>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0453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2" end="2"/>
                                            </p:txEl>
                                          </p:spTgt>
                                        </p:tgtEl>
                                        <p:attrNameLst>
                                          <p:attrName>style.visibility</p:attrName>
                                        </p:attrNameLst>
                                      </p:cBhvr>
                                      <p:to>
                                        <p:strVal val="visible"/>
                                      </p:to>
                                    </p:set>
                                    <p:animEffect transition="in" filter="fade">
                                      <p:cBhvr>
                                        <p:cTn id="12" dur="500"/>
                                        <p:tgtEl>
                                          <p:spTgt spid="1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animEffect transition="in" filter="fade">
                                      <p:cBhvr>
                                        <p:cTn id="17" dur="500"/>
                                        <p:tgtEl>
                                          <p:spTgt spid="1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6" end="6"/>
                                            </p:txEl>
                                          </p:spTgt>
                                        </p:tgtEl>
                                        <p:attrNameLst>
                                          <p:attrName>style.visibility</p:attrName>
                                        </p:attrNameLst>
                                      </p:cBhvr>
                                      <p:to>
                                        <p:strVal val="visible"/>
                                      </p:to>
                                    </p:set>
                                    <p:animEffect transition="in" filter="fade">
                                      <p:cBhvr>
                                        <p:cTn id="22" dur="500"/>
                                        <p:tgtEl>
                                          <p:spTgt spid="16">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animEffect transition="in" filter="fade">
                                      <p:cBhvr>
                                        <p:cTn id="25" dur="500"/>
                                        <p:tgtEl>
                                          <p:spTgt spid="1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344816" cy="381642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400" b="1" dirty="0">
                <a:solidFill>
                  <a:srgbClr val="002060"/>
                </a:solidFill>
                <a:latin typeface="Times New Roman" panose="02020603050405020304" pitchFamily="18" charset="0"/>
                <a:cs typeface="Times New Roman" panose="02020603050405020304" pitchFamily="18" charset="0"/>
              </a:rPr>
              <a:t>Crowdfunding</a:t>
            </a:r>
            <a:r>
              <a:rPr lang="cs-CZ" altLang="cs-CZ" sz="1400" dirty="0">
                <a:solidFill>
                  <a:srgbClr val="002060"/>
                </a:solidFill>
                <a:latin typeface="Times New Roman" panose="02020603050405020304" pitchFamily="18" charset="0"/>
                <a:cs typeface="Times New Roman" panose="02020603050405020304" pitchFamily="18" charset="0"/>
              </a:rPr>
              <a:t> - způsob získávání finančních prostředků pro určitý účel, projekt nebo podnikatelský záměr, a to od široké veřejnosti, tedy velkého počtu osob (</a:t>
            </a:r>
            <a:r>
              <a:rPr lang="cs-CZ" altLang="cs-CZ" sz="1400" dirty="0" err="1">
                <a:solidFill>
                  <a:srgbClr val="002060"/>
                </a:solidFill>
                <a:latin typeface="Times New Roman" panose="02020603050405020304" pitchFamily="18" charset="0"/>
                <a:cs typeface="Times New Roman" panose="02020603050405020304" pitchFamily="18" charset="0"/>
              </a:rPr>
              <a:t>crowdu</a:t>
            </a:r>
            <a:r>
              <a:rPr lang="cs-CZ" altLang="cs-CZ" sz="1400" dirty="0">
                <a:solidFill>
                  <a:srgbClr val="002060"/>
                </a:solidFill>
                <a:latin typeface="Times New Roman" panose="02020603050405020304" pitchFamily="18" charset="0"/>
                <a:cs typeface="Times New Roman" panose="02020603050405020304" pitchFamily="18" charset="0"/>
              </a:rPr>
              <a:t>), obyčejně po malých částkách a v relativně krátkém časovém úseku. </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Je to jedna z nejnovějších a nejvýkonnějších metod, kterou podnikatelé, startupy  a vlastníci společností po celém světě využívají k získávání potřebného kapitálu. </a:t>
            </a:r>
          </a:p>
          <a:p>
            <a:endParaRPr lang="cs-CZ" altLang="cs-CZ" sz="1400" dirty="0">
              <a:solidFill>
                <a:srgbClr val="002060"/>
              </a:solidFill>
              <a:latin typeface="Times New Roman" panose="02020603050405020304" pitchFamily="18" charset="0"/>
              <a:cs typeface="Times New Roman" panose="02020603050405020304" pitchFamily="18" charset="0"/>
            </a:endParaRPr>
          </a:p>
          <a:p>
            <a:r>
              <a:rPr lang="cs-CZ" altLang="cs-CZ" sz="1400" dirty="0">
                <a:solidFill>
                  <a:srgbClr val="002060"/>
                </a:solidFill>
                <a:latin typeface="Times New Roman" panose="02020603050405020304" pitchFamily="18" charset="0"/>
                <a:cs typeface="Times New Roman" panose="02020603050405020304" pitchFamily="18" charset="0"/>
              </a:rPr>
              <a:t>Crowdfunding probíhá online na internetu a je úzce navázán na sociální sítě, které jsou často pilíři marketingu při získávání investorů do crowdfundingové kampaně.</a:t>
            </a:r>
          </a:p>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400" dirty="0">
                <a:solidFill>
                  <a:srgbClr val="002060"/>
                </a:solidFill>
                <a:latin typeface="Times New Roman" panose="02020603050405020304" pitchFamily="18" charset="0"/>
                <a:cs typeface="Times New Roman" panose="02020603050405020304" pitchFamily="18" charset="0"/>
              </a:rPr>
              <a:t>Druhy crowdfundingu</a:t>
            </a:r>
          </a:p>
          <a:p>
            <a:r>
              <a:rPr lang="cs-CZ" altLang="cs-CZ" sz="1400" dirty="0" err="1">
                <a:solidFill>
                  <a:srgbClr val="002060"/>
                </a:solidFill>
                <a:latin typeface="Times New Roman" panose="02020603050405020304" pitchFamily="18" charset="0"/>
                <a:cs typeface="Times New Roman" panose="02020603050405020304" pitchFamily="18" charset="0"/>
              </a:rPr>
              <a:t>reward</a:t>
            </a:r>
            <a:r>
              <a:rPr lang="cs-CZ" altLang="cs-CZ" sz="1400" dirty="0">
                <a:solidFill>
                  <a:srgbClr val="002060"/>
                </a:solidFill>
                <a:latin typeface="Times New Roman" panose="02020603050405020304" pitchFamily="18" charset="0"/>
                <a:cs typeface="Times New Roman" panose="02020603050405020304" pitchFamily="18" charset="0"/>
              </a:rPr>
              <a:t>/</a:t>
            </a:r>
            <a:r>
              <a:rPr lang="cs-CZ" altLang="cs-CZ" sz="1400" dirty="0" err="1">
                <a:solidFill>
                  <a:srgbClr val="002060"/>
                </a:solidFill>
                <a:latin typeface="Times New Roman" panose="02020603050405020304" pitchFamily="18" charset="0"/>
                <a:cs typeface="Times New Roman" panose="02020603050405020304" pitchFamily="18" charset="0"/>
              </a:rPr>
              <a:t>perk</a:t>
            </a:r>
            <a:r>
              <a:rPr lang="cs-CZ" altLang="cs-CZ" sz="1400" dirty="0">
                <a:solidFill>
                  <a:srgbClr val="002060"/>
                </a:solidFill>
                <a:latin typeface="Times New Roman" panose="02020603050405020304" pitchFamily="18" charset="0"/>
                <a:cs typeface="Times New Roman" panose="02020603050405020304" pitchFamily="18" charset="0"/>
              </a:rPr>
              <a:t> crowdfunding (podporovatel/investor získává od autora určitou odměnu),</a:t>
            </a:r>
          </a:p>
          <a:p>
            <a:r>
              <a:rPr lang="cs-CZ" altLang="cs-CZ" sz="1400" dirty="0" err="1">
                <a:solidFill>
                  <a:srgbClr val="002060"/>
                </a:solidFill>
                <a:latin typeface="Times New Roman" panose="02020603050405020304" pitchFamily="18" charset="0"/>
                <a:cs typeface="Times New Roman" panose="02020603050405020304" pitchFamily="18" charset="0"/>
              </a:rPr>
              <a:t>lending</a:t>
            </a:r>
            <a:r>
              <a:rPr lang="cs-CZ" altLang="cs-CZ" sz="1400" dirty="0">
                <a:solidFill>
                  <a:srgbClr val="002060"/>
                </a:solidFill>
                <a:latin typeface="Times New Roman" panose="02020603050405020304" pitchFamily="18" charset="0"/>
                <a:cs typeface="Times New Roman" panose="02020603050405020304" pitchFamily="18" charset="0"/>
              </a:rPr>
              <a:t> crowdfunding (podporovatel/investor půjčuje peníze za autorem definovaný úrok),</a:t>
            </a:r>
          </a:p>
          <a:p>
            <a:r>
              <a:rPr lang="cs-CZ" altLang="cs-CZ" sz="1400" dirty="0" err="1">
                <a:solidFill>
                  <a:srgbClr val="002060"/>
                </a:solidFill>
                <a:latin typeface="Times New Roman" panose="02020603050405020304" pitchFamily="18" charset="0"/>
                <a:cs typeface="Times New Roman" panose="02020603050405020304" pitchFamily="18" charset="0"/>
              </a:rPr>
              <a:t>royalty</a:t>
            </a:r>
            <a:r>
              <a:rPr lang="cs-CZ" altLang="cs-CZ" sz="1400" dirty="0">
                <a:solidFill>
                  <a:srgbClr val="002060"/>
                </a:solidFill>
                <a:latin typeface="Times New Roman" panose="02020603050405020304" pitchFamily="18" charset="0"/>
                <a:cs typeface="Times New Roman" panose="02020603050405020304" pitchFamily="18" charset="0"/>
              </a:rPr>
              <a:t> crowdfunding (podporovatel/investor si kupuje nárok na budoucí zisk),</a:t>
            </a:r>
          </a:p>
          <a:p>
            <a:r>
              <a:rPr lang="cs-CZ" altLang="cs-CZ" sz="1400" dirty="0" err="1">
                <a:solidFill>
                  <a:srgbClr val="002060"/>
                </a:solidFill>
                <a:latin typeface="Times New Roman" panose="02020603050405020304" pitchFamily="18" charset="0"/>
                <a:cs typeface="Times New Roman" panose="02020603050405020304" pitchFamily="18" charset="0"/>
              </a:rPr>
              <a:t>equity</a:t>
            </a:r>
            <a:r>
              <a:rPr lang="cs-CZ" altLang="cs-CZ" sz="1400" dirty="0">
                <a:solidFill>
                  <a:srgbClr val="002060"/>
                </a:solidFill>
                <a:latin typeface="Times New Roman" panose="02020603050405020304" pitchFamily="18" charset="0"/>
                <a:cs typeface="Times New Roman" panose="02020603050405020304" pitchFamily="18" charset="0"/>
              </a:rPr>
              <a:t> crowdfunding (podporovatel/investor si kupuje část společnosti),</a:t>
            </a:r>
          </a:p>
          <a:p>
            <a:r>
              <a:rPr lang="cs-CZ" altLang="cs-CZ" sz="1400" dirty="0" err="1">
                <a:solidFill>
                  <a:srgbClr val="002060"/>
                </a:solidFill>
                <a:latin typeface="Times New Roman" panose="02020603050405020304" pitchFamily="18" charset="0"/>
                <a:cs typeface="Times New Roman" panose="02020603050405020304" pitchFamily="18" charset="0"/>
              </a:rPr>
              <a:t>donation</a:t>
            </a:r>
            <a:r>
              <a:rPr lang="cs-CZ" altLang="cs-CZ" sz="1400" dirty="0">
                <a:solidFill>
                  <a:srgbClr val="002060"/>
                </a:solidFill>
                <a:latin typeface="Times New Roman" panose="02020603050405020304" pitchFamily="18" charset="0"/>
                <a:cs typeface="Times New Roman" panose="02020603050405020304" pitchFamily="18" charset="0"/>
              </a:rPr>
              <a:t> crowdfunding (altruistická podpora ze strany podporovatelů/investorů).</a:t>
            </a:r>
          </a:p>
          <a:p>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056784" cy="507703"/>
          </a:xfrm>
        </p:spPr>
        <p:txBody>
          <a:bodyPr/>
          <a:lstStyle/>
          <a:p>
            <a:r>
              <a:rPr lang="cs-CZ" dirty="0"/>
              <a:t>Alternativy financování podnikání - Crowdfunding</a:t>
            </a:r>
          </a:p>
        </p:txBody>
      </p:sp>
      <p:sp>
        <p:nvSpPr>
          <p:cNvPr id="7" name="Zástupný symbol pro obsah 2">
            <a:extLst>
              <a:ext uri="{FF2B5EF4-FFF2-40B4-BE49-F238E27FC236}">
                <a16:creationId xmlns:a16="http://schemas.microsoft.com/office/drawing/2014/main" id="{D39D4E07-058D-430E-86E5-1338F016EF9C}"/>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6. Přednáška – Alternativy financování podnikání</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2232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animEffect transition="in" filter="fade">
                                      <p:cBhvr>
                                        <p:cTn id="7" dur="500"/>
                                        <p:tgtEl>
                                          <p:spTgt spid="1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4" end="4"/>
                                            </p:txEl>
                                          </p:spTgt>
                                        </p:tgtEl>
                                        <p:attrNameLst>
                                          <p:attrName>style.visibility</p:attrName>
                                        </p:attrNameLst>
                                      </p:cBhvr>
                                      <p:to>
                                        <p:strVal val="visible"/>
                                      </p:to>
                                    </p:set>
                                    <p:animEffect transition="in" filter="fade">
                                      <p:cBhvr>
                                        <p:cTn id="12" dur="500"/>
                                        <p:tgtEl>
                                          <p:spTgt spid="1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7" end="7"/>
                                            </p:txEl>
                                          </p:spTgt>
                                        </p:tgtEl>
                                        <p:attrNameLst>
                                          <p:attrName>style.visibility</p:attrName>
                                        </p:attrNameLst>
                                      </p:cBhvr>
                                      <p:to>
                                        <p:strVal val="visible"/>
                                      </p:to>
                                    </p:set>
                                    <p:animEffect transition="in" filter="fade">
                                      <p:cBhvr>
                                        <p:cTn id="17" dur="500"/>
                                        <p:tgtEl>
                                          <p:spTgt spid="16">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8" end="8"/>
                                            </p:txEl>
                                          </p:spTgt>
                                        </p:tgtEl>
                                        <p:attrNameLst>
                                          <p:attrName>style.visibility</p:attrName>
                                        </p:attrNameLst>
                                      </p:cBhvr>
                                      <p:to>
                                        <p:strVal val="visible"/>
                                      </p:to>
                                    </p:set>
                                    <p:animEffect transition="in" filter="fade">
                                      <p:cBhvr>
                                        <p:cTn id="22" dur="500"/>
                                        <p:tgtEl>
                                          <p:spTgt spid="16">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animEffect transition="in" filter="fade">
                                      <p:cBhvr>
                                        <p:cTn id="27" dur="500"/>
                                        <p:tgtEl>
                                          <p:spTgt spid="16">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xEl>
                                              <p:pRg st="10" end="10"/>
                                            </p:txEl>
                                          </p:spTgt>
                                        </p:tgtEl>
                                        <p:attrNameLst>
                                          <p:attrName>style.visibility</p:attrName>
                                        </p:attrNameLst>
                                      </p:cBhvr>
                                      <p:to>
                                        <p:strVal val="visible"/>
                                      </p:to>
                                    </p:set>
                                    <p:animEffect transition="in" filter="fade">
                                      <p:cBhvr>
                                        <p:cTn id="32" dur="500"/>
                                        <p:tgtEl>
                                          <p:spTgt spid="16">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
                                            <p:txEl>
                                              <p:pRg st="11" end="11"/>
                                            </p:txEl>
                                          </p:spTgt>
                                        </p:tgtEl>
                                        <p:attrNameLst>
                                          <p:attrName>style.visibility</p:attrName>
                                        </p:attrNameLst>
                                      </p:cBhvr>
                                      <p:to>
                                        <p:strVal val="visible"/>
                                      </p:to>
                                    </p:set>
                                    <p:animEffect transition="in" filter="fade">
                                      <p:cBhvr>
                                        <p:cTn id="37" dur="500"/>
                                        <p:tgtEl>
                                          <p:spTgt spid="1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3629</TotalTime>
  <Words>2658</Words>
  <Application>Microsoft Office PowerPoint</Application>
  <PresentationFormat>Předvádění na obrazovce (16:9)</PresentationFormat>
  <Paragraphs>217</Paragraphs>
  <Slides>17</Slides>
  <Notes>14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Calibri</vt:lpstr>
      <vt:lpstr>Enriqueta</vt:lpstr>
      <vt:lpstr>Times New Roman</vt:lpstr>
      <vt:lpstr>Wingdings</vt:lpstr>
      <vt:lpstr>SLU</vt:lpstr>
      <vt:lpstr>Alternativy financování podnikání</vt:lpstr>
      <vt:lpstr>Struktura přednášky</vt:lpstr>
      <vt:lpstr>Cílem přednášky je…</vt:lpstr>
      <vt:lpstr>Alternativy financování podnikání</vt:lpstr>
      <vt:lpstr>Alternativy financování podnikání</vt:lpstr>
      <vt:lpstr>Alternativy financování podnikání – Rizikový kapitál</vt:lpstr>
      <vt:lpstr>Alternativy financování podnikání – Rizikový kapitál</vt:lpstr>
      <vt:lpstr>Alternativy financování podnikání</vt:lpstr>
      <vt:lpstr>Alternativy financování podnikání - Crowdfunding</vt:lpstr>
      <vt:lpstr>Alternativy financování podnikání - Crowdfunding</vt:lpstr>
      <vt:lpstr>Alternativy financování podnikání</vt:lpstr>
      <vt:lpstr>Alternativy financování podnikání</vt:lpstr>
      <vt:lpstr>Alternativy financování podnikání</vt:lpstr>
      <vt:lpstr>Alternativy financování podnikání</vt:lpstr>
      <vt:lpstr>Shrnutí</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116</cp:revision>
  <dcterms:created xsi:type="dcterms:W3CDTF">2016-07-06T15:42:34Z</dcterms:created>
  <dcterms:modified xsi:type="dcterms:W3CDTF">2020-05-07T05:36:49Z</dcterms:modified>
</cp:coreProperties>
</file>