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4"/>
  </p:notesMasterIdLst>
  <p:sldIdLst>
    <p:sldId id="256" r:id="rId2"/>
    <p:sldId id="269" r:id="rId3"/>
    <p:sldId id="437" r:id="rId4"/>
    <p:sldId id="442" r:id="rId5"/>
    <p:sldId id="461" r:id="rId6"/>
    <p:sldId id="438" r:id="rId7"/>
    <p:sldId id="441" r:id="rId8"/>
    <p:sldId id="443" r:id="rId9"/>
    <p:sldId id="444" r:id="rId10"/>
    <p:sldId id="460" r:id="rId11"/>
    <p:sldId id="462" r:id="rId12"/>
    <p:sldId id="445" r:id="rId13"/>
    <p:sldId id="439" r:id="rId14"/>
    <p:sldId id="440" r:id="rId15"/>
    <p:sldId id="463" r:id="rId16"/>
    <p:sldId id="464" r:id="rId17"/>
    <p:sldId id="465" r:id="rId18"/>
    <p:sldId id="466" r:id="rId19"/>
    <p:sldId id="448" r:id="rId20"/>
    <p:sldId id="449" r:id="rId21"/>
    <p:sldId id="446" r:id="rId22"/>
    <p:sldId id="450" r:id="rId23"/>
    <p:sldId id="453" r:id="rId24"/>
    <p:sldId id="452" r:id="rId25"/>
    <p:sldId id="451" r:id="rId26"/>
    <p:sldId id="454" r:id="rId27"/>
    <p:sldId id="455" r:id="rId28"/>
    <p:sldId id="457" r:id="rId29"/>
    <p:sldId id="458" r:id="rId30"/>
    <p:sldId id="459" r:id="rId31"/>
    <p:sldId id="456" r:id="rId32"/>
    <p:sldId id="273" r:id="rId33"/>
  </p:sldIdLst>
  <p:sldSz cx="9144000" cy="6858000" type="screen4x3"/>
  <p:notesSz cx="6794500" cy="9931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Výchozí oddíl" id="{E58DADE8-EFD0-4CCF-830F-B9EE80690544}">
          <p14:sldIdLst>
            <p14:sldId id="256"/>
            <p14:sldId id="269"/>
          </p14:sldIdLst>
        </p14:section>
        <p14:section name="Oddíl bez názvu" id="{0DD63392-BB8C-491B-BAF5-AE269A00D3A9}">
          <p14:sldIdLst>
            <p14:sldId id="437"/>
            <p14:sldId id="442"/>
            <p14:sldId id="461"/>
            <p14:sldId id="438"/>
            <p14:sldId id="441"/>
            <p14:sldId id="443"/>
            <p14:sldId id="444"/>
            <p14:sldId id="460"/>
            <p14:sldId id="462"/>
            <p14:sldId id="445"/>
            <p14:sldId id="439"/>
            <p14:sldId id="440"/>
            <p14:sldId id="463"/>
            <p14:sldId id="464"/>
            <p14:sldId id="465"/>
            <p14:sldId id="466"/>
            <p14:sldId id="448"/>
            <p14:sldId id="449"/>
            <p14:sldId id="446"/>
            <p14:sldId id="450"/>
            <p14:sldId id="453"/>
            <p14:sldId id="452"/>
            <p14:sldId id="451"/>
            <p14:sldId id="454"/>
            <p14:sldId id="455"/>
            <p14:sldId id="457"/>
            <p14:sldId id="458"/>
            <p14:sldId id="459"/>
            <p14:sldId id="456"/>
            <p14:sldId id="27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67" d="100"/>
          <a:sy n="67" d="100"/>
        </p:scale>
        <p:origin x="98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a" userId="8ac8855c-4e0e-44ec-b242-4f56ba3c791e" providerId="ADAL" clId="{02235440-79DA-436E-B6A5-D811F1DDA830}"/>
    <pc:docChg chg="undo redo custSel modSld">
      <pc:chgData name="Helena" userId="8ac8855c-4e0e-44ec-b242-4f56ba3c791e" providerId="ADAL" clId="{02235440-79DA-436E-B6A5-D811F1DDA830}" dt="2024-04-22T12:26:55.234" v="375" actId="20577"/>
      <pc:docMkLst>
        <pc:docMk/>
      </pc:docMkLst>
      <pc:sldChg chg="addSp modSp mod">
        <pc:chgData name="Helena" userId="8ac8855c-4e0e-44ec-b242-4f56ba3c791e" providerId="ADAL" clId="{02235440-79DA-436E-B6A5-D811F1DDA830}" dt="2024-04-22T12:17:22.397" v="14"/>
        <pc:sldMkLst>
          <pc:docMk/>
          <pc:sldMk cId="504415669" sldId="443"/>
        </pc:sldMkLst>
        <pc:spChg chg="mod">
          <ac:chgData name="Helena" userId="8ac8855c-4e0e-44ec-b242-4f56ba3c791e" providerId="ADAL" clId="{02235440-79DA-436E-B6A5-D811F1DDA830}" dt="2024-04-22T12:17:22.397" v="14"/>
          <ac:spMkLst>
            <pc:docMk/>
            <pc:sldMk cId="504415669" sldId="443"/>
            <ac:spMk id="44035" creationId="{00000000-0000-0000-0000-000000000000}"/>
          </ac:spMkLst>
        </pc:spChg>
        <pc:picChg chg="add mod">
          <ac:chgData name="Helena" userId="8ac8855c-4e0e-44ec-b242-4f56ba3c791e" providerId="ADAL" clId="{02235440-79DA-436E-B6A5-D811F1DDA830}" dt="2024-04-22T12:16:44.715" v="1" actId="14100"/>
          <ac:picMkLst>
            <pc:docMk/>
            <pc:sldMk cId="504415669" sldId="443"/>
            <ac:picMk id="2" creationId="{1B77B72D-E95D-4982-AB9F-EECA84BA2ACC}"/>
          </ac:picMkLst>
        </pc:picChg>
      </pc:sldChg>
      <pc:sldChg chg="modSp mod">
        <pc:chgData name="Helena" userId="8ac8855c-4e0e-44ec-b242-4f56ba3c791e" providerId="ADAL" clId="{02235440-79DA-436E-B6A5-D811F1DDA830}" dt="2024-04-22T12:26:55.234" v="375" actId="20577"/>
        <pc:sldMkLst>
          <pc:docMk/>
          <pc:sldMk cId="3520631714" sldId="449"/>
        </pc:sldMkLst>
        <pc:spChg chg="mod">
          <ac:chgData name="Helena" userId="8ac8855c-4e0e-44ec-b242-4f56ba3c791e" providerId="ADAL" clId="{02235440-79DA-436E-B6A5-D811F1DDA830}" dt="2024-04-22T12:21:04.252" v="18" actId="20577"/>
          <ac:spMkLst>
            <pc:docMk/>
            <pc:sldMk cId="3520631714" sldId="449"/>
            <ac:spMk id="44034" creationId="{00000000-0000-0000-0000-000000000000}"/>
          </ac:spMkLst>
        </pc:spChg>
        <pc:spChg chg="mod">
          <ac:chgData name="Helena" userId="8ac8855c-4e0e-44ec-b242-4f56ba3c791e" providerId="ADAL" clId="{02235440-79DA-436E-B6A5-D811F1DDA830}" dt="2024-04-22T12:26:55.234" v="375" actId="20577"/>
          <ac:spMkLst>
            <pc:docMk/>
            <pc:sldMk cId="3520631714" sldId="449"/>
            <ac:spMk id="44035" creationId="{00000000-0000-0000-0000-000000000000}"/>
          </ac:spMkLst>
        </pc:spChg>
      </pc:sldChg>
    </pc:docChg>
  </pc:docChgLst>
  <pc:docChgLst>
    <pc:chgData name="Helena Marková" userId="8ac8855c-4e0e-44ec-b242-4f56ba3c791e" providerId="ADAL" clId="{939E15F8-286E-4E0D-B23C-4FD22ECE2D69}"/>
    <pc:docChg chg="undo redo custSel addSld delSld modSld modSection">
      <pc:chgData name="Helena Marková" userId="8ac8855c-4e0e-44ec-b242-4f56ba3c791e" providerId="ADAL" clId="{939E15F8-286E-4E0D-B23C-4FD22ECE2D69}" dt="2024-04-21T23:33:33.029" v="637" actId="20577"/>
      <pc:docMkLst>
        <pc:docMk/>
      </pc:docMkLst>
      <pc:sldChg chg="modSp mod">
        <pc:chgData name="Helena Marková" userId="8ac8855c-4e0e-44ec-b242-4f56ba3c791e" providerId="ADAL" clId="{939E15F8-286E-4E0D-B23C-4FD22ECE2D69}" dt="2024-04-21T19:38:25.622" v="1" actId="20577"/>
        <pc:sldMkLst>
          <pc:docMk/>
          <pc:sldMk cId="0" sldId="256"/>
        </pc:sldMkLst>
        <pc:spChg chg="mod">
          <ac:chgData name="Helena Marková" userId="8ac8855c-4e0e-44ec-b242-4f56ba3c791e" providerId="ADAL" clId="{939E15F8-286E-4E0D-B23C-4FD22ECE2D69}" dt="2024-04-21T19:38:25.622" v="1" actId="20577"/>
          <ac:spMkLst>
            <pc:docMk/>
            <pc:sldMk cId="0" sldId="256"/>
            <ac:spMk id="4" creationId="{00000000-0000-0000-0000-000000000000}"/>
          </ac:spMkLst>
        </pc:spChg>
      </pc:sldChg>
      <pc:sldChg chg="modSp mod">
        <pc:chgData name="Helena Marková" userId="8ac8855c-4e0e-44ec-b242-4f56ba3c791e" providerId="ADAL" clId="{939E15F8-286E-4E0D-B23C-4FD22ECE2D69}" dt="2024-04-21T23:15:47.067" v="457" actId="20577"/>
        <pc:sldMkLst>
          <pc:docMk/>
          <pc:sldMk cId="14830967" sldId="439"/>
        </pc:sldMkLst>
        <pc:spChg chg="mod">
          <ac:chgData name="Helena Marková" userId="8ac8855c-4e0e-44ec-b242-4f56ba3c791e" providerId="ADAL" clId="{939E15F8-286E-4E0D-B23C-4FD22ECE2D69}" dt="2024-04-21T23:15:47.067" v="457" actId="20577"/>
          <ac:spMkLst>
            <pc:docMk/>
            <pc:sldMk cId="14830967" sldId="439"/>
            <ac:spMk id="44035" creationId="{00000000-0000-0000-0000-000000000000}"/>
          </ac:spMkLst>
        </pc:spChg>
      </pc:sldChg>
      <pc:sldChg chg="addSp delSp modSp mod">
        <pc:chgData name="Helena Marková" userId="8ac8855c-4e0e-44ec-b242-4f56ba3c791e" providerId="ADAL" clId="{939E15F8-286E-4E0D-B23C-4FD22ECE2D69}" dt="2024-04-21T23:32:03.201" v="578" actId="20577"/>
        <pc:sldMkLst>
          <pc:docMk/>
          <pc:sldMk cId="601824033" sldId="440"/>
        </pc:sldMkLst>
        <pc:spChg chg="add del">
          <ac:chgData name="Helena Marková" userId="8ac8855c-4e0e-44ec-b242-4f56ba3c791e" providerId="ADAL" clId="{939E15F8-286E-4E0D-B23C-4FD22ECE2D69}" dt="2024-04-21T23:16:43.440" v="480"/>
          <ac:spMkLst>
            <pc:docMk/>
            <pc:sldMk cId="601824033" sldId="440"/>
            <ac:spMk id="2" creationId="{1BFED3C8-A983-420C-9725-29BCE3ACAADF}"/>
          </ac:spMkLst>
        </pc:spChg>
        <pc:spChg chg="mod">
          <ac:chgData name="Helena Marková" userId="8ac8855c-4e0e-44ec-b242-4f56ba3c791e" providerId="ADAL" clId="{939E15F8-286E-4E0D-B23C-4FD22ECE2D69}" dt="2024-04-21T23:16:15.262" v="476" actId="20577"/>
          <ac:spMkLst>
            <pc:docMk/>
            <pc:sldMk cId="601824033" sldId="440"/>
            <ac:spMk id="44034" creationId="{00000000-0000-0000-0000-000000000000}"/>
          </ac:spMkLst>
        </pc:spChg>
        <pc:spChg chg="mod">
          <ac:chgData name="Helena Marková" userId="8ac8855c-4e0e-44ec-b242-4f56ba3c791e" providerId="ADAL" clId="{939E15F8-286E-4E0D-B23C-4FD22ECE2D69}" dt="2024-04-21T23:32:03.201" v="578" actId="20577"/>
          <ac:spMkLst>
            <pc:docMk/>
            <pc:sldMk cId="601824033" sldId="440"/>
            <ac:spMk id="44035" creationId="{00000000-0000-0000-0000-000000000000}"/>
          </ac:spMkLst>
        </pc:spChg>
      </pc:sldChg>
      <pc:sldChg chg="modSp mod">
        <pc:chgData name="Helena Marková" userId="8ac8855c-4e0e-44ec-b242-4f56ba3c791e" providerId="ADAL" clId="{939E15F8-286E-4E0D-B23C-4FD22ECE2D69}" dt="2024-04-21T22:55:17.846" v="72" actId="113"/>
        <pc:sldMkLst>
          <pc:docMk/>
          <pc:sldMk cId="2847777679" sldId="441"/>
        </pc:sldMkLst>
        <pc:spChg chg="mod">
          <ac:chgData name="Helena Marková" userId="8ac8855c-4e0e-44ec-b242-4f56ba3c791e" providerId="ADAL" clId="{939E15F8-286E-4E0D-B23C-4FD22ECE2D69}" dt="2024-04-21T22:55:17.846" v="72" actId="113"/>
          <ac:spMkLst>
            <pc:docMk/>
            <pc:sldMk cId="2847777679" sldId="441"/>
            <ac:spMk id="44035" creationId="{00000000-0000-0000-0000-000000000000}"/>
          </ac:spMkLst>
        </pc:spChg>
      </pc:sldChg>
      <pc:sldChg chg="modSp mod">
        <pc:chgData name="Helena Marková" userId="8ac8855c-4e0e-44ec-b242-4f56ba3c791e" providerId="ADAL" clId="{939E15F8-286E-4E0D-B23C-4FD22ECE2D69}" dt="2024-04-21T22:29:24.439" v="3" actId="20577"/>
        <pc:sldMkLst>
          <pc:docMk/>
          <pc:sldMk cId="4209320380" sldId="444"/>
        </pc:sldMkLst>
        <pc:spChg chg="mod">
          <ac:chgData name="Helena Marková" userId="8ac8855c-4e0e-44ec-b242-4f56ba3c791e" providerId="ADAL" clId="{939E15F8-286E-4E0D-B23C-4FD22ECE2D69}" dt="2024-04-21T22:29:24.439" v="3" actId="20577"/>
          <ac:spMkLst>
            <pc:docMk/>
            <pc:sldMk cId="4209320380" sldId="444"/>
            <ac:spMk id="44035" creationId="{00000000-0000-0000-0000-000000000000}"/>
          </ac:spMkLst>
        </pc:spChg>
      </pc:sldChg>
      <pc:sldChg chg="modSp mod">
        <pc:chgData name="Helena Marková" userId="8ac8855c-4e0e-44ec-b242-4f56ba3c791e" providerId="ADAL" clId="{939E15F8-286E-4E0D-B23C-4FD22ECE2D69}" dt="2024-04-21T23:33:33.029" v="637" actId="20577"/>
        <pc:sldMkLst>
          <pc:docMk/>
          <pc:sldMk cId="2631115525" sldId="446"/>
        </pc:sldMkLst>
        <pc:spChg chg="mod">
          <ac:chgData name="Helena Marková" userId="8ac8855c-4e0e-44ec-b242-4f56ba3c791e" providerId="ADAL" clId="{939E15F8-286E-4E0D-B23C-4FD22ECE2D69}" dt="2024-04-21T23:10:09.418" v="250" actId="20577"/>
          <ac:spMkLst>
            <pc:docMk/>
            <pc:sldMk cId="2631115525" sldId="446"/>
            <ac:spMk id="44034" creationId="{00000000-0000-0000-0000-000000000000}"/>
          </ac:spMkLst>
        </pc:spChg>
        <pc:spChg chg="mod">
          <ac:chgData name="Helena Marková" userId="8ac8855c-4e0e-44ec-b242-4f56ba3c791e" providerId="ADAL" clId="{939E15F8-286E-4E0D-B23C-4FD22ECE2D69}" dt="2024-04-21T23:33:33.029" v="637" actId="20577"/>
          <ac:spMkLst>
            <pc:docMk/>
            <pc:sldMk cId="2631115525" sldId="446"/>
            <ac:spMk id="44035" creationId="{00000000-0000-0000-0000-000000000000}"/>
          </ac:spMkLst>
        </pc:spChg>
      </pc:sldChg>
      <pc:sldChg chg="modSp del mod">
        <pc:chgData name="Helena Marková" userId="8ac8855c-4e0e-44ec-b242-4f56ba3c791e" providerId="ADAL" clId="{939E15F8-286E-4E0D-B23C-4FD22ECE2D69}" dt="2024-04-21T23:17:52.745" v="485" actId="2696"/>
        <pc:sldMkLst>
          <pc:docMk/>
          <pc:sldMk cId="449865108" sldId="447"/>
        </pc:sldMkLst>
        <pc:spChg chg="mod">
          <ac:chgData name="Helena Marková" userId="8ac8855c-4e0e-44ec-b242-4f56ba3c791e" providerId="ADAL" clId="{939E15F8-286E-4E0D-B23C-4FD22ECE2D69}" dt="2024-04-21T23:13:25.242" v="277" actId="21"/>
          <ac:spMkLst>
            <pc:docMk/>
            <pc:sldMk cId="449865108" sldId="447"/>
            <ac:spMk id="44035" creationId="{00000000-0000-0000-0000-000000000000}"/>
          </ac:spMkLst>
        </pc:spChg>
      </pc:sldChg>
      <pc:sldChg chg="modSp add mod">
        <pc:chgData name="Helena Marková" userId="8ac8855c-4e0e-44ec-b242-4f56ba3c791e" providerId="ADAL" clId="{939E15F8-286E-4E0D-B23C-4FD22ECE2D69}" dt="2024-04-21T23:03:01.784" v="204" actId="113"/>
        <pc:sldMkLst>
          <pc:docMk/>
          <pc:sldMk cId="3523445815" sldId="460"/>
        </pc:sldMkLst>
        <pc:spChg chg="mod">
          <ac:chgData name="Helena Marková" userId="8ac8855c-4e0e-44ec-b242-4f56ba3c791e" providerId="ADAL" clId="{939E15F8-286E-4E0D-B23C-4FD22ECE2D69}" dt="2024-04-21T22:30:00.498" v="33" actId="20577"/>
          <ac:spMkLst>
            <pc:docMk/>
            <pc:sldMk cId="3523445815" sldId="460"/>
            <ac:spMk id="44034" creationId="{00000000-0000-0000-0000-000000000000}"/>
          </ac:spMkLst>
        </pc:spChg>
        <pc:spChg chg="mod">
          <ac:chgData name="Helena Marková" userId="8ac8855c-4e0e-44ec-b242-4f56ba3c791e" providerId="ADAL" clId="{939E15F8-286E-4E0D-B23C-4FD22ECE2D69}" dt="2024-04-21T23:03:01.784" v="204" actId="113"/>
          <ac:spMkLst>
            <pc:docMk/>
            <pc:sldMk cId="3523445815" sldId="460"/>
            <ac:spMk id="44035" creationId="{00000000-0000-0000-0000-000000000000}"/>
          </ac:spMkLst>
        </pc:spChg>
      </pc:sldChg>
      <pc:sldChg chg="addSp delSp modSp add mod">
        <pc:chgData name="Helena Marková" userId="8ac8855c-4e0e-44ec-b242-4f56ba3c791e" providerId="ADAL" clId="{939E15F8-286E-4E0D-B23C-4FD22ECE2D69}" dt="2024-04-21T22:50:46.728" v="71" actId="14100"/>
        <pc:sldMkLst>
          <pc:docMk/>
          <pc:sldMk cId="3642269186" sldId="461"/>
        </pc:sldMkLst>
        <pc:spChg chg="mod">
          <ac:chgData name="Helena Marková" userId="8ac8855c-4e0e-44ec-b242-4f56ba3c791e" providerId="ADAL" clId="{939E15F8-286E-4E0D-B23C-4FD22ECE2D69}" dt="2024-04-21T22:49:19.488" v="61" actId="20577"/>
          <ac:spMkLst>
            <pc:docMk/>
            <pc:sldMk cId="3642269186" sldId="461"/>
            <ac:spMk id="44034" creationId="{00000000-0000-0000-0000-000000000000}"/>
          </ac:spMkLst>
        </pc:spChg>
        <pc:spChg chg="mod">
          <ac:chgData name="Helena Marková" userId="8ac8855c-4e0e-44ec-b242-4f56ba3c791e" providerId="ADAL" clId="{939E15F8-286E-4E0D-B23C-4FD22ECE2D69}" dt="2024-04-21T22:49:28.604" v="63" actId="6549"/>
          <ac:spMkLst>
            <pc:docMk/>
            <pc:sldMk cId="3642269186" sldId="461"/>
            <ac:spMk id="44035" creationId="{00000000-0000-0000-0000-000000000000}"/>
          </ac:spMkLst>
        </pc:spChg>
        <pc:picChg chg="add del mod">
          <ac:chgData name="Helena Marková" userId="8ac8855c-4e0e-44ec-b242-4f56ba3c791e" providerId="ADAL" clId="{939E15F8-286E-4E0D-B23C-4FD22ECE2D69}" dt="2024-04-21T22:50:27.320" v="68" actId="478"/>
          <ac:picMkLst>
            <pc:docMk/>
            <pc:sldMk cId="3642269186" sldId="461"/>
            <ac:picMk id="3" creationId="{4021579A-456C-430E-8D42-E92CE36C8D4B}"/>
          </ac:picMkLst>
        </pc:picChg>
        <pc:picChg chg="add mod">
          <ac:chgData name="Helena Marková" userId="8ac8855c-4e0e-44ec-b242-4f56ba3c791e" providerId="ADAL" clId="{939E15F8-286E-4E0D-B23C-4FD22ECE2D69}" dt="2024-04-21T22:50:46.728" v="71" actId="14100"/>
          <ac:picMkLst>
            <pc:docMk/>
            <pc:sldMk cId="3642269186" sldId="461"/>
            <ac:picMk id="6" creationId="{7440C6BF-EC03-47F5-A041-D8A10903D75C}"/>
          </ac:picMkLst>
        </pc:picChg>
      </pc:sldChg>
      <pc:sldChg chg="modSp add mod">
        <pc:chgData name="Helena Marková" userId="8ac8855c-4e0e-44ec-b242-4f56ba3c791e" providerId="ADAL" clId="{939E15F8-286E-4E0D-B23C-4FD22ECE2D69}" dt="2024-04-21T23:01:55.835" v="176" actId="255"/>
        <pc:sldMkLst>
          <pc:docMk/>
          <pc:sldMk cId="1568598248" sldId="462"/>
        </pc:sldMkLst>
        <pc:spChg chg="mod">
          <ac:chgData name="Helena Marková" userId="8ac8855c-4e0e-44ec-b242-4f56ba3c791e" providerId="ADAL" clId="{939E15F8-286E-4E0D-B23C-4FD22ECE2D69}" dt="2024-04-21T23:01:55.835" v="176" actId="255"/>
          <ac:spMkLst>
            <pc:docMk/>
            <pc:sldMk cId="1568598248" sldId="462"/>
            <ac:spMk id="44035" creationId="{00000000-0000-0000-0000-000000000000}"/>
          </ac:spMkLst>
        </pc:spChg>
      </pc:sldChg>
      <pc:sldChg chg="modSp add mod">
        <pc:chgData name="Helena Marková" userId="8ac8855c-4e0e-44ec-b242-4f56ba3c791e" providerId="ADAL" clId="{939E15F8-286E-4E0D-B23C-4FD22ECE2D69}" dt="2024-04-21T23:31:38.518" v="569" actId="6549"/>
        <pc:sldMkLst>
          <pc:docMk/>
          <pc:sldMk cId="3568731675" sldId="463"/>
        </pc:sldMkLst>
        <pc:spChg chg="mod">
          <ac:chgData name="Helena Marková" userId="8ac8855c-4e0e-44ec-b242-4f56ba3c791e" providerId="ADAL" clId="{939E15F8-286E-4E0D-B23C-4FD22ECE2D69}" dt="2024-04-21T23:31:38.518" v="569" actId="6549"/>
          <ac:spMkLst>
            <pc:docMk/>
            <pc:sldMk cId="3568731675" sldId="463"/>
            <ac:spMk id="44035" creationId="{00000000-0000-0000-0000-000000000000}"/>
          </ac:spMkLst>
        </pc:spChg>
      </pc:sldChg>
      <pc:sldChg chg="modSp add mod">
        <pc:chgData name="Helena Marková" userId="8ac8855c-4e0e-44ec-b242-4f56ba3c791e" providerId="ADAL" clId="{939E15F8-286E-4E0D-B23C-4FD22ECE2D69}" dt="2024-04-21T23:32:20.373" v="587" actId="6549"/>
        <pc:sldMkLst>
          <pc:docMk/>
          <pc:sldMk cId="3986785754" sldId="464"/>
        </pc:sldMkLst>
        <pc:spChg chg="mod">
          <ac:chgData name="Helena Marková" userId="8ac8855c-4e0e-44ec-b242-4f56ba3c791e" providerId="ADAL" clId="{939E15F8-286E-4E0D-B23C-4FD22ECE2D69}" dt="2024-04-21T23:32:20.373" v="587" actId="6549"/>
          <ac:spMkLst>
            <pc:docMk/>
            <pc:sldMk cId="3986785754" sldId="464"/>
            <ac:spMk id="44035" creationId="{00000000-0000-0000-0000-000000000000}"/>
          </ac:spMkLst>
        </pc:spChg>
      </pc:sldChg>
      <pc:sldChg chg="modSp add mod">
        <pc:chgData name="Helena Marková" userId="8ac8855c-4e0e-44ec-b242-4f56ba3c791e" providerId="ADAL" clId="{939E15F8-286E-4E0D-B23C-4FD22ECE2D69}" dt="2024-04-21T23:32:44.120" v="598" actId="6549"/>
        <pc:sldMkLst>
          <pc:docMk/>
          <pc:sldMk cId="2385009384" sldId="465"/>
        </pc:sldMkLst>
        <pc:spChg chg="mod">
          <ac:chgData name="Helena Marková" userId="8ac8855c-4e0e-44ec-b242-4f56ba3c791e" providerId="ADAL" clId="{939E15F8-286E-4E0D-B23C-4FD22ECE2D69}" dt="2024-04-21T23:32:44.120" v="598" actId="6549"/>
          <ac:spMkLst>
            <pc:docMk/>
            <pc:sldMk cId="2385009384" sldId="465"/>
            <ac:spMk id="44035" creationId="{00000000-0000-0000-0000-000000000000}"/>
          </ac:spMkLst>
        </pc:spChg>
      </pc:sldChg>
      <pc:sldChg chg="modSp add mod">
        <pc:chgData name="Helena Marková" userId="8ac8855c-4e0e-44ec-b242-4f56ba3c791e" providerId="ADAL" clId="{939E15F8-286E-4E0D-B23C-4FD22ECE2D69}" dt="2024-04-21T23:31:08.314" v="563" actId="6549"/>
        <pc:sldMkLst>
          <pc:docMk/>
          <pc:sldMk cId="4116792047" sldId="466"/>
        </pc:sldMkLst>
        <pc:spChg chg="mod">
          <ac:chgData name="Helena Marková" userId="8ac8855c-4e0e-44ec-b242-4f56ba3c791e" providerId="ADAL" clId="{939E15F8-286E-4E0D-B23C-4FD22ECE2D69}" dt="2024-04-21T23:31:08.314" v="563" actId="6549"/>
          <ac:spMkLst>
            <pc:docMk/>
            <pc:sldMk cId="4116792047" sldId="466"/>
            <ac:spMk id="4403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8100" y="0"/>
            <a:ext cx="2944813" cy="498475"/>
          </a:xfrm>
          <a:prstGeom prst="rect">
            <a:avLst/>
          </a:prstGeom>
        </p:spPr>
        <p:txBody>
          <a:bodyPr vert="horz" lIns="91440" tIns="45720" rIns="91440" bIns="45720" rtlCol="0"/>
          <a:lstStyle>
            <a:lvl1pPr algn="r">
              <a:defRPr sz="1200"/>
            </a:lvl1pPr>
          </a:lstStyle>
          <a:p>
            <a:fld id="{D7571A94-FE0F-4BE3-9501-E23B4914FAB6}" type="datetimeFigureOut">
              <a:rPr lang="cs-CZ" smtClean="0"/>
              <a:t>22.04.2024</a:t>
            </a:fld>
            <a:endParaRPr lang="cs-CZ"/>
          </a:p>
        </p:txBody>
      </p:sp>
      <p:sp>
        <p:nvSpPr>
          <p:cNvPr id="4" name="Zástupný symbol pro obrázek snímku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79963"/>
            <a:ext cx="5435600" cy="3910012"/>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32925"/>
            <a:ext cx="2944813" cy="49847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8100" y="9432925"/>
            <a:ext cx="2944813" cy="498475"/>
          </a:xfrm>
          <a:prstGeom prst="rect">
            <a:avLst/>
          </a:prstGeom>
        </p:spPr>
        <p:txBody>
          <a:bodyPr vert="horz" lIns="91440" tIns="45720" rIns="91440" bIns="45720" rtlCol="0" anchor="b"/>
          <a:lstStyle>
            <a:lvl1pPr algn="r">
              <a:defRPr sz="1200"/>
            </a:lvl1pPr>
          </a:lstStyle>
          <a:p>
            <a:fld id="{13B94D97-5373-4298-8B4E-E1196774D879}" type="slidenum">
              <a:rPr lang="cs-CZ" smtClean="0"/>
              <a:t>‹#›</a:t>
            </a:fld>
            <a:endParaRPr lang="cs-CZ"/>
          </a:p>
        </p:txBody>
      </p:sp>
    </p:spTree>
    <p:extLst>
      <p:ext uri="{BB962C8B-B14F-4D97-AF65-F5344CB8AC3E}">
        <p14:creationId xmlns:p14="http://schemas.microsoft.com/office/powerpoint/2010/main" val="1180236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3B94D97-5373-4298-8B4E-E1196774D879}" type="slidenum">
              <a:rPr lang="cs-CZ" smtClean="0"/>
              <a:t>1</a:t>
            </a:fld>
            <a:endParaRPr lang="cs-CZ"/>
          </a:p>
        </p:txBody>
      </p:sp>
    </p:spTree>
    <p:extLst>
      <p:ext uri="{BB962C8B-B14F-4D97-AF65-F5344CB8AC3E}">
        <p14:creationId xmlns:p14="http://schemas.microsoft.com/office/powerpoint/2010/main" val="3050735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10"/>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cs-CZ"/>
            </a:p>
          </p:txBody>
        </p:sp>
        <p:sp>
          <p:nvSpPr>
            <p:cNvPr id="6" name="Arc 4"/>
            <p:cNvSpPr>
              <a:spLocks/>
            </p:cNvSpPr>
            <p:nvPr/>
          </p:nvSpPr>
          <p:spPr bwMode="auto">
            <a:xfrm>
              <a:off x="-652" y="978"/>
              <a:ext cx="4237" cy="3342"/>
            </a:xfrm>
            <a:custGeom>
              <a:avLst/>
              <a:gdLst>
                <a:gd name="T0" fmla="*/ 6 w 21600"/>
                <a:gd name="T1" fmla="*/ 0 h 21231"/>
                <a:gd name="T2" fmla="*/ 32 w 21600"/>
                <a:gd name="T3" fmla="*/ 13 h 21231"/>
                <a:gd name="T4" fmla="*/ 0 w 21600"/>
                <a:gd name="T5" fmla="*/ 13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p:spPr>
          <p:txBody>
            <a:bodyPr wrap="none" anchor="ctr"/>
            <a:lstStyle/>
            <a:p>
              <a:pPr>
                <a:defRPr/>
              </a:pPr>
              <a:endParaRPr lang="cs-CZ"/>
            </a:p>
          </p:txBody>
        </p:sp>
      </p:grpSp>
      <p:sp>
        <p:nvSpPr>
          <p:cNvPr id="3077" name="Rectangle 5"/>
          <p:cNvSpPr>
            <a:spLocks noGrp="1" noChangeArrowheads="1"/>
          </p:cNvSpPr>
          <p:nvPr>
            <p:ph type="ctrTitle" sz="quarter"/>
          </p:nvPr>
        </p:nvSpPr>
        <p:spPr>
          <a:xfrm>
            <a:off x="1293813" y="762000"/>
            <a:ext cx="7772400" cy="1143000"/>
          </a:xfrm>
        </p:spPr>
        <p:txBody>
          <a:bodyPr anchor="b"/>
          <a:lstStyle>
            <a:lvl1pPr>
              <a:defRPr/>
            </a:lvl1pPr>
          </a:lstStyle>
          <a:p>
            <a:r>
              <a:rPr lang="cs-CZ"/>
              <a:t>Klepnutím lze upravit styl předlohy nadpisů.</a:t>
            </a:r>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cs-CZ"/>
              <a:t>Klepnutím lze upravit styl předlohy podnadpisů.</a:t>
            </a:r>
          </a:p>
        </p:txBody>
      </p:sp>
      <p:sp>
        <p:nvSpPr>
          <p:cNvPr id="7" name="Rectangle 7"/>
          <p:cNvSpPr>
            <a:spLocks noGrp="1" noChangeArrowheads="1"/>
          </p:cNvSpPr>
          <p:nvPr>
            <p:ph type="dt" sz="quarter" idx="10"/>
          </p:nvPr>
        </p:nvSpPr>
        <p:spPr/>
        <p:txBody>
          <a:bodyPr/>
          <a:lstStyle>
            <a:lvl1pPr>
              <a:defRPr/>
            </a:lvl1pPr>
          </a:lstStyle>
          <a:p>
            <a:pPr>
              <a:defRPr/>
            </a:pPr>
            <a:endParaRPr lang="cs-CZ"/>
          </a:p>
        </p:txBody>
      </p:sp>
      <p:sp>
        <p:nvSpPr>
          <p:cNvPr id="8" name="Rectangle 8"/>
          <p:cNvSpPr>
            <a:spLocks noGrp="1" noChangeArrowheads="1"/>
          </p:cNvSpPr>
          <p:nvPr>
            <p:ph type="ftr" sz="quarter" idx="11"/>
          </p:nvPr>
        </p:nvSpPr>
        <p:spPr/>
        <p:txBody>
          <a:bodyPr/>
          <a:lstStyle>
            <a:lvl1pPr>
              <a:defRPr/>
            </a:lvl1pPr>
          </a:lstStyle>
          <a:p>
            <a:pPr>
              <a:defRPr/>
            </a:pPr>
            <a:endParaRPr lang="cs-CZ"/>
          </a:p>
        </p:txBody>
      </p:sp>
      <p:sp>
        <p:nvSpPr>
          <p:cNvPr id="9" name="Rectangle 9"/>
          <p:cNvSpPr>
            <a:spLocks noGrp="1" noChangeArrowheads="1"/>
          </p:cNvSpPr>
          <p:nvPr>
            <p:ph type="sldNum" sz="quarter" idx="12"/>
          </p:nvPr>
        </p:nvSpPr>
        <p:spPr/>
        <p:txBody>
          <a:bodyPr/>
          <a:lstStyle>
            <a:lvl1pPr>
              <a:defRPr/>
            </a:lvl1pPr>
          </a:lstStyle>
          <a:p>
            <a:pPr>
              <a:defRPr/>
            </a:pPr>
            <a:fld id="{CD2FD21F-7B72-4377-9B6B-E8C859DC2599}"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7"/>
          <p:cNvSpPr>
            <a:spLocks noGrp="1" noChangeArrowheads="1"/>
          </p:cNvSpPr>
          <p:nvPr>
            <p:ph type="dt" sz="half" idx="10"/>
          </p:nvPr>
        </p:nvSpPr>
        <p:spPr/>
        <p:txBody>
          <a:bodyPr/>
          <a:lstStyle>
            <a:lvl1pPr>
              <a:defRPr/>
            </a:lvl1pPr>
          </a:lstStyle>
          <a:p>
            <a:pPr>
              <a:defRPr/>
            </a:pPr>
            <a:endParaRPr lang="cs-CZ"/>
          </a:p>
        </p:txBody>
      </p:sp>
      <p:sp>
        <p:nvSpPr>
          <p:cNvPr id="5" name="Rectangle 8"/>
          <p:cNvSpPr>
            <a:spLocks noGrp="1" noChangeArrowheads="1"/>
          </p:cNvSpPr>
          <p:nvPr>
            <p:ph type="ftr" sz="quarter" idx="11"/>
          </p:nvPr>
        </p:nvSpPr>
        <p:spPr/>
        <p:txBody>
          <a:bodyPr/>
          <a:lstStyle>
            <a:lvl1pPr>
              <a:defRPr/>
            </a:lvl1pPr>
          </a:lstStyle>
          <a:p>
            <a:pPr>
              <a:defRPr/>
            </a:pPr>
            <a:endParaRPr lang="cs-CZ"/>
          </a:p>
        </p:txBody>
      </p:sp>
      <p:sp>
        <p:nvSpPr>
          <p:cNvPr id="6" name="Rectangle 9"/>
          <p:cNvSpPr>
            <a:spLocks noGrp="1" noChangeArrowheads="1"/>
          </p:cNvSpPr>
          <p:nvPr>
            <p:ph type="sldNum" sz="quarter" idx="12"/>
          </p:nvPr>
        </p:nvSpPr>
        <p:spPr/>
        <p:txBody>
          <a:bodyPr/>
          <a:lstStyle>
            <a:lvl1pPr>
              <a:defRPr/>
            </a:lvl1pPr>
          </a:lstStyle>
          <a:p>
            <a:pPr>
              <a:defRPr/>
            </a:pPr>
            <a:fld id="{22818F26-F1E9-4590-B6EC-E9E6238C03B3}"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5100" y="609600"/>
            <a:ext cx="1943100" cy="54864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685800" y="609600"/>
            <a:ext cx="5676900" cy="54864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7"/>
          <p:cNvSpPr>
            <a:spLocks noGrp="1" noChangeArrowheads="1"/>
          </p:cNvSpPr>
          <p:nvPr>
            <p:ph type="dt" sz="half" idx="10"/>
          </p:nvPr>
        </p:nvSpPr>
        <p:spPr/>
        <p:txBody>
          <a:bodyPr/>
          <a:lstStyle>
            <a:lvl1pPr>
              <a:defRPr/>
            </a:lvl1pPr>
          </a:lstStyle>
          <a:p>
            <a:pPr>
              <a:defRPr/>
            </a:pPr>
            <a:endParaRPr lang="cs-CZ"/>
          </a:p>
        </p:txBody>
      </p:sp>
      <p:sp>
        <p:nvSpPr>
          <p:cNvPr id="5" name="Rectangle 8"/>
          <p:cNvSpPr>
            <a:spLocks noGrp="1" noChangeArrowheads="1"/>
          </p:cNvSpPr>
          <p:nvPr>
            <p:ph type="ftr" sz="quarter" idx="11"/>
          </p:nvPr>
        </p:nvSpPr>
        <p:spPr/>
        <p:txBody>
          <a:bodyPr/>
          <a:lstStyle>
            <a:lvl1pPr>
              <a:defRPr/>
            </a:lvl1pPr>
          </a:lstStyle>
          <a:p>
            <a:pPr>
              <a:defRPr/>
            </a:pPr>
            <a:endParaRPr lang="cs-CZ"/>
          </a:p>
        </p:txBody>
      </p:sp>
      <p:sp>
        <p:nvSpPr>
          <p:cNvPr id="6" name="Rectangle 9"/>
          <p:cNvSpPr>
            <a:spLocks noGrp="1" noChangeArrowheads="1"/>
          </p:cNvSpPr>
          <p:nvPr>
            <p:ph type="sldNum" sz="quarter" idx="12"/>
          </p:nvPr>
        </p:nvSpPr>
        <p:spPr/>
        <p:txBody>
          <a:bodyPr/>
          <a:lstStyle>
            <a:lvl1pPr>
              <a:defRPr/>
            </a:lvl1pPr>
          </a:lstStyle>
          <a:p>
            <a:pPr>
              <a:defRPr/>
            </a:pPr>
            <a:fld id="{ECA64DF8-5DE6-45A3-A84D-185E2F5D8F3E}"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Nadpis, text a klipart">
    <p:spTree>
      <p:nvGrpSpPr>
        <p:cNvPr id="1" name=""/>
        <p:cNvGrpSpPr/>
        <p:nvPr/>
      </p:nvGrpSpPr>
      <p:grpSpPr>
        <a:xfrm>
          <a:off x="0" y="0"/>
          <a:ext cx="0" cy="0"/>
          <a:chOff x="0" y="0"/>
          <a:chExt cx="0" cy="0"/>
        </a:xfrm>
      </p:grpSpPr>
      <p:sp>
        <p:nvSpPr>
          <p:cNvPr id="2" name="Nadpis 1"/>
          <p:cNvSpPr>
            <a:spLocks noGrp="1"/>
          </p:cNvSpPr>
          <p:nvPr>
            <p:ph type="title"/>
          </p:nvPr>
        </p:nvSpPr>
        <p:spPr>
          <a:xfrm>
            <a:off x="685800" y="609600"/>
            <a:ext cx="77724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85800" y="1981200"/>
            <a:ext cx="3810000" cy="41148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klipart 3"/>
          <p:cNvSpPr>
            <a:spLocks noGrp="1"/>
          </p:cNvSpPr>
          <p:nvPr>
            <p:ph type="clipArt" sz="half" idx="2"/>
          </p:nvPr>
        </p:nvSpPr>
        <p:spPr>
          <a:xfrm>
            <a:off x="4648200" y="1981200"/>
            <a:ext cx="3810000" cy="4114800"/>
          </a:xfrm>
        </p:spPr>
        <p:txBody>
          <a:bodyPr/>
          <a:lstStyle/>
          <a:p>
            <a:pPr lvl="0"/>
            <a:endParaRPr lang="cs-CZ" noProof="0"/>
          </a:p>
        </p:txBody>
      </p:sp>
      <p:sp>
        <p:nvSpPr>
          <p:cNvPr id="5" name="Rectangle 7"/>
          <p:cNvSpPr>
            <a:spLocks noGrp="1" noChangeArrowheads="1"/>
          </p:cNvSpPr>
          <p:nvPr>
            <p:ph type="dt" sz="half" idx="10"/>
          </p:nvPr>
        </p:nvSpPr>
        <p:spPr/>
        <p:txBody>
          <a:bodyPr/>
          <a:lstStyle>
            <a:lvl1pPr>
              <a:defRPr/>
            </a:lvl1pPr>
          </a:lstStyle>
          <a:p>
            <a:pPr>
              <a:defRPr/>
            </a:pPr>
            <a:endParaRPr lang="cs-CZ"/>
          </a:p>
        </p:txBody>
      </p:sp>
      <p:sp>
        <p:nvSpPr>
          <p:cNvPr id="6" name="Rectangle 8"/>
          <p:cNvSpPr>
            <a:spLocks noGrp="1" noChangeArrowheads="1"/>
          </p:cNvSpPr>
          <p:nvPr>
            <p:ph type="ftr" sz="quarter" idx="11"/>
          </p:nvPr>
        </p:nvSpPr>
        <p:spPr/>
        <p:txBody>
          <a:bodyPr/>
          <a:lstStyle>
            <a:lvl1pPr>
              <a:defRPr/>
            </a:lvl1pPr>
          </a:lstStyle>
          <a:p>
            <a:pPr>
              <a:defRPr/>
            </a:pPr>
            <a:endParaRPr lang="cs-CZ"/>
          </a:p>
        </p:txBody>
      </p:sp>
      <p:sp>
        <p:nvSpPr>
          <p:cNvPr id="7" name="Rectangle 9"/>
          <p:cNvSpPr>
            <a:spLocks noGrp="1" noChangeArrowheads="1"/>
          </p:cNvSpPr>
          <p:nvPr>
            <p:ph type="sldNum" sz="quarter" idx="12"/>
          </p:nvPr>
        </p:nvSpPr>
        <p:spPr/>
        <p:txBody>
          <a:bodyPr/>
          <a:lstStyle>
            <a:lvl1pPr>
              <a:defRPr/>
            </a:lvl1pPr>
          </a:lstStyle>
          <a:p>
            <a:pPr>
              <a:defRPr/>
            </a:pPr>
            <a:fld id="{B1E6C3E8-819E-4156-9800-AC3EAADBB9F4}"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7"/>
          <p:cNvSpPr>
            <a:spLocks noGrp="1" noChangeArrowheads="1"/>
          </p:cNvSpPr>
          <p:nvPr>
            <p:ph type="dt" sz="half" idx="10"/>
          </p:nvPr>
        </p:nvSpPr>
        <p:spPr/>
        <p:txBody>
          <a:bodyPr/>
          <a:lstStyle>
            <a:lvl1pPr>
              <a:defRPr/>
            </a:lvl1pPr>
          </a:lstStyle>
          <a:p>
            <a:pPr>
              <a:defRPr/>
            </a:pPr>
            <a:endParaRPr lang="cs-CZ"/>
          </a:p>
        </p:txBody>
      </p:sp>
      <p:sp>
        <p:nvSpPr>
          <p:cNvPr id="5" name="Rectangle 8"/>
          <p:cNvSpPr>
            <a:spLocks noGrp="1" noChangeArrowheads="1"/>
          </p:cNvSpPr>
          <p:nvPr>
            <p:ph type="ftr" sz="quarter" idx="11"/>
          </p:nvPr>
        </p:nvSpPr>
        <p:spPr/>
        <p:txBody>
          <a:bodyPr/>
          <a:lstStyle>
            <a:lvl1pPr>
              <a:defRPr/>
            </a:lvl1pPr>
          </a:lstStyle>
          <a:p>
            <a:pPr>
              <a:defRPr/>
            </a:pPr>
            <a:endParaRPr lang="cs-CZ"/>
          </a:p>
        </p:txBody>
      </p:sp>
      <p:sp>
        <p:nvSpPr>
          <p:cNvPr id="6" name="Rectangle 9"/>
          <p:cNvSpPr>
            <a:spLocks noGrp="1" noChangeArrowheads="1"/>
          </p:cNvSpPr>
          <p:nvPr>
            <p:ph type="sldNum" sz="quarter" idx="12"/>
          </p:nvPr>
        </p:nvSpPr>
        <p:spPr/>
        <p:txBody>
          <a:bodyPr/>
          <a:lstStyle>
            <a:lvl1pPr>
              <a:defRPr/>
            </a:lvl1pPr>
          </a:lstStyle>
          <a:p>
            <a:pPr>
              <a:defRPr/>
            </a:pPr>
            <a:fld id="{76FB4AF0-E47D-4C47-987B-6A94EAAE91EC}"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7"/>
          <p:cNvSpPr>
            <a:spLocks noGrp="1" noChangeArrowheads="1"/>
          </p:cNvSpPr>
          <p:nvPr>
            <p:ph type="dt" sz="half" idx="10"/>
          </p:nvPr>
        </p:nvSpPr>
        <p:spPr/>
        <p:txBody>
          <a:bodyPr/>
          <a:lstStyle>
            <a:lvl1pPr>
              <a:defRPr/>
            </a:lvl1pPr>
          </a:lstStyle>
          <a:p>
            <a:pPr>
              <a:defRPr/>
            </a:pPr>
            <a:endParaRPr lang="cs-CZ"/>
          </a:p>
        </p:txBody>
      </p:sp>
      <p:sp>
        <p:nvSpPr>
          <p:cNvPr id="5" name="Rectangle 8"/>
          <p:cNvSpPr>
            <a:spLocks noGrp="1" noChangeArrowheads="1"/>
          </p:cNvSpPr>
          <p:nvPr>
            <p:ph type="ftr" sz="quarter" idx="11"/>
          </p:nvPr>
        </p:nvSpPr>
        <p:spPr/>
        <p:txBody>
          <a:bodyPr/>
          <a:lstStyle>
            <a:lvl1pPr>
              <a:defRPr/>
            </a:lvl1pPr>
          </a:lstStyle>
          <a:p>
            <a:pPr>
              <a:defRPr/>
            </a:pPr>
            <a:endParaRPr lang="cs-CZ"/>
          </a:p>
        </p:txBody>
      </p:sp>
      <p:sp>
        <p:nvSpPr>
          <p:cNvPr id="6" name="Rectangle 9"/>
          <p:cNvSpPr>
            <a:spLocks noGrp="1" noChangeArrowheads="1"/>
          </p:cNvSpPr>
          <p:nvPr>
            <p:ph type="sldNum" sz="quarter" idx="12"/>
          </p:nvPr>
        </p:nvSpPr>
        <p:spPr/>
        <p:txBody>
          <a:bodyPr/>
          <a:lstStyle>
            <a:lvl1pPr>
              <a:defRPr/>
            </a:lvl1pPr>
          </a:lstStyle>
          <a:p>
            <a:pPr>
              <a:defRPr/>
            </a:pPr>
            <a:fld id="{7D6569EB-4052-4500-9DB1-B81EC4C0F436}"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7"/>
          <p:cNvSpPr>
            <a:spLocks noGrp="1" noChangeArrowheads="1"/>
          </p:cNvSpPr>
          <p:nvPr>
            <p:ph type="dt" sz="half" idx="10"/>
          </p:nvPr>
        </p:nvSpPr>
        <p:spPr/>
        <p:txBody>
          <a:bodyPr/>
          <a:lstStyle>
            <a:lvl1pPr>
              <a:defRPr/>
            </a:lvl1pPr>
          </a:lstStyle>
          <a:p>
            <a:pPr>
              <a:defRPr/>
            </a:pPr>
            <a:endParaRPr lang="cs-CZ"/>
          </a:p>
        </p:txBody>
      </p:sp>
      <p:sp>
        <p:nvSpPr>
          <p:cNvPr id="6" name="Rectangle 8"/>
          <p:cNvSpPr>
            <a:spLocks noGrp="1" noChangeArrowheads="1"/>
          </p:cNvSpPr>
          <p:nvPr>
            <p:ph type="ftr" sz="quarter" idx="11"/>
          </p:nvPr>
        </p:nvSpPr>
        <p:spPr/>
        <p:txBody>
          <a:bodyPr/>
          <a:lstStyle>
            <a:lvl1pPr>
              <a:defRPr/>
            </a:lvl1pPr>
          </a:lstStyle>
          <a:p>
            <a:pPr>
              <a:defRPr/>
            </a:pPr>
            <a:endParaRPr lang="cs-CZ"/>
          </a:p>
        </p:txBody>
      </p:sp>
      <p:sp>
        <p:nvSpPr>
          <p:cNvPr id="7" name="Rectangle 9"/>
          <p:cNvSpPr>
            <a:spLocks noGrp="1" noChangeArrowheads="1"/>
          </p:cNvSpPr>
          <p:nvPr>
            <p:ph type="sldNum" sz="quarter" idx="12"/>
          </p:nvPr>
        </p:nvSpPr>
        <p:spPr/>
        <p:txBody>
          <a:bodyPr/>
          <a:lstStyle>
            <a:lvl1pPr>
              <a:defRPr/>
            </a:lvl1pPr>
          </a:lstStyle>
          <a:p>
            <a:pPr>
              <a:defRPr/>
            </a:pPr>
            <a:fld id="{F1CC6111-84F6-4D9F-A650-6DF77B8EB669}"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7"/>
          <p:cNvSpPr>
            <a:spLocks noGrp="1" noChangeArrowheads="1"/>
          </p:cNvSpPr>
          <p:nvPr>
            <p:ph type="dt" sz="half" idx="10"/>
          </p:nvPr>
        </p:nvSpPr>
        <p:spPr/>
        <p:txBody>
          <a:bodyPr/>
          <a:lstStyle>
            <a:lvl1pPr>
              <a:defRPr/>
            </a:lvl1pPr>
          </a:lstStyle>
          <a:p>
            <a:pPr>
              <a:defRPr/>
            </a:pPr>
            <a:endParaRPr lang="cs-CZ"/>
          </a:p>
        </p:txBody>
      </p:sp>
      <p:sp>
        <p:nvSpPr>
          <p:cNvPr id="8" name="Rectangle 8"/>
          <p:cNvSpPr>
            <a:spLocks noGrp="1" noChangeArrowheads="1"/>
          </p:cNvSpPr>
          <p:nvPr>
            <p:ph type="ftr" sz="quarter" idx="11"/>
          </p:nvPr>
        </p:nvSpPr>
        <p:spPr/>
        <p:txBody>
          <a:bodyPr/>
          <a:lstStyle>
            <a:lvl1pPr>
              <a:defRPr/>
            </a:lvl1pPr>
          </a:lstStyle>
          <a:p>
            <a:pPr>
              <a:defRPr/>
            </a:pPr>
            <a:endParaRPr lang="cs-CZ"/>
          </a:p>
        </p:txBody>
      </p:sp>
      <p:sp>
        <p:nvSpPr>
          <p:cNvPr id="9" name="Rectangle 9"/>
          <p:cNvSpPr>
            <a:spLocks noGrp="1" noChangeArrowheads="1"/>
          </p:cNvSpPr>
          <p:nvPr>
            <p:ph type="sldNum" sz="quarter" idx="12"/>
          </p:nvPr>
        </p:nvSpPr>
        <p:spPr/>
        <p:txBody>
          <a:bodyPr/>
          <a:lstStyle>
            <a:lvl1pPr>
              <a:defRPr/>
            </a:lvl1pPr>
          </a:lstStyle>
          <a:p>
            <a:pPr>
              <a:defRPr/>
            </a:pPr>
            <a:fld id="{1C4B3542-ADA3-4CA9-A07E-88D3B768A7FB}"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7"/>
          <p:cNvSpPr>
            <a:spLocks noGrp="1" noChangeArrowheads="1"/>
          </p:cNvSpPr>
          <p:nvPr>
            <p:ph type="dt" sz="half" idx="10"/>
          </p:nvPr>
        </p:nvSpPr>
        <p:spPr/>
        <p:txBody>
          <a:bodyPr/>
          <a:lstStyle>
            <a:lvl1pPr>
              <a:defRPr/>
            </a:lvl1pPr>
          </a:lstStyle>
          <a:p>
            <a:pPr>
              <a:defRPr/>
            </a:pPr>
            <a:endParaRPr lang="cs-CZ"/>
          </a:p>
        </p:txBody>
      </p:sp>
      <p:sp>
        <p:nvSpPr>
          <p:cNvPr id="4" name="Rectangle 8"/>
          <p:cNvSpPr>
            <a:spLocks noGrp="1" noChangeArrowheads="1"/>
          </p:cNvSpPr>
          <p:nvPr>
            <p:ph type="ftr" sz="quarter" idx="11"/>
          </p:nvPr>
        </p:nvSpPr>
        <p:spPr/>
        <p:txBody>
          <a:bodyPr/>
          <a:lstStyle>
            <a:lvl1pPr>
              <a:defRPr/>
            </a:lvl1pPr>
          </a:lstStyle>
          <a:p>
            <a:pPr>
              <a:defRPr/>
            </a:pPr>
            <a:endParaRPr lang="cs-CZ"/>
          </a:p>
        </p:txBody>
      </p:sp>
      <p:sp>
        <p:nvSpPr>
          <p:cNvPr id="5" name="Rectangle 9"/>
          <p:cNvSpPr>
            <a:spLocks noGrp="1" noChangeArrowheads="1"/>
          </p:cNvSpPr>
          <p:nvPr>
            <p:ph type="sldNum" sz="quarter" idx="12"/>
          </p:nvPr>
        </p:nvSpPr>
        <p:spPr/>
        <p:txBody>
          <a:bodyPr/>
          <a:lstStyle>
            <a:lvl1pPr>
              <a:defRPr/>
            </a:lvl1pPr>
          </a:lstStyle>
          <a:p>
            <a:pPr>
              <a:defRPr/>
            </a:pPr>
            <a:fld id="{1816AE1F-3DC3-4E0F-87A4-B26FD0376A35}"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endParaRPr lang="cs-CZ"/>
          </a:p>
        </p:txBody>
      </p:sp>
      <p:sp>
        <p:nvSpPr>
          <p:cNvPr id="3" name="Rectangle 8"/>
          <p:cNvSpPr>
            <a:spLocks noGrp="1" noChangeArrowheads="1"/>
          </p:cNvSpPr>
          <p:nvPr>
            <p:ph type="ftr" sz="quarter" idx="11"/>
          </p:nvPr>
        </p:nvSpPr>
        <p:spPr/>
        <p:txBody>
          <a:bodyPr/>
          <a:lstStyle>
            <a:lvl1pPr>
              <a:defRPr/>
            </a:lvl1pPr>
          </a:lstStyle>
          <a:p>
            <a:pPr>
              <a:defRPr/>
            </a:pPr>
            <a:endParaRPr lang="cs-CZ"/>
          </a:p>
        </p:txBody>
      </p:sp>
      <p:sp>
        <p:nvSpPr>
          <p:cNvPr id="4" name="Rectangle 9"/>
          <p:cNvSpPr>
            <a:spLocks noGrp="1" noChangeArrowheads="1"/>
          </p:cNvSpPr>
          <p:nvPr>
            <p:ph type="sldNum" sz="quarter" idx="12"/>
          </p:nvPr>
        </p:nvSpPr>
        <p:spPr/>
        <p:txBody>
          <a:bodyPr/>
          <a:lstStyle>
            <a:lvl1pPr>
              <a:defRPr/>
            </a:lvl1pPr>
          </a:lstStyle>
          <a:p>
            <a:pPr>
              <a:defRPr/>
            </a:pPr>
            <a:fld id="{8110E9C1-8D4F-49E0-8561-2FCF7F82006F}"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7"/>
          <p:cNvSpPr>
            <a:spLocks noGrp="1" noChangeArrowheads="1"/>
          </p:cNvSpPr>
          <p:nvPr>
            <p:ph type="dt" sz="half" idx="10"/>
          </p:nvPr>
        </p:nvSpPr>
        <p:spPr/>
        <p:txBody>
          <a:bodyPr/>
          <a:lstStyle>
            <a:lvl1pPr>
              <a:defRPr/>
            </a:lvl1pPr>
          </a:lstStyle>
          <a:p>
            <a:pPr>
              <a:defRPr/>
            </a:pPr>
            <a:endParaRPr lang="cs-CZ"/>
          </a:p>
        </p:txBody>
      </p:sp>
      <p:sp>
        <p:nvSpPr>
          <p:cNvPr id="6" name="Rectangle 8"/>
          <p:cNvSpPr>
            <a:spLocks noGrp="1" noChangeArrowheads="1"/>
          </p:cNvSpPr>
          <p:nvPr>
            <p:ph type="ftr" sz="quarter" idx="11"/>
          </p:nvPr>
        </p:nvSpPr>
        <p:spPr/>
        <p:txBody>
          <a:bodyPr/>
          <a:lstStyle>
            <a:lvl1pPr>
              <a:defRPr/>
            </a:lvl1pPr>
          </a:lstStyle>
          <a:p>
            <a:pPr>
              <a:defRPr/>
            </a:pPr>
            <a:endParaRPr lang="cs-CZ"/>
          </a:p>
        </p:txBody>
      </p:sp>
      <p:sp>
        <p:nvSpPr>
          <p:cNvPr id="7" name="Rectangle 9"/>
          <p:cNvSpPr>
            <a:spLocks noGrp="1" noChangeArrowheads="1"/>
          </p:cNvSpPr>
          <p:nvPr>
            <p:ph type="sldNum" sz="quarter" idx="12"/>
          </p:nvPr>
        </p:nvSpPr>
        <p:spPr/>
        <p:txBody>
          <a:bodyPr/>
          <a:lstStyle>
            <a:lvl1pPr>
              <a:defRPr/>
            </a:lvl1pPr>
          </a:lstStyle>
          <a:p>
            <a:pPr>
              <a:defRPr/>
            </a:pPr>
            <a:fld id="{7183DDA5-73ED-41CA-B7B9-FA45EFCAC741}"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7"/>
          <p:cNvSpPr>
            <a:spLocks noGrp="1" noChangeArrowheads="1"/>
          </p:cNvSpPr>
          <p:nvPr>
            <p:ph type="dt" sz="half" idx="10"/>
          </p:nvPr>
        </p:nvSpPr>
        <p:spPr/>
        <p:txBody>
          <a:bodyPr/>
          <a:lstStyle>
            <a:lvl1pPr>
              <a:defRPr/>
            </a:lvl1pPr>
          </a:lstStyle>
          <a:p>
            <a:pPr>
              <a:defRPr/>
            </a:pPr>
            <a:endParaRPr lang="cs-CZ"/>
          </a:p>
        </p:txBody>
      </p:sp>
      <p:sp>
        <p:nvSpPr>
          <p:cNvPr id="6" name="Rectangle 8"/>
          <p:cNvSpPr>
            <a:spLocks noGrp="1" noChangeArrowheads="1"/>
          </p:cNvSpPr>
          <p:nvPr>
            <p:ph type="ftr" sz="quarter" idx="11"/>
          </p:nvPr>
        </p:nvSpPr>
        <p:spPr/>
        <p:txBody>
          <a:bodyPr/>
          <a:lstStyle>
            <a:lvl1pPr>
              <a:defRPr/>
            </a:lvl1pPr>
          </a:lstStyle>
          <a:p>
            <a:pPr>
              <a:defRPr/>
            </a:pPr>
            <a:endParaRPr lang="cs-CZ"/>
          </a:p>
        </p:txBody>
      </p:sp>
      <p:sp>
        <p:nvSpPr>
          <p:cNvPr id="7" name="Rectangle 9"/>
          <p:cNvSpPr>
            <a:spLocks noGrp="1" noChangeArrowheads="1"/>
          </p:cNvSpPr>
          <p:nvPr>
            <p:ph type="sldNum" sz="quarter" idx="12"/>
          </p:nvPr>
        </p:nvSpPr>
        <p:spPr/>
        <p:txBody>
          <a:bodyPr/>
          <a:lstStyle>
            <a:lvl1pPr>
              <a:defRPr/>
            </a:lvl1pPr>
          </a:lstStyle>
          <a:p>
            <a:pPr>
              <a:defRPr/>
            </a:pPr>
            <a:fld id="{E1E8EF4E-FB7C-4C4A-B9E7-5B20452941D0}"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026" name="Group 10"/>
          <p:cNvGrpSpPr>
            <a:grpSpLocks/>
          </p:cNvGrpSpPr>
          <p:nvPr/>
        </p:nvGrpSpPr>
        <p:grpSpPr bwMode="auto">
          <a:xfrm>
            <a:off x="0" y="1588"/>
            <a:ext cx="9132888" cy="6845300"/>
            <a:chOff x="0" y="1"/>
            <a:chExt cx="5753" cy="4312"/>
          </a:xfrm>
        </p:grpSpPr>
        <p:sp>
          <p:nvSpPr>
            <p:cNvPr id="2051"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cs-CZ"/>
            </a:p>
          </p:txBody>
        </p:sp>
        <p:sp>
          <p:nvSpPr>
            <p:cNvPr id="1033" name="Arc 4"/>
            <p:cNvSpPr>
              <a:spLocks/>
            </p:cNvSpPr>
            <p:nvPr/>
          </p:nvSpPr>
          <p:spPr bwMode="auto">
            <a:xfrm>
              <a:off x="0" y="1"/>
              <a:ext cx="5298" cy="4312"/>
            </a:xfrm>
            <a:custGeom>
              <a:avLst/>
              <a:gdLst>
                <a:gd name="T0" fmla="*/ 0 w 21600"/>
                <a:gd name="T1" fmla="*/ 0 h 21600"/>
                <a:gd name="T2" fmla="*/ 78 w 21600"/>
                <a:gd name="T3" fmla="*/ 34 h 21600"/>
                <a:gd name="T4" fmla="*/ 0 w 21600"/>
                <a:gd name="T5" fmla="*/ 3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accent2"/>
              </a:solidFill>
              <a:round/>
              <a:headEnd type="none" w="sm" len="sm"/>
              <a:tailEnd type="none" w="sm" len="sm"/>
            </a:ln>
          </p:spPr>
          <p:txBody>
            <a:bodyPr wrap="none" anchor="ctr"/>
            <a:lstStyle/>
            <a:p>
              <a:pPr>
                <a:defRPr/>
              </a:pPr>
              <a:endParaRPr lang="cs-CZ"/>
            </a:p>
          </p:txBody>
        </p:sp>
      </p:grpSp>
      <p:sp>
        <p:nvSpPr>
          <p:cNvPr id="2053"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cs-CZ"/>
              <a:t>Klepnutím lze upravit styl předlohy nadpisů.</a:t>
            </a:r>
          </a:p>
        </p:txBody>
      </p:sp>
      <p:sp>
        <p:nvSpPr>
          <p:cNvPr id="2055" name="Rectangle 7"/>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vl1pPr>
          </a:lstStyle>
          <a:p>
            <a:pPr>
              <a:defRPr/>
            </a:pPr>
            <a:endParaRPr lang="cs-CZ"/>
          </a:p>
        </p:txBody>
      </p:sp>
      <p:sp>
        <p:nvSpPr>
          <p:cNvPr id="205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vl1pPr>
          </a:lstStyle>
          <a:p>
            <a:pPr>
              <a:defRPr/>
            </a:pPr>
            <a:endParaRPr lang="cs-CZ"/>
          </a:p>
        </p:txBody>
      </p:sp>
      <p:sp>
        <p:nvSpPr>
          <p:cNvPr id="2057" name="Rectangle 9"/>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pPr>
              <a:defRPr/>
            </a:pPr>
            <a:fld id="{0DA583FF-9F5D-469C-B3BB-B1E3900B7B18}" type="slidenum">
              <a:rPr lang="cs-CZ"/>
              <a:pPr>
                <a:defRPr/>
              </a:pPr>
              <a:t>‹#›</a:t>
            </a:fld>
            <a:endParaRPr lang="cs-CZ"/>
          </a:p>
        </p:txBody>
      </p:sp>
      <p:sp>
        <p:nvSpPr>
          <p:cNvPr id="1031" name="Rectangle 1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cSld>
  <p:clrMap bg1="dk2" tx1="lt1" bg2="dk1" tx2="lt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685800" y="4221089"/>
            <a:ext cx="7772400" cy="1368151"/>
          </a:xfrm>
        </p:spPr>
        <p:txBody>
          <a:bodyPr/>
          <a:lstStyle/>
          <a:p>
            <a:pPr algn="ctr" eaLnBrk="1" hangingPunct="1">
              <a:lnSpc>
                <a:spcPct val="90000"/>
              </a:lnSpc>
              <a:buFont typeface="Wingdings" pitchFamily="2" charset="2"/>
              <a:buNone/>
            </a:pPr>
            <a:r>
              <a:rPr lang="cs-CZ" sz="1500" b="1" i="1" dirty="0">
                <a:solidFill>
                  <a:schemeClr val="bg2"/>
                </a:solidFill>
              </a:rPr>
              <a:t>	</a:t>
            </a:r>
          </a:p>
          <a:p>
            <a:pPr algn="ctr" eaLnBrk="1" hangingPunct="1">
              <a:lnSpc>
                <a:spcPct val="90000"/>
              </a:lnSpc>
              <a:buNone/>
            </a:pPr>
            <a:r>
              <a:rPr lang="cs-CZ" sz="4000" b="1" dirty="0" err="1">
                <a:solidFill>
                  <a:schemeClr val="bg2"/>
                </a:solidFill>
              </a:rPr>
              <a:t>Rewarding</a:t>
            </a:r>
            <a:r>
              <a:rPr lang="cs-CZ" sz="4000" b="1" dirty="0">
                <a:solidFill>
                  <a:schemeClr val="bg2"/>
                </a:solidFill>
              </a:rPr>
              <a:t> </a:t>
            </a:r>
            <a:r>
              <a:rPr lang="cs-CZ" sz="4000" b="1" dirty="0" err="1">
                <a:solidFill>
                  <a:schemeClr val="bg2"/>
                </a:solidFill>
              </a:rPr>
              <a:t>system</a:t>
            </a:r>
            <a:r>
              <a:rPr lang="cs-CZ" sz="4000" b="1" dirty="0">
                <a:solidFill>
                  <a:schemeClr val="bg2"/>
                </a:solidFill>
              </a:rPr>
              <a:t>. Performance management and </a:t>
            </a:r>
            <a:r>
              <a:rPr lang="cs-CZ" sz="4000" b="1" dirty="0" err="1">
                <a:solidFill>
                  <a:schemeClr val="bg2"/>
                </a:solidFill>
              </a:rPr>
              <a:t>motivation</a:t>
            </a:r>
            <a:r>
              <a:rPr lang="cs-CZ" sz="4000" b="1" dirty="0">
                <a:solidFill>
                  <a:schemeClr val="bg2"/>
                </a:solidFill>
              </a:rPr>
              <a:t> </a:t>
            </a:r>
          </a:p>
          <a:p>
            <a:pPr algn="ctr" eaLnBrk="1" hangingPunct="1">
              <a:lnSpc>
                <a:spcPct val="90000"/>
              </a:lnSpc>
              <a:buNone/>
            </a:pPr>
            <a:endParaRPr lang="cs-CZ" sz="4000" b="1" dirty="0">
              <a:solidFill>
                <a:schemeClr val="bg2"/>
              </a:solidFill>
            </a:endParaRPr>
          </a:p>
        </p:txBody>
      </p:sp>
      <p:sp>
        <p:nvSpPr>
          <p:cNvPr id="4" name="Obdélník 3"/>
          <p:cNvSpPr/>
          <p:nvPr/>
        </p:nvSpPr>
        <p:spPr>
          <a:xfrm>
            <a:off x="0" y="2205038"/>
            <a:ext cx="9144000" cy="1944687"/>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3600" b="1" dirty="0">
                <a:latin typeface="Arial" pitchFamily="34" charset="0"/>
                <a:cs typeface="Arial" pitchFamily="34" charset="0"/>
              </a:rPr>
              <a:t>HUMAN RESOURCE MANAGEMENT</a:t>
            </a:r>
            <a:endParaRPr lang="pt-BR" sz="3600" b="1" dirty="0">
              <a:latin typeface="Arial" pitchFamily="34" charset="0"/>
              <a:cs typeface="Arial" pitchFamily="34" charset="0"/>
            </a:endParaRPr>
          </a:p>
          <a:p>
            <a:pPr algn="ctr" fontAlgn="auto">
              <a:spcBef>
                <a:spcPts val="0"/>
              </a:spcBef>
              <a:spcAft>
                <a:spcPts val="0"/>
              </a:spcAft>
              <a:defRPr/>
            </a:pPr>
            <a:endParaRPr lang="cs-CZ" sz="1000" b="1" dirty="0">
              <a:latin typeface="Arial" pitchFamily="34" charset="0"/>
              <a:cs typeface="Arial" pitchFamily="34" charset="0"/>
            </a:endParaRPr>
          </a:p>
          <a:p>
            <a:pPr algn="ctr" fontAlgn="auto">
              <a:spcBef>
                <a:spcPts val="0"/>
              </a:spcBef>
              <a:spcAft>
                <a:spcPts val="0"/>
              </a:spcAft>
              <a:defRPr/>
            </a:pPr>
            <a:r>
              <a:rPr lang="cs-CZ" b="1" dirty="0" err="1">
                <a:latin typeface="Arial" pitchFamily="34" charset="0"/>
                <a:cs typeface="Arial" pitchFamily="34" charset="0"/>
              </a:rPr>
              <a:t>Lesson</a:t>
            </a:r>
            <a:r>
              <a:rPr lang="cs-CZ" b="1" dirty="0">
                <a:latin typeface="Arial" pitchFamily="34" charset="0"/>
                <a:cs typeface="Arial" pitchFamily="34" charset="0"/>
              </a:rPr>
              <a:t> 10</a:t>
            </a:r>
          </a:p>
        </p:txBody>
      </p:sp>
      <p:sp>
        <p:nvSpPr>
          <p:cNvPr id="2" name="TextovéPole 1"/>
          <p:cNvSpPr txBox="1"/>
          <p:nvPr/>
        </p:nvSpPr>
        <p:spPr>
          <a:xfrm>
            <a:off x="1619672" y="5850088"/>
            <a:ext cx="6192688" cy="461665"/>
          </a:xfrm>
          <a:prstGeom prst="rect">
            <a:avLst/>
          </a:prstGeom>
          <a:noFill/>
        </p:spPr>
        <p:txBody>
          <a:bodyPr wrap="square" rtlCol="0">
            <a:spAutoFit/>
          </a:bodyPr>
          <a:lstStyle/>
          <a:p>
            <a:pPr algn="ctr"/>
            <a:r>
              <a:rPr lang="cs-CZ" dirty="0">
                <a:solidFill>
                  <a:schemeClr val="bg2"/>
                </a:solidFill>
              </a:rPr>
              <a:t>Ing. Helena Marková, Ph.D.</a:t>
            </a:r>
          </a:p>
        </p:txBody>
      </p:sp>
      <p:sp>
        <p:nvSpPr>
          <p:cNvPr id="8" name="Rectangle 2"/>
          <p:cNvSpPr>
            <a:spLocks noChangeArrowheads="1"/>
          </p:cNvSpPr>
          <p:nvPr/>
        </p:nvSpPr>
        <p:spPr bwMode="auto">
          <a:xfrm>
            <a:off x="758812" y="235496"/>
            <a:ext cx="11733052" cy="707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pic>
        <p:nvPicPr>
          <p:cNvPr id="1025" name="obrázek 2" descr="SLU-znacka-OPF-horizo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547262"/>
            <a:ext cx="3937883" cy="12241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3000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30500"/>
                            </p:stCondLst>
                            <p:childTnLst>
                              <p:par>
                                <p:cTn id="10" presetID="2" presetClass="entr" presetSubtype="1" fill="hold" grpId="0" nodeType="afterEffect">
                                  <p:stCondLst>
                                    <p:cond delay="60000"/>
                                  </p:stCondLst>
                                  <p:childTnLst>
                                    <p:set>
                                      <p:cBhvr>
                                        <p:cTn id="11" dur="1" fill="hold">
                                          <p:stCondLst>
                                            <p:cond delay="0"/>
                                          </p:stCondLst>
                                        </p:cTn>
                                        <p:tgtEl>
                                          <p:spTgt spid="28675">
                                            <p:txEl>
                                              <p:pRg st="1" end="1"/>
                                            </p:txEl>
                                          </p:spTgt>
                                        </p:tgtEl>
                                        <p:attrNameLst>
                                          <p:attrName>style.visibility</p:attrName>
                                        </p:attrNameLst>
                                      </p:cBhvr>
                                      <p:to>
                                        <p:strVal val="visible"/>
                                      </p:to>
                                    </p:set>
                                    <p:anim calcmode="lin" valueType="num">
                                      <p:cBhvr additive="base">
                                        <p:cTn id="12"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8675">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advAuto="30000"/>
    </p:bld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Equality</a:t>
            </a:r>
            <a:r>
              <a:rPr lang="cs-CZ" sz="3300" b="1" dirty="0">
                <a:solidFill>
                  <a:schemeClr val="bg2"/>
                </a:solidFill>
                <a:effectLst/>
                <a:latin typeface="+mn-lt"/>
              </a:rPr>
              <a:t> in </a:t>
            </a:r>
            <a:r>
              <a:rPr lang="cs-CZ" sz="3300" b="1" dirty="0" err="1">
                <a:solidFill>
                  <a:schemeClr val="bg2"/>
                </a:solidFill>
                <a:effectLst/>
                <a:latin typeface="+mn-lt"/>
              </a:rPr>
              <a:t>rewarding</a:t>
            </a:r>
            <a:r>
              <a:rPr lang="cs-CZ" sz="3300" b="1" dirty="0">
                <a:solidFill>
                  <a:schemeClr val="bg2"/>
                </a:solidFill>
                <a:effectLst/>
                <a:latin typeface="+mn-lt"/>
              </a:rPr>
              <a:t> </a:t>
            </a:r>
            <a:r>
              <a:rPr lang="cs-CZ" sz="3300" b="1" dirty="0" err="1">
                <a:solidFill>
                  <a:schemeClr val="bg2"/>
                </a:solidFill>
                <a:effectLst/>
                <a:latin typeface="+mn-lt"/>
              </a:rPr>
              <a:t>systems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r>
              <a:rPr lang="en-US" sz="2000" dirty="0">
                <a:solidFill>
                  <a:schemeClr val="bg2"/>
                </a:solidFill>
              </a:rPr>
              <a:t>Equality in rewarding systems refers to the principle of providing equal rewards for equal contributions within an organization. This concept is based on the idea of fairness and impartiality in recognizing and compensating employees.</a:t>
            </a:r>
            <a:endParaRPr lang="cs-CZ" sz="2000" dirty="0">
              <a:solidFill>
                <a:schemeClr val="bg2"/>
              </a:solidFill>
            </a:endParaRPr>
          </a:p>
          <a:p>
            <a:pPr marL="0" indent="0" algn="just">
              <a:buNone/>
            </a:pPr>
            <a:r>
              <a:rPr lang="cs-CZ" sz="2000" dirty="0" err="1">
                <a:solidFill>
                  <a:schemeClr val="bg2"/>
                </a:solidFill>
              </a:rPr>
              <a:t>Features</a:t>
            </a:r>
            <a:r>
              <a:rPr lang="cs-CZ" sz="2000" dirty="0">
                <a:solidFill>
                  <a:schemeClr val="bg2"/>
                </a:solidFill>
              </a:rPr>
              <a:t> </a:t>
            </a:r>
            <a:r>
              <a:rPr lang="cs-CZ" sz="2000" dirty="0" err="1">
                <a:solidFill>
                  <a:schemeClr val="bg2"/>
                </a:solidFill>
              </a:rPr>
              <a:t>of</a:t>
            </a:r>
            <a:r>
              <a:rPr lang="cs-CZ" sz="2000" dirty="0">
                <a:solidFill>
                  <a:schemeClr val="bg2"/>
                </a:solidFill>
              </a:rPr>
              <a:t> </a:t>
            </a:r>
            <a:r>
              <a:rPr lang="cs-CZ" sz="2000" dirty="0" err="1">
                <a:solidFill>
                  <a:schemeClr val="bg2"/>
                </a:solidFill>
              </a:rPr>
              <a:t>equal</a:t>
            </a:r>
            <a:r>
              <a:rPr lang="cs-CZ" sz="2000" dirty="0">
                <a:solidFill>
                  <a:schemeClr val="bg2"/>
                </a:solidFill>
              </a:rPr>
              <a:t> </a:t>
            </a:r>
            <a:r>
              <a:rPr lang="cs-CZ" sz="2000" dirty="0" err="1">
                <a:solidFill>
                  <a:schemeClr val="bg2"/>
                </a:solidFill>
              </a:rPr>
              <a:t>rewarding</a:t>
            </a:r>
            <a:r>
              <a:rPr lang="cs-CZ" sz="2000" dirty="0">
                <a:solidFill>
                  <a:schemeClr val="bg2"/>
                </a:solidFill>
              </a:rPr>
              <a:t> systém:</a:t>
            </a:r>
          </a:p>
          <a:p>
            <a:pPr marL="0" indent="0" algn="just">
              <a:buNone/>
            </a:pPr>
            <a:r>
              <a:rPr lang="en-US" sz="2000" dirty="0">
                <a:solidFill>
                  <a:schemeClr val="bg2"/>
                </a:solidFill>
              </a:rPr>
              <a:t>1.	</a:t>
            </a:r>
            <a:r>
              <a:rPr lang="en-US" sz="2000" b="1" dirty="0">
                <a:solidFill>
                  <a:schemeClr val="bg2"/>
                </a:solidFill>
              </a:rPr>
              <a:t>Fairness</a:t>
            </a:r>
            <a:r>
              <a:rPr lang="en-US" sz="2000" dirty="0">
                <a:solidFill>
                  <a:schemeClr val="bg2"/>
                </a:solidFill>
              </a:rPr>
              <a:t>: Reward systems are considered equal when they are fair, meaning that they are free from bias, favoritism, or discrimination. Rewards should be based on objective criteria such as performance, effort, skills, or responsibilities rather than on subjective preferences or personal characteristics.</a:t>
            </a:r>
          </a:p>
          <a:p>
            <a:pPr marL="0" indent="0" algn="just">
              <a:buNone/>
            </a:pPr>
            <a:r>
              <a:rPr lang="cs-CZ" sz="2000" dirty="0">
                <a:solidFill>
                  <a:schemeClr val="bg2"/>
                </a:solidFill>
              </a:rPr>
              <a:t>2.         </a:t>
            </a:r>
            <a:r>
              <a:rPr lang="en-US" sz="2000" b="1" dirty="0">
                <a:solidFill>
                  <a:schemeClr val="bg2"/>
                </a:solidFill>
              </a:rPr>
              <a:t>Transparency</a:t>
            </a:r>
            <a:r>
              <a:rPr lang="en-US" sz="2000" dirty="0">
                <a:solidFill>
                  <a:schemeClr val="bg2"/>
                </a:solidFill>
              </a:rPr>
              <a:t>: Equal rewarding systems operate transparently, with clear criteria for what is rewarded and how. Employees should understand what is expected of them and how these expectations tie to the rewards they can receive.</a:t>
            </a:r>
            <a:endParaRPr lang="cs-CZ" sz="2000" dirty="0">
              <a:solidFill>
                <a:schemeClr val="bg2"/>
              </a:solidFill>
            </a:endParaRPr>
          </a:p>
          <a:p>
            <a:pPr marL="0" indent="0" algn="just">
              <a:buNone/>
            </a:pPr>
            <a:r>
              <a:rPr lang="cs-CZ" sz="2000" dirty="0">
                <a:solidFill>
                  <a:schemeClr val="bg2"/>
                </a:solidFill>
              </a:rPr>
              <a:t>3</a:t>
            </a:r>
            <a:r>
              <a:rPr lang="cs-CZ" sz="2000" b="1" dirty="0">
                <a:solidFill>
                  <a:schemeClr val="bg2"/>
                </a:solidFill>
              </a:rPr>
              <a:t>.       </a:t>
            </a:r>
            <a:r>
              <a:rPr lang="en-US" sz="2000" b="1" dirty="0">
                <a:solidFill>
                  <a:schemeClr val="bg2"/>
                </a:solidFill>
              </a:rPr>
              <a:t>Consistency</a:t>
            </a:r>
            <a:r>
              <a:rPr lang="en-US" sz="2000" dirty="0">
                <a:solidFill>
                  <a:schemeClr val="bg2"/>
                </a:solidFill>
              </a:rPr>
              <a:t>: There should be consistency in the way rewards are distributed. Employees in similar roles with similar achievements and levels of contribution should receive similar rewards.</a:t>
            </a:r>
          </a:p>
          <a:p>
            <a:pPr marL="0" indent="0" algn="just">
              <a:buNone/>
            </a:pPr>
            <a:endParaRPr lang="en-US" sz="2000" dirty="0">
              <a:solidFill>
                <a:schemeClr val="bg2"/>
              </a:solidFill>
            </a:endParaRPr>
          </a:p>
          <a:p>
            <a:pPr marL="0" indent="0" algn="just">
              <a:buNone/>
            </a:pPr>
            <a:endParaRPr lang="cs-CZ" sz="2000" dirty="0">
              <a:solidFill>
                <a:schemeClr val="bg2"/>
              </a:solidFill>
            </a:endParaRPr>
          </a:p>
          <a:p>
            <a:pPr marL="0" indent="0" algn="just">
              <a:buNone/>
            </a:pPr>
            <a:endParaRPr lang="cs-CZ" sz="20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3523445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Equality</a:t>
            </a:r>
            <a:r>
              <a:rPr lang="cs-CZ" sz="3300" b="1" dirty="0">
                <a:solidFill>
                  <a:schemeClr val="bg2"/>
                </a:solidFill>
                <a:effectLst/>
                <a:latin typeface="+mn-lt"/>
              </a:rPr>
              <a:t> in </a:t>
            </a:r>
            <a:r>
              <a:rPr lang="cs-CZ" sz="3300" b="1" dirty="0" err="1">
                <a:solidFill>
                  <a:schemeClr val="bg2"/>
                </a:solidFill>
                <a:effectLst/>
                <a:latin typeface="+mn-lt"/>
              </a:rPr>
              <a:t>rewarding</a:t>
            </a:r>
            <a:r>
              <a:rPr lang="cs-CZ" sz="3300" b="1" dirty="0">
                <a:solidFill>
                  <a:schemeClr val="bg2"/>
                </a:solidFill>
                <a:effectLst/>
                <a:latin typeface="+mn-lt"/>
              </a:rPr>
              <a:t> </a:t>
            </a:r>
            <a:r>
              <a:rPr lang="cs-CZ" sz="3300" b="1" dirty="0" err="1">
                <a:solidFill>
                  <a:schemeClr val="bg2"/>
                </a:solidFill>
                <a:effectLst/>
                <a:latin typeface="+mn-lt"/>
              </a:rPr>
              <a:t>systems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r>
              <a:rPr lang="en-US" sz="2000" dirty="0">
                <a:solidFill>
                  <a:schemeClr val="bg2"/>
                </a:solidFill>
              </a:rPr>
              <a:t>4.	</a:t>
            </a:r>
            <a:r>
              <a:rPr lang="en-US" sz="2000" b="1" dirty="0">
                <a:solidFill>
                  <a:schemeClr val="bg2"/>
                </a:solidFill>
              </a:rPr>
              <a:t>Merit-based:</a:t>
            </a:r>
            <a:r>
              <a:rPr lang="en-US" sz="2000" dirty="0">
                <a:solidFill>
                  <a:schemeClr val="bg2"/>
                </a:solidFill>
              </a:rPr>
              <a:t> Rewards should be based on merit, reflecting the contributions and performance of the employees. The idea is to reward employees proportionately to the value they bring to the organization.</a:t>
            </a:r>
          </a:p>
          <a:p>
            <a:pPr marL="0" indent="0" algn="just">
              <a:buNone/>
            </a:pPr>
            <a:r>
              <a:rPr lang="en-US" sz="2000" dirty="0">
                <a:solidFill>
                  <a:schemeClr val="bg2"/>
                </a:solidFill>
              </a:rPr>
              <a:t>5.	</a:t>
            </a:r>
            <a:r>
              <a:rPr lang="en-US" sz="2000" b="1" dirty="0">
                <a:solidFill>
                  <a:schemeClr val="bg2"/>
                </a:solidFill>
              </a:rPr>
              <a:t>Non-Discriminatory</a:t>
            </a:r>
            <a:r>
              <a:rPr lang="en-US" sz="2000" dirty="0">
                <a:solidFill>
                  <a:schemeClr val="bg2"/>
                </a:solidFill>
              </a:rPr>
              <a:t>: Equality in rewarding systems ensures that all employees, regardless of gender, race, age, disability, or any other personal characteristic, have equal access to rewards for comparable work.</a:t>
            </a:r>
          </a:p>
          <a:p>
            <a:pPr marL="0" indent="0" algn="just">
              <a:buNone/>
            </a:pPr>
            <a:r>
              <a:rPr lang="en-US" sz="2000" dirty="0">
                <a:solidFill>
                  <a:schemeClr val="bg2"/>
                </a:solidFill>
              </a:rPr>
              <a:t>6.	</a:t>
            </a:r>
            <a:r>
              <a:rPr lang="en-US" sz="2000" b="1" dirty="0">
                <a:solidFill>
                  <a:schemeClr val="bg2"/>
                </a:solidFill>
              </a:rPr>
              <a:t>Compliance with Laws and Standards</a:t>
            </a:r>
            <a:r>
              <a:rPr lang="en-US" sz="2000" dirty="0">
                <a:solidFill>
                  <a:schemeClr val="bg2"/>
                </a:solidFill>
              </a:rPr>
              <a:t>: The system should comply with all relevant laws and ethical standards, including equal pay for equal work and other labor and anti-discrimination laws.</a:t>
            </a:r>
          </a:p>
          <a:p>
            <a:pPr marL="0" indent="0" algn="just">
              <a:buNone/>
            </a:pPr>
            <a:r>
              <a:rPr lang="en-US" sz="2000" dirty="0">
                <a:solidFill>
                  <a:schemeClr val="bg2"/>
                </a:solidFill>
              </a:rPr>
              <a:t>7.	</a:t>
            </a:r>
            <a:r>
              <a:rPr lang="en-US" sz="2000" b="1" dirty="0">
                <a:solidFill>
                  <a:schemeClr val="bg2"/>
                </a:solidFill>
              </a:rPr>
              <a:t>Aligned with Organizational Goals</a:t>
            </a:r>
            <a:r>
              <a:rPr lang="en-US" sz="2000" dirty="0">
                <a:solidFill>
                  <a:schemeClr val="bg2"/>
                </a:solidFill>
              </a:rPr>
              <a:t>: Reward systems should align with the overall goals and values of the organization. This means that the rewards should support the organization's strategy by incentivizing behaviors and outcomes that advance its objectives.</a:t>
            </a:r>
          </a:p>
          <a:p>
            <a:pPr marL="0" indent="0" algn="just">
              <a:buNone/>
            </a:pPr>
            <a:endParaRPr lang="cs-CZ" sz="20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568598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432047"/>
          </a:xfrm>
        </p:spPr>
        <p:txBody>
          <a:bodyPr/>
          <a:lstStyle/>
          <a:p>
            <a:pPr eaLnBrk="1" hangingPunct="1">
              <a:defRPr/>
            </a:pPr>
            <a:r>
              <a:rPr lang="cs-CZ" sz="3300" b="1" dirty="0" err="1">
                <a:solidFill>
                  <a:schemeClr val="bg2"/>
                </a:solidFill>
                <a:effectLst/>
                <a:latin typeface="+mn-lt"/>
              </a:rPr>
              <a:t>Fairness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268166"/>
            <a:ext cx="8640960" cy="5545211"/>
          </a:xfrm>
        </p:spPr>
        <p:txBody>
          <a:bodyPr>
            <a:noAutofit/>
          </a:bodyPr>
          <a:lstStyle/>
          <a:p>
            <a:pPr marL="0" indent="0" algn="just">
              <a:buNone/>
            </a:pP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pic>
        <p:nvPicPr>
          <p:cNvPr id="3" name="Obrázek 2">
            <a:extLst>
              <a:ext uri="{FF2B5EF4-FFF2-40B4-BE49-F238E27FC236}">
                <a16:creationId xmlns:a16="http://schemas.microsoft.com/office/drawing/2014/main" id="{2703D9C8-0059-4A71-815F-B9758AFDFC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692696"/>
            <a:ext cx="7272808" cy="6051003"/>
          </a:xfrm>
          <a:prstGeom prst="rect">
            <a:avLst/>
          </a:prstGeom>
        </p:spPr>
      </p:pic>
    </p:spTree>
    <p:extLst>
      <p:ext uri="{BB962C8B-B14F-4D97-AF65-F5344CB8AC3E}">
        <p14:creationId xmlns:p14="http://schemas.microsoft.com/office/powerpoint/2010/main" val="3688340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549275"/>
          </a:xfrm>
        </p:spPr>
        <p:txBody>
          <a:bodyPr/>
          <a:lstStyle/>
          <a:p>
            <a:pPr eaLnBrk="1" hangingPunct="1">
              <a:defRPr/>
            </a:pPr>
            <a:r>
              <a:rPr lang="cs-CZ" sz="3300" b="1" dirty="0" err="1">
                <a:solidFill>
                  <a:schemeClr val="bg2"/>
                </a:solidFill>
                <a:effectLst/>
                <a:latin typeface="+mn-lt"/>
              </a:rPr>
              <a:t>Rewarding</a:t>
            </a:r>
            <a:r>
              <a:rPr lang="cs-CZ" sz="3300" b="1" dirty="0">
                <a:solidFill>
                  <a:schemeClr val="bg2"/>
                </a:solidFill>
                <a:effectLst/>
                <a:latin typeface="+mn-lt"/>
              </a:rPr>
              <a:t> </a:t>
            </a:r>
            <a:r>
              <a:rPr lang="cs-CZ" sz="3300" b="1" dirty="0" err="1">
                <a:solidFill>
                  <a:schemeClr val="bg2"/>
                </a:solidFill>
                <a:effectLst/>
                <a:latin typeface="+mn-lt"/>
              </a:rPr>
              <a:t>forms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241972"/>
            <a:ext cx="8640960" cy="5571405"/>
          </a:xfrm>
        </p:spPr>
        <p:txBody>
          <a:bodyPr>
            <a:noAutofit/>
          </a:bodyPr>
          <a:lstStyle/>
          <a:p>
            <a:pPr marL="0" indent="0" algn="just">
              <a:buNone/>
            </a:pPr>
            <a:r>
              <a:rPr lang="en-US" sz="2800" dirty="0">
                <a:solidFill>
                  <a:schemeClr val="bg2"/>
                </a:solidFill>
              </a:rPr>
              <a:t>Financial Rewards</a:t>
            </a:r>
            <a:r>
              <a:rPr lang="cs-CZ" sz="2800" dirty="0">
                <a:solidFill>
                  <a:schemeClr val="bg2"/>
                </a:solidFill>
              </a:rPr>
              <a:t>   X   </a:t>
            </a:r>
            <a:r>
              <a:rPr lang="en-US" sz="2800" dirty="0">
                <a:solidFill>
                  <a:schemeClr val="bg2"/>
                </a:solidFill>
              </a:rPr>
              <a:t>Non-Financial Rewards</a:t>
            </a:r>
            <a:endParaRPr lang="cs-CZ" sz="2800" dirty="0">
              <a:solidFill>
                <a:schemeClr val="bg2"/>
              </a:solidFill>
            </a:endParaRPr>
          </a:p>
          <a:p>
            <a:pPr marL="0" indent="0" algn="just">
              <a:buNone/>
            </a:pPr>
            <a:endParaRPr lang="cs-CZ" sz="2800" dirty="0">
              <a:solidFill>
                <a:schemeClr val="bg2"/>
              </a:solidFill>
            </a:endParaRPr>
          </a:p>
          <a:p>
            <a:pPr marL="0" indent="0" algn="just">
              <a:buNone/>
            </a:pPr>
            <a:r>
              <a:rPr lang="en-US" sz="2800" dirty="0">
                <a:solidFill>
                  <a:schemeClr val="bg2"/>
                </a:solidFill>
              </a:rPr>
              <a:t>Extrinsic Rewards</a:t>
            </a:r>
            <a:r>
              <a:rPr lang="cs-CZ" sz="2800" dirty="0">
                <a:solidFill>
                  <a:schemeClr val="bg2"/>
                </a:solidFill>
              </a:rPr>
              <a:t>   X    In</a:t>
            </a:r>
            <a:r>
              <a:rPr lang="en-US" sz="2800" dirty="0" err="1">
                <a:solidFill>
                  <a:schemeClr val="bg2"/>
                </a:solidFill>
              </a:rPr>
              <a:t>trinsic</a:t>
            </a:r>
            <a:r>
              <a:rPr lang="en-US" sz="2800" dirty="0">
                <a:solidFill>
                  <a:schemeClr val="bg2"/>
                </a:solidFill>
              </a:rPr>
              <a:t> Rewards</a:t>
            </a:r>
            <a:endParaRPr lang="cs-CZ" sz="2800" dirty="0">
              <a:solidFill>
                <a:schemeClr val="bg2"/>
              </a:solidFill>
            </a:endParaRPr>
          </a:p>
          <a:p>
            <a:pPr algn="just">
              <a:buFontTx/>
              <a:buChar char="-"/>
            </a:pPr>
            <a:r>
              <a:rPr lang="cs-CZ" sz="2800" dirty="0" err="1">
                <a:solidFill>
                  <a:schemeClr val="bg2"/>
                </a:solidFill>
              </a:rPr>
              <a:t>external</a:t>
            </a:r>
            <a:r>
              <a:rPr lang="cs-CZ" sz="2800" dirty="0">
                <a:solidFill>
                  <a:schemeClr val="bg2"/>
                </a:solidFill>
              </a:rPr>
              <a:t> </a:t>
            </a:r>
            <a:r>
              <a:rPr lang="cs-CZ" sz="2800" dirty="0" err="1">
                <a:solidFill>
                  <a:schemeClr val="bg2"/>
                </a:solidFill>
              </a:rPr>
              <a:t>resources</a:t>
            </a:r>
            <a:r>
              <a:rPr lang="cs-CZ" sz="2800" dirty="0">
                <a:solidFill>
                  <a:schemeClr val="bg2"/>
                </a:solidFill>
              </a:rPr>
              <a:t>       - </a:t>
            </a:r>
            <a:r>
              <a:rPr lang="cs-CZ" sz="2800" dirty="0" err="1">
                <a:solidFill>
                  <a:schemeClr val="bg2"/>
                </a:solidFill>
              </a:rPr>
              <a:t>internal</a:t>
            </a:r>
            <a:r>
              <a:rPr lang="cs-CZ" sz="2800" dirty="0">
                <a:solidFill>
                  <a:schemeClr val="bg2"/>
                </a:solidFill>
              </a:rPr>
              <a:t>(</a:t>
            </a:r>
            <a:r>
              <a:rPr lang="cs-CZ" sz="2800" dirty="0" err="1">
                <a:solidFill>
                  <a:schemeClr val="bg2"/>
                </a:solidFill>
              </a:rPr>
              <a:t>sense</a:t>
            </a:r>
            <a:r>
              <a:rPr lang="cs-CZ" sz="2800" dirty="0">
                <a:solidFill>
                  <a:schemeClr val="bg2"/>
                </a:solidFill>
              </a:rPr>
              <a:t> </a:t>
            </a:r>
            <a:r>
              <a:rPr lang="cs-CZ" sz="2800" dirty="0" err="1">
                <a:solidFill>
                  <a:schemeClr val="bg2"/>
                </a:solidFill>
              </a:rPr>
              <a:t>of</a:t>
            </a:r>
            <a:r>
              <a:rPr lang="cs-CZ" sz="2800" dirty="0">
                <a:solidFill>
                  <a:schemeClr val="bg2"/>
                </a:solidFill>
              </a:rPr>
              <a:t> </a:t>
            </a:r>
            <a:r>
              <a:rPr lang="cs-CZ" sz="2800" dirty="0" err="1">
                <a:solidFill>
                  <a:schemeClr val="bg2"/>
                </a:solidFill>
              </a:rPr>
              <a:t>accomp</a:t>
            </a:r>
            <a:r>
              <a:rPr lang="cs-CZ" sz="2800" dirty="0">
                <a:solidFill>
                  <a:schemeClr val="bg2"/>
                </a:solidFill>
              </a:rPr>
              <a:t>., </a:t>
            </a:r>
            <a:r>
              <a:rPr lang="cs-CZ" sz="2800" dirty="0" err="1">
                <a:solidFill>
                  <a:schemeClr val="bg2"/>
                </a:solidFill>
              </a:rPr>
              <a:t>perso</a:t>
            </a:r>
            <a:r>
              <a:rPr lang="cs-CZ" sz="2800" dirty="0">
                <a:solidFill>
                  <a:schemeClr val="bg2"/>
                </a:solidFill>
              </a:rPr>
              <a:t>-</a:t>
            </a:r>
          </a:p>
          <a:p>
            <a:pPr algn="just">
              <a:buFontTx/>
              <a:buChar char="-"/>
            </a:pPr>
            <a:r>
              <a:rPr lang="cs-CZ" sz="2800" dirty="0" err="1">
                <a:solidFill>
                  <a:schemeClr val="bg2"/>
                </a:solidFill>
              </a:rPr>
              <a:t>physical</a:t>
            </a:r>
            <a:r>
              <a:rPr lang="cs-CZ" sz="2800" dirty="0">
                <a:solidFill>
                  <a:schemeClr val="bg2"/>
                </a:solidFill>
              </a:rPr>
              <a:t> </a:t>
            </a:r>
            <a:r>
              <a:rPr lang="cs-CZ" sz="2800" dirty="0" err="1">
                <a:solidFill>
                  <a:schemeClr val="bg2"/>
                </a:solidFill>
              </a:rPr>
              <a:t>items</a:t>
            </a:r>
            <a:r>
              <a:rPr lang="cs-CZ" sz="2800" dirty="0">
                <a:solidFill>
                  <a:schemeClr val="bg2"/>
                </a:solidFill>
              </a:rPr>
              <a:t>               </a:t>
            </a:r>
            <a:r>
              <a:rPr lang="cs-CZ" sz="2800" dirty="0" err="1">
                <a:solidFill>
                  <a:schemeClr val="bg2"/>
                </a:solidFill>
              </a:rPr>
              <a:t>nal</a:t>
            </a:r>
            <a:r>
              <a:rPr lang="cs-CZ" sz="2800" dirty="0">
                <a:solidFill>
                  <a:schemeClr val="bg2"/>
                </a:solidFill>
              </a:rPr>
              <a:t> </a:t>
            </a:r>
            <a:r>
              <a:rPr lang="cs-CZ" sz="2800" dirty="0" err="1">
                <a:solidFill>
                  <a:schemeClr val="bg2"/>
                </a:solidFill>
              </a:rPr>
              <a:t>satisfaction</a:t>
            </a:r>
            <a:endParaRPr lang="cs-CZ" sz="2800" dirty="0">
              <a:solidFill>
                <a:schemeClr val="bg2"/>
              </a:solidFill>
            </a:endParaRPr>
          </a:p>
          <a:p>
            <a:pPr marL="0" indent="0" algn="just">
              <a:buNone/>
            </a:pPr>
            <a:r>
              <a:rPr lang="cs-CZ" sz="2800" dirty="0">
                <a:solidFill>
                  <a:schemeClr val="bg2"/>
                </a:solidFill>
              </a:rPr>
              <a:t>    </a:t>
            </a:r>
          </a:p>
          <a:p>
            <a:pPr marL="0" indent="0" algn="just">
              <a:buNone/>
            </a:pPr>
            <a:endParaRPr lang="cs-CZ" sz="2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4830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Componenets</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a:t>
            </a:r>
            <a:r>
              <a:rPr lang="cs-CZ" sz="3300" b="1" dirty="0" err="1">
                <a:solidFill>
                  <a:schemeClr val="bg2"/>
                </a:solidFill>
                <a:effectLst/>
                <a:latin typeface="+mn-lt"/>
              </a:rPr>
              <a:t>rewarding</a:t>
            </a:r>
            <a:r>
              <a:rPr lang="cs-CZ" sz="3300" b="1" dirty="0">
                <a:solidFill>
                  <a:schemeClr val="bg2"/>
                </a:solidFill>
                <a:effectLst/>
                <a:latin typeface="+mn-lt"/>
              </a:rPr>
              <a:t> </a:t>
            </a:r>
            <a:r>
              <a:rPr lang="cs-CZ" sz="3300" b="1" dirty="0" err="1">
                <a:solidFill>
                  <a:schemeClr val="bg2"/>
                </a:solidFill>
                <a:effectLst/>
                <a:latin typeface="+mn-lt"/>
              </a:rPr>
              <a:t>forms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r>
              <a:rPr lang="en-US" sz="2400" b="1" dirty="0">
                <a:solidFill>
                  <a:schemeClr val="bg2"/>
                </a:solidFill>
              </a:rPr>
              <a:t>Monetary Rewards:</a:t>
            </a:r>
          </a:p>
          <a:p>
            <a:pPr algn="just">
              <a:buFont typeface="Wingdings" panose="05000000000000000000" pitchFamily="2" charset="2"/>
              <a:buChar char="Ø"/>
            </a:pPr>
            <a:r>
              <a:rPr lang="en-US" sz="2400" dirty="0">
                <a:solidFill>
                  <a:schemeClr val="bg2"/>
                </a:solidFill>
              </a:rPr>
              <a:t>Salary: The basic compensation an employee receives for their work.</a:t>
            </a:r>
          </a:p>
          <a:p>
            <a:pPr algn="just">
              <a:buFont typeface="Wingdings" panose="05000000000000000000" pitchFamily="2" charset="2"/>
              <a:buChar char="Ø"/>
            </a:pPr>
            <a:r>
              <a:rPr lang="en-US" sz="2400" dirty="0">
                <a:solidFill>
                  <a:schemeClr val="bg2"/>
                </a:solidFill>
              </a:rPr>
              <a:t>Bonuses: Additional compensation awarded for meeting or exceeding certain goals or for exceptional performance.</a:t>
            </a:r>
          </a:p>
          <a:p>
            <a:pPr algn="just">
              <a:buFont typeface="Wingdings" panose="05000000000000000000" pitchFamily="2" charset="2"/>
              <a:buChar char="Ø"/>
            </a:pPr>
            <a:r>
              <a:rPr lang="en-US" sz="2400" dirty="0">
                <a:solidFill>
                  <a:schemeClr val="bg2"/>
                </a:solidFill>
              </a:rPr>
              <a:t>Commissions: Earnings linked directly to the amount of sales or revenue an employee generates.</a:t>
            </a:r>
          </a:p>
          <a:p>
            <a:pPr algn="just">
              <a:buFont typeface="Wingdings" panose="05000000000000000000" pitchFamily="2" charset="2"/>
              <a:buChar char="Ø"/>
            </a:pPr>
            <a:r>
              <a:rPr lang="en-US" sz="2400" dirty="0">
                <a:solidFill>
                  <a:schemeClr val="bg2"/>
                </a:solidFill>
              </a:rPr>
              <a:t>Profit Sharing: A system where employees receive a share of the company's profits, usually distributed annually or quarterly.</a:t>
            </a:r>
          </a:p>
          <a:p>
            <a:pPr marL="0" indent="0" algn="just">
              <a:buNone/>
            </a:pP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601824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Componenets</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a:t>
            </a:r>
            <a:r>
              <a:rPr lang="cs-CZ" sz="3300" b="1" dirty="0" err="1">
                <a:solidFill>
                  <a:schemeClr val="bg2"/>
                </a:solidFill>
                <a:effectLst/>
                <a:latin typeface="+mn-lt"/>
              </a:rPr>
              <a:t>rewarding</a:t>
            </a:r>
            <a:r>
              <a:rPr lang="cs-CZ" sz="3300" b="1" dirty="0">
                <a:solidFill>
                  <a:schemeClr val="bg2"/>
                </a:solidFill>
                <a:effectLst/>
                <a:latin typeface="+mn-lt"/>
              </a:rPr>
              <a:t> </a:t>
            </a:r>
            <a:r>
              <a:rPr lang="cs-CZ" sz="3300" b="1" dirty="0" err="1">
                <a:solidFill>
                  <a:schemeClr val="bg2"/>
                </a:solidFill>
                <a:effectLst/>
                <a:latin typeface="+mn-lt"/>
              </a:rPr>
              <a:t>forms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r>
              <a:rPr lang="en-US" sz="2400" b="1" dirty="0">
                <a:solidFill>
                  <a:schemeClr val="bg2"/>
                </a:solidFill>
              </a:rPr>
              <a:t>Benefits:</a:t>
            </a:r>
          </a:p>
          <a:p>
            <a:pPr algn="just">
              <a:buFont typeface="Wingdings" panose="05000000000000000000" pitchFamily="2" charset="2"/>
              <a:buChar char="Ø"/>
            </a:pPr>
            <a:r>
              <a:rPr lang="en-US" sz="2400" dirty="0">
                <a:solidFill>
                  <a:schemeClr val="bg2"/>
                </a:solidFill>
              </a:rPr>
              <a:t>Health Insurance: Medical, dental, and vision plans.</a:t>
            </a:r>
          </a:p>
          <a:p>
            <a:pPr algn="just">
              <a:buFont typeface="Wingdings" panose="05000000000000000000" pitchFamily="2" charset="2"/>
              <a:buChar char="Ø"/>
            </a:pPr>
            <a:r>
              <a:rPr lang="en-US" sz="2400" dirty="0">
                <a:solidFill>
                  <a:schemeClr val="bg2"/>
                </a:solidFill>
              </a:rPr>
              <a:t>Retirement Plans: Such as 401(k) plans in the U.S. or pension schemes.</a:t>
            </a:r>
          </a:p>
          <a:p>
            <a:pPr algn="just">
              <a:buFont typeface="Wingdings" panose="05000000000000000000" pitchFamily="2" charset="2"/>
              <a:buChar char="Ø"/>
            </a:pPr>
            <a:r>
              <a:rPr lang="cs-CZ" sz="2400" dirty="0">
                <a:solidFill>
                  <a:schemeClr val="bg2"/>
                </a:solidFill>
              </a:rPr>
              <a:t>p</a:t>
            </a:r>
            <a:r>
              <a:rPr lang="en-US" sz="2400" dirty="0">
                <a:solidFill>
                  <a:schemeClr val="bg2"/>
                </a:solidFill>
              </a:rPr>
              <a:t>aid Time Off: Including vacation days, personal days, and sick leave.</a:t>
            </a:r>
          </a:p>
          <a:p>
            <a:pPr algn="just">
              <a:buFont typeface="Wingdings" panose="05000000000000000000" pitchFamily="2" charset="2"/>
              <a:buChar char="Ø"/>
            </a:pPr>
            <a:r>
              <a:rPr lang="en-US" sz="2400" dirty="0">
                <a:solidFill>
                  <a:schemeClr val="bg2"/>
                </a:solidFill>
              </a:rPr>
              <a:t>Life and Disability Insurance: Coverage for unforeseen life events impacting the employee’s ability to work.</a:t>
            </a:r>
          </a:p>
          <a:p>
            <a:pPr marL="0" indent="0" algn="just">
              <a:buNone/>
            </a:pP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35687316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Componenets</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a:t>
            </a:r>
            <a:r>
              <a:rPr lang="cs-CZ" sz="3300" b="1" dirty="0" err="1">
                <a:solidFill>
                  <a:schemeClr val="bg2"/>
                </a:solidFill>
                <a:effectLst/>
                <a:latin typeface="+mn-lt"/>
              </a:rPr>
              <a:t>rewarding</a:t>
            </a:r>
            <a:r>
              <a:rPr lang="cs-CZ" sz="3300" b="1" dirty="0">
                <a:solidFill>
                  <a:schemeClr val="bg2"/>
                </a:solidFill>
                <a:effectLst/>
                <a:latin typeface="+mn-lt"/>
              </a:rPr>
              <a:t> </a:t>
            </a:r>
            <a:r>
              <a:rPr lang="cs-CZ" sz="3300" b="1" dirty="0" err="1">
                <a:solidFill>
                  <a:schemeClr val="bg2"/>
                </a:solidFill>
                <a:effectLst/>
                <a:latin typeface="+mn-lt"/>
              </a:rPr>
              <a:t>forms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r>
              <a:rPr lang="en-US" sz="2400" b="1" dirty="0">
                <a:solidFill>
                  <a:schemeClr val="bg2"/>
                </a:solidFill>
              </a:rPr>
              <a:t>Non-Monetary Rewards:</a:t>
            </a:r>
          </a:p>
          <a:p>
            <a:pPr algn="just">
              <a:buFont typeface="Wingdings" panose="05000000000000000000" pitchFamily="2" charset="2"/>
              <a:buChar char="Ø"/>
            </a:pPr>
            <a:r>
              <a:rPr lang="en-US" sz="2400" dirty="0">
                <a:solidFill>
                  <a:schemeClr val="bg2"/>
                </a:solidFill>
              </a:rPr>
              <a:t>Recognition Programs: Employee of the month, service awards, or public acknowledgments.</a:t>
            </a:r>
          </a:p>
          <a:p>
            <a:pPr algn="just">
              <a:buFont typeface="Wingdings" panose="05000000000000000000" pitchFamily="2" charset="2"/>
              <a:buChar char="Ø"/>
            </a:pPr>
            <a:r>
              <a:rPr lang="en-US" sz="2400" dirty="0">
                <a:solidFill>
                  <a:schemeClr val="bg2"/>
                </a:solidFill>
              </a:rPr>
              <a:t>Professional Development: Training, courses, workshops, and seminars that enhance an employee’s skills and value.</a:t>
            </a:r>
          </a:p>
          <a:p>
            <a:pPr algn="just">
              <a:buFont typeface="Wingdings" panose="05000000000000000000" pitchFamily="2" charset="2"/>
              <a:buChar char="Ø"/>
            </a:pPr>
            <a:r>
              <a:rPr lang="en-US" sz="2400" dirty="0">
                <a:solidFill>
                  <a:schemeClr val="bg2"/>
                </a:solidFill>
              </a:rPr>
              <a:t>Career Advancement Opportunities: Promotions or internal mobility options that provide a path for growth within the company.</a:t>
            </a:r>
          </a:p>
          <a:p>
            <a:pPr algn="just">
              <a:buFont typeface="Wingdings" panose="05000000000000000000" pitchFamily="2" charset="2"/>
              <a:buChar char="Ø"/>
            </a:pPr>
            <a:r>
              <a:rPr lang="en-US" sz="2400" dirty="0">
                <a:solidFill>
                  <a:schemeClr val="bg2"/>
                </a:solidFill>
              </a:rPr>
              <a:t>Work-Life Balance: Flexible working hours, remote work options, and sabbaticals.</a:t>
            </a:r>
          </a:p>
          <a:p>
            <a:pPr marL="0" indent="0" algn="just">
              <a:buNone/>
            </a:pP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3986785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Componenets</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a:t>
            </a:r>
            <a:r>
              <a:rPr lang="cs-CZ" sz="3300" b="1" dirty="0" err="1">
                <a:solidFill>
                  <a:schemeClr val="bg2"/>
                </a:solidFill>
                <a:effectLst/>
                <a:latin typeface="+mn-lt"/>
              </a:rPr>
              <a:t>rewarding</a:t>
            </a:r>
            <a:r>
              <a:rPr lang="cs-CZ" sz="3300" b="1" dirty="0">
                <a:solidFill>
                  <a:schemeClr val="bg2"/>
                </a:solidFill>
                <a:effectLst/>
                <a:latin typeface="+mn-lt"/>
              </a:rPr>
              <a:t> </a:t>
            </a:r>
            <a:r>
              <a:rPr lang="cs-CZ" sz="3300" b="1" dirty="0" err="1">
                <a:solidFill>
                  <a:schemeClr val="bg2"/>
                </a:solidFill>
                <a:effectLst/>
                <a:latin typeface="+mn-lt"/>
              </a:rPr>
              <a:t>forms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r>
              <a:rPr lang="en-US" sz="2400" b="1" dirty="0">
                <a:solidFill>
                  <a:schemeClr val="bg2"/>
                </a:solidFill>
              </a:rPr>
              <a:t>Performance Management:</a:t>
            </a:r>
          </a:p>
          <a:p>
            <a:pPr algn="just">
              <a:buFont typeface="Wingdings" panose="05000000000000000000" pitchFamily="2" charset="2"/>
              <a:buChar char="Ø"/>
            </a:pPr>
            <a:r>
              <a:rPr lang="en-US" sz="2400" dirty="0">
                <a:solidFill>
                  <a:schemeClr val="bg2"/>
                </a:solidFill>
              </a:rPr>
              <a:t>Appraisals: Regular reviews of employee performance to discuss achievements and areas for improvement.</a:t>
            </a:r>
          </a:p>
          <a:p>
            <a:pPr algn="just">
              <a:buFont typeface="Wingdings" panose="05000000000000000000" pitchFamily="2" charset="2"/>
              <a:buChar char="Ø"/>
            </a:pPr>
            <a:r>
              <a:rPr lang="en-US" sz="2400" dirty="0">
                <a:solidFill>
                  <a:schemeClr val="bg2"/>
                </a:solidFill>
              </a:rPr>
              <a:t>Feedback Mechanisms: Ongoing communication channels for providing immediate recognition and constructive criticism.</a:t>
            </a:r>
          </a:p>
          <a:p>
            <a:pPr marL="0" indent="0" algn="just">
              <a:buNone/>
            </a:pPr>
            <a:r>
              <a:rPr lang="en-US" sz="2400" b="1" dirty="0">
                <a:solidFill>
                  <a:schemeClr val="bg2"/>
                </a:solidFill>
              </a:rPr>
              <a:t>Incentive Plans:</a:t>
            </a:r>
          </a:p>
          <a:p>
            <a:pPr algn="just">
              <a:buFont typeface="Wingdings" panose="05000000000000000000" pitchFamily="2" charset="2"/>
              <a:buChar char="Ø"/>
            </a:pPr>
            <a:r>
              <a:rPr lang="en-US" sz="2400" dirty="0">
                <a:solidFill>
                  <a:schemeClr val="bg2"/>
                </a:solidFill>
              </a:rPr>
              <a:t>Short-term Incentive Plans: Rewards based on the achievement of specific short-term performance targets.</a:t>
            </a:r>
          </a:p>
          <a:p>
            <a:pPr algn="just">
              <a:buFont typeface="Wingdings" panose="05000000000000000000" pitchFamily="2" charset="2"/>
              <a:buChar char="Ø"/>
            </a:pPr>
            <a:r>
              <a:rPr lang="en-US" sz="2400" dirty="0">
                <a:solidFill>
                  <a:schemeClr val="bg2"/>
                </a:solidFill>
              </a:rPr>
              <a:t>Long-term Incentive Plans: Rewards such as stock options or deferred compensation plans designed to align employees’ interests with long-term company success</a:t>
            </a:r>
            <a:r>
              <a:rPr lang="en-US" sz="2400" b="1" dirty="0">
                <a:solidFill>
                  <a:schemeClr val="bg2"/>
                </a:solidFill>
              </a:rPr>
              <a:t>.</a:t>
            </a:r>
          </a:p>
          <a:p>
            <a:pPr marL="0" indent="0" algn="just">
              <a:buNone/>
            </a:pP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3850093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Componenets</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a:t>
            </a:r>
            <a:r>
              <a:rPr lang="cs-CZ" sz="3300" b="1" dirty="0" err="1">
                <a:solidFill>
                  <a:schemeClr val="bg2"/>
                </a:solidFill>
                <a:effectLst/>
                <a:latin typeface="+mn-lt"/>
              </a:rPr>
              <a:t>rewarding</a:t>
            </a:r>
            <a:r>
              <a:rPr lang="cs-CZ" sz="3300" b="1" dirty="0">
                <a:solidFill>
                  <a:schemeClr val="bg2"/>
                </a:solidFill>
                <a:effectLst/>
                <a:latin typeface="+mn-lt"/>
              </a:rPr>
              <a:t> </a:t>
            </a:r>
            <a:r>
              <a:rPr lang="cs-CZ" sz="3300" b="1" dirty="0" err="1">
                <a:solidFill>
                  <a:schemeClr val="bg2"/>
                </a:solidFill>
                <a:effectLst/>
                <a:latin typeface="+mn-lt"/>
              </a:rPr>
              <a:t>forms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r>
              <a:rPr lang="en-US" sz="2000" b="1" dirty="0">
                <a:solidFill>
                  <a:schemeClr val="bg2"/>
                </a:solidFill>
              </a:rPr>
              <a:t>Perquisites (Perks):</a:t>
            </a:r>
          </a:p>
          <a:p>
            <a:pPr algn="just">
              <a:buFont typeface="Wingdings" panose="05000000000000000000" pitchFamily="2" charset="2"/>
              <a:buChar char="Ø"/>
            </a:pPr>
            <a:r>
              <a:rPr lang="en-US" sz="2000" dirty="0">
                <a:solidFill>
                  <a:schemeClr val="bg2"/>
                </a:solidFill>
              </a:rPr>
              <a:t>Company Car: Often provided to high-level executives or employees in roles that require extensive travel.</a:t>
            </a:r>
          </a:p>
          <a:p>
            <a:pPr algn="just">
              <a:buFont typeface="Wingdings" panose="05000000000000000000" pitchFamily="2" charset="2"/>
              <a:buChar char="Ø"/>
            </a:pPr>
            <a:r>
              <a:rPr lang="en-US" sz="2000" dirty="0">
                <a:solidFill>
                  <a:schemeClr val="bg2"/>
                </a:solidFill>
              </a:rPr>
              <a:t>Gym Memberships: To promote health and wellness among employees.</a:t>
            </a:r>
          </a:p>
          <a:p>
            <a:pPr algn="just">
              <a:buFont typeface="Wingdings" panose="05000000000000000000" pitchFamily="2" charset="2"/>
              <a:buChar char="Ø"/>
            </a:pPr>
            <a:r>
              <a:rPr lang="en-US" sz="2000" dirty="0">
                <a:solidFill>
                  <a:schemeClr val="bg2"/>
                </a:solidFill>
              </a:rPr>
              <a:t>Childcare Assistance: On-site childcare facilities or assistance programs.</a:t>
            </a:r>
          </a:p>
          <a:p>
            <a:pPr algn="just">
              <a:buFont typeface="Wingdings" panose="05000000000000000000" pitchFamily="2" charset="2"/>
              <a:buChar char="Ø"/>
            </a:pPr>
            <a:r>
              <a:rPr lang="en-US" sz="2000" dirty="0">
                <a:solidFill>
                  <a:schemeClr val="bg2"/>
                </a:solidFill>
              </a:rPr>
              <a:t>Employee Discounts: Special pricing on company products or services.</a:t>
            </a:r>
          </a:p>
          <a:p>
            <a:pPr marL="0" indent="0" algn="just">
              <a:buNone/>
            </a:pPr>
            <a:r>
              <a:rPr lang="en-US" sz="2000" b="1" dirty="0">
                <a:solidFill>
                  <a:schemeClr val="bg2"/>
                </a:solidFill>
              </a:rPr>
              <a:t>Social Recognition:</a:t>
            </a:r>
          </a:p>
          <a:p>
            <a:pPr algn="just">
              <a:buFont typeface="Wingdings" panose="05000000000000000000" pitchFamily="2" charset="2"/>
              <a:buChar char="Ø"/>
            </a:pPr>
            <a:r>
              <a:rPr lang="en-US" sz="2000" dirty="0">
                <a:solidFill>
                  <a:schemeClr val="bg2"/>
                </a:solidFill>
              </a:rPr>
              <a:t>Peer Recognition Programs: Allowing employees to recognize each other's efforts and achievements.</a:t>
            </a:r>
          </a:p>
          <a:p>
            <a:pPr algn="just">
              <a:buFont typeface="Wingdings" panose="05000000000000000000" pitchFamily="2" charset="2"/>
              <a:buChar char="Ø"/>
            </a:pPr>
            <a:r>
              <a:rPr lang="en-US" sz="2000" dirty="0">
                <a:solidFill>
                  <a:schemeClr val="bg2"/>
                </a:solidFill>
              </a:rPr>
              <a:t>Team-Building Events: Company retreats, holiday parties, or team outings that encourage bonding and morale.</a:t>
            </a:r>
          </a:p>
          <a:p>
            <a:pPr marL="0" indent="0" algn="just">
              <a:buNone/>
            </a:pPr>
            <a:r>
              <a:rPr lang="en-US" sz="2000" b="1" dirty="0">
                <a:solidFill>
                  <a:schemeClr val="bg2"/>
                </a:solidFill>
              </a:rPr>
              <a:t>Job Design:</a:t>
            </a:r>
          </a:p>
          <a:p>
            <a:pPr algn="just">
              <a:buFont typeface="Wingdings" panose="05000000000000000000" pitchFamily="2" charset="2"/>
              <a:buChar char="Ø"/>
            </a:pPr>
            <a:r>
              <a:rPr lang="en-US" sz="2000" dirty="0">
                <a:solidFill>
                  <a:schemeClr val="bg2"/>
                </a:solidFill>
              </a:rPr>
              <a:t>Job Enrichment: Adding variety and more complex tasks to a role to increase job satisfaction.</a:t>
            </a:r>
          </a:p>
          <a:p>
            <a:pPr algn="just">
              <a:buFont typeface="Wingdings" panose="05000000000000000000" pitchFamily="2" charset="2"/>
              <a:buChar char="Ø"/>
            </a:pPr>
            <a:r>
              <a:rPr lang="en-US" sz="2000" dirty="0">
                <a:solidFill>
                  <a:schemeClr val="bg2"/>
                </a:solidFill>
              </a:rPr>
              <a:t>Job Empowerment: Giving employees more autonomy and control over their work.</a:t>
            </a:r>
          </a:p>
          <a:p>
            <a:pPr marL="0" indent="0" algn="just">
              <a:buNone/>
            </a:pPr>
            <a:endParaRPr lang="cs-CZ" sz="20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4116792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Strategic</a:t>
            </a:r>
            <a:r>
              <a:rPr lang="cs-CZ" sz="3300" b="1" dirty="0">
                <a:solidFill>
                  <a:schemeClr val="bg2"/>
                </a:solidFill>
                <a:effectLst/>
                <a:latin typeface="+mn-lt"/>
              </a:rPr>
              <a:t> and </a:t>
            </a:r>
            <a:r>
              <a:rPr lang="cs-CZ" sz="3300" b="1" dirty="0" err="1">
                <a:solidFill>
                  <a:schemeClr val="bg2"/>
                </a:solidFill>
                <a:effectLst/>
                <a:latin typeface="+mn-lt"/>
              </a:rPr>
              <a:t>total</a:t>
            </a:r>
            <a:r>
              <a:rPr lang="cs-CZ" sz="3300" b="1" dirty="0">
                <a:solidFill>
                  <a:schemeClr val="bg2"/>
                </a:solidFill>
                <a:effectLst/>
                <a:latin typeface="+mn-lt"/>
              </a:rPr>
              <a:t> </a:t>
            </a:r>
            <a:r>
              <a:rPr lang="cs-CZ" sz="3300" b="1" dirty="0" err="1">
                <a:solidFill>
                  <a:schemeClr val="bg2"/>
                </a:solidFill>
                <a:effectLst/>
                <a:latin typeface="+mn-lt"/>
              </a:rPr>
              <a:t>reward</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r>
              <a:rPr lang="cs-CZ" sz="2400" dirty="0" err="1">
                <a:solidFill>
                  <a:schemeClr val="bg2"/>
                </a:solidFill>
              </a:rPr>
              <a:t>There</a:t>
            </a:r>
            <a:r>
              <a:rPr lang="cs-CZ" sz="2400" dirty="0">
                <a:solidFill>
                  <a:schemeClr val="bg2"/>
                </a:solidFill>
              </a:rPr>
              <a:t> </a:t>
            </a:r>
            <a:r>
              <a:rPr lang="cs-CZ" sz="2400" dirty="0" err="1">
                <a:solidFill>
                  <a:schemeClr val="bg2"/>
                </a:solidFill>
              </a:rPr>
              <a:t>is</a:t>
            </a:r>
            <a:r>
              <a:rPr lang="cs-CZ" sz="2400" dirty="0">
                <a:solidFill>
                  <a:schemeClr val="bg2"/>
                </a:solidFill>
              </a:rPr>
              <a:t> a </a:t>
            </a:r>
            <a:r>
              <a:rPr lang="cs-CZ" sz="2400" dirty="0" err="1">
                <a:solidFill>
                  <a:schemeClr val="bg2"/>
                </a:solidFill>
              </a:rPr>
              <a:t>range</a:t>
            </a:r>
            <a:r>
              <a:rPr lang="cs-CZ" sz="2400" dirty="0">
                <a:solidFill>
                  <a:schemeClr val="bg2"/>
                </a:solidFill>
              </a:rPr>
              <a:t> </a:t>
            </a:r>
            <a:r>
              <a:rPr lang="cs-CZ" sz="2400" dirty="0" err="1">
                <a:solidFill>
                  <a:schemeClr val="bg2"/>
                </a:solidFill>
              </a:rPr>
              <a:t>of</a:t>
            </a:r>
            <a:r>
              <a:rPr lang="cs-CZ" sz="2400" dirty="0">
                <a:solidFill>
                  <a:schemeClr val="bg2"/>
                </a:solidFill>
              </a:rPr>
              <a:t> </a:t>
            </a:r>
            <a:r>
              <a:rPr lang="cs-CZ" sz="2400" dirty="0" err="1">
                <a:solidFill>
                  <a:schemeClr val="bg2"/>
                </a:solidFill>
              </a:rPr>
              <a:t>purposes</a:t>
            </a:r>
            <a:r>
              <a:rPr lang="cs-CZ" sz="2400" dirty="0">
                <a:solidFill>
                  <a:schemeClr val="bg2"/>
                </a:solidFill>
              </a:rPr>
              <a:t> </a:t>
            </a:r>
            <a:r>
              <a:rPr lang="cs-CZ" sz="2400" dirty="0" err="1">
                <a:solidFill>
                  <a:schemeClr val="bg2"/>
                </a:solidFill>
              </a:rPr>
              <a:t>thet</a:t>
            </a:r>
            <a:r>
              <a:rPr lang="cs-CZ" sz="2400" dirty="0">
                <a:solidFill>
                  <a:schemeClr val="bg2"/>
                </a:solidFill>
              </a:rPr>
              <a:t> a </a:t>
            </a:r>
            <a:r>
              <a:rPr lang="cs-CZ" sz="2400" dirty="0" err="1">
                <a:solidFill>
                  <a:schemeClr val="bg2"/>
                </a:solidFill>
              </a:rPr>
              <a:t>reward</a:t>
            </a:r>
            <a:r>
              <a:rPr lang="cs-CZ" sz="2400" dirty="0">
                <a:solidFill>
                  <a:schemeClr val="bg2"/>
                </a:solidFill>
              </a:rPr>
              <a:t> </a:t>
            </a:r>
            <a:r>
              <a:rPr lang="cs-CZ" sz="2400" dirty="0" err="1">
                <a:solidFill>
                  <a:schemeClr val="bg2"/>
                </a:solidFill>
              </a:rPr>
              <a:t>system</a:t>
            </a:r>
            <a:r>
              <a:rPr lang="cs-CZ" sz="2400" dirty="0">
                <a:solidFill>
                  <a:schemeClr val="bg2"/>
                </a:solidFill>
              </a:rPr>
              <a:t> </a:t>
            </a:r>
            <a:r>
              <a:rPr lang="cs-CZ" sz="2400" dirty="0" err="1">
                <a:solidFill>
                  <a:schemeClr val="bg2"/>
                </a:solidFill>
              </a:rPr>
              <a:t>serves</a:t>
            </a:r>
            <a:r>
              <a:rPr lang="cs-CZ" sz="2400" dirty="0">
                <a:solidFill>
                  <a:schemeClr val="bg2"/>
                </a:solidFill>
              </a:rPr>
              <a:t> and many </a:t>
            </a:r>
            <a:r>
              <a:rPr lang="cs-CZ" sz="2400" dirty="0" err="1">
                <a:solidFill>
                  <a:schemeClr val="bg2"/>
                </a:solidFill>
              </a:rPr>
              <a:t>aspects</a:t>
            </a:r>
            <a:r>
              <a:rPr lang="cs-CZ" sz="2400" dirty="0">
                <a:solidFill>
                  <a:schemeClr val="bg2"/>
                </a:solidFill>
              </a:rPr>
              <a:t> </a:t>
            </a:r>
            <a:r>
              <a:rPr lang="cs-CZ" sz="2400" dirty="0" err="1">
                <a:solidFill>
                  <a:schemeClr val="bg2"/>
                </a:solidFill>
              </a:rPr>
              <a:t>of</a:t>
            </a:r>
            <a:r>
              <a:rPr lang="cs-CZ" sz="2400" dirty="0">
                <a:solidFill>
                  <a:schemeClr val="bg2"/>
                </a:solidFill>
              </a:rPr>
              <a:t> </a:t>
            </a:r>
            <a:r>
              <a:rPr lang="cs-CZ" sz="2400" dirty="0" err="1">
                <a:solidFill>
                  <a:schemeClr val="bg2"/>
                </a:solidFill>
              </a:rPr>
              <a:t>work</a:t>
            </a:r>
            <a:r>
              <a:rPr lang="cs-CZ" sz="2400" dirty="0">
                <a:solidFill>
                  <a:schemeClr val="bg2"/>
                </a:solidFill>
              </a:rPr>
              <a:t> </a:t>
            </a:r>
            <a:r>
              <a:rPr lang="cs-CZ" sz="2400" dirty="0" err="1">
                <a:solidFill>
                  <a:schemeClr val="bg2"/>
                </a:solidFill>
              </a:rPr>
              <a:t>tha</a:t>
            </a:r>
            <a:r>
              <a:rPr lang="cs-CZ" sz="2400" dirty="0">
                <a:solidFill>
                  <a:schemeClr val="bg2"/>
                </a:solidFill>
              </a:rPr>
              <a:t> </a:t>
            </a:r>
            <a:r>
              <a:rPr lang="cs-CZ" sz="2400" dirty="0" err="1">
                <a:solidFill>
                  <a:schemeClr val="bg2"/>
                </a:solidFill>
              </a:rPr>
              <a:t>can</a:t>
            </a:r>
            <a:r>
              <a:rPr lang="cs-CZ" sz="2400" dirty="0">
                <a:solidFill>
                  <a:schemeClr val="bg2"/>
                </a:solidFill>
              </a:rPr>
              <a:t> </a:t>
            </a:r>
            <a:r>
              <a:rPr lang="cs-CZ" sz="2400" dirty="0" err="1">
                <a:solidFill>
                  <a:schemeClr val="bg2"/>
                </a:solidFill>
              </a:rPr>
              <a:t>be</a:t>
            </a:r>
            <a:r>
              <a:rPr lang="cs-CZ" sz="2400" dirty="0">
                <a:solidFill>
                  <a:schemeClr val="bg2"/>
                </a:solidFill>
              </a:rPr>
              <a:t> </a:t>
            </a:r>
            <a:r>
              <a:rPr lang="cs-CZ" sz="2400" dirty="0" err="1">
                <a:solidFill>
                  <a:schemeClr val="bg2"/>
                </a:solidFill>
              </a:rPr>
              <a:t>considered</a:t>
            </a:r>
            <a:r>
              <a:rPr lang="cs-CZ" sz="2400" dirty="0">
                <a:solidFill>
                  <a:schemeClr val="bg2"/>
                </a:solidFill>
              </a:rPr>
              <a:t> </a:t>
            </a:r>
            <a:r>
              <a:rPr lang="cs-CZ" sz="2400" dirty="0" err="1">
                <a:solidFill>
                  <a:schemeClr val="bg2"/>
                </a:solidFill>
              </a:rPr>
              <a:t>rewarding</a:t>
            </a:r>
            <a:r>
              <a:rPr lang="cs-CZ" sz="2400" dirty="0">
                <a:solidFill>
                  <a:schemeClr val="bg2"/>
                </a:solidFill>
              </a:rPr>
              <a:t>.</a:t>
            </a:r>
          </a:p>
          <a:p>
            <a:pPr marL="0" indent="0" algn="just">
              <a:buNone/>
            </a:pPr>
            <a:r>
              <a:rPr lang="cs-CZ" sz="2400" dirty="0" err="1">
                <a:solidFill>
                  <a:schemeClr val="bg2"/>
                </a:solidFill>
              </a:rPr>
              <a:t>Priorities</a:t>
            </a:r>
            <a:r>
              <a:rPr lang="cs-CZ" sz="2400" dirty="0">
                <a:solidFill>
                  <a:schemeClr val="bg2"/>
                </a:solidFill>
              </a:rPr>
              <a:t> </a:t>
            </a:r>
            <a:r>
              <a:rPr lang="cs-CZ" sz="2400" dirty="0" err="1">
                <a:solidFill>
                  <a:schemeClr val="bg2"/>
                </a:solidFill>
              </a:rPr>
              <a:t>of</a:t>
            </a:r>
            <a:r>
              <a:rPr lang="cs-CZ" sz="2400" dirty="0">
                <a:solidFill>
                  <a:schemeClr val="bg2"/>
                </a:solidFill>
              </a:rPr>
              <a:t> </a:t>
            </a:r>
            <a:r>
              <a:rPr lang="cs-CZ" sz="2400" dirty="0" err="1">
                <a:solidFill>
                  <a:schemeClr val="bg2"/>
                </a:solidFill>
              </a:rPr>
              <a:t>reward</a:t>
            </a:r>
            <a:r>
              <a:rPr lang="cs-CZ" sz="2400" dirty="0">
                <a:solidFill>
                  <a:schemeClr val="bg2"/>
                </a:solidFill>
              </a:rPr>
              <a:t> </a:t>
            </a:r>
            <a:r>
              <a:rPr lang="cs-CZ" sz="2400" dirty="0" err="1">
                <a:solidFill>
                  <a:schemeClr val="bg2"/>
                </a:solidFill>
              </a:rPr>
              <a:t>policy</a:t>
            </a:r>
            <a:r>
              <a:rPr lang="cs-CZ" sz="2400" dirty="0">
                <a:solidFill>
                  <a:schemeClr val="bg2"/>
                </a:solidFill>
              </a:rPr>
              <a:t> </a:t>
            </a:r>
            <a:r>
              <a:rPr lang="cs-CZ" sz="2400" dirty="0" err="1">
                <a:solidFill>
                  <a:schemeClr val="bg2"/>
                </a:solidFill>
              </a:rPr>
              <a:t>coresponds</a:t>
            </a:r>
            <a:r>
              <a:rPr lang="cs-CZ" sz="2400" dirty="0">
                <a:solidFill>
                  <a:schemeClr val="bg2"/>
                </a:solidFill>
              </a:rPr>
              <a:t> </a:t>
            </a:r>
            <a:r>
              <a:rPr lang="cs-CZ" sz="2400" dirty="0" err="1">
                <a:solidFill>
                  <a:schemeClr val="bg2"/>
                </a:solidFill>
              </a:rPr>
              <a:t>with</a:t>
            </a:r>
            <a:r>
              <a:rPr lang="cs-CZ" sz="2400" dirty="0">
                <a:solidFill>
                  <a:schemeClr val="bg2"/>
                </a:solidFill>
              </a:rPr>
              <a:t> HR </a:t>
            </a:r>
            <a:r>
              <a:rPr lang="cs-CZ" sz="2400" dirty="0" err="1">
                <a:solidFill>
                  <a:schemeClr val="bg2"/>
                </a:solidFill>
              </a:rPr>
              <a:t>strategy</a:t>
            </a:r>
            <a:r>
              <a:rPr lang="cs-CZ" sz="2400" dirty="0">
                <a:solidFill>
                  <a:schemeClr val="bg2"/>
                </a:solidFill>
              </a:rPr>
              <a:t>.</a:t>
            </a:r>
          </a:p>
          <a:p>
            <a:pPr marL="0" indent="0" algn="just">
              <a:buNone/>
            </a:pPr>
            <a:r>
              <a:rPr lang="cs-CZ" sz="2400" dirty="0" err="1">
                <a:solidFill>
                  <a:schemeClr val="bg2"/>
                </a:solidFill>
              </a:rPr>
              <a:t>Total</a:t>
            </a:r>
            <a:r>
              <a:rPr lang="cs-CZ" sz="2400" dirty="0">
                <a:solidFill>
                  <a:schemeClr val="bg2"/>
                </a:solidFill>
              </a:rPr>
              <a:t> </a:t>
            </a:r>
            <a:r>
              <a:rPr lang="cs-CZ" sz="2400" dirty="0" err="1">
                <a:solidFill>
                  <a:schemeClr val="bg2"/>
                </a:solidFill>
              </a:rPr>
              <a:t>reward</a:t>
            </a:r>
            <a:r>
              <a:rPr lang="cs-CZ" sz="2400" dirty="0">
                <a:solidFill>
                  <a:schemeClr val="bg2"/>
                </a:solidFill>
              </a:rPr>
              <a:t> </a:t>
            </a:r>
          </a:p>
          <a:p>
            <a:pPr marL="0" indent="0" algn="just">
              <a:buNone/>
            </a:pPr>
            <a:r>
              <a:rPr lang="cs-CZ" sz="2400" dirty="0">
                <a:solidFill>
                  <a:schemeClr val="bg2"/>
                </a:solidFill>
              </a:rPr>
              <a:t>All </a:t>
            </a:r>
            <a:r>
              <a:rPr lang="cs-CZ" sz="2400" dirty="0" err="1">
                <a:solidFill>
                  <a:schemeClr val="bg2"/>
                </a:solidFill>
              </a:rPr>
              <a:t>of</a:t>
            </a:r>
            <a:r>
              <a:rPr lang="cs-CZ" sz="2400" dirty="0">
                <a:solidFill>
                  <a:schemeClr val="bg2"/>
                </a:solidFill>
              </a:rPr>
              <a:t> </a:t>
            </a:r>
            <a:r>
              <a:rPr lang="cs-CZ" sz="2400" dirty="0" err="1">
                <a:solidFill>
                  <a:schemeClr val="bg2"/>
                </a:solidFill>
              </a:rPr>
              <a:t>the</a:t>
            </a:r>
            <a:r>
              <a:rPr lang="cs-CZ" sz="2400" dirty="0">
                <a:solidFill>
                  <a:schemeClr val="bg2"/>
                </a:solidFill>
              </a:rPr>
              <a:t> </a:t>
            </a:r>
            <a:r>
              <a:rPr lang="cs-CZ" sz="2400" dirty="0" err="1">
                <a:solidFill>
                  <a:schemeClr val="bg2"/>
                </a:solidFill>
              </a:rPr>
              <a:t>tools</a:t>
            </a:r>
            <a:r>
              <a:rPr lang="cs-CZ" sz="2400" dirty="0">
                <a:solidFill>
                  <a:schemeClr val="bg2"/>
                </a:solidFill>
              </a:rPr>
              <a:t> </a:t>
            </a:r>
            <a:r>
              <a:rPr lang="cs-CZ" sz="2400" dirty="0" err="1">
                <a:solidFill>
                  <a:schemeClr val="bg2"/>
                </a:solidFill>
              </a:rPr>
              <a:t>available</a:t>
            </a:r>
            <a:r>
              <a:rPr lang="cs-CZ" sz="2400" dirty="0">
                <a:solidFill>
                  <a:schemeClr val="bg2"/>
                </a:solidFill>
              </a:rPr>
              <a:t> to </a:t>
            </a:r>
            <a:r>
              <a:rPr lang="cs-CZ" sz="2400" dirty="0" err="1">
                <a:solidFill>
                  <a:schemeClr val="bg2"/>
                </a:solidFill>
              </a:rPr>
              <a:t>teh</a:t>
            </a:r>
            <a:r>
              <a:rPr lang="cs-CZ" sz="2400" dirty="0">
                <a:solidFill>
                  <a:schemeClr val="bg2"/>
                </a:solidFill>
              </a:rPr>
              <a:t> </a:t>
            </a:r>
            <a:r>
              <a:rPr lang="cs-CZ" sz="2400" dirty="0" err="1">
                <a:solidFill>
                  <a:schemeClr val="bg2"/>
                </a:solidFill>
              </a:rPr>
              <a:t>employer</a:t>
            </a:r>
            <a:r>
              <a:rPr lang="cs-CZ" sz="2400" dirty="0">
                <a:solidFill>
                  <a:schemeClr val="bg2"/>
                </a:solidFill>
              </a:rPr>
              <a:t> </a:t>
            </a:r>
            <a:r>
              <a:rPr lang="cs-CZ" sz="2400" dirty="0" err="1">
                <a:solidFill>
                  <a:schemeClr val="bg2"/>
                </a:solidFill>
              </a:rPr>
              <a:t>that</a:t>
            </a:r>
            <a:r>
              <a:rPr lang="cs-CZ" sz="2400" dirty="0">
                <a:solidFill>
                  <a:schemeClr val="bg2"/>
                </a:solidFill>
              </a:rPr>
              <a:t> </a:t>
            </a:r>
            <a:r>
              <a:rPr lang="cs-CZ" sz="2400" dirty="0" err="1">
                <a:solidFill>
                  <a:schemeClr val="bg2"/>
                </a:solidFill>
              </a:rPr>
              <a:t>may</a:t>
            </a:r>
            <a:r>
              <a:rPr lang="cs-CZ" sz="2400" dirty="0">
                <a:solidFill>
                  <a:schemeClr val="bg2"/>
                </a:solidFill>
              </a:rPr>
              <a:t> </a:t>
            </a:r>
            <a:r>
              <a:rPr lang="cs-CZ" sz="2400" dirty="0" err="1">
                <a:solidFill>
                  <a:schemeClr val="bg2"/>
                </a:solidFill>
              </a:rPr>
              <a:t>be</a:t>
            </a:r>
            <a:r>
              <a:rPr lang="cs-CZ" sz="2400" dirty="0">
                <a:solidFill>
                  <a:schemeClr val="bg2"/>
                </a:solidFill>
              </a:rPr>
              <a:t> </a:t>
            </a:r>
            <a:r>
              <a:rPr lang="cs-CZ" sz="2400" dirty="0" err="1">
                <a:solidFill>
                  <a:schemeClr val="bg2"/>
                </a:solidFill>
              </a:rPr>
              <a:t>used</a:t>
            </a:r>
            <a:r>
              <a:rPr lang="cs-CZ" sz="2400" dirty="0">
                <a:solidFill>
                  <a:schemeClr val="bg2"/>
                </a:solidFill>
              </a:rPr>
              <a:t> to </a:t>
            </a:r>
            <a:r>
              <a:rPr lang="cs-CZ" sz="2400" dirty="0" err="1">
                <a:solidFill>
                  <a:schemeClr val="bg2"/>
                </a:solidFill>
              </a:rPr>
              <a:t>attract</a:t>
            </a:r>
            <a:r>
              <a:rPr lang="cs-CZ" sz="2400" dirty="0">
                <a:solidFill>
                  <a:schemeClr val="bg2"/>
                </a:solidFill>
              </a:rPr>
              <a:t>, </a:t>
            </a:r>
            <a:r>
              <a:rPr lang="cs-CZ" sz="2400" dirty="0" err="1">
                <a:solidFill>
                  <a:schemeClr val="bg2"/>
                </a:solidFill>
              </a:rPr>
              <a:t>motivate</a:t>
            </a:r>
            <a:r>
              <a:rPr lang="cs-CZ" sz="2400" dirty="0">
                <a:solidFill>
                  <a:schemeClr val="bg2"/>
                </a:solidFill>
              </a:rPr>
              <a:t> and </a:t>
            </a:r>
            <a:r>
              <a:rPr lang="cs-CZ" sz="2400" dirty="0" err="1">
                <a:solidFill>
                  <a:schemeClr val="bg2"/>
                </a:solidFill>
              </a:rPr>
              <a:t>retain</a:t>
            </a:r>
            <a:r>
              <a:rPr lang="cs-CZ" sz="2400" dirty="0">
                <a:solidFill>
                  <a:schemeClr val="bg2"/>
                </a:solidFill>
              </a:rPr>
              <a:t> </a:t>
            </a:r>
            <a:r>
              <a:rPr lang="cs-CZ" sz="2400" dirty="0" err="1">
                <a:solidFill>
                  <a:schemeClr val="bg2"/>
                </a:solidFill>
              </a:rPr>
              <a:t>employees</a:t>
            </a:r>
            <a:r>
              <a:rPr lang="cs-CZ" sz="2400" dirty="0">
                <a:solidFill>
                  <a:schemeClr val="bg2"/>
                </a:solidFill>
              </a:rPr>
              <a:t> </a:t>
            </a:r>
            <a:r>
              <a:rPr lang="cs-CZ" sz="2400" dirty="0" err="1">
                <a:solidFill>
                  <a:schemeClr val="bg2"/>
                </a:solidFill>
              </a:rPr>
              <a:t>perceives</a:t>
            </a:r>
            <a:r>
              <a:rPr lang="cs-CZ" sz="2400" dirty="0">
                <a:solidFill>
                  <a:schemeClr val="bg2"/>
                </a:solidFill>
              </a:rPr>
              <a:t> to </a:t>
            </a:r>
            <a:r>
              <a:rPr lang="cs-CZ" sz="2400" dirty="0" err="1">
                <a:solidFill>
                  <a:schemeClr val="bg2"/>
                </a:solidFill>
              </a:rPr>
              <a:t>be</a:t>
            </a:r>
            <a:r>
              <a:rPr lang="cs-CZ" sz="2400" dirty="0">
                <a:solidFill>
                  <a:schemeClr val="bg2"/>
                </a:solidFill>
              </a:rPr>
              <a:t> a </a:t>
            </a:r>
            <a:r>
              <a:rPr lang="cs-CZ" sz="2400" dirty="0" err="1">
                <a:solidFill>
                  <a:schemeClr val="bg2"/>
                </a:solidFill>
              </a:rPr>
              <a:t>value</a:t>
            </a:r>
            <a:r>
              <a:rPr lang="cs-CZ" sz="2400" dirty="0">
                <a:solidFill>
                  <a:schemeClr val="bg2"/>
                </a:solidFill>
              </a:rPr>
              <a:t> </a:t>
            </a:r>
            <a:r>
              <a:rPr lang="cs-CZ" sz="2400" dirty="0" err="1">
                <a:solidFill>
                  <a:schemeClr val="bg2"/>
                </a:solidFill>
              </a:rPr>
              <a:t>resulting</a:t>
            </a:r>
            <a:r>
              <a:rPr lang="cs-CZ" sz="2400" dirty="0">
                <a:solidFill>
                  <a:schemeClr val="bg2"/>
                </a:solidFill>
              </a:rPr>
              <a:t> </a:t>
            </a:r>
            <a:r>
              <a:rPr lang="cs-CZ" sz="2400" dirty="0" err="1">
                <a:solidFill>
                  <a:schemeClr val="bg2"/>
                </a:solidFill>
              </a:rPr>
              <a:t>from</a:t>
            </a:r>
            <a:r>
              <a:rPr lang="cs-CZ" sz="2400" dirty="0">
                <a:solidFill>
                  <a:schemeClr val="bg2"/>
                </a:solidFill>
              </a:rPr>
              <a:t> </a:t>
            </a:r>
            <a:r>
              <a:rPr lang="cs-CZ" sz="2400" dirty="0" err="1">
                <a:solidFill>
                  <a:schemeClr val="bg2"/>
                </a:solidFill>
              </a:rPr>
              <a:t>the</a:t>
            </a:r>
            <a:r>
              <a:rPr lang="cs-CZ" sz="2400" dirty="0">
                <a:solidFill>
                  <a:schemeClr val="bg2"/>
                </a:solidFill>
              </a:rPr>
              <a:t> </a:t>
            </a:r>
            <a:r>
              <a:rPr lang="cs-CZ" sz="2400" dirty="0" err="1">
                <a:solidFill>
                  <a:schemeClr val="bg2"/>
                </a:solidFill>
              </a:rPr>
              <a:t>employment</a:t>
            </a:r>
            <a:r>
              <a:rPr lang="cs-CZ" sz="2400" dirty="0">
                <a:solidFill>
                  <a:schemeClr val="bg2"/>
                </a:solidFill>
              </a:rPr>
              <a:t> </a:t>
            </a:r>
            <a:r>
              <a:rPr lang="cs-CZ" sz="2400" dirty="0" err="1">
                <a:solidFill>
                  <a:schemeClr val="bg2"/>
                </a:solidFill>
              </a:rPr>
              <a:t>relationship</a:t>
            </a:r>
            <a:r>
              <a:rPr lang="cs-CZ" sz="2400" dirty="0">
                <a:solidFill>
                  <a:schemeClr val="bg2"/>
                </a:solidFill>
              </a:rPr>
              <a:t>.</a:t>
            </a: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3131977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6"/>
            <a:ext cx="7774632" cy="736039"/>
          </a:xfrm>
        </p:spPr>
        <p:txBody>
          <a:bodyPr/>
          <a:lstStyle/>
          <a:p>
            <a:pPr eaLnBrk="1" hangingPunct="1">
              <a:defRPr/>
            </a:pPr>
            <a:r>
              <a:rPr lang="cs-CZ" sz="3300" b="1" dirty="0" err="1">
                <a:solidFill>
                  <a:schemeClr val="bg2"/>
                </a:solidFill>
                <a:effectLst/>
                <a:latin typeface="+mn-lt"/>
              </a:rPr>
              <a:t>Content</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179512" y="1442344"/>
            <a:ext cx="8136904" cy="4751808"/>
          </a:xfrm>
        </p:spPr>
        <p:txBody>
          <a:bodyPr/>
          <a:lstStyle/>
          <a:p>
            <a:pPr algn="just">
              <a:buFont typeface="Wingdings" panose="05000000000000000000" pitchFamily="2" charset="2"/>
              <a:buChar char="Ø"/>
            </a:pPr>
            <a:r>
              <a:rPr lang="cs-CZ" sz="3000" dirty="0" err="1">
                <a:solidFill>
                  <a:schemeClr val="bg2"/>
                </a:solidFill>
              </a:rPr>
              <a:t>reward</a:t>
            </a:r>
            <a:r>
              <a:rPr lang="cs-CZ" sz="3000" dirty="0">
                <a:solidFill>
                  <a:schemeClr val="bg2"/>
                </a:solidFill>
              </a:rPr>
              <a:t>, </a:t>
            </a:r>
            <a:r>
              <a:rPr lang="cs-CZ" sz="3000" dirty="0" err="1">
                <a:solidFill>
                  <a:schemeClr val="bg2"/>
                </a:solidFill>
              </a:rPr>
              <a:t>rewarding</a:t>
            </a:r>
            <a:r>
              <a:rPr lang="cs-CZ" sz="3000" dirty="0">
                <a:solidFill>
                  <a:schemeClr val="bg2"/>
                </a:solidFill>
              </a:rPr>
              <a:t> </a:t>
            </a:r>
            <a:r>
              <a:rPr lang="cs-CZ" sz="3000" dirty="0" err="1">
                <a:solidFill>
                  <a:schemeClr val="bg2"/>
                </a:solidFill>
              </a:rPr>
              <a:t>system</a:t>
            </a:r>
            <a:endParaRPr lang="cs-CZ" sz="3000" dirty="0">
              <a:solidFill>
                <a:schemeClr val="bg2"/>
              </a:solidFill>
            </a:endParaRPr>
          </a:p>
          <a:p>
            <a:pPr algn="just">
              <a:buFont typeface="Wingdings" panose="05000000000000000000" pitchFamily="2" charset="2"/>
              <a:buChar char="Ø"/>
            </a:pPr>
            <a:r>
              <a:rPr lang="cs-CZ" sz="3000" dirty="0" err="1">
                <a:solidFill>
                  <a:schemeClr val="bg2"/>
                </a:solidFill>
              </a:rPr>
              <a:t>purpose</a:t>
            </a:r>
            <a:r>
              <a:rPr lang="cs-CZ" sz="3000" dirty="0">
                <a:solidFill>
                  <a:schemeClr val="bg2"/>
                </a:solidFill>
              </a:rPr>
              <a:t> </a:t>
            </a:r>
            <a:r>
              <a:rPr lang="cs-CZ" sz="3000" dirty="0" err="1">
                <a:solidFill>
                  <a:schemeClr val="bg2"/>
                </a:solidFill>
              </a:rPr>
              <a:t>of</a:t>
            </a:r>
            <a:r>
              <a:rPr lang="cs-CZ" sz="3000" dirty="0">
                <a:solidFill>
                  <a:schemeClr val="bg2"/>
                </a:solidFill>
              </a:rPr>
              <a:t> </a:t>
            </a:r>
            <a:r>
              <a:rPr lang="cs-CZ" sz="3000" dirty="0" err="1">
                <a:solidFill>
                  <a:schemeClr val="bg2"/>
                </a:solidFill>
              </a:rPr>
              <a:t>rewarding</a:t>
            </a:r>
            <a:r>
              <a:rPr lang="cs-CZ" sz="3000" dirty="0">
                <a:solidFill>
                  <a:schemeClr val="bg2"/>
                </a:solidFill>
              </a:rPr>
              <a:t> </a:t>
            </a:r>
            <a:r>
              <a:rPr lang="cs-CZ" sz="3000" dirty="0" err="1">
                <a:solidFill>
                  <a:schemeClr val="bg2"/>
                </a:solidFill>
              </a:rPr>
              <a:t>strategies</a:t>
            </a:r>
            <a:endParaRPr lang="cs-CZ" sz="3000" dirty="0">
              <a:solidFill>
                <a:schemeClr val="bg2"/>
              </a:solidFill>
            </a:endParaRPr>
          </a:p>
          <a:p>
            <a:pPr algn="just">
              <a:buFont typeface="Wingdings" panose="05000000000000000000" pitchFamily="2" charset="2"/>
              <a:buChar char="Ø"/>
            </a:pPr>
            <a:r>
              <a:rPr lang="cs-CZ" sz="3000" dirty="0" err="1">
                <a:solidFill>
                  <a:schemeClr val="bg2"/>
                </a:solidFill>
              </a:rPr>
              <a:t>performace</a:t>
            </a:r>
            <a:r>
              <a:rPr lang="cs-CZ" sz="3000" dirty="0">
                <a:solidFill>
                  <a:schemeClr val="bg2"/>
                </a:solidFill>
              </a:rPr>
              <a:t> management</a:t>
            </a:r>
          </a:p>
          <a:p>
            <a:pPr algn="just">
              <a:buFont typeface="Wingdings" panose="05000000000000000000" pitchFamily="2" charset="2"/>
              <a:buChar char="Ø"/>
            </a:pPr>
            <a:r>
              <a:rPr lang="cs-CZ" sz="3000" dirty="0" err="1">
                <a:solidFill>
                  <a:schemeClr val="bg2"/>
                </a:solidFill>
              </a:rPr>
              <a:t>developement</a:t>
            </a:r>
            <a:r>
              <a:rPr lang="cs-CZ" sz="3000" dirty="0">
                <a:solidFill>
                  <a:schemeClr val="bg2"/>
                </a:solidFill>
              </a:rPr>
              <a:t> </a:t>
            </a:r>
          </a:p>
          <a:p>
            <a:pPr marL="0" indent="0" algn="just">
              <a:buNone/>
            </a:pPr>
            <a:endParaRPr lang="cs-CZ" dirty="0">
              <a:solidFill>
                <a:schemeClr val="bg2"/>
              </a:solidFill>
            </a:endParaRPr>
          </a:p>
          <a:p>
            <a:pPr marL="0" indent="0" algn="just">
              <a:buNone/>
            </a:pPr>
            <a:endParaRPr lang="cs-CZ" sz="3000" dirty="0">
              <a:solidFill>
                <a:schemeClr val="bg2"/>
              </a:solidFill>
            </a:endParaRPr>
          </a:p>
          <a:p>
            <a:pPr marL="0" indent="0" algn="just">
              <a:buNone/>
            </a:pPr>
            <a:endParaRPr lang="cs-CZ" sz="30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PERSONALISTIKA 							   PEM SU OPF</a:t>
            </a:r>
            <a:endParaRPr lang="pt-BR" sz="15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150000"/>
                                  </p:stCondLst>
                                  <p:childTnLst>
                                    <p:set>
                                      <p:cBhvr>
                                        <p:cTn id="11" dur="1" fill="hold">
                                          <p:stCondLst>
                                            <p:cond delay="0"/>
                                          </p:stCondLst>
                                        </p:cTn>
                                        <p:tgtEl>
                                          <p:spTgt spid="44035">
                                            <p:txEl>
                                              <p:pRg st="0" end="0"/>
                                            </p:txEl>
                                          </p:spTgt>
                                        </p:tgtEl>
                                        <p:attrNameLst>
                                          <p:attrName>style.visibility</p:attrName>
                                        </p:attrNameLst>
                                      </p:cBhvr>
                                      <p:to>
                                        <p:strVal val="visible"/>
                                      </p:to>
                                    </p:set>
                                    <p:anim calcmode="lin" valueType="num">
                                      <p:cBhvr additive="base">
                                        <p:cTn id="12"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4035">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51000"/>
                            </p:stCondLst>
                            <p:childTnLst>
                              <p:par>
                                <p:cTn id="15" presetID="2" presetClass="entr" presetSubtype="1" fill="hold" grpId="0" nodeType="afterEffect">
                                  <p:stCondLst>
                                    <p:cond delay="150000"/>
                                  </p:stCondLst>
                                  <p:childTnLst>
                                    <p:set>
                                      <p:cBhvr>
                                        <p:cTn id="16" dur="1" fill="hold">
                                          <p:stCondLst>
                                            <p:cond delay="0"/>
                                          </p:stCondLst>
                                        </p:cTn>
                                        <p:tgtEl>
                                          <p:spTgt spid="44035">
                                            <p:txEl>
                                              <p:pRg st="1" end="1"/>
                                            </p:txEl>
                                          </p:spTgt>
                                        </p:tgtEl>
                                        <p:attrNameLst>
                                          <p:attrName>style.visibility</p:attrName>
                                        </p:attrNameLst>
                                      </p:cBhvr>
                                      <p:to>
                                        <p:strVal val="visible"/>
                                      </p:to>
                                    </p:set>
                                    <p:anim calcmode="lin" valueType="num">
                                      <p:cBhvr additive="base">
                                        <p:cTn id="17"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4035">
                                            <p:txEl>
                                              <p:pRg st="1" end="1"/>
                                            </p:txEl>
                                          </p:spTgt>
                                        </p:tgtEl>
                                        <p:attrNameLst>
                                          <p:attrName>ppt_y</p:attrName>
                                        </p:attrNameLst>
                                      </p:cBhvr>
                                      <p:tavLst>
                                        <p:tav tm="0">
                                          <p:val>
                                            <p:strVal val="0-#ppt_h/2"/>
                                          </p:val>
                                        </p:tav>
                                        <p:tav tm="100000">
                                          <p:val>
                                            <p:strVal val="#ppt_y"/>
                                          </p:val>
                                        </p:tav>
                                      </p:tavLst>
                                    </p:anim>
                                  </p:childTnLst>
                                </p:cTn>
                              </p:par>
                            </p:childTnLst>
                          </p:cTn>
                        </p:par>
                        <p:par>
                          <p:cTn id="19" fill="hold">
                            <p:stCondLst>
                              <p:cond delay="301500"/>
                            </p:stCondLst>
                            <p:childTnLst>
                              <p:par>
                                <p:cTn id="20" presetID="2" presetClass="entr" presetSubtype="1" fill="hold" grpId="0" nodeType="afterEffect">
                                  <p:stCondLst>
                                    <p:cond delay="150000"/>
                                  </p:stCondLst>
                                  <p:childTnLst>
                                    <p:set>
                                      <p:cBhvr>
                                        <p:cTn id="21" dur="1" fill="hold">
                                          <p:stCondLst>
                                            <p:cond delay="0"/>
                                          </p:stCondLst>
                                        </p:cTn>
                                        <p:tgtEl>
                                          <p:spTgt spid="44035">
                                            <p:txEl>
                                              <p:pRg st="2" end="2"/>
                                            </p:txEl>
                                          </p:spTgt>
                                        </p:tgtEl>
                                        <p:attrNameLst>
                                          <p:attrName>style.visibility</p:attrName>
                                        </p:attrNameLst>
                                      </p:cBhvr>
                                      <p:to>
                                        <p:strVal val="visible"/>
                                      </p:to>
                                    </p:set>
                                    <p:anim calcmode="lin" valueType="num">
                                      <p:cBhvr additive="base">
                                        <p:cTn id="22" dur="5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4035">
                                            <p:txEl>
                                              <p:pRg st="2" end="2"/>
                                            </p:txEl>
                                          </p:spTgt>
                                        </p:tgtEl>
                                        <p:attrNameLst>
                                          <p:attrName>ppt_y</p:attrName>
                                        </p:attrNameLst>
                                      </p:cBhvr>
                                      <p:tavLst>
                                        <p:tav tm="0">
                                          <p:val>
                                            <p:strVal val="0-#ppt_h/2"/>
                                          </p:val>
                                        </p:tav>
                                        <p:tav tm="100000">
                                          <p:val>
                                            <p:strVal val="#ppt_y"/>
                                          </p:val>
                                        </p:tav>
                                      </p:tavLst>
                                    </p:anim>
                                  </p:childTnLst>
                                </p:cTn>
                              </p:par>
                            </p:childTnLst>
                          </p:cTn>
                        </p:par>
                        <p:par>
                          <p:cTn id="24" fill="hold">
                            <p:stCondLst>
                              <p:cond delay="452000"/>
                            </p:stCondLst>
                            <p:childTnLst>
                              <p:par>
                                <p:cTn id="25" presetID="2" presetClass="entr" presetSubtype="1" fill="hold" grpId="0" nodeType="afterEffect">
                                  <p:stCondLst>
                                    <p:cond delay="150000"/>
                                  </p:stCondLst>
                                  <p:childTnLst>
                                    <p:set>
                                      <p:cBhvr>
                                        <p:cTn id="26" dur="1" fill="hold">
                                          <p:stCondLst>
                                            <p:cond delay="0"/>
                                          </p:stCondLst>
                                        </p:cTn>
                                        <p:tgtEl>
                                          <p:spTgt spid="44035">
                                            <p:txEl>
                                              <p:pRg st="3" end="3"/>
                                            </p:txEl>
                                          </p:spTgt>
                                        </p:tgtEl>
                                        <p:attrNameLst>
                                          <p:attrName>style.visibility</p:attrName>
                                        </p:attrNameLst>
                                      </p:cBhvr>
                                      <p:to>
                                        <p:strVal val="visible"/>
                                      </p:to>
                                    </p:set>
                                    <p:anim calcmode="lin" valueType="num">
                                      <p:cBhvr additive="base">
                                        <p:cTn id="27" dur="5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4035">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P spid="44035" grpId="0" build="p" autoUpdateAnimBg="0" advAuto="30000"/>
    </p:bld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a:solidFill>
                  <a:schemeClr val="bg2"/>
                </a:solidFill>
                <a:effectLst/>
                <a:latin typeface="+mn-lt"/>
              </a:rPr>
              <a:t>E</a:t>
            </a:r>
            <a:r>
              <a:rPr lang="en-US" sz="3300" b="1" dirty="0" err="1">
                <a:solidFill>
                  <a:schemeClr val="bg2"/>
                </a:solidFill>
                <a:effectLst/>
                <a:latin typeface="+mn-lt"/>
              </a:rPr>
              <a:t>ffectiveness</a:t>
            </a:r>
            <a:r>
              <a:rPr lang="en-US" sz="3300" b="1" dirty="0">
                <a:solidFill>
                  <a:schemeClr val="bg2"/>
                </a:solidFill>
                <a:effectLst/>
                <a:latin typeface="+mn-lt"/>
              </a:rPr>
              <a:t> of a reward system</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r>
              <a:rPr lang="cs-CZ" sz="2400" dirty="0" err="1">
                <a:solidFill>
                  <a:schemeClr val="bg2"/>
                </a:solidFill>
              </a:rPr>
              <a:t>Combintion</a:t>
            </a:r>
            <a:r>
              <a:rPr lang="cs-CZ" sz="2400" dirty="0">
                <a:solidFill>
                  <a:schemeClr val="bg2"/>
                </a:solidFill>
              </a:rPr>
              <a:t> </a:t>
            </a:r>
            <a:r>
              <a:rPr lang="cs-CZ" sz="2400" dirty="0" err="1">
                <a:solidFill>
                  <a:schemeClr val="bg2"/>
                </a:solidFill>
              </a:rPr>
              <a:t>of</a:t>
            </a:r>
            <a:r>
              <a:rPr lang="cs-CZ" sz="2400" dirty="0">
                <a:solidFill>
                  <a:schemeClr val="bg2"/>
                </a:solidFill>
              </a:rPr>
              <a:t> </a:t>
            </a:r>
            <a:r>
              <a:rPr lang="cs-CZ" sz="2400" dirty="0" err="1">
                <a:solidFill>
                  <a:schemeClr val="bg2"/>
                </a:solidFill>
              </a:rPr>
              <a:t>quantitative</a:t>
            </a:r>
            <a:r>
              <a:rPr lang="cs-CZ" sz="2400" dirty="0">
                <a:solidFill>
                  <a:schemeClr val="bg2"/>
                </a:solidFill>
              </a:rPr>
              <a:t> and </a:t>
            </a:r>
            <a:r>
              <a:rPr lang="cs-CZ" sz="2400" dirty="0" err="1">
                <a:solidFill>
                  <a:schemeClr val="bg2"/>
                </a:solidFill>
              </a:rPr>
              <a:t>qualitative</a:t>
            </a:r>
            <a:r>
              <a:rPr lang="cs-CZ" sz="2400" dirty="0">
                <a:solidFill>
                  <a:schemeClr val="bg2"/>
                </a:solidFill>
              </a:rPr>
              <a:t> </a:t>
            </a:r>
            <a:r>
              <a:rPr lang="cs-CZ" sz="2400" dirty="0" err="1">
                <a:solidFill>
                  <a:schemeClr val="bg2"/>
                </a:solidFill>
              </a:rPr>
              <a:t>metrics</a:t>
            </a:r>
            <a:endParaRPr lang="cs-CZ" sz="2400" dirty="0">
              <a:solidFill>
                <a:schemeClr val="bg2"/>
              </a:solidFill>
            </a:endParaRPr>
          </a:p>
          <a:p>
            <a:pPr marL="0" indent="0" algn="just">
              <a:buNone/>
            </a:pPr>
            <a:r>
              <a:rPr lang="cs-CZ" sz="2400" dirty="0" err="1">
                <a:solidFill>
                  <a:schemeClr val="bg2"/>
                </a:solidFill>
              </a:rPr>
              <a:t>Aim</a:t>
            </a:r>
            <a:r>
              <a:rPr lang="cs-CZ" sz="2400" dirty="0">
                <a:solidFill>
                  <a:schemeClr val="bg2"/>
                </a:solidFill>
              </a:rPr>
              <a:t> </a:t>
            </a:r>
            <a:r>
              <a:rPr lang="cs-CZ" sz="2400" dirty="0" err="1">
                <a:solidFill>
                  <a:schemeClr val="bg2"/>
                </a:solidFill>
              </a:rPr>
              <a:t>of</a:t>
            </a:r>
            <a:r>
              <a:rPr lang="cs-CZ" sz="2400" dirty="0">
                <a:solidFill>
                  <a:schemeClr val="bg2"/>
                </a:solidFill>
              </a:rPr>
              <a:t> </a:t>
            </a:r>
            <a:r>
              <a:rPr lang="cs-CZ" sz="2400" dirty="0" err="1">
                <a:solidFill>
                  <a:schemeClr val="bg2"/>
                </a:solidFill>
              </a:rPr>
              <a:t>measure</a:t>
            </a:r>
            <a:r>
              <a:rPr lang="cs-CZ" sz="2400" dirty="0">
                <a:solidFill>
                  <a:schemeClr val="bg2"/>
                </a:solidFill>
              </a:rPr>
              <a:t>: </a:t>
            </a:r>
            <a:r>
              <a:rPr lang="en-US" sz="2400" dirty="0">
                <a:solidFill>
                  <a:schemeClr val="bg2"/>
                </a:solidFill>
              </a:rPr>
              <a:t>how well the reward system is influencing job satisfaction, performance, and turnover rates, among other factors</a:t>
            </a:r>
            <a:endParaRPr lang="cs-CZ" sz="2400" dirty="0">
              <a:solidFill>
                <a:schemeClr val="bg2"/>
              </a:solidFill>
            </a:endParaRPr>
          </a:p>
          <a:p>
            <a:pPr marL="457200" indent="-457200" algn="just">
              <a:buAutoNum type="arabicPeriod"/>
            </a:pPr>
            <a:r>
              <a:rPr lang="cs-CZ" sz="2400" dirty="0">
                <a:solidFill>
                  <a:schemeClr val="bg2"/>
                </a:solidFill>
              </a:rPr>
              <a:t>Job </a:t>
            </a:r>
            <a:r>
              <a:rPr lang="cs-CZ" sz="2400" dirty="0" err="1">
                <a:solidFill>
                  <a:schemeClr val="bg2"/>
                </a:solidFill>
              </a:rPr>
              <a:t>satisfaction</a:t>
            </a:r>
            <a:r>
              <a:rPr lang="cs-CZ" sz="2400" dirty="0">
                <a:solidFill>
                  <a:schemeClr val="bg2"/>
                </a:solidFill>
              </a:rPr>
              <a:t> (</a:t>
            </a:r>
            <a:r>
              <a:rPr lang="cs-CZ" sz="2400" dirty="0" err="1">
                <a:solidFill>
                  <a:schemeClr val="bg2"/>
                </a:solidFill>
              </a:rPr>
              <a:t>surveys</a:t>
            </a:r>
            <a:r>
              <a:rPr lang="cs-CZ" sz="2400" dirty="0">
                <a:solidFill>
                  <a:schemeClr val="bg2"/>
                </a:solidFill>
              </a:rPr>
              <a:t> and </a:t>
            </a:r>
            <a:r>
              <a:rPr lang="cs-CZ" sz="2400" dirty="0" err="1">
                <a:solidFill>
                  <a:schemeClr val="bg2"/>
                </a:solidFill>
              </a:rPr>
              <a:t>questionnaires</a:t>
            </a:r>
            <a:r>
              <a:rPr lang="cs-CZ" sz="2400" dirty="0">
                <a:solidFill>
                  <a:schemeClr val="bg2"/>
                </a:solidFill>
              </a:rPr>
              <a:t>, exit </a:t>
            </a:r>
            <a:r>
              <a:rPr lang="cs-CZ" sz="2400" dirty="0" err="1">
                <a:solidFill>
                  <a:schemeClr val="bg2"/>
                </a:solidFill>
              </a:rPr>
              <a:t>interviews</a:t>
            </a:r>
            <a:r>
              <a:rPr lang="cs-CZ" sz="2400" dirty="0">
                <a:solidFill>
                  <a:schemeClr val="bg2"/>
                </a:solidFill>
              </a:rPr>
              <a:t>)</a:t>
            </a:r>
          </a:p>
          <a:p>
            <a:pPr marL="457200" indent="-457200" algn="just">
              <a:buAutoNum type="arabicPeriod"/>
            </a:pPr>
            <a:r>
              <a:rPr lang="cs-CZ" sz="2400" dirty="0">
                <a:solidFill>
                  <a:schemeClr val="bg2"/>
                </a:solidFill>
              </a:rPr>
              <a:t>Performance (performance </a:t>
            </a:r>
            <a:r>
              <a:rPr lang="cs-CZ" sz="2400" dirty="0" err="1">
                <a:solidFill>
                  <a:schemeClr val="bg2"/>
                </a:solidFill>
              </a:rPr>
              <a:t>metrics</a:t>
            </a:r>
            <a:r>
              <a:rPr lang="cs-CZ" sz="2400" dirty="0">
                <a:solidFill>
                  <a:schemeClr val="bg2"/>
                </a:solidFill>
              </a:rPr>
              <a:t>, 360-degree feedback, KPI)</a:t>
            </a:r>
          </a:p>
          <a:p>
            <a:pPr marL="457200" indent="-457200" algn="just">
              <a:buAutoNum type="arabicPeriod"/>
            </a:pPr>
            <a:r>
              <a:rPr lang="cs-CZ" sz="2400" dirty="0" err="1">
                <a:solidFill>
                  <a:schemeClr val="bg2"/>
                </a:solidFill>
              </a:rPr>
              <a:t>Turnover</a:t>
            </a:r>
            <a:r>
              <a:rPr lang="cs-CZ" sz="2400" dirty="0">
                <a:solidFill>
                  <a:schemeClr val="bg2"/>
                </a:solidFill>
              </a:rPr>
              <a:t> </a:t>
            </a:r>
            <a:r>
              <a:rPr lang="cs-CZ" sz="2400" dirty="0" err="1">
                <a:solidFill>
                  <a:schemeClr val="bg2"/>
                </a:solidFill>
              </a:rPr>
              <a:t>rates</a:t>
            </a:r>
            <a:r>
              <a:rPr lang="cs-CZ" sz="2400" dirty="0">
                <a:solidFill>
                  <a:schemeClr val="bg2"/>
                </a:solidFill>
              </a:rPr>
              <a:t> (</a:t>
            </a:r>
            <a:r>
              <a:rPr lang="cs-CZ" sz="2400" dirty="0" err="1">
                <a:solidFill>
                  <a:schemeClr val="bg2"/>
                </a:solidFill>
              </a:rPr>
              <a:t>turnover</a:t>
            </a:r>
            <a:r>
              <a:rPr lang="cs-CZ" sz="2400" dirty="0">
                <a:solidFill>
                  <a:schemeClr val="bg2"/>
                </a:solidFill>
              </a:rPr>
              <a:t> </a:t>
            </a:r>
            <a:r>
              <a:rPr lang="cs-CZ" sz="2400" dirty="0" err="1">
                <a:solidFill>
                  <a:schemeClr val="bg2"/>
                </a:solidFill>
              </a:rPr>
              <a:t>rate</a:t>
            </a:r>
            <a:r>
              <a:rPr lang="cs-CZ" sz="2400" dirty="0">
                <a:solidFill>
                  <a:schemeClr val="bg2"/>
                </a:solidFill>
              </a:rPr>
              <a:t> </a:t>
            </a:r>
            <a:r>
              <a:rPr lang="cs-CZ" sz="2400" dirty="0" err="1">
                <a:solidFill>
                  <a:schemeClr val="bg2"/>
                </a:solidFill>
              </a:rPr>
              <a:t>analysis</a:t>
            </a:r>
            <a:r>
              <a:rPr lang="cs-CZ" sz="2400" dirty="0">
                <a:solidFill>
                  <a:schemeClr val="bg2"/>
                </a:solidFill>
              </a:rPr>
              <a:t>, </a:t>
            </a:r>
            <a:r>
              <a:rPr lang="cs-CZ" sz="2400" dirty="0" err="1">
                <a:solidFill>
                  <a:schemeClr val="bg2"/>
                </a:solidFill>
              </a:rPr>
              <a:t>voluntary</a:t>
            </a:r>
            <a:r>
              <a:rPr lang="cs-CZ" sz="2400" dirty="0">
                <a:solidFill>
                  <a:schemeClr val="bg2"/>
                </a:solidFill>
              </a:rPr>
              <a:t> </a:t>
            </a:r>
            <a:r>
              <a:rPr lang="cs-CZ" sz="2400" dirty="0" err="1">
                <a:solidFill>
                  <a:schemeClr val="bg2"/>
                </a:solidFill>
              </a:rPr>
              <a:t>turnover</a:t>
            </a:r>
            <a:r>
              <a:rPr lang="cs-CZ" sz="2400" dirty="0">
                <a:solidFill>
                  <a:schemeClr val="bg2"/>
                </a:solidFill>
              </a:rPr>
              <a:t>)</a:t>
            </a:r>
          </a:p>
          <a:p>
            <a:pPr marL="457200" indent="-457200" algn="just">
              <a:buAutoNum type="arabicPeriod"/>
            </a:pPr>
            <a:r>
              <a:rPr lang="cs-CZ" sz="2400" dirty="0" err="1">
                <a:solidFill>
                  <a:schemeClr val="bg2"/>
                </a:solidFill>
              </a:rPr>
              <a:t>Additional</a:t>
            </a:r>
            <a:r>
              <a:rPr lang="cs-CZ" sz="2400" dirty="0">
                <a:solidFill>
                  <a:schemeClr val="bg2"/>
                </a:solidFill>
              </a:rPr>
              <a:t> </a:t>
            </a:r>
            <a:r>
              <a:rPr lang="cs-CZ" sz="2400" dirty="0" err="1">
                <a:solidFill>
                  <a:schemeClr val="bg2"/>
                </a:solidFill>
              </a:rPr>
              <a:t>tools</a:t>
            </a:r>
            <a:r>
              <a:rPr lang="cs-CZ" sz="2400" dirty="0">
                <a:solidFill>
                  <a:schemeClr val="bg2"/>
                </a:solidFill>
              </a:rPr>
              <a:t> and </a:t>
            </a:r>
            <a:r>
              <a:rPr lang="cs-CZ" sz="2400" dirty="0" err="1">
                <a:solidFill>
                  <a:schemeClr val="bg2"/>
                </a:solidFill>
              </a:rPr>
              <a:t>metrics</a:t>
            </a:r>
            <a:r>
              <a:rPr lang="cs-CZ" sz="2400" dirty="0">
                <a:solidFill>
                  <a:schemeClr val="bg2"/>
                </a:solidFill>
              </a:rPr>
              <a:t> (</a:t>
            </a:r>
            <a:r>
              <a:rPr lang="cs-CZ" sz="2400" dirty="0" err="1">
                <a:solidFill>
                  <a:schemeClr val="bg2"/>
                </a:solidFill>
              </a:rPr>
              <a:t>cost</a:t>
            </a:r>
            <a:r>
              <a:rPr lang="cs-CZ" sz="2400" dirty="0">
                <a:solidFill>
                  <a:schemeClr val="bg2"/>
                </a:solidFill>
              </a:rPr>
              <a:t>-benefit </a:t>
            </a:r>
            <a:r>
              <a:rPr lang="cs-CZ" sz="2400" dirty="0" err="1">
                <a:solidFill>
                  <a:schemeClr val="bg2"/>
                </a:solidFill>
              </a:rPr>
              <a:t>analysis</a:t>
            </a:r>
            <a:r>
              <a:rPr lang="cs-CZ" sz="2400" dirty="0">
                <a:solidFill>
                  <a:schemeClr val="bg2"/>
                </a:solidFill>
              </a:rPr>
              <a:t>, </a:t>
            </a:r>
            <a:r>
              <a:rPr lang="cs-CZ" sz="2400" dirty="0" err="1">
                <a:solidFill>
                  <a:schemeClr val="bg2"/>
                </a:solidFill>
              </a:rPr>
              <a:t>engagement</a:t>
            </a:r>
            <a:r>
              <a:rPr lang="cs-CZ" sz="2400" dirty="0">
                <a:solidFill>
                  <a:schemeClr val="bg2"/>
                </a:solidFill>
              </a:rPr>
              <a:t> </a:t>
            </a:r>
            <a:r>
              <a:rPr lang="cs-CZ" sz="2400" dirty="0" err="1">
                <a:solidFill>
                  <a:schemeClr val="bg2"/>
                </a:solidFill>
              </a:rPr>
              <a:t>scores</a:t>
            </a:r>
            <a:r>
              <a:rPr lang="cs-CZ" sz="2400" dirty="0">
                <a:solidFill>
                  <a:schemeClr val="bg2"/>
                </a:solidFill>
              </a:rPr>
              <a:t>)</a:t>
            </a: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3520631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a:solidFill>
                  <a:schemeClr val="bg2"/>
                </a:solidFill>
                <a:effectLst/>
                <a:latin typeface="+mn-lt"/>
              </a:rPr>
              <a:t>TASK 1 – REWARDS THROUGHT THE GENERATIONS</a:t>
            </a:r>
          </a:p>
        </p:txBody>
      </p:sp>
      <p:sp>
        <p:nvSpPr>
          <p:cNvPr id="44035" name="Rectangle 3"/>
          <p:cNvSpPr>
            <a:spLocks noGrp="1" noChangeArrowheads="1"/>
          </p:cNvSpPr>
          <p:nvPr>
            <p:ph type="body" idx="1"/>
          </p:nvPr>
        </p:nvSpPr>
        <p:spPr>
          <a:xfrm>
            <a:off x="251520" y="1772815"/>
            <a:ext cx="8640960" cy="5040561"/>
          </a:xfrm>
        </p:spPr>
        <p:txBody>
          <a:bodyPr>
            <a:noAutofit/>
          </a:bodyPr>
          <a:lstStyle/>
          <a:p>
            <a:pPr marL="0" indent="0" algn="just">
              <a:buNone/>
            </a:pPr>
            <a:r>
              <a:rPr lang="cs-CZ" sz="2400" dirty="0">
                <a:solidFill>
                  <a:schemeClr val="bg2"/>
                </a:solidFill>
              </a:rPr>
              <a:t>Case study </a:t>
            </a:r>
          </a:p>
          <a:p>
            <a:pPr marL="0" indent="0" algn="just">
              <a:buNone/>
            </a:pPr>
            <a:r>
              <a:rPr lang="cs-CZ" sz="2400" dirty="0">
                <a:solidFill>
                  <a:schemeClr val="bg2"/>
                </a:solidFill>
              </a:rPr>
              <a:t>Team </a:t>
            </a:r>
            <a:r>
              <a:rPr lang="cs-CZ" sz="2400" dirty="0" err="1">
                <a:solidFill>
                  <a:schemeClr val="bg2"/>
                </a:solidFill>
              </a:rPr>
              <a:t>work</a:t>
            </a:r>
            <a:endParaRPr lang="cs-CZ" sz="2400" dirty="0">
              <a:solidFill>
                <a:schemeClr val="bg2"/>
              </a:solidFill>
            </a:endParaRPr>
          </a:p>
          <a:p>
            <a:pPr marL="0" indent="0" algn="just">
              <a:buNone/>
            </a:pPr>
            <a:r>
              <a:rPr lang="cs-CZ" sz="2400" dirty="0" err="1">
                <a:solidFill>
                  <a:schemeClr val="bg2"/>
                </a:solidFill>
              </a:rPr>
              <a:t>Theory</a:t>
            </a:r>
            <a:r>
              <a:rPr lang="cs-CZ" sz="2400" dirty="0">
                <a:solidFill>
                  <a:schemeClr val="bg2"/>
                </a:solidFill>
              </a:rPr>
              <a:t> + </a:t>
            </a:r>
            <a:r>
              <a:rPr lang="cs-CZ" sz="2400" dirty="0" err="1">
                <a:solidFill>
                  <a:schemeClr val="bg2"/>
                </a:solidFill>
              </a:rPr>
              <a:t>practise</a:t>
            </a: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631115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a:solidFill>
                  <a:schemeClr val="bg2"/>
                </a:solidFill>
                <a:effectLst/>
                <a:latin typeface="+mn-lt"/>
              </a:rPr>
              <a:t>Performance management</a:t>
            </a: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r>
              <a:rPr lang="cs-CZ" sz="2400" dirty="0">
                <a:solidFill>
                  <a:schemeClr val="bg2"/>
                </a:solidFill>
              </a:rPr>
              <a:t>Performance management </a:t>
            </a:r>
            <a:r>
              <a:rPr lang="cs-CZ" sz="2400" dirty="0" err="1">
                <a:solidFill>
                  <a:schemeClr val="bg2"/>
                </a:solidFill>
              </a:rPr>
              <a:t>is</a:t>
            </a:r>
            <a:r>
              <a:rPr lang="cs-CZ" sz="2400" dirty="0">
                <a:solidFill>
                  <a:schemeClr val="bg2"/>
                </a:solidFill>
              </a:rPr>
              <a:t> a </a:t>
            </a:r>
            <a:r>
              <a:rPr lang="cs-CZ" sz="2400" dirty="0" err="1">
                <a:solidFill>
                  <a:schemeClr val="bg2"/>
                </a:solidFill>
              </a:rPr>
              <a:t>processthrough</a:t>
            </a:r>
            <a:r>
              <a:rPr lang="cs-CZ" sz="2400" dirty="0">
                <a:solidFill>
                  <a:schemeClr val="bg2"/>
                </a:solidFill>
              </a:rPr>
              <a:t> </a:t>
            </a:r>
            <a:r>
              <a:rPr lang="cs-CZ" sz="2400" dirty="0" err="1">
                <a:solidFill>
                  <a:schemeClr val="bg2"/>
                </a:solidFill>
              </a:rPr>
              <a:t>which</a:t>
            </a:r>
            <a:r>
              <a:rPr lang="cs-CZ" sz="2400" dirty="0">
                <a:solidFill>
                  <a:schemeClr val="bg2"/>
                </a:solidFill>
              </a:rPr>
              <a:t> </a:t>
            </a:r>
            <a:r>
              <a:rPr lang="cs-CZ" sz="2400" dirty="0" err="1">
                <a:solidFill>
                  <a:schemeClr val="bg2"/>
                </a:solidFill>
              </a:rPr>
              <a:t>organisations</a:t>
            </a:r>
            <a:r>
              <a:rPr lang="cs-CZ" sz="2400" dirty="0">
                <a:solidFill>
                  <a:schemeClr val="bg2"/>
                </a:solidFill>
              </a:rPr>
              <a:t> </a:t>
            </a:r>
            <a:r>
              <a:rPr lang="cs-CZ" sz="2400" dirty="0" err="1">
                <a:solidFill>
                  <a:schemeClr val="bg2"/>
                </a:solidFill>
              </a:rPr>
              <a:t>can</a:t>
            </a:r>
            <a:r>
              <a:rPr lang="cs-CZ" sz="2400" dirty="0">
                <a:solidFill>
                  <a:schemeClr val="bg2"/>
                </a:solidFill>
              </a:rPr>
              <a:t> </a:t>
            </a:r>
            <a:r>
              <a:rPr lang="cs-CZ" sz="2400" dirty="0" err="1">
                <a:solidFill>
                  <a:schemeClr val="bg2"/>
                </a:solidFill>
              </a:rPr>
              <a:t>ensure</a:t>
            </a:r>
            <a:r>
              <a:rPr lang="cs-CZ" sz="2400" dirty="0">
                <a:solidFill>
                  <a:schemeClr val="bg2"/>
                </a:solidFill>
              </a:rPr>
              <a:t> </a:t>
            </a:r>
            <a:r>
              <a:rPr lang="cs-CZ" sz="2400" dirty="0" err="1">
                <a:solidFill>
                  <a:schemeClr val="bg2"/>
                </a:solidFill>
              </a:rPr>
              <a:t>that</a:t>
            </a:r>
            <a:r>
              <a:rPr lang="cs-CZ" sz="2400" dirty="0">
                <a:solidFill>
                  <a:schemeClr val="bg2"/>
                </a:solidFill>
              </a:rPr>
              <a:t> </a:t>
            </a:r>
            <a:r>
              <a:rPr lang="cs-CZ" sz="2400" dirty="0" err="1">
                <a:solidFill>
                  <a:schemeClr val="bg2"/>
                </a:solidFill>
              </a:rPr>
              <a:t>individual</a:t>
            </a:r>
            <a:r>
              <a:rPr lang="cs-CZ" sz="2400" dirty="0">
                <a:solidFill>
                  <a:schemeClr val="bg2"/>
                </a:solidFill>
              </a:rPr>
              <a:t> </a:t>
            </a:r>
            <a:r>
              <a:rPr lang="cs-CZ" sz="2400" dirty="0" err="1">
                <a:solidFill>
                  <a:schemeClr val="bg2"/>
                </a:solidFill>
              </a:rPr>
              <a:t>employees</a:t>
            </a:r>
            <a:r>
              <a:rPr lang="cs-CZ" sz="2400" dirty="0">
                <a:solidFill>
                  <a:schemeClr val="bg2"/>
                </a:solidFill>
              </a:rPr>
              <a:t> are </a:t>
            </a:r>
            <a:r>
              <a:rPr lang="cs-CZ" sz="2400" dirty="0" err="1">
                <a:solidFill>
                  <a:schemeClr val="bg2"/>
                </a:solidFill>
              </a:rPr>
              <a:t>working</a:t>
            </a:r>
            <a:r>
              <a:rPr lang="cs-CZ" sz="2400" dirty="0">
                <a:solidFill>
                  <a:schemeClr val="bg2"/>
                </a:solidFill>
              </a:rPr>
              <a:t> </a:t>
            </a:r>
            <a:r>
              <a:rPr lang="cs-CZ" sz="2400" dirty="0" err="1">
                <a:solidFill>
                  <a:schemeClr val="bg2"/>
                </a:solidFill>
              </a:rPr>
              <a:t>towards</a:t>
            </a:r>
            <a:r>
              <a:rPr lang="cs-CZ" sz="2400" dirty="0">
                <a:solidFill>
                  <a:schemeClr val="bg2"/>
                </a:solidFill>
              </a:rPr>
              <a:t> </a:t>
            </a:r>
            <a:r>
              <a:rPr lang="cs-CZ" sz="2400" dirty="0" err="1">
                <a:solidFill>
                  <a:schemeClr val="bg2"/>
                </a:solidFill>
              </a:rPr>
              <a:t>organisational</a:t>
            </a:r>
            <a:r>
              <a:rPr lang="cs-CZ" sz="2400" dirty="0">
                <a:solidFill>
                  <a:schemeClr val="bg2"/>
                </a:solidFill>
              </a:rPr>
              <a:t> </a:t>
            </a:r>
            <a:r>
              <a:rPr lang="cs-CZ" sz="2400" dirty="0" err="1">
                <a:solidFill>
                  <a:schemeClr val="bg2"/>
                </a:solidFill>
              </a:rPr>
              <a:t>goals</a:t>
            </a:r>
            <a:r>
              <a:rPr lang="cs-CZ" sz="2400" dirty="0">
                <a:solidFill>
                  <a:schemeClr val="bg2"/>
                </a:solidFill>
              </a:rPr>
              <a:t>, by monitoring and </a:t>
            </a:r>
            <a:r>
              <a:rPr lang="cs-CZ" sz="2400" dirty="0" err="1">
                <a:solidFill>
                  <a:schemeClr val="bg2"/>
                </a:solidFill>
              </a:rPr>
              <a:t>guiding</a:t>
            </a:r>
            <a:r>
              <a:rPr lang="cs-CZ" sz="2400" dirty="0">
                <a:solidFill>
                  <a:schemeClr val="bg2"/>
                </a:solidFill>
              </a:rPr>
              <a:t> </a:t>
            </a:r>
            <a:r>
              <a:rPr lang="cs-CZ" sz="2400" dirty="0" err="1">
                <a:solidFill>
                  <a:schemeClr val="bg2"/>
                </a:solidFill>
              </a:rPr>
              <a:t>their</a:t>
            </a:r>
            <a:r>
              <a:rPr lang="cs-CZ" sz="2400" dirty="0">
                <a:solidFill>
                  <a:schemeClr val="bg2"/>
                </a:solidFill>
              </a:rPr>
              <a:t> performance.</a:t>
            </a:r>
          </a:p>
          <a:p>
            <a:pPr marL="0" indent="0" algn="just">
              <a:buNone/>
            </a:pPr>
            <a:r>
              <a:rPr lang="cs-CZ" sz="2400" u="sng" dirty="0" err="1">
                <a:solidFill>
                  <a:schemeClr val="bg2"/>
                </a:solidFill>
              </a:rPr>
              <a:t>Critical</a:t>
            </a:r>
            <a:r>
              <a:rPr lang="cs-CZ" sz="2400" u="sng" dirty="0">
                <a:solidFill>
                  <a:schemeClr val="bg2"/>
                </a:solidFill>
              </a:rPr>
              <a:t> </a:t>
            </a:r>
            <a:r>
              <a:rPr lang="cs-CZ" sz="2400" u="sng" dirty="0" err="1">
                <a:solidFill>
                  <a:schemeClr val="bg2"/>
                </a:solidFill>
              </a:rPr>
              <a:t>components</a:t>
            </a:r>
            <a:r>
              <a:rPr lang="cs-CZ" sz="2400" dirty="0">
                <a:solidFill>
                  <a:schemeClr val="bg2"/>
                </a:solidFill>
              </a:rPr>
              <a:t>:</a:t>
            </a:r>
          </a:p>
          <a:p>
            <a:pPr marL="457200" indent="-457200" algn="just">
              <a:buFont typeface="+mj-lt"/>
              <a:buAutoNum type="arabicPeriod"/>
            </a:pPr>
            <a:r>
              <a:rPr lang="cs-CZ" sz="2400" dirty="0" err="1">
                <a:solidFill>
                  <a:schemeClr val="bg2"/>
                </a:solidFill>
              </a:rPr>
              <a:t>job</a:t>
            </a:r>
            <a:r>
              <a:rPr lang="cs-CZ" sz="2400" dirty="0">
                <a:solidFill>
                  <a:schemeClr val="bg2"/>
                </a:solidFill>
              </a:rPr>
              <a:t> </a:t>
            </a:r>
            <a:r>
              <a:rPr lang="cs-CZ" sz="2400" dirty="0" err="1">
                <a:solidFill>
                  <a:schemeClr val="bg2"/>
                </a:solidFill>
              </a:rPr>
              <a:t>assignment</a:t>
            </a:r>
            <a:endParaRPr lang="cs-CZ" sz="2400" dirty="0">
              <a:solidFill>
                <a:schemeClr val="bg2"/>
              </a:solidFill>
            </a:endParaRPr>
          </a:p>
          <a:p>
            <a:pPr marL="457200" indent="-457200" algn="just">
              <a:buFont typeface="+mj-lt"/>
              <a:buAutoNum type="arabicPeriod"/>
            </a:pPr>
            <a:r>
              <a:rPr lang="cs-CZ" sz="2400" dirty="0" err="1">
                <a:solidFill>
                  <a:schemeClr val="bg2"/>
                </a:solidFill>
              </a:rPr>
              <a:t>goal</a:t>
            </a:r>
            <a:r>
              <a:rPr lang="cs-CZ" sz="2400" dirty="0">
                <a:solidFill>
                  <a:schemeClr val="bg2"/>
                </a:solidFill>
              </a:rPr>
              <a:t> </a:t>
            </a:r>
            <a:r>
              <a:rPr lang="cs-CZ" sz="2400" dirty="0" err="1">
                <a:solidFill>
                  <a:schemeClr val="bg2"/>
                </a:solidFill>
              </a:rPr>
              <a:t>setting</a:t>
            </a:r>
            <a:endParaRPr lang="cs-CZ" sz="2400" dirty="0">
              <a:solidFill>
                <a:schemeClr val="bg2"/>
              </a:solidFill>
            </a:endParaRPr>
          </a:p>
          <a:p>
            <a:pPr marL="457200" indent="-457200" algn="just">
              <a:buFont typeface="+mj-lt"/>
              <a:buAutoNum type="arabicPeriod"/>
            </a:pPr>
            <a:r>
              <a:rPr lang="cs-CZ" sz="2400" dirty="0" err="1">
                <a:solidFill>
                  <a:schemeClr val="bg2"/>
                </a:solidFill>
              </a:rPr>
              <a:t>establishing</a:t>
            </a:r>
            <a:r>
              <a:rPr lang="cs-CZ" sz="2400" dirty="0">
                <a:solidFill>
                  <a:schemeClr val="bg2"/>
                </a:solidFill>
              </a:rPr>
              <a:t> performance </a:t>
            </a:r>
            <a:r>
              <a:rPr lang="cs-CZ" sz="2400" dirty="0" err="1">
                <a:solidFill>
                  <a:schemeClr val="bg2"/>
                </a:solidFill>
              </a:rPr>
              <a:t>standards</a:t>
            </a:r>
            <a:endParaRPr lang="cs-CZ" sz="2400" dirty="0">
              <a:solidFill>
                <a:schemeClr val="bg2"/>
              </a:solidFill>
            </a:endParaRPr>
          </a:p>
          <a:p>
            <a:pPr marL="457200" indent="-457200" algn="just">
              <a:buFont typeface="+mj-lt"/>
              <a:buAutoNum type="arabicPeriod"/>
            </a:pPr>
            <a:r>
              <a:rPr lang="cs-CZ" sz="2400" dirty="0" err="1">
                <a:solidFill>
                  <a:schemeClr val="bg2"/>
                </a:solidFill>
              </a:rPr>
              <a:t>providing</a:t>
            </a:r>
            <a:r>
              <a:rPr lang="cs-CZ" sz="2400" dirty="0">
                <a:solidFill>
                  <a:schemeClr val="bg2"/>
                </a:solidFill>
              </a:rPr>
              <a:t> feedback</a:t>
            </a:r>
          </a:p>
          <a:p>
            <a:pPr marL="457200" indent="-457200" algn="just">
              <a:buFont typeface="+mj-lt"/>
              <a:buAutoNum type="arabicPeriod"/>
            </a:pPr>
            <a:r>
              <a:rPr lang="cs-CZ" sz="2400" dirty="0">
                <a:solidFill>
                  <a:schemeClr val="bg2"/>
                </a:solidFill>
              </a:rPr>
              <a:t>performance </a:t>
            </a:r>
            <a:r>
              <a:rPr lang="cs-CZ" sz="2400" dirty="0" err="1">
                <a:solidFill>
                  <a:schemeClr val="bg2"/>
                </a:solidFill>
              </a:rPr>
              <a:t>appraisal</a:t>
            </a:r>
            <a:r>
              <a:rPr lang="cs-CZ" sz="2400" dirty="0">
                <a:solidFill>
                  <a:schemeClr val="bg2"/>
                </a:solidFill>
              </a:rPr>
              <a:t> (</a:t>
            </a:r>
            <a:r>
              <a:rPr lang="cs-CZ" sz="2400" dirty="0" err="1">
                <a:solidFill>
                  <a:schemeClr val="bg2"/>
                </a:solidFill>
              </a:rPr>
              <a:t>including</a:t>
            </a:r>
            <a:r>
              <a:rPr lang="cs-CZ" sz="2400" dirty="0">
                <a:solidFill>
                  <a:schemeClr val="bg2"/>
                </a:solidFill>
              </a:rPr>
              <a:t> </a:t>
            </a:r>
            <a:r>
              <a:rPr lang="cs-CZ" sz="2400" dirty="0" err="1">
                <a:solidFill>
                  <a:schemeClr val="bg2"/>
                </a:solidFill>
              </a:rPr>
              <a:t>documentation</a:t>
            </a:r>
            <a:r>
              <a:rPr lang="cs-CZ" sz="2400" dirty="0">
                <a:solidFill>
                  <a:schemeClr val="bg2"/>
                </a:solidFill>
              </a:rPr>
              <a:t>)</a:t>
            </a:r>
          </a:p>
          <a:p>
            <a:pPr marL="0" indent="0" algn="just">
              <a:buNone/>
            </a:pP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4111313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a:solidFill>
                  <a:schemeClr val="bg2"/>
                </a:solidFill>
                <a:effectLst/>
                <a:latin typeface="+mn-lt"/>
              </a:rPr>
              <a:t>Job </a:t>
            </a:r>
            <a:r>
              <a:rPr lang="cs-CZ" sz="3300" b="1" dirty="0" err="1">
                <a:solidFill>
                  <a:schemeClr val="bg2"/>
                </a:solidFill>
                <a:effectLst/>
                <a:latin typeface="+mn-lt"/>
              </a:rPr>
              <a:t>assignment</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r>
              <a:rPr lang="cs-CZ" sz="2400" dirty="0" err="1">
                <a:solidFill>
                  <a:schemeClr val="bg2"/>
                </a:solidFill>
              </a:rPr>
              <a:t>The</a:t>
            </a:r>
            <a:r>
              <a:rPr lang="cs-CZ" sz="2400" dirty="0">
                <a:solidFill>
                  <a:schemeClr val="bg2"/>
                </a:solidFill>
              </a:rPr>
              <a:t> </a:t>
            </a:r>
            <a:r>
              <a:rPr lang="cs-CZ" sz="2400" dirty="0" err="1">
                <a:solidFill>
                  <a:schemeClr val="bg2"/>
                </a:solidFill>
              </a:rPr>
              <a:t>process</a:t>
            </a:r>
            <a:r>
              <a:rPr lang="cs-CZ" sz="2400" dirty="0">
                <a:solidFill>
                  <a:schemeClr val="bg2"/>
                </a:solidFill>
              </a:rPr>
              <a:t> </a:t>
            </a:r>
            <a:r>
              <a:rPr lang="cs-CZ" sz="2400" dirty="0" err="1">
                <a:solidFill>
                  <a:schemeClr val="bg2"/>
                </a:solidFill>
              </a:rPr>
              <a:t>of</a:t>
            </a:r>
            <a:r>
              <a:rPr lang="cs-CZ" sz="2400" dirty="0">
                <a:solidFill>
                  <a:schemeClr val="bg2"/>
                </a:solidFill>
              </a:rPr>
              <a:t> </a:t>
            </a:r>
            <a:r>
              <a:rPr lang="cs-CZ" sz="2400" dirty="0" err="1">
                <a:solidFill>
                  <a:schemeClr val="bg2"/>
                </a:solidFill>
              </a:rPr>
              <a:t>mathing</a:t>
            </a:r>
            <a:r>
              <a:rPr lang="cs-CZ" sz="2400" dirty="0">
                <a:solidFill>
                  <a:schemeClr val="bg2"/>
                </a:solidFill>
              </a:rPr>
              <a:t> </a:t>
            </a:r>
            <a:r>
              <a:rPr lang="cs-CZ" sz="2400" dirty="0" err="1">
                <a:solidFill>
                  <a:schemeClr val="bg2"/>
                </a:solidFill>
              </a:rPr>
              <a:t>individual</a:t>
            </a:r>
            <a:r>
              <a:rPr lang="cs-CZ" sz="2400" dirty="0">
                <a:solidFill>
                  <a:schemeClr val="bg2"/>
                </a:solidFill>
              </a:rPr>
              <a:t> </a:t>
            </a:r>
            <a:r>
              <a:rPr lang="cs-CZ" sz="2400" dirty="0" err="1">
                <a:solidFill>
                  <a:schemeClr val="bg2"/>
                </a:solidFill>
              </a:rPr>
              <a:t>competencies</a:t>
            </a:r>
            <a:r>
              <a:rPr lang="cs-CZ" sz="2400" dirty="0">
                <a:solidFill>
                  <a:schemeClr val="bg2"/>
                </a:solidFill>
              </a:rPr>
              <a:t> </a:t>
            </a:r>
            <a:r>
              <a:rPr lang="cs-CZ" sz="2400" dirty="0" err="1">
                <a:solidFill>
                  <a:schemeClr val="bg2"/>
                </a:solidFill>
              </a:rPr>
              <a:t>with</a:t>
            </a:r>
            <a:r>
              <a:rPr lang="cs-CZ" sz="2400" dirty="0">
                <a:solidFill>
                  <a:schemeClr val="bg2"/>
                </a:solidFill>
              </a:rPr>
              <a:t> jo </a:t>
            </a:r>
            <a:r>
              <a:rPr lang="cs-CZ" sz="2400" dirty="0" err="1">
                <a:solidFill>
                  <a:schemeClr val="bg2"/>
                </a:solidFill>
              </a:rPr>
              <a:t>requirements</a:t>
            </a:r>
            <a:r>
              <a:rPr lang="cs-CZ" sz="2400" dirty="0">
                <a:solidFill>
                  <a:schemeClr val="bg2"/>
                </a:solidFill>
              </a:rPr>
              <a:t>, so as to </a:t>
            </a:r>
            <a:r>
              <a:rPr lang="cs-CZ" sz="2400" dirty="0" err="1">
                <a:solidFill>
                  <a:schemeClr val="bg2"/>
                </a:solidFill>
              </a:rPr>
              <a:t>achieve</a:t>
            </a:r>
            <a:r>
              <a:rPr lang="cs-CZ" sz="2400" dirty="0">
                <a:solidFill>
                  <a:schemeClr val="bg2"/>
                </a:solidFill>
              </a:rPr>
              <a:t> </a:t>
            </a:r>
            <a:r>
              <a:rPr lang="cs-CZ" sz="2400" dirty="0" err="1">
                <a:solidFill>
                  <a:schemeClr val="bg2"/>
                </a:solidFill>
              </a:rPr>
              <a:t>the</a:t>
            </a:r>
            <a:r>
              <a:rPr lang="cs-CZ" sz="2400" dirty="0">
                <a:solidFill>
                  <a:schemeClr val="bg2"/>
                </a:solidFill>
              </a:rPr>
              <a:t> </a:t>
            </a:r>
            <a:r>
              <a:rPr lang="cs-CZ" sz="2400" dirty="0" err="1">
                <a:solidFill>
                  <a:schemeClr val="bg2"/>
                </a:solidFill>
              </a:rPr>
              <a:t>best</a:t>
            </a:r>
            <a:r>
              <a:rPr lang="cs-CZ" sz="2400" dirty="0">
                <a:solidFill>
                  <a:schemeClr val="bg2"/>
                </a:solidFill>
              </a:rPr>
              <a:t> fit.</a:t>
            </a:r>
          </a:p>
          <a:p>
            <a:pPr marL="0" indent="0" algn="just">
              <a:buNone/>
            </a:pPr>
            <a:r>
              <a:rPr lang="cs-CZ" sz="2400" dirty="0">
                <a:solidFill>
                  <a:schemeClr val="bg2"/>
                </a:solidFill>
              </a:rPr>
              <a:t>Testing and </a:t>
            </a:r>
            <a:r>
              <a:rPr lang="cs-CZ" sz="2400" dirty="0" err="1">
                <a:solidFill>
                  <a:schemeClr val="bg2"/>
                </a:solidFill>
              </a:rPr>
              <a:t>identifing</a:t>
            </a:r>
            <a:r>
              <a:rPr lang="cs-CZ" sz="2400" dirty="0">
                <a:solidFill>
                  <a:schemeClr val="bg2"/>
                </a:solidFill>
              </a:rPr>
              <a:t> </a:t>
            </a:r>
            <a:r>
              <a:rPr lang="cs-CZ" sz="2400" dirty="0" err="1">
                <a:solidFill>
                  <a:schemeClr val="bg2"/>
                </a:solidFill>
              </a:rPr>
              <a:t>the</a:t>
            </a:r>
            <a:r>
              <a:rPr lang="cs-CZ" sz="2400" dirty="0">
                <a:solidFill>
                  <a:schemeClr val="bg2"/>
                </a:solidFill>
              </a:rPr>
              <a:t> </a:t>
            </a:r>
            <a:r>
              <a:rPr lang="cs-CZ" sz="2400" dirty="0" err="1">
                <a:solidFill>
                  <a:schemeClr val="bg2"/>
                </a:solidFill>
              </a:rPr>
              <a:t>best</a:t>
            </a:r>
            <a:r>
              <a:rPr lang="cs-CZ" sz="2400" dirty="0">
                <a:solidFill>
                  <a:schemeClr val="bg2"/>
                </a:solidFill>
              </a:rPr>
              <a:t> fit </a:t>
            </a:r>
            <a:r>
              <a:rPr lang="cs-CZ" sz="2400" dirty="0" err="1">
                <a:solidFill>
                  <a:schemeClr val="bg2"/>
                </a:solidFill>
              </a:rPr>
              <a:t>of</a:t>
            </a:r>
            <a:r>
              <a:rPr lang="cs-CZ" sz="2400" dirty="0">
                <a:solidFill>
                  <a:schemeClr val="bg2"/>
                </a:solidFill>
              </a:rPr>
              <a:t> </a:t>
            </a:r>
            <a:r>
              <a:rPr lang="cs-CZ" sz="2400" dirty="0" err="1">
                <a:solidFill>
                  <a:schemeClr val="bg2"/>
                </a:solidFill>
              </a:rPr>
              <a:t>employee</a:t>
            </a:r>
            <a:r>
              <a:rPr lang="cs-CZ" sz="2400" dirty="0">
                <a:solidFill>
                  <a:schemeClr val="bg2"/>
                </a:solidFill>
              </a:rPr>
              <a:t>, </a:t>
            </a:r>
            <a:r>
              <a:rPr lang="cs-CZ" sz="2400" dirty="0" err="1">
                <a:solidFill>
                  <a:schemeClr val="bg2"/>
                </a:solidFill>
              </a:rPr>
              <a:t>starting</a:t>
            </a:r>
            <a:r>
              <a:rPr lang="cs-CZ" sz="2400" dirty="0">
                <a:solidFill>
                  <a:schemeClr val="bg2"/>
                </a:solidFill>
              </a:rPr>
              <a:t> in </a:t>
            </a:r>
            <a:r>
              <a:rPr lang="cs-CZ" sz="2400" dirty="0" err="1">
                <a:solidFill>
                  <a:schemeClr val="bg2"/>
                </a:solidFill>
              </a:rPr>
              <a:t>the</a:t>
            </a:r>
            <a:r>
              <a:rPr lang="cs-CZ" sz="2400" dirty="0">
                <a:solidFill>
                  <a:schemeClr val="bg2"/>
                </a:solidFill>
              </a:rPr>
              <a:t> </a:t>
            </a:r>
            <a:r>
              <a:rPr lang="cs-CZ" sz="2400" dirty="0" err="1">
                <a:solidFill>
                  <a:schemeClr val="bg2"/>
                </a:solidFill>
              </a:rPr>
              <a:t>process</a:t>
            </a:r>
            <a:r>
              <a:rPr lang="cs-CZ" sz="2400" dirty="0">
                <a:solidFill>
                  <a:schemeClr val="bg2"/>
                </a:solidFill>
              </a:rPr>
              <a:t> </a:t>
            </a:r>
            <a:r>
              <a:rPr lang="cs-CZ" sz="2400" dirty="0" err="1">
                <a:solidFill>
                  <a:schemeClr val="bg2"/>
                </a:solidFill>
              </a:rPr>
              <a:t>of</a:t>
            </a:r>
            <a:r>
              <a:rPr lang="cs-CZ" sz="2400" dirty="0">
                <a:solidFill>
                  <a:schemeClr val="bg2"/>
                </a:solidFill>
              </a:rPr>
              <a:t> </a:t>
            </a:r>
            <a:r>
              <a:rPr lang="cs-CZ" sz="2400" dirty="0" err="1">
                <a:solidFill>
                  <a:schemeClr val="bg2"/>
                </a:solidFill>
              </a:rPr>
              <a:t>recruitment</a:t>
            </a:r>
            <a:r>
              <a:rPr lang="cs-CZ" sz="2400" dirty="0">
                <a:solidFill>
                  <a:schemeClr val="bg2"/>
                </a:solidFill>
              </a:rPr>
              <a:t> and </a:t>
            </a:r>
            <a:r>
              <a:rPr lang="cs-CZ" sz="2400" dirty="0" err="1">
                <a:solidFill>
                  <a:schemeClr val="bg2"/>
                </a:solidFill>
              </a:rPr>
              <a:t>hiring</a:t>
            </a:r>
            <a:r>
              <a:rPr lang="cs-CZ" sz="2400" dirty="0">
                <a:solidFill>
                  <a:schemeClr val="bg2"/>
                </a:solidFill>
              </a:rPr>
              <a:t>.</a:t>
            </a:r>
          </a:p>
          <a:p>
            <a:pPr marL="0" indent="0" algn="just">
              <a:buNone/>
            </a:pP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384757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Goal</a:t>
            </a:r>
            <a:r>
              <a:rPr lang="cs-CZ" sz="3300" b="1" dirty="0">
                <a:solidFill>
                  <a:schemeClr val="bg2"/>
                </a:solidFill>
                <a:effectLst/>
                <a:latin typeface="+mn-lt"/>
              </a:rPr>
              <a:t> </a:t>
            </a:r>
            <a:r>
              <a:rPr lang="cs-CZ" sz="3300" b="1" dirty="0" err="1">
                <a:solidFill>
                  <a:schemeClr val="bg2"/>
                </a:solidFill>
                <a:effectLst/>
                <a:latin typeface="+mn-lt"/>
              </a:rPr>
              <a:t>setting</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r>
              <a:rPr lang="cs-CZ" sz="2400" dirty="0" err="1">
                <a:solidFill>
                  <a:schemeClr val="bg2"/>
                </a:solidFill>
              </a:rPr>
              <a:t>The</a:t>
            </a:r>
            <a:r>
              <a:rPr lang="cs-CZ" sz="2400" dirty="0">
                <a:solidFill>
                  <a:schemeClr val="bg2"/>
                </a:solidFill>
              </a:rPr>
              <a:t> </a:t>
            </a:r>
            <a:r>
              <a:rPr lang="cs-CZ" sz="2400" dirty="0" err="1">
                <a:solidFill>
                  <a:schemeClr val="bg2"/>
                </a:solidFill>
              </a:rPr>
              <a:t>process</a:t>
            </a:r>
            <a:r>
              <a:rPr lang="cs-CZ" sz="2400" dirty="0">
                <a:solidFill>
                  <a:schemeClr val="bg2"/>
                </a:solidFill>
              </a:rPr>
              <a:t> </a:t>
            </a:r>
            <a:r>
              <a:rPr lang="cs-CZ" sz="2400" dirty="0" err="1">
                <a:solidFill>
                  <a:schemeClr val="bg2"/>
                </a:solidFill>
              </a:rPr>
              <a:t>of</a:t>
            </a:r>
            <a:r>
              <a:rPr lang="cs-CZ" sz="2400" dirty="0">
                <a:solidFill>
                  <a:schemeClr val="bg2"/>
                </a:solidFill>
              </a:rPr>
              <a:t> </a:t>
            </a:r>
            <a:r>
              <a:rPr lang="cs-CZ" sz="2400" dirty="0" err="1">
                <a:solidFill>
                  <a:schemeClr val="bg2"/>
                </a:solidFill>
              </a:rPr>
              <a:t>asingning</a:t>
            </a:r>
            <a:r>
              <a:rPr lang="cs-CZ" sz="2400" dirty="0">
                <a:solidFill>
                  <a:schemeClr val="bg2"/>
                </a:solidFill>
              </a:rPr>
              <a:t> </a:t>
            </a:r>
            <a:r>
              <a:rPr lang="cs-CZ" sz="2400" dirty="0" err="1">
                <a:solidFill>
                  <a:schemeClr val="bg2"/>
                </a:solidFill>
              </a:rPr>
              <a:t>work</a:t>
            </a:r>
            <a:r>
              <a:rPr lang="cs-CZ" sz="2400" dirty="0">
                <a:solidFill>
                  <a:schemeClr val="bg2"/>
                </a:solidFill>
              </a:rPr>
              <a:t> </a:t>
            </a:r>
            <a:r>
              <a:rPr lang="cs-CZ" sz="2400" dirty="0" err="1">
                <a:solidFill>
                  <a:schemeClr val="bg2"/>
                </a:solidFill>
              </a:rPr>
              <a:t>tasks</a:t>
            </a:r>
            <a:r>
              <a:rPr lang="cs-CZ" sz="2400" dirty="0">
                <a:solidFill>
                  <a:schemeClr val="bg2"/>
                </a:solidFill>
              </a:rPr>
              <a:t> to </a:t>
            </a:r>
            <a:r>
              <a:rPr lang="cs-CZ" sz="2400" dirty="0" err="1">
                <a:solidFill>
                  <a:schemeClr val="bg2"/>
                </a:solidFill>
              </a:rPr>
              <a:t>individuals</a:t>
            </a:r>
            <a:r>
              <a:rPr lang="cs-CZ" sz="2400" dirty="0">
                <a:solidFill>
                  <a:schemeClr val="bg2"/>
                </a:solidFill>
              </a:rPr>
              <a:t> so </a:t>
            </a:r>
            <a:r>
              <a:rPr lang="cs-CZ" sz="2400" dirty="0" err="1">
                <a:solidFill>
                  <a:schemeClr val="bg2"/>
                </a:solidFill>
              </a:rPr>
              <a:t>that</a:t>
            </a:r>
            <a:r>
              <a:rPr lang="cs-CZ" sz="2400" dirty="0">
                <a:solidFill>
                  <a:schemeClr val="bg2"/>
                </a:solidFill>
              </a:rPr>
              <a:t> </a:t>
            </a:r>
            <a:r>
              <a:rPr lang="cs-CZ" sz="2400" dirty="0" err="1">
                <a:solidFill>
                  <a:schemeClr val="bg2"/>
                </a:solidFill>
              </a:rPr>
              <a:t>they</a:t>
            </a:r>
            <a:r>
              <a:rPr lang="cs-CZ" sz="2400" dirty="0">
                <a:solidFill>
                  <a:schemeClr val="bg2"/>
                </a:solidFill>
              </a:rPr>
              <a:t> are </a:t>
            </a:r>
            <a:r>
              <a:rPr lang="cs-CZ" sz="2400" dirty="0" err="1">
                <a:solidFill>
                  <a:schemeClr val="bg2"/>
                </a:solidFill>
              </a:rPr>
              <a:t>clear</a:t>
            </a:r>
            <a:r>
              <a:rPr lang="cs-CZ" sz="2400" dirty="0">
                <a:solidFill>
                  <a:schemeClr val="bg2"/>
                </a:solidFill>
              </a:rPr>
              <a:t> on </a:t>
            </a:r>
            <a:r>
              <a:rPr lang="cs-CZ" sz="2400" dirty="0" err="1">
                <a:solidFill>
                  <a:schemeClr val="bg2"/>
                </a:solidFill>
              </a:rPr>
              <a:t>what</a:t>
            </a:r>
            <a:r>
              <a:rPr lang="cs-CZ" sz="2400" dirty="0">
                <a:solidFill>
                  <a:schemeClr val="bg2"/>
                </a:solidFill>
              </a:rPr>
              <a:t> </a:t>
            </a:r>
            <a:r>
              <a:rPr lang="cs-CZ" sz="2400" dirty="0" err="1">
                <a:solidFill>
                  <a:schemeClr val="bg2"/>
                </a:solidFill>
              </a:rPr>
              <a:t>is</a:t>
            </a:r>
            <a:r>
              <a:rPr lang="cs-CZ" sz="2400" dirty="0">
                <a:solidFill>
                  <a:schemeClr val="bg2"/>
                </a:solidFill>
              </a:rPr>
              <a:t> </a:t>
            </a:r>
            <a:r>
              <a:rPr lang="cs-CZ" sz="2400" dirty="0" err="1">
                <a:solidFill>
                  <a:schemeClr val="bg2"/>
                </a:solidFill>
              </a:rPr>
              <a:t>expected</a:t>
            </a:r>
            <a:r>
              <a:rPr lang="cs-CZ" sz="2400" dirty="0">
                <a:solidFill>
                  <a:schemeClr val="bg2"/>
                </a:solidFill>
              </a:rPr>
              <a:t> </a:t>
            </a:r>
            <a:r>
              <a:rPr lang="cs-CZ" sz="2400" dirty="0" err="1">
                <a:solidFill>
                  <a:schemeClr val="bg2"/>
                </a:solidFill>
              </a:rPr>
              <a:t>of</a:t>
            </a:r>
            <a:r>
              <a:rPr lang="cs-CZ" sz="2400" dirty="0">
                <a:solidFill>
                  <a:schemeClr val="bg2"/>
                </a:solidFill>
              </a:rPr>
              <a:t> </a:t>
            </a:r>
            <a:r>
              <a:rPr lang="cs-CZ" sz="2400" dirty="0" err="1">
                <a:solidFill>
                  <a:schemeClr val="bg2"/>
                </a:solidFill>
              </a:rPr>
              <a:t>them</a:t>
            </a:r>
            <a:r>
              <a:rPr lang="cs-CZ" sz="2400" dirty="0">
                <a:solidFill>
                  <a:schemeClr val="bg2"/>
                </a:solidFill>
              </a:rPr>
              <a:t>.</a:t>
            </a:r>
          </a:p>
          <a:p>
            <a:pPr marL="0" indent="0" algn="just">
              <a:buNone/>
            </a:pPr>
            <a:r>
              <a:rPr lang="cs-CZ" sz="2400" dirty="0">
                <a:solidFill>
                  <a:schemeClr val="bg2"/>
                </a:solidFill>
              </a:rPr>
              <a:t>to </a:t>
            </a:r>
            <a:r>
              <a:rPr lang="cs-CZ" sz="2400" dirty="0" err="1">
                <a:solidFill>
                  <a:schemeClr val="bg2"/>
                </a:solidFill>
              </a:rPr>
              <a:t>be</a:t>
            </a:r>
            <a:r>
              <a:rPr lang="cs-CZ" sz="2400" dirty="0">
                <a:solidFill>
                  <a:schemeClr val="bg2"/>
                </a:solidFill>
              </a:rPr>
              <a:t> </a:t>
            </a:r>
            <a:r>
              <a:rPr lang="cs-CZ" sz="2400" dirty="0" err="1">
                <a:solidFill>
                  <a:schemeClr val="bg2"/>
                </a:solidFill>
              </a:rPr>
              <a:t>effective</a:t>
            </a:r>
            <a:r>
              <a:rPr lang="cs-CZ" sz="2400" dirty="0">
                <a:solidFill>
                  <a:schemeClr val="bg2"/>
                </a:solidFill>
              </a:rPr>
              <a:t>, </a:t>
            </a:r>
            <a:r>
              <a:rPr lang="cs-CZ" sz="2400" dirty="0" err="1">
                <a:solidFill>
                  <a:schemeClr val="bg2"/>
                </a:solidFill>
              </a:rPr>
              <a:t>the</a:t>
            </a:r>
            <a:r>
              <a:rPr lang="cs-CZ" sz="2400" dirty="0">
                <a:solidFill>
                  <a:schemeClr val="bg2"/>
                </a:solidFill>
              </a:rPr>
              <a:t> </a:t>
            </a:r>
            <a:r>
              <a:rPr lang="cs-CZ" sz="2400" dirty="0" err="1">
                <a:solidFill>
                  <a:schemeClr val="bg2"/>
                </a:solidFill>
              </a:rPr>
              <a:t>goals</a:t>
            </a:r>
            <a:r>
              <a:rPr lang="cs-CZ" sz="2400" dirty="0">
                <a:solidFill>
                  <a:schemeClr val="bg2"/>
                </a:solidFill>
              </a:rPr>
              <a:t> </a:t>
            </a:r>
            <a:r>
              <a:rPr lang="cs-CZ" sz="2400" dirty="0" err="1">
                <a:solidFill>
                  <a:schemeClr val="bg2"/>
                </a:solidFill>
              </a:rPr>
              <a:t>should</a:t>
            </a:r>
            <a:r>
              <a:rPr lang="cs-CZ" sz="2400" dirty="0">
                <a:solidFill>
                  <a:schemeClr val="bg2"/>
                </a:solidFill>
              </a:rPr>
              <a:t> </a:t>
            </a:r>
            <a:r>
              <a:rPr lang="cs-CZ" sz="2400" dirty="0" err="1">
                <a:solidFill>
                  <a:schemeClr val="bg2"/>
                </a:solidFill>
              </a:rPr>
              <a:t>be</a:t>
            </a:r>
            <a:r>
              <a:rPr lang="cs-CZ" sz="2400" dirty="0">
                <a:solidFill>
                  <a:schemeClr val="bg2"/>
                </a:solidFill>
              </a:rPr>
              <a:t> </a:t>
            </a:r>
            <a:r>
              <a:rPr lang="cs-CZ" sz="2400" dirty="0" err="1">
                <a:solidFill>
                  <a:schemeClr val="bg2"/>
                </a:solidFill>
              </a:rPr>
              <a:t>speciffick</a:t>
            </a:r>
            <a:r>
              <a:rPr lang="cs-CZ" sz="2400" dirty="0">
                <a:solidFill>
                  <a:schemeClr val="bg2"/>
                </a:solidFill>
              </a:rPr>
              <a:t>, </a:t>
            </a:r>
            <a:r>
              <a:rPr lang="cs-CZ" sz="2400" dirty="0" err="1">
                <a:solidFill>
                  <a:schemeClr val="bg2"/>
                </a:solidFill>
              </a:rPr>
              <a:t>measurable</a:t>
            </a:r>
            <a:r>
              <a:rPr lang="cs-CZ" sz="2400" dirty="0">
                <a:solidFill>
                  <a:schemeClr val="bg2"/>
                </a:solidFill>
              </a:rPr>
              <a:t>, </a:t>
            </a:r>
            <a:r>
              <a:rPr lang="cs-CZ" sz="2400" dirty="0" err="1">
                <a:solidFill>
                  <a:schemeClr val="bg2"/>
                </a:solidFill>
              </a:rPr>
              <a:t>attainable</a:t>
            </a:r>
            <a:r>
              <a:rPr lang="cs-CZ" sz="2400" dirty="0">
                <a:solidFill>
                  <a:schemeClr val="bg2"/>
                </a:solidFill>
              </a:rPr>
              <a:t>, </a:t>
            </a:r>
            <a:r>
              <a:rPr lang="cs-CZ" sz="2400" dirty="0" err="1">
                <a:solidFill>
                  <a:schemeClr val="bg2"/>
                </a:solidFill>
              </a:rPr>
              <a:t>realistic</a:t>
            </a:r>
            <a:r>
              <a:rPr lang="cs-CZ" sz="2400" dirty="0">
                <a:solidFill>
                  <a:schemeClr val="bg2"/>
                </a:solidFill>
              </a:rPr>
              <a:t> and </a:t>
            </a:r>
            <a:r>
              <a:rPr lang="cs-CZ" sz="2400" dirty="0" err="1">
                <a:solidFill>
                  <a:schemeClr val="bg2"/>
                </a:solidFill>
              </a:rPr>
              <a:t>time-bound</a:t>
            </a:r>
            <a:r>
              <a:rPr lang="cs-CZ" sz="2400" dirty="0">
                <a:solidFill>
                  <a:schemeClr val="bg2"/>
                </a:solidFill>
              </a:rPr>
              <a:t>. = SMART</a:t>
            </a:r>
          </a:p>
          <a:p>
            <a:pPr marL="0" indent="0" algn="just">
              <a:buNone/>
            </a:pP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693542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a:solidFill>
                  <a:schemeClr val="bg2"/>
                </a:solidFill>
                <a:effectLst/>
                <a:latin typeface="+mn-lt"/>
              </a:rPr>
              <a:t>Performance </a:t>
            </a:r>
            <a:r>
              <a:rPr lang="cs-CZ" sz="3300" b="1" dirty="0" err="1">
                <a:solidFill>
                  <a:schemeClr val="bg2"/>
                </a:solidFill>
                <a:effectLst/>
                <a:latin typeface="+mn-lt"/>
              </a:rPr>
              <a:t>standards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r>
              <a:rPr lang="cs-CZ" sz="2400" dirty="0" err="1">
                <a:solidFill>
                  <a:schemeClr val="bg2"/>
                </a:solidFill>
              </a:rPr>
              <a:t>Specific</a:t>
            </a:r>
            <a:r>
              <a:rPr lang="cs-CZ" sz="2400" dirty="0">
                <a:solidFill>
                  <a:schemeClr val="bg2"/>
                </a:solidFill>
              </a:rPr>
              <a:t> performance </a:t>
            </a:r>
            <a:r>
              <a:rPr lang="cs-CZ" sz="2400" dirty="0" err="1">
                <a:solidFill>
                  <a:schemeClr val="bg2"/>
                </a:solidFill>
              </a:rPr>
              <a:t>expectations</a:t>
            </a:r>
            <a:r>
              <a:rPr lang="cs-CZ" sz="2400" dirty="0">
                <a:solidFill>
                  <a:schemeClr val="bg2"/>
                </a:solidFill>
              </a:rPr>
              <a:t> and </a:t>
            </a:r>
            <a:r>
              <a:rPr lang="cs-CZ" sz="2400" dirty="0" err="1">
                <a:solidFill>
                  <a:schemeClr val="bg2"/>
                </a:solidFill>
              </a:rPr>
              <a:t>levels</a:t>
            </a:r>
            <a:r>
              <a:rPr lang="cs-CZ" sz="2400" dirty="0">
                <a:solidFill>
                  <a:schemeClr val="bg2"/>
                </a:solidFill>
              </a:rPr>
              <a:t> </a:t>
            </a:r>
            <a:r>
              <a:rPr lang="cs-CZ" sz="2400" dirty="0" err="1">
                <a:solidFill>
                  <a:schemeClr val="bg2"/>
                </a:solidFill>
              </a:rPr>
              <a:t>against</a:t>
            </a:r>
            <a:r>
              <a:rPr lang="cs-CZ" sz="2400" dirty="0">
                <a:solidFill>
                  <a:schemeClr val="bg2"/>
                </a:solidFill>
              </a:rPr>
              <a:t> </a:t>
            </a:r>
            <a:r>
              <a:rPr lang="cs-CZ" sz="2400" dirty="0" err="1">
                <a:solidFill>
                  <a:schemeClr val="bg2"/>
                </a:solidFill>
              </a:rPr>
              <a:t>which</a:t>
            </a:r>
            <a:r>
              <a:rPr lang="cs-CZ" sz="2400" dirty="0">
                <a:solidFill>
                  <a:schemeClr val="bg2"/>
                </a:solidFill>
              </a:rPr>
              <a:t> </a:t>
            </a:r>
            <a:r>
              <a:rPr lang="cs-CZ" sz="2400" dirty="0" err="1">
                <a:solidFill>
                  <a:schemeClr val="bg2"/>
                </a:solidFill>
              </a:rPr>
              <a:t>an</a:t>
            </a:r>
            <a:r>
              <a:rPr lang="cs-CZ" sz="2400" dirty="0">
                <a:solidFill>
                  <a:schemeClr val="bg2"/>
                </a:solidFill>
              </a:rPr>
              <a:t> </a:t>
            </a:r>
            <a:r>
              <a:rPr lang="cs-CZ" sz="2400" dirty="0" err="1">
                <a:solidFill>
                  <a:schemeClr val="bg2"/>
                </a:solidFill>
              </a:rPr>
              <a:t>employee´s</a:t>
            </a:r>
            <a:r>
              <a:rPr lang="cs-CZ" sz="2400" dirty="0">
                <a:solidFill>
                  <a:schemeClr val="bg2"/>
                </a:solidFill>
              </a:rPr>
              <a:t> performance </a:t>
            </a:r>
            <a:r>
              <a:rPr lang="cs-CZ" sz="2400" dirty="0" err="1">
                <a:solidFill>
                  <a:schemeClr val="bg2"/>
                </a:solidFill>
              </a:rPr>
              <a:t>will</a:t>
            </a:r>
            <a:r>
              <a:rPr lang="cs-CZ" sz="2400" dirty="0">
                <a:solidFill>
                  <a:schemeClr val="bg2"/>
                </a:solidFill>
              </a:rPr>
              <a:t> </a:t>
            </a:r>
            <a:r>
              <a:rPr lang="cs-CZ" sz="2400" dirty="0" err="1">
                <a:solidFill>
                  <a:schemeClr val="bg2"/>
                </a:solidFill>
              </a:rPr>
              <a:t>judged</a:t>
            </a:r>
            <a:r>
              <a:rPr lang="cs-CZ" sz="2400" dirty="0">
                <a:solidFill>
                  <a:schemeClr val="bg2"/>
                </a:solidFill>
              </a:rPr>
              <a:t> – </a:t>
            </a:r>
            <a:r>
              <a:rPr lang="cs-CZ" sz="2400" dirty="0" err="1">
                <a:solidFill>
                  <a:schemeClr val="bg2"/>
                </a:solidFill>
              </a:rPr>
              <a:t>thus</a:t>
            </a:r>
            <a:r>
              <a:rPr lang="cs-CZ" sz="2400" dirty="0">
                <a:solidFill>
                  <a:schemeClr val="bg2"/>
                </a:solidFill>
              </a:rPr>
              <a:t>, </a:t>
            </a:r>
            <a:r>
              <a:rPr lang="cs-CZ" sz="2400" dirty="0" err="1">
                <a:solidFill>
                  <a:schemeClr val="bg2"/>
                </a:solidFill>
              </a:rPr>
              <a:t>it</a:t>
            </a:r>
            <a:r>
              <a:rPr lang="cs-CZ" sz="2400" dirty="0">
                <a:solidFill>
                  <a:schemeClr val="bg2"/>
                </a:solidFill>
              </a:rPr>
              <a:t> </a:t>
            </a:r>
            <a:r>
              <a:rPr lang="cs-CZ" sz="2400" dirty="0" err="1">
                <a:solidFill>
                  <a:schemeClr val="bg2"/>
                </a:solidFill>
              </a:rPr>
              <a:t>should</a:t>
            </a:r>
            <a:r>
              <a:rPr lang="cs-CZ" sz="2400" dirty="0">
                <a:solidFill>
                  <a:schemeClr val="bg2"/>
                </a:solidFill>
              </a:rPr>
              <a:t> </a:t>
            </a:r>
            <a:r>
              <a:rPr lang="cs-CZ" sz="2400" dirty="0" err="1">
                <a:solidFill>
                  <a:schemeClr val="bg2"/>
                </a:solidFill>
              </a:rPr>
              <a:t>be</a:t>
            </a:r>
            <a:r>
              <a:rPr lang="cs-CZ" sz="2400" dirty="0">
                <a:solidFill>
                  <a:schemeClr val="bg2"/>
                </a:solidFill>
              </a:rPr>
              <a:t> </a:t>
            </a:r>
            <a:r>
              <a:rPr lang="cs-CZ" sz="2400" dirty="0" err="1">
                <a:solidFill>
                  <a:schemeClr val="bg2"/>
                </a:solidFill>
              </a:rPr>
              <a:t>clear</a:t>
            </a:r>
            <a:r>
              <a:rPr lang="cs-CZ" sz="2400" dirty="0">
                <a:solidFill>
                  <a:schemeClr val="bg2"/>
                </a:solidFill>
              </a:rPr>
              <a:t> to </a:t>
            </a:r>
            <a:r>
              <a:rPr lang="cs-CZ" sz="2400" dirty="0" err="1">
                <a:solidFill>
                  <a:schemeClr val="bg2"/>
                </a:solidFill>
              </a:rPr>
              <a:t>the</a:t>
            </a:r>
            <a:r>
              <a:rPr lang="cs-CZ" sz="2400" dirty="0">
                <a:solidFill>
                  <a:schemeClr val="bg2"/>
                </a:solidFill>
              </a:rPr>
              <a:t> </a:t>
            </a:r>
            <a:r>
              <a:rPr lang="cs-CZ" sz="2400" dirty="0" err="1">
                <a:solidFill>
                  <a:schemeClr val="bg2"/>
                </a:solidFill>
              </a:rPr>
              <a:t>employee</a:t>
            </a:r>
            <a:r>
              <a:rPr lang="cs-CZ" sz="2400" dirty="0">
                <a:solidFill>
                  <a:schemeClr val="bg2"/>
                </a:solidFill>
              </a:rPr>
              <a:t> </a:t>
            </a:r>
            <a:r>
              <a:rPr lang="cs-CZ" sz="2400" dirty="0" err="1">
                <a:solidFill>
                  <a:schemeClr val="bg2"/>
                </a:solidFill>
              </a:rPr>
              <a:t>what</a:t>
            </a:r>
            <a:r>
              <a:rPr lang="cs-CZ" sz="2400" dirty="0">
                <a:solidFill>
                  <a:schemeClr val="bg2"/>
                </a:solidFill>
              </a:rPr>
              <a:t> </a:t>
            </a:r>
            <a:r>
              <a:rPr lang="cs-CZ" sz="2400" dirty="0" err="1">
                <a:solidFill>
                  <a:schemeClr val="bg2"/>
                </a:solidFill>
              </a:rPr>
              <a:t>levels</a:t>
            </a:r>
            <a:r>
              <a:rPr lang="cs-CZ" sz="2400" dirty="0">
                <a:solidFill>
                  <a:schemeClr val="bg2"/>
                </a:solidFill>
              </a:rPr>
              <a:t> </a:t>
            </a:r>
            <a:r>
              <a:rPr lang="cs-CZ" sz="2400" dirty="0" err="1">
                <a:solidFill>
                  <a:schemeClr val="bg2"/>
                </a:solidFill>
              </a:rPr>
              <a:t>of</a:t>
            </a:r>
            <a:r>
              <a:rPr lang="cs-CZ" sz="2400" dirty="0">
                <a:solidFill>
                  <a:schemeClr val="bg2"/>
                </a:solidFill>
              </a:rPr>
              <a:t> performance </a:t>
            </a:r>
            <a:r>
              <a:rPr lang="cs-CZ" sz="2400" dirty="0" err="1">
                <a:solidFill>
                  <a:schemeClr val="bg2"/>
                </a:solidFill>
              </a:rPr>
              <a:t>would</a:t>
            </a:r>
            <a:r>
              <a:rPr lang="cs-CZ" sz="2400" dirty="0">
                <a:solidFill>
                  <a:schemeClr val="bg2"/>
                </a:solidFill>
              </a:rPr>
              <a:t> </a:t>
            </a:r>
            <a:r>
              <a:rPr lang="cs-CZ" sz="2400" dirty="0" err="1">
                <a:solidFill>
                  <a:schemeClr val="bg2"/>
                </a:solidFill>
              </a:rPr>
              <a:t>be</a:t>
            </a:r>
            <a:r>
              <a:rPr lang="cs-CZ" sz="2400" dirty="0">
                <a:solidFill>
                  <a:schemeClr val="bg2"/>
                </a:solidFill>
              </a:rPr>
              <a:t> </a:t>
            </a:r>
            <a:r>
              <a:rPr lang="cs-CZ" sz="2400" dirty="0" err="1">
                <a:solidFill>
                  <a:schemeClr val="bg2"/>
                </a:solidFill>
              </a:rPr>
              <a:t>deemed</a:t>
            </a:r>
            <a:r>
              <a:rPr lang="cs-CZ" sz="2400" dirty="0">
                <a:solidFill>
                  <a:schemeClr val="bg2"/>
                </a:solidFill>
              </a:rPr>
              <a:t> </a:t>
            </a:r>
            <a:r>
              <a:rPr lang="cs-CZ" sz="2400" dirty="0" err="1">
                <a:solidFill>
                  <a:schemeClr val="bg2"/>
                </a:solidFill>
              </a:rPr>
              <a:t>enacceptable</a:t>
            </a:r>
            <a:r>
              <a:rPr lang="cs-CZ" sz="2400" dirty="0">
                <a:solidFill>
                  <a:schemeClr val="bg2"/>
                </a:solidFill>
              </a:rPr>
              <a:t>, </a:t>
            </a:r>
            <a:r>
              <a:rPr lang="cs-CZ" sz="2400" dirty="0" err="1">
                <a:solidFill>
                  <a:schemeClr val="bg2"/>
                </a:solidFill>
              </a:rPr>
              <a:t>acceptable</a:t>
            </a:r>
            <a:r>
              <a:rPr lang="cs-CZ" sz="2400" dirty="0">
                <a:solidFill>
                  <a:schemeClr val="bg2"/>
                </a:solidFill>
              </a:rPr>
              <a:t> and </a:t>
            </a:r>
            <a:r>
              <a:rPr lang="cs-CZ" sz="2400" dirty="0" err="1">
                <a:solidFill>
                  <a:schemeClr val="bg2"/>
                </a:solidFill>
              </a:rPr>
              <a:t>surpassing</a:t>
            </a:r>
            <a:r>
              <a:rPr lang="cs-CZ" sz="2400" dirty="0">
                <a:solidFill>
                  <a:schemeClr val="bg2"/>
                </a:solidFill>
              </a:rPr>
              <a:t> </a:t>
            </a:r>
            <a:r>
              <a:rPr lang="cs-CZ" sz="2400" dirty="0" err="1">
                <a:solidFill>
                  <a:schemeClr val="bg2"/>
                </a:solidFill>
              </a:rPr>
              <a:t>expectations</a:t>
            </a:r>
            <a:r>
              <a:rPr lang="cs-CZ" sz="2400" dirty="0">
                <a:solidFill>
                  <a:schemeClr val="bg2"/>
                </a:solidFill>
              </a:rPr>
              <a:t>.</a:t>
            </a: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901468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a:solidFill>
                  <a:schemeClr val="bg2"/>
                </a:solidFill>
                <a:effectLst/>
                <a:latin typeface="+mn-lt"/>
              </a:rPr>
              <a:t>Feedback</a:t>
            </a: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r>
              <a:rPr lang="cs-CZ" sz="2400" dirty="0" err="1">
                <a:solidFill>
                  <a:schemeClr val="bg2"/>
                </a:solidFill>
              </a:rPr>
              <a:t>The</a:t>
            </a:r>
            <a:r>
              <a:rPr lang="cs-CZ" sz="2400" dirty="0">
                <a:solidFill>
                  <a:schemeClr val="bg2"/>
                </a:solidFill>
              </a:rPr>
              <a:t> </a:t>
            </a:r>
            <a:r>
              <a:rPr lang="cs-CZ" sz="2400" dirty="0" err="1">
                <a:solidFill>
                  <a:schemeClr val="bg2"/>
                </a:solidFill>
              </a:rPr>
              <a:t>process</a:t>
            </a:r>
            <a:r>
              <a:rPr lang="cs-CZ" sz="2400" dirty="0">
                <a:solidFill>
                  <a:schemeClr val="bg2"/>
                </a:solidFill>
              </a:rPr>
              <a:t> by </a:t>
            </a:r>
            <a:r>
              <a:rPr lang="cs-CZ" sz="2400" dirty="0" err="1">
                <a:solidFill>
                  <a:schemeClr val="bg2"/>
                </a:solidFill>
              </a:rPr>
              <a:t>which</a:t>
            </a:r>
            <a:r>
              <a:rPr lang="cs-CZ" sz="2400" dirty="0">
                <a:solidFill>
                  <a:schemeClr val="bg2"/>
                </a:solidFill>
              </a:rPr>
              <a:t> </a:t>
            </a:r>
            <a:r>
              <a:rPr lang="cs-CZ" sz="2400" dirty="0" err="1">
                <a:solidFill>
                  <a:schemeClr val="bg2"/>
                </a:solidFill>
              </a:rPr>
              <a:t>individuals</a:t>
            </a:r>
            <a:r>
              <a:rPr lang="cs-CZ" sz="2400" dirty="0">
                <a:solidFill>
                  <a:schemeClr val="bg2"/>
                </a:solidFill>
              </a:rPr>
              <a:t> are </a:t>
            </a:r>
            <a:r>
              <a:rPr lang="cs-CZ" sz="2400" dirty="0" err="1">
                <a:solidFill>
                  <a:schemeClr val="bg2"/>
                </a:solidFill>
              </a:rPr>
              <a:t>informed</a:t>
            </a:r>
            <a:r>
              <a:rPr lang="cs-CZ" sz="2400" dirty="0">
                <a:solidFill>
                  <a:schemeClr val="bg2"/>
                </a:solidFill>
              </a:rPr>
              <a:t> </a:t>
            </a:r>
            <a:r>
              <a:rPr lang="cs-CZ" sz="2400" dirty="0" err="1">
                <a:solidFill>
                  <a:schemeClr val="bg2"/>
                </a:solidFill>
              </a:rPr>
              <a:t>of</a:t>
            </a:r>
            <a:r>
              <a:rPr lang="cs-CZ" sz="2400" dirty="0">
                <a:solidFill>
                  <a:schemeClr val="bg2"/>
                </a:solidFill>
              </a:rPr>
              <a:t> </a:t>
            </a:r>
            <a:r>
              <a:rPr lang="cs-CZ" sz="2400" dirty="0" err="1">
                <a:solidFill>
                  <a:schemeClr val="bg2"/>
                </a:solidFill>
              </a:rPr>
              <a:t>the</a:t>
            </a:r>
            <a:r>
              <a:rPr lang="cs-CZ" sz="2400" dirty="0">
                <a:solidFill>
                  <a:schemeClr val="bg2"/>
                </a:solidFill>
              </a:rPr>
              <a:t> </a:t>
            </a:r>
            <a:r>
              <a:rPr lang="cs-CZ" sz="2400" dirty="0" err="1">
                <a:solidFill>
                  <a:schemeClr val="bg2"/>
                </a:solidFill>
              </a:rPr>
              <a:t>degree</a:t>
            </a:r>
            <a:r>
              <a:rPr lang="cs-CZ" sz="2400" dirty="0">
                <a:solidFill>
                  <a:schemeClr val="bg2"/>
                </a:solidFill>
              </a:rPr>
              <a:t> to </a:t>
            </a:r>
            <a:r>
              <a:rPr lang="cs-CZ" sz="2400" dirty="0" err="1">
                <a:solidFill>
                  <a:schemeClr val="bg2"/>
                </a:solidFill>
              </a:rPr>
              <a:t>which</a:t>
            </a:r>
            <a:r>
              <a:rPr lang="cs-CZ" sz="2400" dirty="0">
                <a:solidFill>
                  <a:schemeClr val="bg2"/>
                </a:solidFill>
              </a:rPr>
              <a:t> </a:t>
            </a:r>
            <a:r>
              <a:rPr lang="cs-CZ" sz="2400" dirty="0" err="1">
                <a:solidFill>
                  <a:schemeClr val="bg2"/>
                </a:solidFill>
              </a:rPr>
              <a:t>they</a:t>
            </a:r>
            <a:r>
              <a:rPr lang="cs-CZ" sz="2400" dirty="0">
                <a:solidFill>
                  <a:schemeClr val="bg2"/>
                </a:solidFill>
              </a:rPr>
              <a:t> are meeting </a:t>
            </a:r>
            <a:r>
              <a:rPr lang="cs-CZ" sz="2400" dirty="0" err="1">
                <a:solidFill>
                  <a:schemeClr val="bg2"/>
                </a:solidFill>
              </a:rPr>
              <a:t>desired</a:t>
            </a:r>
            <a:r>
              <a:rPr lang="cs-CZ" sz="2400" dirty="0">
                <a:solidFill>
                  <a:schemeClr val="bg2"/>
                </a:solidFill>
              </a:rPr>
              <a:t> </a:t>
            </a:r>
            <a:r>
              <a:rPr lang="cs-CZ" sz="2400" dirty="0" err="1">
                <a:solidFill>
                  <a:schemeClr val="bg2"/>
                </a:solidFill>
              </a:rPr>
              <a:t>or</a:t>
            </a:r>
            <a:r>
              <a:rPr lang="cs-CZ" sz="2400" dirty="0">
                <a:solidFill>
                  <a:schemeClr val="bg2"/>
                </a:solidFill>
              </a:rPr>
              <a:t> </a:t>
            </a:r>
            <a:r>
              <a:rPr lang="cs-CZ" sz="2400" dirty="0" err="1">
                <a:solidFill>
                  <a:schemeClr val="bg2"/>
                </a:solidFill>
              </a:rPr>
              <a:t>expected</a:t>
            </a:r>
            <a:r>
              <a:rPr lang="cs-CZ" sz="2400" dirty="0">
                <a:solidFill>
                  <a:schemeClr val="bg2"/>
                </a:solidFill>
              </a:rPr>
              <a:t> </a:t>
            </a:r>
            <a:r>
              <a:rPr lang="cs-CZ" sz="2400" dirty="0" err="1">
                <a:solidFill>
                  <a:schemeClr val="bg2"/>
                </a:solidFill>
              </a:rPr>
              <a:t>levels</a:t>
            </a:r>
            <a:r>
              <a:rPr lang="cs-CZ" sz="2400" dirty="0">
                <a:solidFill>
                  <a:schemeClr val="bg2"/>
                </a:solidFill>
              </a:rPr>
              <a:t> </a:t>
            </a:r>
            <a:r>
              <a:rPr lang="cs-CZ" sz="2400" dirty="0" err="1">
                <a:solidFill>
                  <a:schemeClr val="bg2"/>
                </a:solidFill>
              </a:rPr>
              <a:t>of</a:t>
            </a:r>
            <a:r>
              <a:rPr lang="cs-CZ" sz="2400" dirty="0">
                <a:solidFill>
                  <a:schemeClr val="bg2"/>
                </a:solidFill>
              </a:rPr>
              <a:t> performance.</a:t>
            </a: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086974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a:solidFill>
                  <a:schemeClr val="bg2"/>
                </a:solidFill>
                <a:effectLst/>
                <a:latin typeface="+mn-lt"/>
              </a:rPr>
              <a:t>Performance </a:t>
            </a:r>
            <a:r>
              <a:rPr lang="cs-CZ" sz="3300" b="1" dirty="0" err="1">
                <a:solidFill>
                  <a:schemeClr val="bg2"/>
                </a:solidFill>
                <a:effectLst/>
                <a:latin typeface="+mn-lt"/>
              </a:rPr>
              <a:t>appraisal</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r>
              <a:rPr lang="cs-CZ" sz="2400" dirty="0" err="1">
                <a:solidFill>
                  <a:schemeClr val="bg2"/>
                </a:solidFill>
              </a:rPr>
              <a:t>The</a:t>
            </a:r>
            <a:r>
              <a:rPr lang="cs-CZ" sz="2400" dirty="0">
                <a:solidFill>
                  <a:schemeClr val="bg2"/>
                </a:solidFill>
              </a:rPr>
              <a:t> </a:t>
            </a:r>
            <a:r>
              <a:rPr lang="cs-CZ" sz="2400" dirty="0" err="1">
                <a:solidFill>
                  <a:schemeClr val="bg2"/>
                </a:solidFill>
              </a:rPr>
              <a:t>process</a:t>
            </a:r>
            <a:r>
              <a:rPr lang="cs-CZ" sz="2400" dirty="0">
                <a:solidFill>
                  <a:schemeClr val="bg2"/>
                </a:solidFill>
              </a:rPr>
              <a:t> </a:t>
            </a:r>
            <a:r>
              <a:rPr lang="cs-CZ" sz="2400" dirty="0" err="1">
                <a:solidFill>
                  <a:schemeClr val="bg2"/>
                </a:solidFill>
              </a:rPr>
              <a:t>of</a:t>
            </a:r>
            <a:r>
              <a:rPr lang="cs-CZ" sz="2400" dirty="0">
                <a:solidFill>
                  <a:schemeClr val="bg2"/>
                </a:solidFill>
              </a:rPr>
              <a:t> </a:t>
            </a:r>
            <a:r>
              <a:rPr lang="cs-CZ" sz="2400" dirty="0" err="1">
                <a:solidFill>
                  <a:schemeClr val="bg2"/>
                </a:solidFill>
              </a:rPr>
              <a:t>evaluating</a:t>
            </a:r>
            <a:r>
              <a:rPr lang="cs-CZ" sz="2400" dirty="0">
                <a:solidFill>
                  <a:schemeClr val="bg2"/>
                </a:solidFill>
              </a:rPr>
              <a:t> </a:t>
            </a:r>
            <a:r>
              <a:rPr lang="cs-CZ" sz="2400" dirty="0" err="1">
                <a:solidFill>
                  <a:schemeClr val="bg2"/>
                </a:solidFill>
              </a:rPr>
              <a:t>an</a:t>
            </a:r>
            <a:r>
              <a:rPr lang="cs-CZ" sz="2400" dirty="0">
                <a:solidFill>
                  <a:schemeClr val="bg2"/>
                </a:solidFill>
              </a:rPr>
              <a:t> </a:t>
            </a:r>
            <a:r>
              <a:rPr lang="cs-CZ" sz="2400" dirty="0" err="1">
                <a:solidFill>
                  <a:schemeClr val="bg2"/>
                </a:solidFill>
              </a:rPr>
              <a:t>individual´s</a:t>
            </a:r>
            <a:r>
              <a:rPr lang="cs-CZ" sz="2400" dirty="0">
                <a:solidFill>
                  <a:schemeClr val="bg2"/>
                </a:solidFill>
              </a:rPr>
              <a:t> past performance </a:t>
            </a:r>
            <a:r>
              <a:rPr lang="cs-CZ" sz="2400" dirty="0" err="1">
                <a:solidFill>
                  <a:schemeClr val="bg2"/>
                </a:solidFill>
              </a:rPr>
              <a:t>for</a:t>
            </a:r>
            <a:r>
              <a:rPr lang="cs-CZ" sz="2400" dirty="0">
                <a:solidFill>
                  <a:schemeClr val="bg2"/>
                </a:solidFill>
              </a:rPr>
              <a:t> a </a:t>
            </a:r>
            <a:r>
              <a:rPr lang="cs-CZ" sz="2400" dirty="0" err="1">
                <a:solidFill>
                  <a:schemeClr val="bg2"/>
                </a:solidFill>
              </a:rPr>
              <a:t>specific</a:t>
            </a:r>
            <a:r>
              <a:rPr lang="cs-CZ" sz="2400" dirty="0">
                <a:solidFill>
                  <a:schemeClr val="bg2"/>
                </a:solidFill>
              </a:rPr>
              <a:t> period, </a:t>
            </a:r>
            <a:r>
              <a:rPr lang="cs-CZ" sz="2400" dirty="0" err="1">
                <a:solidFill>
                  <a:schemeClr val="bg2"/>
                </a:solidFill>
              </a:rPr>
              <a:t>usually</a:t>
            </a:r>
            <a:r>
              <a:rPr lang="cs-CZ" sz="2400" dirty="0">
                <a:solidFill>
                  <a:schemeClr val="bg2"/>
                </a:solidFill>
              </a:rPr>
              <a:t> </a:t>
            </a:r>
            <a:r>
              <a:rPr lang="cs-CZ" sz="2400" dirty="0" err="1">
                <a:solidFill>
                  <a:schemeClr val="bg2"/>
                </a:solidFill>
              </a:rPr>
              <a:t>one</a:t>
            </a:r>
            <a:r>
              <a:rPr lang="cs-CZ" sz="2400" dirty="0">
                <a:solidFill>
                  <a:schemeClr val="bg2"/>
                </a:solidFill>
              </a:rPr>
              <a:t> </a:t>
            </a:r>
            <a:r>
              <a:rPr lang="cs-CZ" sz="2400" dirty="0" err="1">
                <a:solidFill>
                  <a:schemeClr val="bg2"/>
                </a:solidFill>
              </a:rPr>
              <a:t>year</a:t>
            </a:r>
            <a:r>
              <a:rPr lang="cs-CZ" sz="2400" dirty="0">
                <a:solidFill>
                  <a:schemeClr val="bg2"/>
                </a:solidFill>
              </a:rPr>
              <a:t>.</a:t>
            </a:r>
          </a:p>
          <a:p>
            <a:pPr marL="0" indent="0" algn="just">
              <a:buNone/>
            </a:pPr>
            <a:r>
              <a:rPr lang="cs-CZ" sz="2400" dirty="0" err="1">
                <a:solidFill>
                  <a:schemeClr val="bg2"/>
                </a:solidFill>
              </a:rPr>
              <a:t>Important</a:t>
            </a:r>
            <a:r>
              <a:rPr lang="cs-CZ" sz="2400" dirty="0">
                <a:solidFill>
                  <a:schemeClr val="bg2"/>
                </a:solidFill>
              </a:rPr>
              <a:t> </a:t>
            </a:r>
            <a:r>
              <a:rPr lang="cs-CZ" sz="2400" dirty="0" err="1">
                <a:solidFill>
                  <a:schemeClr val="bg2"/>
                </a:solidFill>
              </a:rPr>
              <a:t>features</a:t>
            </a:r>
            <a:r>
              <a:rPr lang="cs-CZ" sz="2400" dirty="0">
                <a:solidFill>
                  <a:schemeClr val="bg2"/>
                </a:solidFill>
              </a:rPr>
              <a:t>:</a:t>
            </a:r>
          </a:p>
          <a:p>
            <a:pPr marL="0" indent="0" algn="just">
              <a:buNone/>
            </a:pPr>
            <a:r>
              <a:rPr lang="cs-CZ" sz="2400" dirty="0" err="1">
                <a:solidFill>
                  <a:schemeClr val="bg2"/>
                </a:solidFill>
              </a:rPr>
              <a:t>The</a:t>
            </a:r>
            <a:r>
              <a:rPr lang="cs-CZ" sz="2400" dirty="0">
                <a:solidFill>
                  <a:schemeClr val="bg2"/>
                </a:solidFill>
              </a:rPr>
              <a:t> </a:t>
            </a:r>
            <a:r>
              <a:rPr lang="cs-CZ" sz="2400" dirty="0" err="1">
                <a:solidFill>
                  <a:schemeClr val="bg2"/>
                </a:solidFill>
              </a:rPr>
              <a:t>evaluation</a:t>
            </a:r>
            <a:r>
              <a:rPr lang="cs-CZ" sz="2400" dirty="0">
                <a:solidFill>
                  <a:schemeClr val="bg2"/>
                </a:solidFill>
              </a:rPr>
              <a:t> </a:t>
            </a:r>
            <a:r>
              <a:rPr lang="cs-CZ" sz="2400" dirty="0" err="1">
                <a:solidFill>
                  <a:schemeClr val="bg2"/>
                </a:solidFill>
              </a:rPr>
              <a:t>process</a:t>
            </a:r>
            <a:r>
              <a:rPr lang="cs-CZ" sz="2400" dirty="0">
                <a:solidFill>
                  <a:schemeClr val="bg2"/>
                </a:solidFill>
              </a:rPr>
              <a:t> (role </a:t>
            </a:r>
            <a:r>
              <a:rPr lang="cs-CZ" sz="2400" dirty="0" err="1">
                <a:solidFill>
                  <a:schemeClr val="bg2"/>
                </a:solidFill>
              </a:rPr>
              <a:t>of</a:t>
            </a:r>
            <a:r>
              <a:rPr lang="cs-CZ" sz="2400" dirty="0">
                <a:solidFill>
                  <a:schemeClr val="bg2"/>
                </a:solidFill>
              </a:rPr>
              <a:t> </a:t>
            </a:r>
            <a:r>
              <a:rPr lang="cs-CZ" sz="2400" dirty="0" err="1">
                <a:solidFill>
                  <a:schemeClr val="bg2"/>
                </a:solidFill>
              </a:rPr>
              <a:t>appraisee</a:t>
            </a:r>
            <a:r>
              <a:rPr lang="cs-CZ" sz="2400" dirty="0">
                <a:solidFill>
                  <a:schemeClr val="bg2"/>
                </a:solidFill>
              </a:rPr>
              <a:t> and </a:t>
            </a:r>
            <a:r>
              <a:rPr lang="cs-CZ" sz="2400" dirty="0" err="1">
                <a:solidFill>
                  <a:schemeClr val="bg2"/>
                </a:solidFill>
              </a:rPr>
              <a:t>appraiser</a:t>
            </a:r>
            <a:r>
              <a:rPr lang="cs-CZ" sz="2400" dirty="0">
                <a:solidFill>
                  <a:schemeClr val="bg2"/>
                </a:solidFill>
              </a:rPr>
              <a:t>, </a:t>
            </a:r>
            <a:r>
              <a:rPr lang="cs-CZ" sz="2400" dirty="0" err="1">
                <a:solidFill>
                  <a:schemeClr val="bg2"/>
                </a:solidFill>
              </a:rPr>
              <a:t>record</a:t>
            </a:r>
            <a:r>
              <a:rPr lang="cs-CZ" sz="2400" dirty="0">
                <a:solidFill>
                  <a:schemeClr val="bg2"/>
                </a:solidFill>
              </a:rPr>
              <a:t> </a:t>
            </a:r>
            <a:r>
              <a:rPr lang="cs-CZ" sz="2400" dirty="0" err="1">
                <a:solidFill>
                  <a:schemeClr val="bg2"/>
                </a:solidFill>
              </a:rPr>
              <a:t>of</a:t>
            </a:r>
            <a:r>
              <a:rPr lang="cs-CZ" sz="2400" dirty="0">
                <a:solidFill>
                  <a:schemeClr val="bg2"/>
                </a:solidFill>
              </a:rPr>
              <a:t> </a:t>
            </a:r>
            <a:r>
              <a:rPr lang="cs-CZ" sz="2400" dirty="0" err="1">
                <a:solidFill>
                  <a:schemeClr val="bg2"/>
                </a:solidFill>
              </a:rPr>
              <a:t>achievement</a:t>
            </a:r>
            <a:r>
              <a:rPr lang="cs-CZ" sz="2400" dirty="0">
                <a:solidFill>
                  <a:schemeClr val="bg2"/>
                </a:solidFill>
              </a:rPr>
              <a:t>)</a:t>
            </a:r>
          </a:p>
          <a:p>
            <a:pPr marL="0" indent="0" algn="just">
              <a:buNone/>
            </a:pPr>
            <a:r>
              <a:rPr lang="cs-CZ" sz="2400" dirty="0" err="1">
                <a:solidFill>
                  <a:schemeClr val="bg2"/>
                </a:solidFill>
              </a:rPr>
              <a:t>Scheduling</a:t>
            </a:r>
            <a:r>
              <a:rPr lang="cs-CZ" sz="2400" dirty="0">
                <a:solidFill>
                  <a:schemeClr val="bg2"/>
                </a:solidFill>
              </a:rPr>
              <a:t> </a:t>
            </a:r>
            <a:r>
              <a:rPr lang="cs-CZ" sz="2400" dirty="0" err="1">
                <a:solidFill>
                  <a:schemeClr val="bg2"/>
                </a:solidFill>
              </a:rPr>
              <a:t>the</a:t>
            </a:r>
            <a:r>
              <a:rPr lang="cs-CZ" sz="2400" dirty="0">
                <a:solidFill>
                  <a:schemeClr val="bg2"/>
                </a:solidFill>
              </a:rPr>
              <a:t> </a:t>
            </a:r>
            <a:r>
              <a:rPr lang="cs-CZ" sz="2400" dirty="0" err="1">
                <a:solidFill>
                  <a:schemeClr val="bg2"/>
                </a:solidFill>
              </a:rPr>
              <a:t>evaluation</a:t>
            </a:r>
            <a:endParaRPr lang="cs-CZ" sz="2400" dirty="0">
              <a:solidFill>
                <a:schemeClr val="bg2"/>
              </a:solidFill>
            </a:endParaRPr>
          </a:p>
          <a:p>
            <a:pPr marL="0" indent="0" algn="just">
              <a:buNone/>
            </a:pPr>
            <a:r>
              <a:rPr lang="cs-CZ" sz="2400" dirty="0" err="1">
                <a:solidFill>
                  <a:schemeClr val="bg2"/>
                </a:solidFill>
              </a:rPr>
              <a:t>The</a:t>
            </a:r>
            <a:r>
              <a:rPr lang="cs-CZ" sz="2400" dirty="0">
                <a:solidFill>
                  <a:schemeClr val="bg2"/>
                </a:solidFill>
              </a:rPr>
              <a:t> </a:t>
            </a:r>
            <a:r>
              <a:rPr lang="cs-CZ" sz="2400" dirty="0" err="1">
                <a:solidFill>
                  <a:schemeClr val="bg2"/>
                </a:solidFill>
              </a:rPr>
              <a:t>appraiser</a:t>
            </a:r>
            <a:endParaRPr lang="cs-CZ" sz="2400" dirty="0">
              <a:solidFill>
                <a:schemeClr val="bg2"/>
              </a:solidFill>
            </a:endParaRPr>
          </a:p>
          <a:p>
            <a:pPr marL="0" indent="0" algn="just">
              <a:buNone/>
            </a:pPr>
            <a:r>
              <a:rPr lang="cs-CZ" sz="2400" dirty="0" err="1">
                <a:solidFill>
                  <a:schemeClr val="bg2"/>
                </a:solidFill>
              </a:rPr>
              <a:t>Evaluating</a:t>
            </a:r>
            <a:r>
              <a:rPr lang="cs-CZ" sz="2400" dirty="0">
                <a:solidFill>
                  <a:schemeClr val="bg2"/>
                </a:solidFill>
              </a:rPr>
              <a:t> performance – </a:t>
            </a:r>
            <a:r>
              <a:rPr lang="cs-CZ" sz="2400" dirty="0" err="1">
                <a:solidFill>
                  <a:schemeClr val="bg2"/>
                </a:solidFill>
              </a:rPr>
              <a:t>What</a:t>
            </a:r>
            <a:r>
              <a:rPr lang="cs-CZ" sz="2400" dirty="0">
                <a:solidFill>
                  <a:schemeClr val="bg2"/>
                </a:solidFill>
              </a:rPr>
              <a:t> </a:t>
            </a:r>
            <a:r>
              <a:rPr lang="cs-CZ" sz="2400" dirty="0" err="1">
                <a:solidFill>
                  <a:schemeClr val="bg2"/>
                </a:solidFill>
              </a:rPr>
              <a:t>will</a:t>
            </a:r>
            <a:r>
              <a:rPr lang="cs-CZ" sz="2400" dirty="0">
                <a:solidFill>
                  <a:schemeClr val="bg2"/>
                </a:solidFill>
              </a:rPr>
              <a:t> </a:t>
            </a:r>
            <a:r>
              <a:rPr lang="cs-CZ" sz="2400" dirty="0" err="1">
                <a:solidFill>
                  <a:schemeClr val="bg2"/>
                </a:solidFill>
              </a:rPr>
              <a:t>be</a:t>
            </a:r>
            <a:r>
              <a:rPr lang="cs-CZ" sz="2400" dirty="0">
                <a:solidFill>
                  <a:schemeClr val="bg2"/>
                </a:solidFill>
              </a:rPr>
              <a:t> </a:t>
            </a:r>
            <a:r>
              <a:rPr lang="cs-CZ" sz="2400" dirty="0" err="1">
                <a:solidFill>
                  <a:schemeClr val="bg2"/>
                </a:solidFill>
              </a:rPr>
              <a:t>evaluated</a:t>
            </a:r>
            <a:r>
              <a:rPr lang="cs-CZ" sz="2400" dirty="0">
                <a:solidFill>
                  <a:schemeClr val="bg2"/>
                </a:solidFill>
              </a:rPr>
              <a:t> (</a:t>
            </a:r>
            <a:r>
              <a:rPr lang="cs-CZ" sz="2400" dirty="0" err="1">
                <a:solidFill>
                  <a:schemeClr val="bg2"/>
                </a:solidFill>
              </a:rPr>
              <a:t>traits</a:t>
            </a:r>
            <a:r>
              <a:rPr lang="cs-CZ" sz="2400" dirty="0">
                <a:solidFill>
                  <a:schemeClr val="bg2"/>
                </a:solidFill>
              </a:rPr>
              <a:t>, </a:t>
            </a:r>
            <a:r>
              <a:rPr lang="cs-CZ" sz="2400" dirty="0" err="1">
                <a:solidFill>
                  <a:schemeClr val="bg2"/>
                </a:solidFill>
              </a:rPr>
              <a:t>behaviours</a:t>
            </a:r>
            <a:r>
              <a:rPr lang="cs-CZ" sz="2400" dirty="0">
                <a:solidFill>
                  <a:schemeClr val="bg2"/>
                </a:solidFill>
              </a:rPr>
              <a:t>, </a:t>
            </a:r>
            <a:r>
              <a:rPr lang="cs-CZ" sz="2400" dirty="0" err="1">
                <a:solidFill>
                  <a:schemeClr val="bg2"/>
                </a:solidFill>
              </a:rPr>
              <a:t>outcomes</a:t>
            </a:r>
            <a:r>
              <a:rPr lang="cs-CZ" sz="2400" dirty="0">
                <a:solidFill>
                  <a:schemeClr val="bg2"/>
                </a:solidFill>
              </a:rPr>
              <a:t>)?</a:t>
            </a: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482776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a:solidFill>
                  <a:schemeClr val="bg2"/>
                </a:solidFill>
                <a:effectLst/>
                <a:latin typeface="+mn-lt"/>
              </a:rPr>
              <a:t>Performance </a:t>
            </a:r>
            <a:r>
              <a:rPr lang="cs-CZ" sz="3300" b="1" dirty="0" err="1">
                <a:solidFill>
                  <a:schemeClr val="bg2"/>
                </a:solidFill>
                <a:effectLst/>
                <a:latin typeface="+mn-lt"/>
              </a:rPr>
              <a:t>evaluating</a:t>
            </a:r>
            <a:r>
              <a:rPr lang="cs-CZ" sz="3300" b="1" dirty="0">
                <a:solidFill>
                  <a:schemeClr val="bg2"/>
                </a:solidFill>
                <a:effectLst/>
                <a:latin typeface="+mn-lt"/>
              </a:rPr>
              <a:t> </a:t>
            </a:r>
            <a:r>
              <a:rPr lang="cs-CZ" sz="3300" b="1" dirty="0" err="1">
                <a:solidFill>
                  <a:schemeClr val="bg2"/>
                </a:solidFill>
                <a:effectLst/>
                <a:latin typeface="+mn-lt"/>
              </a:rPr>
              <a:t>methods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r>
              <a:rPr lang="en-US" sz="2400" dirty="0">
                <a:solidFill>
                  <a:schemeClr val="bg2"/>
                </a:solidFill>
              </a:rPr>
              <a:t>Here are some performance evaluation methods commonly used in organizations to assess employee competency</a:t>
            </a:r>
            <a:r>
              <a:rPr lang="cs-CZ" sz="2400" dirty="0">
                <a:solidFill>
                  <a:schemeClr val="bg2"/>
                </a:solidFill>
              </a:rPr>
              <a:t>:</a:t>
            </a:r>
          </a:p>
          <a:p>
            <a:pPr marL="0" indent="0" algn="just">
              <a:buNone/>
            </a:pPr>
            <a:r>
              <a:rPr lang="en-US" sz="2400" b="1" dirty="0">
                <a:solidFill>
                  <a:schemeClr val="bg2"/>
                </a:solidFill>
              </a:rPr>
              <a:t>360-Degree Feedback</a:t>
            </a:r>
            <a:r>
              <a:rPr lang="en-US" sz="2400" dirty="0">
                <a:solidFill>
                  <a:schemeClr val="bg2"/>
                </a:solidFill>
              </a:rPr>
              <a:t>: This method involves collecting feedback from multiple sources, including supervisors, peers, subordinates, and even external stakeholders, to provide a comprehensive assessment of an employee's performance. It provides a well-rounded view of an employee's competencies, strengths, and areas for improvement.</a:t>
            </a:r>
          </a:p>
          <a:p>
            <a:pPr marL="0" indent="0" algn="just">
              <a:buNone/>
            </a:pPr>
            <a:r>
              <a:rPr lang="en-US" sz="2400" b="1" dirty="0">
                <a:solidFill>
                  <a:schemeClr val="bg2"/>
                </a:solidFill>
              </a:rPr>
              <a:t>Key Performance Indicators (KPIs)</a:t>
            </a:r>
            <a:r>
              <a:rPr lang="en-US" sz="2400" dirty="0">
                <a:solidFill>
                  <a:schemeClr val="bg2"/>
                </a:solidFill>
              </a:rPr>
              <a:t>: Establishing measurable KPIs aligned with job re-</a:t>
            </a:r>
            <a:r>
              <a:rPr lang="en-US" sz="2400" dirty="0" err="1">
                <a:solidFill>
                  <a:schemeClr val="bg2"/>
                </a:solidFill>
              </a:rPr>
              <a:t>sponsibilities</a:t>
            </a:r>
            <a:r>
              <a:rPr lang="en-US" sz="2400" dirty="0">
                <a:solidFill>
                  <a:schemeClr val="bg2"/>
                </a:solidFill>
              </a:rPr>
              <a:t> and desired competencies allows for objective evaluation of employee per-</a:t>
            </a:r>
            <a:r>
              <a:rPr lang="en-US" sz="2400" dirty="0" err="1">
                <a:solidFill>
                  <a:schemeClr val="bg2"/>
                </a:solidFill>
              </a:rPr>
              <a:t>formance</a:t>
            </a:r>
            <a:r>
              <a:rPr lang="en-US" sz="2400" dirty="0">
                <a:solidFill>
                  <a:schemeClr val="bg2"/>
                </a:solidFill>
              </a:rPr>
              <a:t>. KPIs can include quantitative metrics such as sales targets, productivity levels, customer satisfaction ratings, or qualitative indicators like problem-solving ability, communication skills, or teamwork effectiveness.</a:t>
            </a:r>
          </a:p>
          <a:p>
            <a:pPr marL="0" indent="0" algn="just">
              <a:buNone/>
            </a:pP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3100634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648071"/>
          </a:xfrm>
        </p:spPr>
        <p:txBody>
          <a:bodyPr/>
          <a:lstStyle/>
          <a:p>
            <a:pPr eaLnBrk="1" hangingPunct="1">
              <a:defRPr/>
            </a:pPr>
            <a:r>
              <a:rPr lang="cs-CZ" sz="3300" b="1" dirty="0">
                <a:solidFill>
                  <a:schemeClr val="bg2"/>
                </a:solidFill>
                <a:effectLst/>
                <a:latin typeface="+mn-lt"/>
              </a:rPr>
              <a:t>Performance </a:t>
            </a:r>
            <a:r>
              <a:rPr lang="cs-CZ" sz="3300" b="1" dirty="0" err="1">
                <a:solidFill>
                  <a:schemeClr val="bg2"/>
                </a:solidFill>
                <a:effectLst/>
                <a:latin typeface="+mn-lt"/>
              </a:rPr>
              <a:t>evaluating</a:t>
            </a:r>
            <a:r>
              <a:rPr lang="cs-CZ" sz="3300" b="1" dirty="0">
                <a:solidFill>
                  <a:schemeClr val="bg2"/>
                </a:solidFill>
                <a:effectLst/>
                <a:latin typeface="+mn-lt"/>
              </a:rPr>
              <a:t> </a:t>
            </a:r>
            <a:r>
              <a:rPr lang="cs-CZ" sz="3300" b="1" dirty="0" err="1">
                <a:solidFill>
                  <a:schemeClr val="bg2"/>
                </a:solidFill>
                <a:effectLst/>
                <a:latin typeface="+mn-lt"/>
              </a:rPr>
              <a:t>methods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r>
              <a:rPr lang="en-US" sz="2200" b="1" dirty="0">
                <a:solidFill>
                  <a:schemeClr val="bg2"/>
                </a:solidFill>
              </a:rPr>
              <a:t>Management by Objectives (MBO): </a:t>
            </a:r>
            <a:r>
              <a:rPr lang="en-US" sz="2200" dirty="0">
                <a:solidFill>
                  <a:schemeClr val="bg2"/>
                </a:solidFill>
              </a:rPr>
              <a:t>MBO involves setting specific, measurable, </a:t>
            </a:r>
            <a:r>
              <a:rPr lang="en-US" sz="2200" dirty="0" err="1">
                <a:solidFill>
                  <a:schemeClr val="bg2"/>
                </a:solidFill>
              </a:rPr>
              <a:t>achie-vable</a:t>
            </a:r>
            <a:r>
              <a:rPr lang="en-US" sz="2200" dirty="0">
                <a:solidFill>
                  <a:schemeClr val="bg2"/>
                </a:solidFill>
              </a:rPr>
              <a:t>, relevant, and time-bound (SMART) objectives collaboratively between managers and employees. Regular performance evaluations are conducted to assess how well employees are meeting these objectives, providing insights into their competency development.</a:t>
            </a:r>
          </a:p>
          <a:p>
            <a:pPr marL="0" indent="0" algn="just">
              <a:buNone/>
            </a:pPr>
            <a:r>
              <a:rPr lang="en-US" sz="2200" b="1" dirty="0">
                <a:solidFill>
                  <a:schemeClr val="bg2"/>
                </a:solidFill>
              </a:rPr>
              <a:t>Behavioral Observation Scales (BOS): </a:t>
            </a:r>
            <a:r>
              <a:rPr lang="en-US" sz="2200" dirty="0">
                <a:solidFill>
                  <a:schemeClr val="bg2"/>
                </a:solidFill>
              </a:rPr>
              <a:t>BOS involves assessing employees' competencies based on observed behaviors during their job performance. Evaluators use predetermined scales to rate employees' behaviors, such as decision-making, communication, leadership, or problem-solving skills.</a:t>
            </a:r>
          </a:p>
          <a:p>
            <a:pPr marL="0" indent="0" algn="just">
              <a:buNone/>
            </a:pPr>
            <a:r>
              <a:rPr lang="en-US" sz="2200" b="1" dirty="0">
                <a:solidFill>
                  <a:schemeClr val="bg2"/>
                </a:solidFill>
              </a:rPr>
              <a:t>Self-Assessment:</a:t>
            </a:r>
            <a:r>
              <a:rPr lang="en-US" sz="2200" dirty="0">
                <a:solidFill>
                  <a:schemeClr val="bg2"/>
                </a:solidFill>
              </a:rPr>
              <a:t> Employees are given the opportunity to evaluate their own performance against predefined competency frameworks or criteria. This method encourages employees to reflect on their strengths and areas for improvement, fostering self-awareness and </a:t>
            </a:r>
            <a:r>
              <a:rPr lang="en-US" sz="2200" dirty="0" err="1">
                <a:solidFill>
                  <a:schemeClr val="bg2"/>
                </a:solidFill>
              </a:rPr>
              <a:t>perso-nal</a:t>
            </a:r>
            <a:r>
              <a:rPr lang="en-US" sz="2200" dirty="0">
                <a:solidFill>
                  <a:schemeClr val="bg2"/>
                </a:solidFill>
              </a:rPr>
              <a:t> development.</a:t>
            </a:r>
          </a:p>
          <a:p>
            <a:pPr marL="0" indent="0" algn="just">
              <a:buNone/>
            </a:pPr>
            <a:endParaRPr lang="cs-CZ" sz="22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113613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Rewarding</a:t>
            </a:r>
            <a:r>
              <a:rPr lang="cs-CZ" sz="3300" b="1" dirty="0">
                <a:solidFill>
                  <a:schemeClr val="bg2"/>
                </a:solidFill>
                <a:effectLst/>
                <a:latin typeface="+mn-lt"/>
              </a:rPr>
              <a:t> </a:t>
            </a:r>
            <a:r>
              <a:rPr lang="cs-CZ" sz="3300" b="1" dirty="0" err="1">
                <a:solidFill>
                  <a:schemeClr val="bg2"/>
                </a:solidFill>
                <a:effectLst/>
                <a:latin typeface="+mn-lt"/>
              </a:rPr>
              <a:t>systems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r>
              <a:rPr lang="cs-CZ" sz="2400" dirty="0" err="1">
                <a:solidFill>
                  <a:schemeClr val="bg2"/>
                </a:solidFill>
              </a:rPr>
              <a:t>Compensation</a:t>
            </a:r>
            <a:r>
              <a:rPr lang="cs-CZ" sz="2400" dirty="0">
                <a:solidFill>
                  <a:schemeClr val="bg2"/>
                </a:solidFill>
              </a:rPr>
              <a:t> X </a:t>
            </a:r>
            <a:r>
              <a:rPr lang="cs-CZ" sz="2400" dirty="0" err="1">
                <a:solidFill>
                  <a:schemeClr val="bg2"/>
                </a:solidFill>
              </a:rPr>
              <a:t>Reward</a:t>
            </a:r>
            <a:endParaRPr lang="cs-CZ" sz="2400" dirty="0">
              <a:solidFill>
                <a:schemeClr val="bg2"/>
              </a:solidFill>
            </a:endParaRPr>
          </a:p>
          <a:p>
            <a:pPr marL="0" indent="0" algn="just">
              <a:buNone/>
            </a:pPr>
            <a:r>
              <a:rPr lang="cs-CZ" sz="2400" dirty="0" err="1">
                <a:solidFill>
                  <a:schemeClr val="bg2"/>
                </a:solidFill>
              </a:rPr>
              <a:t>Purpose</a:t>
            </a:r>
            <a:r>
              <a:rPr lang="cs-CZ" sz="2400" dirty="0">
                <a:solidFill>
                  <a:schemeClr val="bg2"/>
                </a:solidFill>
              </a:rPr>
              <a:t> </a:t>
            </a:r>
            <a:r>
              <a:rPr lang="cs-CZ" sz="2400" dirty="0" err="1">
                <a:solidFill>
                  <a:schemeClr val="bg2"/>
                </a:solidFill>
              </a:rPr>
              <a:t>of</a:t>
            </a:r>
            <a:r>
              <a:rPr lang="cs-CZ" sz="2400" dirty="0">
                <a:solidFill>
                  <a:schemeClr val="bg2"/>
                </a:solidFill>
              </a:rPr>
              <a:t> </a:t>
            </a:r>
            <a:r>
              <a:rPr lang="cs-CZ" sz="2400" dirty="0" err="1">
                <a:solidFill>
                  <a:schemeClr val="bg2"/>
                </a:solidFill>
              </a:rPr>
              <a:t>reward</a:t>
            </a:r>
            <a:endParaRPr lang="cs-CZ" sz="2400" dirty="0">
              <a:solidFill>
                <a:schemeClr val="bg2"/>
              </a:solidFill>
            </a:endParaRPr>
          </a:p>
          <a:p>
            <a:pPr marL="0" indent="0" algn="just">
              <a:buNone/>
            </a:pPr>
            <a:r>
              <a:rPr lang="cs-CZ" sz="2400" dirty="0" err="1">
                <a:solidFill>
                  <a:schemeClr val="bg2"/>
                </a:solidFill>
              </a:rPr>
              <a:t>Different</a:t>
            </a:r>
            <a:r>
              <a:rPr lang="cs-CZ" sz="2400" dirty="0">
                <a:solidFill>
                  <a:schemeClr val="bg2"/>
                </a:solidFill>
              </a:rPr>
              <a:t> </a:t>
            </a:r>
            <a:r>
              <a:rPr lang="cs-CZ" sz="2400" dirty="0" err="1">
                <a:solidFill>
                  <a:schemeClr val="bg2"/>
                </a:solidFill>
              </a:rPr>
              <a:t>forms</a:t>
            </a:r>
            <a:endParaRPr lang="cs-CZ" sz="2400" dirty="0">
              <a:solidFill>
                <a:schemeClr val="bg2"/>
              </a:solidFill>
            </a:endParaRPr>
          </a:p>
          <a:p>
            <a:pPr marL="0" indent="0" algn="just">
              <a:buNone/>
            </a:pPr>
            <a:r>
              <a:rPr lang="cs-CZ" sz="2400" dirty="0" err="1">
                <a:solidFill>
                  <a:schemeClr val="bg2"/>
                </a:solidFill>
              </a:rPr>
              <a:t>Rewarding</a:t>
            </a:r>
            <a:r>
              <a:rPr lang="cs-CZ" sz="2400" dirty="0">
                <a:solidFill>
                  <a:schemeClr val="bg2"/>
                </a:solidFill>
              </a:rPr>
              <a:t> </a:t>
            </a:r>
            <a:r>
              <a:rPr lang="cs-CZ" sz="2400" dirty="0" err="1">
                <a:solidFill>
                  <a:schemeClr val="bg2"/>
                </a:solidFill>
              </a:rPr>
              <a:t>systems</a:t>
            </a:r>
            <a:endParaRPr lang="cs-CZ" sz="2400" dirty="0">
              <a:solidFill>
                <a:schemeClr val="bg2"/>
              </a:solidFill>
            </a:endParaRPr>
          </a:p>
          <a:p>
            <a:pPr marL="0" indent="0" algn="just">
              <a:buNone/>
            </a:pPr>
            <a:r>
              <a:rPr lang="cs-CZ" sz="2400" dirty="0" err="1">
                <a:solidFill>
                  <a:schemeClr val="bg2"/>
                </a:solidFill>
              </a:rPr>
              <a:t>Rewarding</a:t>
            </a:r>
            <a:r>
              <a:rPr lang="cs-CZ" sz="2400" dirty="0">
                <a:solidFill>
                  <a:schemeClr val="bg2"/>
                </a:solidFill>
              </a:rPr>
              <a:t> </a:t>
            </a:r>
            <a:r>
              <a:rPr lang="cs-CZ" sz="2400" dirty="0" err="1">
                <a:solidFill>
                  <a:schemeClr val="bg2"/>
                </a:solidFill>
              </a:rPr>
              <a:t>Strategies</a:t>
            </a:r>
            <a:endParaRPr lang="cs-CZ" sz="2400" dirty="0">
              <a:solidFill>
                <a:schemeClr val="bg2"/>
              </a:solidFill>
            </a:endParaRPr>
          </a:p>
          <a:p>
            <a:pPr marL="0" indent="0" algn="just">
              <a:buNone/>
            </a:pPr>
            <a:r>
              <a:rPr lang="cs-CZ" sz="2400" dirty="0" err="1">
                <a:solidFill>
                  <a:schemeClr val="bg2"/>
                </a:solidFill>
              </a:rPr>
              <a:t>Motivation</a:t>
            </a:r>
            <a:endParaRPr lang="en-US"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100918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648071"/>
          </a:xfrm>
        </p:spPr>
        <p:txBody>
          <a:bodyPr/>
          <a:lstStyle/>
          <a:p>
            <a:pPr eaLnBrk="1" hangingPunct="1">
              <a:defRPr/>
            </a:pPr>
            <a:r>
              <a:rPr lang="cs-CZ" sz="3300" b="1" dirty="0">
                <a:solidFill>
                  <a:schemeClr val="bg2"/>
                </a:solidFill>
                <a:effectLst/>
                <a:latin typeface="+mn-lt"/>
              </a:rPr>
              <a:t>Performance </a:t>
            </a:r>
            <a:r>
              <a:rPr lang="cs-CZ" sz="3300" b="1" dirty="0" err="1">
                <a:solidFill>
                  <a:schemeClr val="bg2"/>
                </a:solidFill>
                <a:effectLst/>
                <a:latin typeface="+mn-lt"/>
              </a:rPr>
              <a:t>evaluating</a:t>
            </a:r>
            <a:r>
              <a:rPr lang="cs-CZ" sz="3300" b="1" dirty="0">
                <a:solidFill>
                  <a:schemeClr val="bg2"/>
                </a:solidFill>
                <a:effectLst/>
                <a:latin typeface="+mn-lt"/>
              </a:rPr>
              <a:t> </a:t>
            </a:r>
            <a:r>
              <a:rPr lang="cs-CZ" sz="3300" b="1" dirty="0" err="1">
                <a:solidFill>
                  <a:schemeClr val="bg2"/>
                </a:solidFill>
                <a:effectLst/>
                <a:latin typeface="+mn-lt"/>
              </a:rPr>
              <a:t>methods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r>
              <a:rPr lang="en-US" sz="2200" b="1" dirty="0">
                <a:solidFill>
                  <a:schemeClr val="bg2"/>
                </a:solidFill>
              </a:rPr>
              <a:t>Performance Ranking and Rating</a:t>
            </a:r>
            <a:r>
              <a:rPr lang="en-US" sz="2200" dirty="0">
                <a:solidFill>
                  <a:schemeClr val="bg2"/>
                </a:solidFill>
              </a:rPr>
              <a:t>: This method involves ranking or rating employees' per-</a:t>
            </a:r>
            <a:r>
              <a:rPr lang="en-US" sz="2200" dirty="0" err="1">
                <a:solidFill>
                  <a:schemeClr val="bg2"/>
                </a:solidFill>
              </a:rPr>
              <a:t>formance</a:t>
            </a:r>
            <a:r>
              <a:rPr lang="en-US" sz="2200" dirty="0">
                <a:solidFill>
                  <a:schemeClr val="bg2"/>
                </a:solidFill>
              </a:rPr>
              <a:t> against each other based on their competencies and achievements. It can be done using a numerical scale or performance categories (e.g., outstanding, proficient, needs im-</a:t>
            </a:r>
            <a:r>
              <a:rPr lang="en-US" sz="2200" dirty="0" err="1">
                <a:solidFill>
                  <a:schemeClr val="bg2"/>
                </a:solidFill>
              </a:rPr>
              <a:t>provement</a:t>
            </a:r>
            <a:r>
              <a:rPr lang="en-US" sz="2200" dirty="0">
                <a:solidFill>
                  <a:schemeClr val="bg2"/>
                </a:solidFill>
              </a:rPr>
              <a:t>), providing a comparative assessment of employees' competency levels.</a:t>
            </a:r>
          </a:p>
          <a:p>
            <a:pPr marL="0" indent="0" algn="just">
              <a:buNone/>
            </a:pPr>
            <a:r>
              <a:rPr lang="en-US" sz="2200" b="1" dirty="0">
                <a:solidFill>
                  <a:schemeClr val="bg2"/>
                </a:solidFill>
              </a:rPr>
              <a:t>Performance Appraisal Interviews: </a:t>
            </a:r>
            <a:r>
              <a:rPr lang="en-US" sz="2200" dirty="0">
                <a:solidFill>
                  <a:schemeClr val="bg2"/>
                </a:solidFill>
              </a:rPr>
              <a:t>Conducting structured performance appraisal inter-views allows managers to have one-on-one discussions with employees to evaluate their performance and competencies. These interviews can provide an opportunity to address concerns, set development goals, and provide feedback on competency strengths and areas for improvement.</a:t>
            </a:r>
          </a:p>
          <a:p>
            <a:pPr marL="0" indent="0" algn="just">
              <a:buNone/>
            </a:pPr>
            <a:endParaRPr lang="en-US" sz="2200" dirty="0">
              <a:solidFill>
                <a:schemeClr val="bg2"/>
              </a:solidFill>
            </a:endParaRPr>
          </a:p>
          <a:p>
            <a:pPr marL="0" indent="0" algn="just">
              <a:buNone/>
            </a:pPr>
            <a:endParaRPr lang="cs-CZ" sz="22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113686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a:solidFill>
                  <a:schemeClr val="bg2"/>
                </a:solidFill>
                <a:effectLst/>
                <a:latin typeface="+mn-lt"/>
              </a:rPr>
              <a:t>TASK 2</a:t>
            </a: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r>
              <a:rPr lang="cs-CZ" sz="2400" dirty="0" err="1">
                <a:solidFill>
                  <a:schemeClr val="bg2"/>
                </a:solidFill>
              </a:rPr>
              <a:t>Discuss</a:t>
            </a:r>
            <a:r>
              <a:rPr lang="cs-CZ" sz="2400" dirty="0">
                <a:solidFill>
                  <a:schemeClr val="bg2"/>
                </a:solidFill>
              </a:rPr>
              <a:t> </a:t>
            </a:r>
            <a:r>
              <a:rPr lang="cs-CZ" sz="2400" dirty="0" err="1">
                <a:solidFill>
                  <a:schemeClr val="bg2"/>
                </a:solidFill>
              </a:rPr>
              <a:t>the</a:t>
            </a:r>
            <a:r>
              <a:rPr lang="cs-CZ" sz="2400" dirty="0">
                <a:solidFill>
                  <a:schemeClr val="bg2"/>
                </a:solidFill>
              </a:rPr>
              <a:t> </a:t>
            </a:r>
            <a:r>
              <a:rPr lang="cs-CZ" sz="2400" dirty="0" err="1">
                <a:solidFill>
                  <a:schemeClr val="bg2"/>
                </a:solidFill>
              </a:rPr>
              <a:t>positives</a:t>
            </a:r>
            <a:r>
              <a:rPr lang="cs-CZ" sz="2400" dirty="0">
                <a:solidFill>
                  <a:schemeClr val="bg2"/>
                </a:solidFill>
              </a:rPr>
              <a:t> and </a:t>
            </a:r>
            <a:r>
              <a:rPr lang="cs-CZ" sz="2400" dirty="0" err="1">
                <a:solidFill>
                  <a:schemeClr val="bg2"/>
                </a:solidFill>
              </a:rPr>
              <a:t>negatives</a:t>
            </a:r>
            <a:r>
              <a:rPr lang="cs-CZ" sz="2400" dirty="0">
                <a:solidFill>
                  <a:schemeClr val="bg2"/>
                </a:solidFill>
              </a:rPr>
              <a:t> </a:t>
            </a:r>
            <a:r>
              <a:rPr lang="cs-CZ" sz="2400" dirty="0" err="1">
                <a:solidFill>
                  <a:schemeClr val="bg2"/>
                </a:solidFill>
              </a:rPr>
              <a:t>of</a:t>
            </a:r>
            <a:r>
              <a:rPr lang="cs-CZ" sz="2400" dirty="0">
                <a:solidFill>
                  <a:schemeClr val="bg2"/>
                </a:solidFill>
              </a:rPr>
              <a:t> </a:t>
            </a:r>
            <a:r>
              <a:rPr lang="cs-CZ" sz="2400" dirty="0" err="1">
                <a:solidFill>
                  <a:schemeClr val="bg2"/>
                </a:solidFill>
              </a:rPr>
              <a:t>the</a:t>
            </a:r>
            <a:r>
              <a:rPr lang="cs-CZ" sz="2400" dirty="0">
                <a:solidFill>
                  <a:schemeClr val="bg2"/>
                </a:solidFill>
              </a:rPr>
              <a:t> </a:t>
            </a:r>
            <a:r>
              <a:rPr lang="cs-CZ" sz="2400" dirty="0" err="1">
                <a:solidFill>
                  <a:schemeClr val="bg2"/>
                </a:solidFill>
              </a:rPr>
              <a:t>above</a:t>
            </a:r>
            <a:r>
              <a:rPr lang="cs-CZ" sz="2400" dirty="0">
                <a:solidFill>
                  <a:schemeClr val="bg2"/>
                </a:solidFill>
              </a:rPr>
              <a:t> </a:t>
            </a:r>
            <a:r>
              <a:rPr lang="cs-CZ" sz="2400" dirty="0" err="1">
                <a:solidFill>
                  <a:schemeClr val="bg2"/>
                </a:solidFill>
              </a:rPr>
              <a:t>mentioned</a:t>
            </a:r>
            <a:r>
              <a:rPr lang="cs-CZ" sz="2400" dirty="0">
                <a:solidFill>
                  <a:schemeClr val="bg2"/>
                </a:solidFill>
              </a:rPr>
              <a:t> </a:t>
            </a:r>
            <a:r>
              <a:rPr lang="cs-CZ" sz="2400" dirty="0" err="1">
                <a:solidFill>
                  <a:schemeClr val="bg2"/>
                </a:solidFill>
              </a:rPr>
              <a:t>evaluating</a:t>
            </a:r>
            <a:r>
              <a:rPr lang="cs-CZ" sz="2400" dirty="0">
                <a:solidFill>
                  <a:schemeClr val="bg2"/>
                </a:solidFill>
              </a:rPr>
              <a:t> </a:t>
            </a:r>
            <a:r>
              <a:rPr lang="cs-CZ" sz="2400" dirty="0" err="1">
                <a:solidFill>
                  <a:schemeClr val="bg2"/>
                </a:solidFill>
              </a:rPr>
              <a:t>methods</a:t>
            </a:r>
            <a:r>
              <a:rPr lang="cs-CZ" sz="2400" dirty="0">
                <a:solidFill>
                  <a:schemeClr val="bg2"/>
                </a:solidFill>
              </a:rPr>
              <a:t>.</a:t>
            </a: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824562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7" name="Rectangle 3"/>
          <p:cNvSpPr>
            <a:spLocks noGrp="1" noChangeArrowheads="1"/>
          </p:cNvSpPr>
          <p:nvPr>
            <p:ph type="body" sz="half" idx="1"/>
          </p:nvPr>
        </p:nvSpPr>
        <p:spPr>
          <a:xfrm>
            <a:off x="899592" y="1052736"/>
            <a:ext cx="5832475" cy="2448271"/>
          </a:xfrm>
        </p:spPr>
        <p:txBody>
          <a:bodyPr/>
          <a:lstStyle/>
          <a:p>
            <a:pPr eaLnBrk="1" hangingPunct="1">
              <a:buFont typeface="Wingdings" pitchFamily="2" charset="2"/>
              <a:buNone/>
            </a:pPr>
            <a:r>
              <a:rPr lang="cs-CZ" sz="3500" b="1" dirty="0" err="1">
                <a:solidFill>
                  <a:schemeClr val="bg2"/>
                </a:solidFill>
              </a:rPr>
              <a:t>Thank</a:t>
            </a:r>
            <a:r>
              <a:rPr lang="cs-CZ" sz="3500" b="1" dirty="0">
                <a:solidFill>
                  <a:schemeClr val="bg2"/>
                </a:solidFill>
              </a:rPr>
              <a:t> </a:t>
            </a:r>
            <a:r>
              <a:rPr lang="cs-CZ" sz="3500" b="1" dirty="0" err="1">
                <a:solidFill>
                  <a:schemeClr val="bg2"/>
                </a:solidFill>
              </a:rPr>
              <a:t>you</a:t>
            </a:r>
            <a:r>
              <a:rPr lang="cs-CZ" sz="3500" b="1" dirty="0">
                <a:solidFill>
                  <a:schemeClr val="bg2"/>
                </a:solidFill>
              </a:rPr>
              <a:t> </a:t>
            </a:r>
          </a:p>
          <a:p>
            <a:pPr eaLnBrk="1" hangingPunct="1">
              <a:buFont typeface="Wingdings" pitchFamily="2" charset="2"/>
              <a:buNone/>
            </a:pPr>
            <a:r>
              <a:rPr lang="cs-CZ" sz="3500" b="1" dirty="0" err="1">
                <a:solidFill>
                  <a:schemeClr val="bg2"/>
                </a:solidFill>
              </a:rPr>
              <a:t>for</a:t>
            </a:r>
            <a:r>
              <a:rPr lang="cs-CZ" sz="3500" b="1" dirty="0">
                <a:solidFill>
                  <a:schemeClr val="bg2"/>
                </a:solidFill>
              </a:rPr>
              <a:t> </a:t>
            </a:r>
            <a:r>
              <a:rPr lang="cs-CZ" sz="3500" b="1" dirty="0" err="1">
                <a:solidFill>
                  <a:schemeClr val="bg2"/>
                </a:solidFill>
              </a:rPr>
              <a:t>your</a:t>
            </a:r>
            <a:r>
              <a:rPr lang="cs-CZ" sz="3500" b="1" dirty="0">
                <a:solidFill>
                  <a:schemeClr val="bg2"/>
                </a:solidFill>
              </a:rPr>
              <a:t> </a:t>
            </a:r>
            <a:r>
              <a:rPr lang="cs-CZ" sz="3500" b="1" dirty="0" err="1">
                <a:solidFill>
                  <a:schemeClr val="bg2"/>
                </a:solidFill>
              </a:rPr>
              <a:t>attention</a:t>
            </a:r>
            <a:r>
              <a:rPr lang="cs-CZ" sz="3500" b="1" dirty="0">
                <a:solidFill>
                  <a:schemeClr val="bg2"/>
                </a:solidFill>
              </a:rPr>
              <a:t>.</a:t>
            </a:r>
            <a:endParaRPr lang="cs-CZ" sz="3500" dirty="0">
              <a:solidFill>
                <a:schemeClr val="bg2"/>
              </a:solidFill>
            </a:endParaRPr>
          </a:p>
          <a:p>
            <a:pPr algn="ctr" eaLnBrk="1" hangingPunct="1">
              <a:buFont typeface="Wingdings" pitchFamily="2" charset="2"/>
              <a:buNone/>
            </a:pPr>
            <a:r>
              <a:rPr lang="cs-CZ" sz="3500" dirty="0"/>
              <a:t>Děkuji vám za pozornost, přeji příjemný den.</a:t>
            </a:r>
          </a:p>
        </p:txBody>
      </p:sp>
      <p:sp>
        <p:nvSpPr>
          <p:cNvPr id="7" name="Obdélník 6"/>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PERSONALISTIKA 							   PEM SU OPF</a:t>
            </a:r>
            <a:endParaRPr lang="pt-BR" sz="1500" b="1" dirty="0">
              <a:latin typeface="Arial" pitchFamily="34" charset="0"/>
              <a:cs typeface="Arial" pitchFamily="34" charset="0"/>
            </a:endParaRPr>
          </a:p>
        </p:txBody>
      </p:sp>
      <p:pic>
        <p:nvPicPr>
          <p:cNvPr id="4" name="Obrázek 3">
            <a:extLst>
              <a:ext uri="{FF2B5EF4-FFF2-40B4-BE49-F238E27FC236}">
                <a16:creationId xmlns:a16="http://schemas.microsoft.com/office/drawing/2014/main" id="{0F2BE860-57DD-4CB7-86FD-A24C170C61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2492896"/>
            <a:ext cx="5112568" cy="3603104"/>
          </a:xfrm>
          <a:prstGeom prst="rect">
            <a:avLst/>
          </a:prstGeom>
        </p:spPr>
      </p:pic>
      <p:sp>
        <p:nvSpPr>
          <p:cNvPr id="6" name="Zástupný symbol pro online obrázek 5">
            <a:extLst>
              <a:ext uri="{FF2B5EF4-FFF2-40B4-BE49-F238E27FC236}">
                <a16:creationId xmlns:a16="http://schemas.microsoft.com/office/drawing/2014/main" id="{C1F9FEF9-A983-4982-AA4F-E561D8605742}"/>
              </a:ext>
            </a:extLst>
          </p:cNvPr>
          <p:cNvSpPr>
            <a:spLocks noGrp="1"/>
          </p:cNvSpPr>
          <p:nvPr>
            <p:ph type="clipArt" sz="half" idx="2"/>
          </p:nvPr>
        </p:nvSpPr>
        <p:spPr/>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afterEffect">
                                  <p:stCondLst>
                                    <p:cond delay="3000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30500"/>
                            </p:stCondLst>
                            <p:childTnLst>
                              <p:par>
                                <p:cTn id="10" presetID="2" presetClass="entr" presetSubtype="8" fill="hold" grpId="0" nodeType="afterEffect">
                                  <p:stCondLst>
                                    <p:cond delay="30000"/>
                                  </p:stCondLst>
                                  <p:childTnLst>
                                    <p:set>
                                      <p:cBhvr>
                                        <p:cTn id="11" dur="1" fill="hold">
                                          <p:stCondLst>
                                            <p:cond delay="0"/>
                                          </p:stCondLst>
                                        </p:cTn>
                                        <p:tgtEl>
                                          <p:spTgt spid="52227">
                                            <p:txEl>
                                              <p:pRg st="1" end="1"/>
                                            </p:txEl>
                                          </p:spTgt>
                                        </p:tgtEl>
                                        <p:attrNameLst>
                                          <p:attrName>style.visibility</p:attrName>
                                        </p:attrNameLst>
                                      </p:cBhvr>
                                      <p:to>
                                        <p:strVal val="visible"/>
                                      </p:to>
                                    </p:set>
                                    <p:anim calcmode="lin" valueType="num">
                                      <p:cBhvr additive="base">
                                        <p:cTn id="12" dur="500" fill="hold"/>
                                        <p:tgtEl>
                                          <p:spTgt spid="52227">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2227">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61000"/>
                            </p:stCondLst>
                            <p:childTnLst>
                              <p:par>
                                <p:cTn id="15" presetID="2" presetClass="entr" presetSubtype="8" fill="hold" grpId="0" nodeType="afterEffect">
                                  <p:stCondLst>
                                    <p:cond delay="30000"/>
                                  </p:stCondLst>
                                  <p:childTnLst>
                                    <p:set>
                                      <p:cBhvr>
                                        <p:cTn id="16" dur="1" fill="hold">
                                          <p:stCondLst>
                                            <p:cond delay="0"/>
                                          </p:stCondLst>
                                        </p:cTn>
                                        <p:tgtEl>
                                          <p:spTgt spid="52227">
                                            <p:txEl>
                                              <p:pRg st="2" end="2"/>
                                            </p:txEl>
                                          </p:spTgt>
                                        </p:tgtEl>
                                        <p:attrNameLst>
                                          <p:attrName>style.visibility</p:attrName>
                                        </p:attrNameLst>
                                      </p:cBhvr>
                                      <p:to>
                                        <p:strVal val="visible"/>
                                      </p:to>
                                    </p:set>
                                    <p:anim calcmode="lin" valueType="num">
                                      <p:cBhvr additive="base">
                                        <p:cTn id="17" dur="500" fill="hold"/>
                                        <p:tgtEl>
                                          <p:spTgt spid="5222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222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advAuto="30000"/>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Significance</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a:t>
            </a:r>
            <a:r>
              <a:rPr lang="cs-CZ" sz="3300" b="1" dirty="0" err="1">
                <a:solidFill>
                  <a:schemeClr val="bg2"/>
                </a:solidFill>
                <a:effectLst/>
                <a:latin typeface="+mn-lt"/>
              </a:rPr>
              <a:t>pay</a:t>
            </a:r>
            <a:r>
              <a:rPr lang="cs-CZ" sz="3300" b="1" dirty="0">
                <a:solidFill>
                  <a:schemeClr val="bg2"/>
                </a:solidFill>
                <a:effectLst/>
                <a:latin typeface="+mn-lt"/>
              </a:rPr>
              <a:t> </a:t>
            </a:r>
            <a:r>
              <a:rPr lang="cs-CZ" sz="3300" b="1" dirty="0" err="1">
                <a:solidFill>
                  <a:schemeClr val="bg2"/>
                </a:solidFill>
                <a:effectLst/>
                <a:latin typeface="+mn-lt"/>
              </a:rPr>
              <a:t>policy</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r>
              <a:rPr lang="cs-CZ" sz="2400" dirty="0">
                <a:solidFill>
                  <a:schemeClr val="bg2"/>
                </a:solidFill>
              </a:rPr>
              <a:t>In </a:t>
            </a:r>
            <a:r>
              <a:rPr lang="cs-CZ" sz="2400" dirty="0" err="1">
                <a:solidFill>
                  <a:schemeClr val="bg2"/>
                </a:solidFill>
              </a:rPr>
              <a:t>manufacturing</a:t>
            </a:r>
            <a:r>
              <a:rPr lang="cs-CZ" sz="2400" dirty="0">
                <a:solidFill>
                  <a:schemeClr val="bg2"/>
                </a:solidFill>
              </a:rPr>
              <a:t> </a:t>
            </a:r>
            <a:r>
              <a:rPr lang="cs-CZ" sz="2400" dirty="0" err="1">
                <a:solidFill>
                  <a:schemeClr val="bg2"/>
                </a:solidFill>
              </a:rPr>
              <a:t>sector</a:t>
            </a:r>
            <a:endParaRPr lang="cs-CZ" sz="2400" dirty="0">
              <a:solidFill>
                <a:schemeClr val="bg2"/>
              </a:solidFill>
            </a:endParaRPr>
          </a:p>
          <a:p>
            <a:pPr marL="0" indent="0" algn="just">
              <a:buNone/>
            </a:pPr>
            <a:r>
              <a:rPr lang="cs-CZ" sz="2400" dirty="0">
                <a:solidFill>
                  <a:schemeClr val="bg2"/>
                </a:solidFill>
              </a:rPr>
              <a:t>20 to 30 </a:t>
            </a:r>
            <a:r>
              <a:rPr lang="cs-CZ" sz="2400" dirty="0" err="1">
                <a:solidFill>
                  <a:schemeClr val="bg2"/>
                </a:solidFill>
              </a:rPr>
              <a:t>percent</a:t>
            </a:r>
            <a:r>
              <a:rPr lang="cs-CZ" sz="2400" dirty="0">
                <a:solidFill>
                  <a:schemeClr val="bg2"/>
                </a:solidFill>
              </a:rPr>
              <a:t> </a:t>
            </a:r>
            <a:r>
              <a:rPr lang="cs-CZ" sz="2400" dirty="0" err="1">
                <a:solidFill>
                  <a:schemeClr val="bg2"/>
                </a:solidFill>
              </a:rPr>
              <a:t>of</a:t>
            </a:r>
            <a:r>
              <a:rPr lang="cs-CZ" sz="2400" dirty="0">
                <a:solidFill>
                  <a:schemeClr val="bg2"/>
                </a:solidFill>
              </a:rPr>
              <a:t> </a:t>
            </a:r>
            <a:r>
              <a:rPr lang="cs-CZ" sz="2400" dirty="0" err="1">
                <a:solidFill>
                  <a:schemeClr val="bg2"/>
                </a:solidFill>
              </a:rPr>
              <a:t>operational</a:t>
            </a:r>
            <a:r>
              <a:rPr lang="cs-CZ" sz="2400" dirty="0">
                <a:solidFill>
                  <a:schemeClr val="bg2"/>
                </a:solidFill>
              </a:rPr>
              <a:t> </a:t>
            </a:r>
            <a:r>
              <a:rPr lang="cs-CZ" sz="2400" dirty="0" err="1">
                <a:solidFill>
                  <a:schemeClr val="bg2"/>
                </a:solidFill>
              </a:rPr>
              <a:t>costs</a:t>
            </a:r>
            <a:endParaRPr lang="cs-CZ" sz="2400" dirty="0">
              <a:solidFill>
                <a:schemeClr val="bg2"/>
              </a:solidFill>
            </a:endParaRPr>
          </a:p>
          <a:p>
            <a:pPr marL="0" indent="0" algn="just">
              <a:buNone/>
            </a:pPr>
            <a:r>
              <a:rPr lang="cs-CZ" sz="2400" dirty="0">
                <a:solidFill>
                  <a:schemeClr val="bg2"/>
                </a:solidFill>
              </a:rPr>
              <a:t>In </a:t>
            </a:r>
            <a:r>
              <a:rPr lang="cs-CZ" sz="2400" dirty="0" err="1">
                <a:solidFill>
                  <a:schemeClr val="bg2"/>
                </a:solidFill>
              </a:rPr>
              <a:t>service</a:t>
            </a:r>
            <a:r>
              <a:rPr lang="cs-CZ" sz="2400" dirty="0">
                <a:solidFill>
                  <a:schemeClr val="bg2"/>
                </a:solidFill>
              </a:rPr>
              <a:t> </a:t>
            </a:r>
            <a:r>
              <a:rPr lang="cs-CZ" sz="2400" dirty="0" err="1">
                <a:solidFill>
                  <a:schemeClr val="bg2"/>
                </a:solidFill>
              </a:rPr>
              <a:t>sector</a:t>
            </a:r>
            <a:endParaRPr lang="cs-CZ" sz="2400" dirty="0">
              <a:solidFill>
                <a:schemeClr val="bg2"/>
              </a:solidFill>
            </a:endParaRPr>
          </a:p>
          <a:p>
            <a:pPr marL="0" indent="0" algn="just">
              <a:buNone/>
            </a:pPr>
            <a:r>
              <a:rPr lang="cs-CZ" sz="2400" dirty="0">
                <a:solidFill>
                  <a:schemeClr val="bg2"/>
                </a:solidFill>
              </a:rPr>
              <a:t>50 to 70 </a:t>
            </a:r>
            <a:r>
              <a:rPr lang="cs-CZ" sz="2400" dirty="0" err="1">
                <a:solidFill>
                  <a:schemeClr val="bg2"/>
                </a:solidFill>
              </a:rPr>
              <a:t>percent</a:t>
            </a:r>
            <a:r>
              <a:rPr lang="cs-CZ" sz="2400" dirty="0">
                <a:solidFill>
                  <a:schemeClr val="bg2"/>
                </a:solidFill>
              </a:rPr>
              <a:t> </a:t>
            </a:r>
            <a:r>
              <a:rPr lang="cs-CZ" sz="2400" dirty="0" err="1">
                <a:solidFill>
                  <a:schemeClr val="bg2"/>
                </a:solidFill>
              </a:rPr>
              <a:t>of</a:t>
            </a:r>
            <a:r>
              <a:rPr lang="cs-CZ" sz="2400" dirty="0">
                <a:solidFill>
                  <a:schemeClr val="bg2"/>
                </a:solidFill>
              </a:rPr>
              <a:t> </a:t>
            </a:r>
            <a:r>
              <a:rPr lang="cs-CZ" sz="2400" dirty="0" err="1">
                <a:solidFill>
                  <a:schemeClr val="bg2"/>
                </a:solidFill>
              </a:rPr>
              <a:t>operational</a:t>
            </a:r>
            <a:r>
              <a:rPr lang="cs-CZ" sz="2400" dirty="0">
                <a:solidFill>
                  <a:schemeClr val="bg2"/>
                </a:solidFill>
              </a:rPr>
              <a:t> </a:t>
            </a:r>
            <a:r>
              <a:rPr lang="cs-CZ" sz="2400" dirty="0" err="1">
                <a:solidFill>
                  <a:schemeClr val="bg2"/>
                </a:solidFill>
              </a:rPr>
              <a:t>costs</a:t>
            </a:r>
            <a:endParaRPr lang="cs-CZ" sz="2400" dirty="0">
              <a:solidFill>
                <a:schemeClr val="bg2"/>
              </a:solidFill>
            </a:endParaRPr>
          </a:p>
          <a:p>
            <a:pPr marL="0" indent="0" algn="just">
              <a:buNone/>
            </a:pPr>
            <a:endParaRPr lang="cs-CZ" sz="2400" dirty="0">
              <a:solidFill>
                <a:schemeClr val="bg2"/>
              </a:solidFill>
            </a:endParaRPr>
          </a:p>
          <a:p>
            <a:pPr marL="0" indent="0" algn="just">
              <a:buNone/>
            </a:pPr>
            <a:r>
              <a:rPr lang="cs-CZ" sz="2400" dirty="0" err="1">
                <a:solidFill>
                  <a:schemeClr val="bg2"/>
                </a:solidFill>
              </a:rPr>
              <a:t>Employers</a:t>
            </a:r>
            <a:r>
              <a:rPr lang="cs-CZ" sz="2400" dirty="0">
                <a:solidFill>
                  <a:schemeClr val="bg2"/>
                </a:solidFill>
              </a:rPr>
              <a:t> and </a:t>
            </a:r>
            <a:r>
              <a:rPr lang="cs-CZ" sz="2400" dirty="0" err="1">
                <a:solidFill>
                  <a:schemeClr val="bg2"/>
                </a:solidFill>
              </a:rPr>
              <a:t>their</a:t>
            </a:r>
            <a:r>
              <a:rPr lang="cs-CZ" sz="2400" dirty="0">
                <a:solidFill>
                  <a:schemeClr val="bg2"/>
                </a:solidFill>
              </a:rPr>
              <a:t> </a:t>
            </a:r>
            <a:r>
              <a:rPr lang="cs-CZ" sz="2400" dirty="0" err="1">
                <a:solidFill>
                  <a:schemeClr val="bg2"/>
                </a:solidFill>
              </a:rPr>
              <a:t>quality</a:t>
            </a:r>
            <a:r>
              <a:rPr lang="cs-CZ" sz="2400" dirty="0">
                <a:solidFill>
                  <a:schemeClr val="bg2"/>
                </a:solidFill>
              </a:rPr>
              <a:t> are </a:t>
            </a:r>
            <a:r>
              <a:rPr lang="cs-CZ" sz="2400" dirty="0" err="1">
                <a:solidFill>
                  <a:schemeClr val="bg2"/>
                </a:solidFill>
              </a:rPr>
              <a:t>the</a:t>
            </a:r>
            <a:r>
              <a:rPr lang="cs-CZ" sz="2400" dirty="0">
                <a:solidFill>
                  <a:schemeClr val="bg2"/>
                </a:solidFill>
              </a:rPr>
              <a:t> source </a:t>
            </a:r>
            <a:r>
              <a:rPr lang="cs-CZ" sz="2400" dirty="0" err="1">
                <a:solidFill>
                  <a:schemeClr val="bg2"/>
                </a:solidFill>
              </a:rPr>
              <a:t>of</a:t>
            </a:r>
            <a:r>
              <a:rPr lang="cs-CZ" sz="2400" dirty="0">
                <a:solidFill>
                  <a:schemeClr val="bg2"/>
                </a:solidFill>
              </a:rPr>
              <a:t> </a:t>
            </a:r>
            <a:r>
              <a:rPr lang="cs-CZ" sz="2400" dirty="0" err="1">
                <a:solidFill>
                  <a:schemeClr val="bg2"/>
                </a:solidFill>
              </a:rPr>
              <a:t>competitive</a:t>
            </a:r>
            <a:r>
              <a:rPr lang="cs-CZ" sz="2400" dirty="0">
                <a:solidFill>
                  <a:schemeClr val="bg2"/>
                </a:solidFill>
              </a:rPr>
              <a:t> </a:t>
            </a:r>
            <a:r>
              <a:rPr lang="cs-CZ" sz="2400" dirty="0" err="1">
                <a:solidFill>
                  <a:schemeClr val="bg2"/>
                </a:solidFill>
              </a:rPr>
              <a:t>advantage</a:t>
            </a:r>
            <a:endParaRPr lang="cs-CZ" sz="2400" dirty="0">
              <a:solidFill>
                <a:schemeClr val="bg2"/>
              </a:solidFill>
            </a:endParaRPr>
          </a:p>
          <a:p>
            <a:pPr marL="0" indent="0" algn="just">
              <a:buNone/>
            </a:pPr>
            <a:r>
              <a:rPr lang="cs-CZ" sz="2400" dirty="0">
                <a:solidFill>
                  <a:schemeClr val="bg2"/>
                </a:solidFill>
              </a:rPr>
              <a:t>Balance </a:t>
            </a:r>
            <a:r>
              <a:rPr lang="cs-CZ" sz="2400" dirty="0" err="1">
                <a:solidFill>
                  <a:schemeClr val="bg2"/>
                </a:solidFill>
              </a:rPr>
              <a:t>of</a:t>
            </a:r>
            <a:r>
              <a:rPr lang="cs-CZ" sz="2400" dirty="0">
                <a:solidFill>
                  <a:schemeClr val="bg2"/>
                </a:solidFill>
              </a:rPr>
              <a:t> </a:t>
            </a:r>
            <a:r>
              <a:rPr lang="cs-CZ" sz="2400" dirty="0" err="1">
                <a:solidFill>
                  <a:schemeClr val="bg2"/>
                </a:solidFill>
              </a:rPr>
              <a:t>fixed</a:t>
            </a:r>
            <a:r>
              <a:rPr lang="cs-CZ" sz="2400" dirty="0">
                <a:solidFill>
                  <a:schemeClr val="bg2"/>
                </a:solidFill>
              </a:rPr>
              <a:t> and </a:t>
            </a:r>
            <a:r>
              <a:rPr lang="cs-CZ" sz="2400" dirty="0" err="1">
                <a:solidFill>
                  <a:schemeClr val="bg2"/>
                </a:solidFill>
              </a:rPr>
              <a:t>variable</a:t>
            </a:r>
            <a:r>
              <a:rPr lang="cs-CZ" sz="2400" dirty="0">
                <a:solidFill>
                  <a:schemeClr val="bg2"/>
                </a:solidFill>
              </a:rPr>
              <a:t> </a:t>
            </a:r>
            <a:r>
              <a:rPr lang="cs-CZ" sz="2400" dirty="0" err="1">
                <a:solidFill>
                  <a:schemeClr val="bg2"/>
                </a:solidFill>
              </a:rPr>
              <a:t>pay</a:t>
            </a:r>
            <a:r>
              <a:rPr lang="cs-CZ" sz="2400" dirty="0">
                <a:solidFill>
                  <a:schemeClr val="bg2"/>
                </a:solidFill>
              </a:rPr>
              <a:t> </a:t>
            </a:r>
            <a:r>
              <a:rPr lang="cs-CZ" sz="2400" dirty="0" err="1">
                <a:solidFill>
                  <a:schemeClr val="bg2"/>
                </a:solidFill>
              </a:rPr>
              <a:t>based</a:t>
            </a:r>
            <a:r>
              <a:rPr lang="cs-CZ" sz="2400" dirty="0">
                <a:solidFill>
                  <a:schemeClr val="bg2"/>
                </a:solidFill>
              </a:rPr>
              <a:t> on </a:t>
            </a:r>
            <a:r>
              <a:rPr lang="cs-CZ" sz="2400" dirty="0" err="1">
                <a:solidFill>
                  <a:schemeClr val="bg2"/>
                </a:solidFill>
              </a:rPr>
              <a:t>the</a:t>
            </a:r>
            <a:r>
              <a:rPr lang="cs-CZ" sz="2400" dirty="0">
                <a:solidFill>
                  <a:schemeClr val="bg2"/>
                </a:solidFill>
              </a:rPr>
              <a:t> </a:t>
            </a:r>
            <a:r>
              <a:rPr lang="cs-CZ" sz="2400" dirty="0" err="1">
                <a:solidFill>
                  <a:schemeClr val="bg2"/>
                </a:solidFill>
              </a:rPr>
              <a:t>evaluation</a:t>
            </a:r>
            <a:r>
              <a:rPr lang="cs-CZ" sz="2400" dirty="0">
                <a:solidFill>
                  <a:schemeClr val="bg2"/>
                </a:solidFill>
              </a:rPr>
              <a:t> </a:t>
            </a:r>
            <a:r>
              <a:rPr lang="cs-CZ" sz="2400" dirty="0" err="1">
                <a:solidFill>
                  <a:schemeClr val="bg2"/>
                </a:solidFill>
              </a:rPr>
              <a:t>of</a:t>
            </a:r>
            <a:r>
              <a:rPr lang="cs-CZ" sz="2400" dirty="0">
                <a:solidFill>
                  <a:schemeClr val="bg2"/>
                </a:solidFill>
              </a:rPr>
              <a:t> performance (</a:t>
            </a:r>
            <a:r>
              <a:rPr lang="cs-CZ" sz="2400" dirty="0" err="1">
                <a:solidFill>
                  <a:schemeClr val="bg2"/>
                </a:solidFill>
              </a:rPr>
              <a:t>individual</a:t>
            </a:r>
            <a:r>
              <a:rPr lang="cs-CZ" sz="2400" dirty="0">
                <a:solidFill>
                  <a:schemeClr val="bg2"/>
                </a:solidFill>
              </a:rPr>
              <a:t> </a:t>
            </a:r>
            <a:r>
              <a:rPr lang="cs-CZ" sz="2400" dirty="0" err="1">
                <a:solidFill>
                  <a:schemeClr val="bg2"/>
                </a:solidFill>
              </a:rPr>
              <a:t>or</a:t>
            </a:r>
            <a:r>
              <a:rPr lang="cs-CZ" sz="2400" dirty="0">
                <a:solidFill>
                  <a:schemeClr val="bg2"/>
                </a:solidFill>
              </a:rPr>
              <a:t> team) – </a:t>
            </a:r>
            <a:r>
              <a:rPr lang="cs-CZ" sz="2400" dirty="0" err="1">
                <a:solidFill>
                  <a:schemeClr val="bg2"/>
                </a:solidFill>
              </a:rPr>
              <a:t>it</a:t>
            </a:r>
            <a:r>
              <a:rPr lang="cs-CZ" sz="2400" dirty="0">
                <a:solidFill>
                  <a:schemeClr val="bg2"/>
                </a:solidFill>
              </a:rPr>
              <a:t> </a:t>
            </a:r>
            <a:r>
              <a:rPr lang="cs-CZ" sz="2400" dirty="0" err="1">
                <a:solidFill>
                  <a:schemeClr val="bg2"/>
                </a:solidFill>
              </a:rPr>
              <a:t>also</a:t>
            </a:r>
            <a:r>
              <a:rPr lang="cs-CZ" sz="2400" dirty="0">
                <a:solidFill>
                  <a:schemeClr val="bg2"/>
                </a:solidFill>
              </a:rPr>
              <a:t> </a:t>
            </a:r>
            <a:r>
              <a:rPr lang="cs-CZ" sz="2400" dirty="0" err="1">
                <a:solidFill>
                  <a:schemeClr val="bg2"/>
                </a:solidFill>
              </a:rPr>
              <a:t>transfers</a:t>
            </a:r>
            <a:r>
              <a:rPr lang="cs-CZ" sz="2400" dirty="0">
                <a:solidFill>
                  <a:schemeClr val="bg2"/>
                </a:solidFill>
              </a:rPr>
              <a:t> </a:t>
            </a:r>
            <a:r>
              <a:rPr lang="cs-CZ" sz="2400" dirty="0" err="1">
                <a:solidFill>
                  <a:schemeClr val="bg2"/>
                </a:solidFill>
              </a:rPr>
              <a:t>some</a:t>
            </a:r>
            <a:r>
              <a:rPr lang="cs-CZ" sz="2400" dirty="0">
                <a:solidFill>
                  <a:schemeClr val="bg2"/>
                </a:solidFill>
              </a:rPr>
              <a:t> </a:t>
            </a:r>
            <a:r>
              <a:rPr lang="cs-CZ" sz="2400" dirty="0" err="1">
                <a:solidFill>
                  <a:schemeClr val="bg2"/>
                </a:solidFill>
              </a:rPr>
              <a:t>of</a:t>
            </a:r>
            <a:r>
              <a:rPr lang="cs-CZ" sz="2400" dirty="0">
                <a:solidFill>
                  <a:schemeClr val="bg2"/>
                </a:solidFill>
              </a:rPr>
              <a:t> </a:t>
            </a:r>
            <a:r>
              <a:rPr lang="cs-CZ" sz="2400" dirty="0" err="1">
                <a:solidFill>
                  <a:schemeClr val="bg2"/>
                </a:solidFill>
              </a:rPr>
              <a:t>the</a:t>
            </a:r>
            <a:r>
              <a:rPr lang="cs-CZ" sz="2400" dirty="0">
                <a:solidFill>
                  <a:schemeClr val="bg2"/>
                </a:solidFill>
              </a:rPr>
              <a:t> </a:t>
            </a:r>
            <a:r>
              <a:rPr lang="cs-CZ" sz="2400" dirty="0" err="1">
                <a:solidFill>
                  <a:schemeClr val="bg2"/>
                </a:solidFill>
              </a:rPr>
              <a:t>financial</a:t>
            </a:r>
            <a:r>
              <a:rPr lang="cs-CZ" sz="2400" dirty="0">
                <a:solidFill>
                  <a:schemeClr val="bg2"/>
                </a:solidFill>
              </a:rPr>
              <a:t> risk to </a:t>
            </a:r>
            <a:r>
              <a:rPr lang="cs-CZ" sz="2400" dirty="0" err="1">
                <a:solidFill>
                  <a:schemeClr val="bg2"/>
                </a:solidFill>
              </a:rPr>
              <a:t>the</a:t>
            </a:r>
            <a:r>
              <a:rPr lang="cs-CZ" sz="2400" dirty="0">
                <a:solidFill>
                  <a:schemeClr val="bg2"/>
                </a:solidFill>
              </a:rPr>
              <a:t> </a:t>
            </a:r>
            <a:r>
              <a:rPr lang="cs-CZ" sz="2400" dirty="0" err="1">
                <a:solidFill>
                  <a:schemeClr val="bg2"/>
                </a:solidFill>
              </a:rPr>
              <a:t>firm</a:t>
            </a:r>
            <a:r>
              <a:rPr lang="cs-CZ" sz="2400" dirty="0">
                <a:solidFill>
                  <a:schemeClr val="bg2"/>
                </a:solidFill>
              </a:rPr>
              <a:t> </a:t>
            </a:r>
            <a:r>
              <a:rPr lang="cs-CZ" sz="2400" dirty="0" err="1">
                <a:solidFill>
                  <a:schemeClr val="bg2"/>
                </a:solidFill>
              </a:rPr>
              <a:t>from</a:t>
            </a:r>
            <a:r>
              <a:rPr lang="cs-CZ" sz="2400" dirty="0">
                <a:solidFill>
                  <a:schemeClr val="bg2"/>
                </a:solidFill>
              </a:rPr>
              <a:t> </a:t>
            </a:r>
            <a:r>
              <a:rPr lang="cs-CZ" sz="2400" dirty="0" err="1">
                <a:solidFill>
                  <a:schemeClr val="bg2"/>
                </a:solidFill>
              </a:rPr>
              <a:t>employers</a:t>
            </a:r>
            <a:r>
              <a:rPr lang="cs-CZ" sz="2400" dirty="0">
                <a:solidFill>
                  <a:schemeClr val="bg2"/>
                </a:solidFill>
              </a:rPr>
              <a:t> </a:t>
            </a:r>
            <a:r>
              <a:rPr lang="cs-CZ" sz="2400" dirty="0" err="1">
                <a:solidFill>
                  <a:schemeClr val="bg2"/>
                </a:solidFill>
              </a:rPr>
              <a:t>onto</a:t>
            </a:r>
            <a:r>
              <a:rPr lang="cs-CZ" sz="2400" dirty="0">
                <a:solidFill>
                  <a:schemeClr val="bg2"/>
                </a:solidFill>
              </a:rPr>
              <a:t> </a:t>
            </a:r>
            <a:r>
              <a:rPr lang="cs-CZ" sz="2400" dirty="0" err="1">
                <a:solidFill>
                  <a:schemeClr val="bg2"/>
                </a:solidFill>
              </a:rPr>
              <a:t>the</a:t>
            </a:r>
            <a:r>
              <a:rPr lang="cs-CZ" sz="2400" dirty="0">
                <a:solidFill>
                  <a:schemeClr val="bg2"/>
                </a:solidFill>
              </a:rPr>
              <a:t> </a:t>
            </a:r>
            <a:r>
              <a:rPr lang="cs-CZ" sz="2400" dirty="0" err="1">
                <a:solidFill>
                  <a:schemeClr val="bg2"/>
                </a:solidFill>
              </a:rPr>
              <a:t>employees</a:t>
            </a:r>
            <a:r>
              <a:rPr lang="cs-CZ" sz="2400" dirty="0">
                <a:solidFill>
                  <a:schemeClr val="bg2"/>
                </a:solidFill>
              </a:rPr>
              <a:t>.</a:t>
            </a:r>
            <a:endParaRPr lang="en-US"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443049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Total</a:t>
            </a:r>
            <a:r>
              <a:rPr lang="cs-CZ" sz="3300" b="1" dirty="0">
                <a:solidFill>
                  <a:schemeClr val="bg2"/>
                </a:solidFill>
                <a:effectLst/>
                <a:latin typeface="+mn-lt"/>
              </a:rPr>
              <a:t> </a:t>
            </a:r>
            <a:r>
              <a:rPr lang="cs-CZ" sz="3300" b="1" dirty="0" err="1">
                <a:solidFill>
                  <a:schemeClr val="bg2"/>
                </a:solidFill>
                <a:effectLst/>
                <a:latin typeface="+mn-lt"/>
              </a:rPr>
              <a:t>reward</a:t>
            </a:r>
            <a:r>
              <a:rPr lang="cs-CZ" sz="3300" b="1" dirty="0">
                <a:solidFill>
                  <a:schemeClr val="bg2"/>
                </a:solidFill>
                <a:effectLst/>
                <a:latin typeface="+mn-lt"/>
              </a:rPr>
              <a:t> by Armstrong</a:t>
            </a: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endParaRPr lang="en-US"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pic>
        <p:nvPicPr>
          <p:cNvPr id="6" name="Obrázek 5">
            <a:extLst>
              <a:ext uri="{FF2B5EF4-FFF2-40B4-BE49-F238E27FC236}">
                <a16:creationId xmlns:a16="http://schemas.microsoft.com/office/drawing/2014/main" id="{7440C6BF-EC03-47F5-A041-D8A10903D7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2778"/>
            <a:ext cx="9144000" cy="5445222"/>
          </a:xfrm>
          <a:prstGeom prst="rect">
            <a:avLst/>
          </a:prstGeom>
        </p:spPr>
      </p:pic>
    </p:spTree>
    <p:extLst>
      <p:ext uri="{BB962C8B-B14F-4D97-AF65-F5344CB8AC3E}">
        <p14:creationId xmlns:p14="http://schemas.microsoft.com/office/powerpoint/2010/main" val="36422691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Compensation</a:t>
            </a:r>
            <a:r>
              <a:rPr lang="cs-CZ" sz="3300" b="1" dirty="0">
                <a:solidFill>
                  <a:schemeClr val="bg2"/>
                </a:solidFill>
                <a:effectLst/>
                <a:latin typeface="+mn-lt"/>
              </a:rPr>
              <a:t> X </a:t>
            </a:r>
            <a:r>
              <a:rPr lang="cs-CZ" sz="3300" b="1" dirty="0" err="1">
                <a:solidFill>
                  <a:schemeClr val="bg2"/>
                </a:solidFill>
                <a:effectLst/>
                <a:latin typeface="+mn-lt"/>
              </a:rPr>
              <a:t>Reward</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endParaRPr lang="cs-CZ" sz="2400" dirty="0">
              <a:solidFill>
                <a:schemeClr val="bg2"/>
              </a:solidFill>
            </a:endParaRPr>
          </a:p>
          <a:p>
            <a:pPr marL="0" indent="0" algn="just">
              <a:buNone/>
            </a:pPr>
            <a:r>
              <a:rPr lang="en-US" sz="2400" dirty="0">
                <a:solidFill>
                  <a:schemeClr val="bg2"/>
                </a:solidFill>
              </a:rPr>
              <a:t>Compensation refers to the total package of financial and non-financial benefits that an employee receives in exchange for their work, including base salary, bonuses, benefits, and other forms of pay. Compensation is typically structured according to the job market and the value of the employee's skills and experience.</a:t>
            </a:r>
          </a:p>
          <a:p>
            <a:pPr marL="0" indent="0" algn="just">
              <a:buNone/>
            </a:pPr>
            <a:endParaRPr lang="en-US" sz="2400" dirty="0">
              <a:solidFill>
                <a:schemeClr val="bg2"/>
              </a:solidFill>
            </a:endParaRPr>
          </a:p>
          <a:p>
            <a:pPr marL="0" indent="0" algn="just">
              <a:buNone/>
            </a:pPr>
            <a:r>
              <a:rPr lang="en-US" sz="2400" dirty="0">
                <a:solidFill>
                  <a:schemeClr val="bg2"/>
                </a:solidFill>
              </a:rPr>
              <a:t>Rewards</a:t>
            </a:r>
            <a:r>
              <a:rPr lang="cs-CZ" sz="2400" dirty="0">
                <a:solidFill>
                  <a:schemeClr val="bg2"/>
                </a:solidFill>
              </a:rPr>
              <a:t> </a:t>
            </a:r>
            <a:r>
              <a:rPr lang="en-US" sz="2400" dirty="0">
                <a:solidFill>
                  <a:schemeClr val="bg2"/>
                </a:solidFill>
              </a:rPr>
              <a:t>are incentives or recognition that are given to employees for their performance or contributions. Rewards can take many forms, including bonuses, promotions, recognition programs, and other non-financial incentives.</a:t>
            </a: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31832018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Compensation</a:t>
            </a:r>
            <a:r>
              <a:rPr lang="cs-CZ" sz="3300" b="1" dirty="0">
                <a:solidFill>
                  <a:schemeClr val="bg2"/>
                </a:solidFill>
                <a:effectLst/>
                <a:latin typeface="+mn-lt"/>
              </a:rPr>
              <a:t> X </a:t>
            </a:r>
            <a:r>
              <a:rPr lang="cs-CZ" sz="3300" b="1" dirty="0" err="1">
                <a:solidFill>
                  <a:schemeClr val="bg2"/>
                </a:solidFill>
                <a:effectLst/>
                <a:latin typeface="+mn-lt"/>
              </a:rPr>
              <a:t>Reward</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endParaRPr lang="cs-CZ" sz="2400" dirty="0">
              <a:solidFill>
                <a:schemeClr val="bg2"/>
              </a:solidFill>
            </a:endParaRPr>
          </a:p>
          <a:p>
            <a:pPr marL="0" indent="0" algn="just">
              <a:buNone/>
            </a:pPr>
            <a:r>
              <a:rPr lang="en-US" sz="2400" b="1" dirty="0">
                <a:solidFill>
                  <a:schemeClr val="bg2"/>
                </a:solidFill>
              </a:rPr>
              <a:t>Compensation is a key part of the overall employee package, but rewards are a way to motivate and appreciate employees for their contributions over and above their normal duties.</a:t>
            </a:r>
            <a:r>
              <a:rPr lang="cs-CZ" sz="2400" b="1" dirty="0">
                <a:solidFill>
                  <a:schemeClr val="bg2"/>
                </a:solidFill>
              </a:rPr>
              <a:t> </a:t>
            </a:r>
          </a:p>
          <a:p>
            <a:pPr marL="0" indent="0" algn="just">
              <a:buNone/>
            </a:pPr>
            <a:r>
              <a:rPr lang="en-US" sz="2400" dirty="0">
                <a:solidFill>
                  <a:schemeClr val="bg2"/>
                </a:solidFill>
              </a:rPr>
              <a:t>Reward programs are often used to increase employee engagement, encourage high performance, and retain top talent.</a:t>
            </a:r>
          </a:p>
          <a:p>
            <a:pPr marL="0" indent="0" algn="just">
              <a:buNone/>
            </a:pPr>
            <a:endParaRPr lang="en-US" sz="2400" dirty="0">
              <a:solidFill>
                <a:schemeClr val="bg2"/>
              </a:solidFill>
            </a:endParaRPr>
          </a:p>
          <a:p>
            <a:pPr marL="0" indent="0" algn="just">
              <a:buNone/>
            </a:pPr>
            <a:r>
              <a:rPr lang="cs-CZ" sz="2400" dirty="0">
                <a:solidFill>
                  <a:schemeClr val="bg2"/>
                </a:solidFill>
              </a:rPr>
              <a:t>W</a:t>
            </a:r>
            <a:r>
              <a:rPr lang="en-US" sz="2400" dirty="0" err="1">
                <a:solidFill>
                  <a:schemeClr val="bg2"/>
                </a:solidFill>
              </a:rPr>
              <a:t>hile</a:t>
            </a:r>
            <a:r>
              <a:rPr lang="en-US" sz="2400" dirty="0">
                <a:solidFill>
                  <a:schemeClr val="bg2"/>
                </a:solidFill>
              </a:rPr>
              <a:t> compensation is a fixed package of pay and benefits that an employee receives as part of their job, rewards are additional </a:t>
            </a:r>
            <a:r>
              <a:rPr lang="cs-CZ" sz="2400" dirty="0" err="1">
                <a:solidFill>
                  <a:schemeClr val="bg2"/>
                </a:solidFill>
              </a:rPr>
              <a:t>encouragements</a:t>
            </a:r>
            <a:r>
              <a:rPr lang="en-US" sz="2400" dirty="0">
                <a:solidFill>
                  <a:schemeClr val="bg2"/>
                </a:solidFill>
              </a:rPr>
              <a:t> that are used to motivate and recognize employees for their performance and contributions.</a:t>
            </a: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847777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Purpose</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a:t>
            </a:r>
            <a:r>
              <a:rPr lang="cs-CZ" sz="3300" b="1" dirty="0" err="1">
                <a:solidFill>
                  <a:schemeClr val="bg2"/>
                </a:solidFill>
                <a:effectLst/>
                <a:latin typeface="+mn-lt"/>
              </a:rPr>
              <a:t>reward</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endParaRPr lang="cs-CZ" sz="2400" dirty="0">
              <a:solidFill>
                <a:schemeClr val="bg2"/>
              </a:solidFill>
            </a:endParaRPr>
          </a:p>
          <a:p>
            <a:pPr marL="0" indent="0" algn="just">
              <a:buNone/>
            </a:pPr>
            <a:r>
              <a:rPr lang="cs-CZ" sz="2400" dirty="0" err="1">
                <a:solidFill>
                  <a:schemeClr val="bg2"/>
                </a:solidFill>
              </a:rPr>
              <a:t>Purpose</a:t>
            </a:r>
            <a:r>
              <a:rPr lang="cs-CZ" sz="2400" dirty="0">
                <a:solidFill>
                  <a:schemeClr val="bg2"/>
                </a:solidFill>
              </a:rPr>
              <a:t> </a:t>
            </a:r>
            <a:r>
              <a:rPr lang="cs-CZ" sz="2400" dirty="0" err="1">
                <a:solidFill>
                  <a:schemeClr val="bg2"/>
                </a:solidFill>
              </a:rPr>
              <a:t>of</a:t>
            </a:r>
            <a:r>
              <a:rPr lang="cs-CZ" sz="2400" dirty="0">
                <a:solidFill>
                  <a:schemeClr val="bg2"/>
                </a:solidFill>
              </a:rPr>
              <a:t> </a:t>
            </a:r>
            <a:r>
              <a:rPr lang="cs-CZ" sz="2400" dirty="0" err="1">
                <a:solidFill>
                  <a:schemeClr val="bg2"/>
                </a:solidFill>
              </a:rPr>
              <a:t>whom</a:t>
            </a:r>
            <a:r>
              <a:rPr lang="cs-CZ" sz="2400" dirty="0">
                <a:solidFill>
                  <a:schemeClr val="bg2"/>
                </a:solidFill>
              </a:rPr>
              <a:t>? </a:t>
            </a:r>
            <a:r>
              <a:rPr lang="cs-CZ" sz="2400" dirty="0" err="1">
                <a:solidFill>
                  <a:schemeClr val="bg2"/>
                </a:solidFill>
              </a:rPr>
              <a:t>Different</a:t>
            </a:r>
            <a:r>
              <a:rPr lang="cs-CZ" sz="2400" dirty="0">
                <a:solidFill>
                  <a:schemeClr val="bg2"/>
                </a:solidFill>
              </a:rPr>
              <a:t> </a:t>
            </a:r>
            <a:r>
              <a:rPr lang="cs-CZ" sz="2400" dirty="0" err="1">
                <a:solidFill>
                  <a:schemeClr val="bg2"/>
                </a:solidFill>
              </a:rPr>
              <a:t>stakeholders</a:t>
            </a:r>
            <a:r>
              <a:rPr lang="cs-CZ" sz="2400" dirty="0">
                <a:solidFill>
                  <a:schemeClr val="bg2"/>
                </a:solidFill>
              </a:rPr>
              <a:t> </a:t>
            </a:r>
            <a:r>
              <a:rPr lang="cs-CZ" sz="2400" dirty="0" err="1">
                <a:solidFill>
                  <a:schemeClr val="bg2"/>
                </a:solidFill>
              </a:rPr>
              <a:t>have</a:t>
            </a:r>
            <a:r>
              <a:rPr lang="cs-CZ" sz="2400" dirty="0">
                <a:solidFill>
                  <a:schemeClr val="bg2"/>
                </a:solidFill>
              </a:rPr>
              <a:t> </a:t>
            </a:r>
            <a:r>
              <a:rPr lang="cs-CZ" sz="2400" dirty="0" err="1">
                <a:solidFill>
                  <a:schemeClr val="bg2"/>
                </a:solidFill>
              </a:rPr>
              <a:t>an</a:t>
            </a:r>
            <a:r>
              <a:rPr lang="cs-CZ" sz="2400" dirty="0">
                <a:solidFill>
                  <a:schemeClr val="bg2"/>
                </a:solidFill>
              </a:rPr>
              <a:t> </a:t>
            </a:r>
            <a:r>
              <a:rPr lang="cs-CZ" sz="2400" dirty="0" err="1">
                <a:solidFill>
                  <a:schemeClr val="bg2"/>
                </a:solidFill>
              </a:rPr>
              <a:t>interest</a:t>
            </a:r>
            <a:r>
              <a:rPr lang="cs-CZ" sz="2400" dirty="0">
                <a:solidFill>
                  <a:schemeClr val="bg2"/>
                </a:solidFill>
              </a:rPr>
              <a:t>, but </a:t>
            </a:r>
            <a:r>
              <a:rPr lang="cs-CZ" sz="2400" dirty="0" err="1">
                <a:solidFill>
                  <a:schemeClr val="bg2"/>
                </a:solidFill>
              </a:rPr>
              <a:t>their</a:t>
            </a:r>
            <a:r>
              <a:rPr lang="cs-CZ" sz="2400" dirty="0">
                <a:solidFill>
                  <a:schemeClr val="bg2"/>
                </a:solidFill>
              </a:rPr>
              <a:t> </a:t>
            </a:r>
            <a:r>
              <a:rPr lang="cs-CZ" sz="2400" dirty="0" err="1">
                <a:solidFill>
                  <a:schemeClr val="bg2"/>
                </a:solidFill>
              </a:rPr>
              <a:t>interest</a:t>
            </a:r>
            <a:r>
              <a:rPr lang="cs-CZ" sz="2400" dirty="0">
                <a:solidFill>
                  <a:schemeClr val="bg2"/>
                </a:solidFill>
              </a:rPr>
              <a:t> vary.</a:t>
            </a:r>
          </a:p>
          <a:p>
            <a:pPr marL="0" indent="0" algn="just">
              <a:buNone/>
            </a:pPr>
            <a:r>
              <a:rPr lang="cs-CZ" sz="2400" dirty="0" err="1">
                <a:solidFill>
                  <a:schemeClr val="bg2"/>
                </a:solidFill>
              </a:rPr>
              <a:t>For</a:t>
            </a:r>
            <a:r>
              <a:rPr lang="cs-CZ" sz="2400" dirty="0">
                <a:solidFill>
                  <a:schemeClr val="bg2"/>
                </a:solidFill>
              </a:rPr>
              <a:t> </a:t>
            </a:r>
            <a:r>
              <a:rPr lang="cs-CZ" sz="2400" dirty="0" err="1">
                <a:solidFill>
                  <a:schemeClr val="bg2"/>
                </a:solidFill>
              </a:rPr>
              <a:t>employers</a:t>
            </a:r>
            <a:endParaRPr lang="cs-CZ" sz="2400" dirty="0">
              <a:solidFill>
                <a:schemeClr val="bg2"/>
              </a:solidFill>
            </a:endParaRPr>
          </a:p>
          <a:p>
            <a:pPr marL="0" indent="0" algn="just">
              <a:buNone/>
            </a:pPr>
            <a:r>
              <a:rPr lang="cs-CZ" sz="2400" dirty="0" err="1">
                <a:solidFill>
                  <a:schemeClr val="bg2"/>
                </a:solidFill>
              </a:rPr>
              <a:t>For</a:t>
            </a:r>
            <a:r>
              <a:rPr lang="cs-CZ" sz="2400" dirty="0">
                <a:solidFill>
                  <a:schemeClr val="bg2"/>
                </a:solidFill>
              </a:rPr>
              <a:t> society</a:t>
            </a:r>
          </a:p>
          <a:p>
            <a:pPr marL="0" indent="0" algn="just">
              <a:buNone/>
            </a:pPr>
            <a:r>
              <a:rPr lang="cs-CZ" sz="2400" dirty="0" err="1">
                <a:solidFill>
                  <a:schemeClr val="bg2"/>
                </a:solidFill>
              </a:rPr>
              <a:t>Customers</a:t>
            </a:r>
            <a:endParaRPr lang="cs-CZ" sz="2400" dirty="0">
              <a:solidFill>
                <a:schemeClr val="bg2"/>
              </a:solidFill>
            </a:endParaRPr>
          </a:p>
          <a:p>
            <a:pPr marL="0" indent="0" algn="just">
              <a:buNone/>
            </a:pPr>
            <a:endParaRPr lang="cs-CZ" sz="2400" dirty="0">
              <a:solidFill>
                <a:schemeClr val="bg2"/>
              </a:solidFill>
            </a:endParaRPr>
          </a:p>
          <a:p>
            <a:pPr marL="0" indent="0" algn="just">
              <a:buNone/>
            </a:pPr>
            <a:endParaRPr lang="cs-CZ" sz="2400" dirty="0">
              <a:solidFill>
                <a:schemeClr val="bg2"/>
              </a:solidFill>
            </a:endParaRPr>
          </a:p>
          <a:p>
            <a:pPr marL="0" indent="0" algn="just">
              <a:buNone/>
            </a:pPr>
            <a:endParaRPr lang="cs-CZ" sz="2400" dirty="0">
              <a:solidFill>
                <a:schemeClr val="bg2"/>
              </a:solidFill>
            </a:endParaRPr>
          </a:p>
          <a:p>
            <a:pPr marL="0" indent="0" algn="just">
              <a:buNone/>
            </a:pPr>
            <a:endParaRPr lang="cs-CZ" sz="2400" dirty="0">
              <a:solidFill>
                <a:schemeClr val="bg2"/>
              </a:solidFill>
            </a:endParaRPr>
          </a:p>
          <a:p>
            <a:pPr marL="0" indent="0" algn="just">
              <a:buNone/>
            </a:pPr>
            <a:endParaRPr lang="cs-CZ" sz="2400" dirty="0">
              <a:solidFill>
                <a:schemeClr val="bg2"/>
              </a:solidFill>
            </a:endParaRPr>
          </a:p>
          <a:p>
            <a:pPr marL="0" indent="0" algn="just">
              <a:buNone/>
            </a:pPr>
            <a:r>
              <a:rPr lang="cs-CZ" sz="2400" dirty="0">
                <a:solidFill>
                  <a:schemeClr val="bg2"/>
                </a:solidFill>
              </a:rPr>
              <a:t>					</a:t>
            </a:r>
            <a:r>
              <a:rPr lang="cs-CZ" sz="2400" dirty="0" err="1">
                <a:solidFill>
                  <a:schemeClr val="bg2"/>
                </a:solidFill>
              </a:rPr>
              <a:t>For</a:t>
            </a:r>
            <a:r>
              <a:rPr lang="cs-CZ" sz="2400" dirty="0">
                <a:solidFill>
                  <a:schemeClr val="bg2"/>
                </a:solidFill>
              </a:rPr>
              <a:t> </a:t>
            </a:r>
            <a:r>
              <a:rPr lang="cs-CZ" sz="2400" dirty="0" err="1">
                <a:solidFill>
                  <a:schemeClr val="bg2"/>
                </a:solidFill>
              </a:rPr>
              <a:t>employees</a:t>
            </a:r>
            <a:endParaRPr lang="cs-CZ" sz="2400" dirty="0">
              <a:solidFill>
                <a:schemeClr val="bg2"/>
              </a:solidFill>
            </a:endParaRPr>
          </a:p>
          <a:p>
            <a:pPr marL="0" indent="0" algn="just">
              <a:buNone/>
            </a:pP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pic>
        <p:nvPicPr>
          <p:cNvPr id="2" name="Obrázek 1">
            <a:extLst>
              <a:ext uri="{FF2B5EF4-FFF2-40B4-BE49-F238E27FC236}">
                <a16:creationId xmlns:a16="http://schemas.microsoft.com/office/drawing/2014/main" id="{1B77B72D-E95D-4982-AB9F-EECA84BA2ACC}"/>
              </a:ext>
            </a:extLst>
          </p:cNvPr>
          <p:cNvPicPr>
            <a:picLocks noChangeAspect="1"/>
          </p:cNvPicPr>
          <p:nvPr/>
        </p:nvPicPr>
        <p:blipFill>
          <a:blip r:embed="rId2"/>
          <a:stretch>
            <a:fillRect/>
          </a:stretch>
        </p:blipFill>
        <p:spPr>
          <a:xfrm>
            <a:off x="2843808" y="2468124"/>
            <a:ext cx="6300192" cy="3502907"/>
          </a:xfrm>
          <a:prstGeom prst="rect">
            <a:avLst/>
          </a:prstGeom>
        </p:spPr>
      </p:pic>
    </p:spTree>
    <p:extLst>
      <p:ext uri="{BB962C8B-B14F-4D97-AF65-F5344CB8AC3E}">
        <p14:creationId xmlns:p14="http://schemas.microsoft.com/office/powerpoint/2010/main" val="504415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Purpose</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a:t>
            </a:r>
            <a:r>
              <a:rPr lang="cs-CZ" sz="3300" b="1" dirty="0" err="1">
                <a:solidFill>
                  <a:schemeClr val="bg2"/>
                </a:solidFill>
                <a:effectLst/>
                <a:latin typeface="+mn-lt"/>
              </a:rPr>
              <a:t>reward</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endParaRPr lang="cs-CZ" sz="2400" dirty="0">
              <a:solidFill>
                <a:schemeClr val="bg2"/>
              </a:solidFill>
            </a:endParaRPr>
          </a:p>
          <a:p>
            <a:pPr marL="0" indent="0" algn="just">
              <a:buNone/>
            </a:pPr>
            <a:r>
              <a:rPr lang="cs-CZ" sz="2400" dirty="0" err="1">
                <a:solidFill>
                  <a:schemeClr val="bg2"/>
                </a:solidFill>
              </a:rPr>
              <a:t>Atraction</a:t>
            </a:r>
            <a:endParaRPr lang="cs-CZ" sz="2400" dirty="0">
              <a:solidFill>
                <a:schemeClr val="bg2"/>
              </a:solidFill>
            </a:endParaRPr>
          </a:p>
          <a:p>
            <a:pPr marL="0" indent="0" algn="just">
              <a:buNone/>
            </a:pPr>
            <a:r>
              <a:rPr lang="cs-CZ" sz="2400" dirty="0" err="1">
                <a:solidFill>
                  <a:schemeClr val="bg2"/>
                </a:solidFill>
              </a:rPr>
              <a:t>Ŕetention</a:t>
            </a:r>
            <a:endParaRPr lang="cs-CZ" sz="2400" dirty="0">
              <a:solidFill>
                <a:schemeClr val="bg2"/>
              </a:solidFill>
            </a:endParaRPr>
          </a:p>
          <a:p>
            <a:pPr marL="0" indent="0" algn="just">
              <a:buNone/>
            </a:pPr>
            <a:r>
              <a:rPr lang="cs-CZ" sz="2400" dirty="0" err="1">
                <a:solidFill>
                  <a:schemeClr val="bg2"/>
                </a:solidFill>
              </a:rPr>
              <a:t>Motiovation</a:t>
            </a:r>
            <a:endParaRPr lang="cs-CZ" sz="2400" dirty="0">
              <a:solidFill>
                <a:schemeClr val="bg2"/>
              </a:solidFill>
            </a:endParaRPr>
          </a:p>
          <a:p>
            <a:pPr marL="0" indent="0" algn="just">
              <a:buNone/>
            </a:pPr>
            <a:r>
              <a:rPr lang="cs-CZ" sz="2400" dirty="0" err="1">
                <a:solidFill>
                  <a:schemeClr val="bg2"/>
                </a:solidFill>
              </a:rPr>
              <a:t>Fairness</a:t>
            </a:r>
            <a:r>
              <a:rPr lang="cs-CZ" sz="2400" dirty="0">
                <a:solidFill>
                  <a:schemeClr val="bg2"/>
                </a:solidFill>
              </a:rPr>
              <a:t> in </a:t>
            </a:r>
            <a:r>
              <a:rPr lang="cs-CZ" sz="2400" dirty="0" err="1">
                <a:solidFill>
                  <a:schemeClr val="bg2"/>
                </a:solidFill>
              </a:rPr>
              <a:t>reward</a:t>
            </a:r>
            <a:r>
              <a:rPr lang="cs-CZ" sz="2400" dirty="0">
                <a:solidFill>
                  <a:schemeClr val="bg2"/>
                </a:solidFill>
              </a:rPr>
              <a:t> (CEO / </a:t>
            </a:r>
            <a:r>
              <a:rPr lang="cs-CZ" sz="2400" dirty="0" err="1">
                <a:solidFill>
                  <a:schemeClr val="bg2"/>
                </a:solidFill>
              </a:rPr>
              <a:t>employees</a:t>
            </a:r>
            <a:r>
              <a:rPr lang="cs-CZ" sz="2400" dirty="0">
                <a:solidFill>
                  <a:schemeClr val="bg2"/>
                </a:solidFill>
              </a:rPr>
              <a:t>, </a:t>
            </a:r>
            <a:r>
              <a:rPr lang="cs-CZ" sz="2400" dirty="0" err="1">
                <a:solidFill>
                  <a:schemeClr val="bg2"/>
                </a:solidFill>
              </a:rPr>
              <a:t>sportstars</a:t>
            </a:r>
            <a:r>
              <a:rPr lang="cs-CZ" sz="2400" dirty="0">
                <a:solidFill>
                  <a:schemeClr val="bg2"/>
                </a:solidFill>
              </a:rPr>
              <a:t>, </a:t>
            </a:r>
            <a:r>
              <a:rPr lang="cs-CZ" sz="2400" dirty="0" err="1">
                <a:solidFill>
                  <a:schemeClr val="bg2"/>
                </a:solidFill>
              </a:rPr>
              <a:t>popstars</a:t>
            </a:r>
            <a:r>
              <a:rPr lang="cs-CZ" sz="2400" dirty="0">
                <a:solidFill>
                  <a:schemeClr val="bg2"/>
                </a:solidFill>
              </a:rPr>
              <a:t>, </a:t>
            </a:r>
            <a:r>
              <a:rPr lang="cs-CZ" sz="2400" dirty="0" err="1">
                <a:solidFill>
                  <a:schemeClr val="bg2"/>
                </a:solidFill>
              </a:rPr>
              <a:t>men</a:t>
            </a:r>
            <a:r>
              <a:rPr lang="cs-CZ" sz="2400" dirty="0">
                <a:solidFill>
                  <a:schemeClr val="bg2"/>
                </a:solidFill>
              </a:rPr>
              <a:t> x </a:t>
            </a:r>
            <a:r>
              <a:rPr lang="cs-CZ" sz="2400" dirty="0" err="1">
                <a:solidFill>
                  <a:schemeClr val="bg2"/>
                </a:solidFill>
              </a:rPr>
              <a:t>women</a:t>
            </a:r>
            <a:r>
              <a:rPr lang="cs-CZ" sz="2400" dirty="0">
                <a:solidFill>
                  <a:schemeClr val="bg2"/>
                </a:solidFill>
              </a:rPr>
              <a:t>)</a:t>
            </a:r>
          </a:p>
          <a:p>
            <a:pPr marL="0" indent="0" algn="just">
              <a:buNone/>
            </a:pPr>
            <a:endParaRPr lang="cs-CZ" sz="2400" dirty="0">
              <a:solidFill>
                <a:schemeClr val="bg2"/>
              </a:solidFill>
            </a:endParaRPr>
          </a:p>
          <a:p>
            <a:pPr marL="0" indent="0" algn="just">
              <a:buNone/>
            </a:pPr>
            <a:endParaRPr lang="cs-CZ" sz="2400" dirty="0">
              <a:solidFill>
                <a:schemeClr val="bg2"/>
              </a:solidFill>
            </a:endParaRPr>
          </a:p>
          <a:p>
            <a:pPr marL="0" indent="0" algn="just">
              <a:buNone/>
            </a:pP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4209320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theme/theme1.xml><?xml version="1.0" encoding="utf-8"?>
<a:theme xmlns:a="http://schemas.openxmlformats.org/drawingml/2006/main" name="Vzletný">
  <a:themeElements>
    <a:clrScheme name="Vzletný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Vzletný">
      <a:majorFont>
        <a:latin typeface="Arial"/>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Vzletný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Vzletný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Vzletný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Vzletný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Vzletný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C:\Templates\Presentation Designs\Vzletný.pot</Template>
  <TotalTime>12809</TotalTime>
  <Words>2366</Words>
  <Application>Microsoft Office PowerPoint</Application>
  <PresentationFormat>Předvádění na obrazovce (4:3)</PresentationFormat>
  <Paragraphs>204</Paragraphs>
  <Slides>32</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32</vt:i4>
      </vt:variant>
    </vt:vector>
  </HeadingPairs>
  <TitlesOfParts>
    <vt:vector size="37" baseType="lpstr">
      <vt:lpstr>Arial</vt:lpstr>
      <vt:lpstr>Calibri</vt:lpstr>
      <vt:lpstr>Times New Roman</vt:lpstr>
      <vt:lpstr>Wingdings</vt:lpstr>
      <vt:lpstr>Vzletný</vt:lpstr>
      <vt:lpstr>Prezentace aplikace PowerPoint</vt:lpstr>
      <vt:lpstr>Content</vt:lpstr>
      <vt:lpstr>Rewarding systems</vt:lpstr>
      <vt:lpstr>Significance of pay policy</vt:lpstr>
      <vt:lpstr>Total reward by Armstrong</vt:lpstr>
      <vt:lpstr>Compensation X Reward</vt:lpstr>
      <vt:lpstr>Compensation X Reward</vt:lpstr>
      <vt:lpstr>Purpose of reward</vt:lpstr>
      <vt:lpstr>Purpose of reward</vt:lpstr>
      <vt:lpstr>Equality in rewarding systems</vt:lpstr>
      <vt:lpstr>Equality in rewarding systems</vt:lpstr>
      <vt:lpstr>Fairness</vt:lpstr>
      <vt:lpstr>Rewarding forms</vt:lpstr>
      <vt:lpstr>Componenets of rewarding forms</vt:lpstr>
      <vt:lpstr>Componenets of rewarding forms</vt:lpstr>
      <vt:lpstr>Componenets of rewarding forms</vt:lpstr>
      <vt:lpstr>Componenets of rewarding forms</vt:lpstr>
      <vt:lpstr>Componenets of rewarding forms</vt:lpstr>
      <vt:lpstr>Strategic and total reward</vt:lpstr>
      <vt:lpstr>Effectiveness of a reward system</vt:lpstr>
      <vt:lpstr>TASK 1 – REWARDS THROUGHT THE GENERATIONS</vt:lpstr>
      <vt:lpstr>Performance management</vt:lpstr>
      <vt:lpstr>Job assignment</vt:lpstr>
      <vt:lpstr>Goal setting</vt:lpstr>
      <vt:lpstr>Performance standards</vt:lpstr>
      <vt:lpstr>Feedback</vt:lpstr>
      <vt:lpstr>Performance appraisal</vt:lpstr>
      <vt:lpstr>Performance evaluating methods</vt:lpstr>
      <vt:lpstr>Performance evaluating methods</vt:lpstr>
      <vt:lpstr>Performance evaluating methods</vt:lpstr>
      <vt:lpstr>TASK 2</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Řízení lidských zdrojů   Přednáška č. 2</dc:title>
  <dc:creator>patrik</dc:creator>
  <cp:lastModifiedBy>Helena Marková</cp:lastModifiedBy>
  <cp:revision>373</cp:revision>
  <cp:lastPrinted>1601-01-01T00:00:00Z</cp:lastPrinted>
  <dcterms:created xsi:type="dcterms:W3CDTF">2005-09-23T13:42:26Z</dcterms:created>
  <dcterms:modified xsi:type="dcterms:W3CDTF">2024-04-22T12:27:07Z</dcterms:modified>
</cp:coreProperties>
</file>